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92" r:id="rId2"/>
    <p:sldId id="439" r:id="rId3"/>
    <p:sldId id="508" r:id="rId4"/>
    <p:sldId id="505" r:id="rId5"/>
    <p:sldId id="504" r:id="rId6"/>
    <p:sldId id="507" r:id="rId7"/>
    <p:sldId id="526" r:id="rId8"/>
    <p:sldId id="509" r:id="rId9"/>
    <p:sldId id="503" r:id="rId10"/>
    <p:sldId id="518" r:id="rId11"/>
    <p:sldId id="519" r:id="rId12"/>
    <p:sldId id="516" r:id="rId13"/>
    <p:sldId id="517" r:id="rId14"/>
    <p:sldId id="511" r:id="rId15"/>
    <p:sldId id="512" r:id="rId16"/>
    <p:sldId id="521" r:id="rId17"/>
    <p:sldId id="522" r:id="rId18"/>
    <p:sldId id="523" r:id="rId19"/>
    <p:sldId id="524" r:id="rId20"/>
    <p:sldId id="525" r:id="rId21"/>
    <p:sldId id="495" r:id="rId22"/>
    <p:sldId id="527" r:id="rId23"/>
    <p:sldId id="510" r:id="rId24"/>
    <p:sldId id="501" r:id="rId25"/>
    <p:sldId id="502" r:id="rId26"/>
    <p:sldId id="481" r:id="rId2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E6F7"/>
    <a:srgbClr val="FFF0E5"/>
    <a:srgbClr val="005796"/>
    <a:srgbClr val="006EBD"/>
    <a:srgbClr val="00AD4E"/>
    <a:srgbClr val="D8D42A"/>
    <a:srgbClr val="005797"/>
    <a:srgbClr val="9DB46D"/>
    <a:srgbClr val="0087B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1" autoAdjust="0"/>
    <p:restoredTop sz="89425" autoAdjust="0"/>
  </p:normalViewPr>
  <p:slideViewPr>
    <p:cSldViewPr>
      <p:cViewPr varScale="1">
        <p:scale>
          <a:sx n="104" d="100"/>
          <a:sy n="104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7694617008062364"/>
          <c:y val="0.92329436414292509"/>
        </c:manualLayout>
      </c:layout>
    </c:title>
    <c:plotArea>
      <c:layout>
        <c:manualLayout>
          <c:layoutTarget val="inner"/>
          <c:xMode val="edge"/>
          <c:yMode val="edge"/>
          <c:x val="0.20569104197915319"/>
          <c:y val="0.16050610276487104"/>
          <c:w val="0.7589241662723476"/>
          <c:h val="0.709177165354330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 ТКО, тонн/год</c:v>
                </c:pt>
              </c:strCache>
            </c:strRef>
          </c:tx>
          <c:dLbls>
            <c:showVal val="1"/>
          </c:dLbls>
          <c:cat>
            <c:strRef>
              <c:f>Лист1!$A$2:$A$27</c:f>
              <c:strCache>
                <c:ptCount val="26"/>
                <c:pt idx="0">
                  <c:v>Архангельск </c:v>
                </c:pt>
                <c:pt idx="1">
                  <c:v>Коряжма </c:v>
                </c:pt>
                <c:pt idx="2">
                  <c:v>Котлас</c:v>
                </c:pt>
                <c:pt idx="3">
                  <c:v>Мирный</c:v>
                </c:pt>
                <c:pt idx="4">
                  <c:v>Новая Земля</c:v>
                </c:pt>
                <c:pt idx="5">
                  <c:v>Новодвинск </c:v>
                </c:pt>
                <c:pt idx="6">
                  <c:v>Северодвинск </c:v>
                </c:pt>
                <c:pt idx="7">
                  <c:v>Вельский </c:v>
                </c:pt>
                <c:pt idx="8">
                  <c:v>Верхнетоемский</c:v>
                </c:pt>
                <c:pt idx="9">
                  <c:v>Вилегодский</c:v>
                </c:pt>
                <c:pt idx="10">
                  <c:v>Виноградовский</c:v>
                </c:pt>
                <c:pt idx="11">
                  <c:v>Каргопольский</c:v>
                </c:pt>
                <c:pt idx="12">
                  <c:v>Коношский</c:v>
                </c:pt>
                <c:pt idx="13">
                  <c:v>Котласский </c:v>
                </c:pt>
                <c:pt idx="14">
                  <c:v>Красноборский</c:v>
                </c:pt>
                <c:pt idx="15">
                  <c:v>Ленский </c:v>
                </c:pt>
                <c:pt idx="16">
                  <c:v>Лешуконский</c:v>
                </c:pt>
                <c:pt idx="17">
                  <c:v>Мезенский </c:v>
                </c:pt>
                <c:pt idx="18">
                  <c:v>Няндомский </c:v>
                </c:pt>
                <c:pt idx="19">
                  <c:v>Онежский</c:v>
                </c:pt>
                <c:pt idx="20">
                  <c:v>Пинежский</c:v>
                </c:pt>
                <c:pt idx="21">
                  <c:v>Плесецкий</c:v>
                </c:pt>
                <c:pt idx="22">
                  <c:v>Приморский </c:v>
                </c:pt>
                <c:pt idx="23">
                  <c:v>Устьянский</c:v>
                </c:pt>
                <c:pt idx="24">
                  <c:v>Холмогорский</c:v>
                </c:pt>
                <c:pt idx="25">
                  <c:v>Шенкурский 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199851.6</c:v>
                </c:pt>
                <c:pt idx="1">
                  <c:v>27117.3</c:v>
                </c:pt>
                <c:pt idx="2">
                  <c:v>45737.599999999999</c:v>
                </c:pt>
                <c:pt idx="3">
                  <c:v>16507</c:v>
                </c:pt>
                <c:pt idx="4">
                  <c:v>1064.3</c:v>
                </c:pt>
                <c:pt idx="5">
                  <c:v>25977.200000000001</c:v>
                </c:pt>
                <c:pt idx="6">
                  <c:v>109481</c:v>
                </c:pt>
                <c:pt idx="7">
                  <c:v>23114</c:v>
                </c:pt>
                <c:pt idx="8">
                  <c:v>4377.2</c:v>
                </c:pt>
                <c:pt idx="9">
                  <c:v>3303.4</c:v>
                </c:pt>
                <c:pt idx="10">
                  <c:v>5391.1</c:v>
                </c:pt>
                <c:pt idx="11">
                  <c:v>5976.1</c:v>
                </c:pt>
                <c:pt idx="12">
                  <c:v>8081.6</c:v>
                </c:pt>
                <c:pt idx="13">
                  <c:v>6877.4</c:v>
                </c:pt>
                <c:pt idx="14">
                  <c:v>4113.6000000000004</c:v>
                </c:pt>
                <c:pt idx="15">
                  <c:v>4462.8</c:v>
                </c:pt>
                <c:pt idx="16">
                  <c:v>2502.9</c:v>
                </c:pt>
                <c:pt idx="17">
                  <c:v>3170.5</c:v>
                </c:pt>
                <c:pt idx="18">
                  <c:v>13010.7</c:v>
                </c:pt>
                <c:pt idx="19">
                  <c:v>13586.6</c:v>
                </c:pt>
                <c:pt idx="20">
                  <c:v>7980</c:v>
                </c:pt>
                <c:pt idx="21">
                  <c:v>15426.3</c:v>
                </c:pt>
                <c:pt idx="22">
                  <c:v>10006.9</c:v>
                </c:pt>
                <c:pt idx="23">
                  <c:v>9197</c:v>
                </c:pt>
                <c:pt idx="24">
                  <c:v>7038.5</c:v>
                </c:pt>
                <c:pt idx="25">
                  <c:v>4491.8</c:v>
                </c:pt>
              </c:numCache>
            </c:numRef>
          </c:val>
        </c:ser>
        <c:axId val="95452544"/>
        <c:axId val="95437952"/>
      </c:barChart>
      <c:catAx>
        <c:axId val="95452544"/>
        <c:scaling>
          <c:orientation val="minMax"/>
        </c:scaling>
        <c:axPos val="l"/>
        <c:tickLblPos val="nextTo"/>
        <c:crossAx val="95437952"/>
        <c:crosses val="autoZero"/>
        <c:auto val="1"/>
        <c:lblAlgn val="ctr"/>
        <c:lblOffset val="100"/>
      </c:catAx>
      <c:valAx>
        <c:axId val="95437952"/>
        <c:scaling>
          <c:orientation val="minMax"/>
        </c:scaling>
        <c:axPos val="b"/>
        <c:majorGridlines/>
        <c:numFmt formatCode="General" sourceLinked="1"/>
        <c:tickLblPos val="nextTo"/>
        <c:crossAx val="9545254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5BC35-DC64-43BD-AB61-F513C48C73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24F82-1549-4F97-BF22-DE2E499628A0}">
      <dgm:prSet phldrT="[Текст]"/>
      <dgm:spPr/>
      <dgm:t>
        <a:bodyPr/>
        <a:lstStyle/>
        <a:p>
          <a:r>
            <a:rPr lang="ru-RU" dirty="0" smtClean="0"/>
            <a:t>1 этап</a:t>
          </a:r>
        </a:p>
        <a:p>
          <a:r>
            <a:rPr lang="ru-RU" dirty="0" smtClean="0"/>
            <a:t>2019-2020</a:t>
          </a:r>
          <a:endParaRPr lang="ru-RU" dirty="0"/>
        </a:p>
      </dgm:t>
    </dgm:pt>
    <dgm:pt modelId="{24D48A66-5405-47B7-A9BA-C4B4D17DE437}" type="parTrans" cxnId="{A4256394-6FE1-4A8D-A9C0-5141B6B39069}">
      <dgm:prSet/>
      <dgm:spPr/>
      <dgm:t>
        <a:bodyPr/>
        <a:lstStyle/>
        <a:p>
          <a:endParaRPr lang="ru-RU"/>
        </a:p>
      </dgm:t>
    </dgm:pt>
    <dgm:pt modelId="{E8DB19B9-6A2B-4748-8F8C-4FFFF9DBD542}" type="sibTrans" cxnId="{A4256394-6FE1-4A8D-A9C0-5141B6B39069}">
      <dgm:prSet/>
      <dgm:spPr/>
      <dgm:t>
        <a:bodyPr/>
        <a:lstStyle/>
        <a:p>
          <a:endParaRPr lang="ru-RU"/>
        </a:p>
      </dgm:t>
    </dgm:pt>
    <dgm:pt modelId="{FAAE09AF-3823-461A-8CC7-05CCF03370FC}">
      <dgm:prSet phldrT="[Текст]"/>
      <dgm:spPr/>
      <dgm:t>
        <a:bodyPr/>
        <a:lstStyle/>
        <a:p>
          <a:r>
            <a:rPr lang="ru-RU" dirty="0" smtClean="0"/>
            <a:t>Расширение сферы деятельности существующих организаций, обрабатывающих отходы, реализующих точечные программы по раздельному накоплению</a:t>
          </a:r>
          <a:endParaRPr lang="ru-RU" dirty="0"/>
        </a:p>
      </dgm:t>
    </dgm:pt>
    <dgm:pt modelId="{B85CD7DB-21B2-4011-A6A5-E7E8C669FFFE}" type="parTrans" cxnId="{E59E00FA-9623-45B6-8E16-8E60D53112A8}">
      <dgm:prSet/>
      <dgm:spPr/>
      <dgm:t>
        <a:bodyPr/>
        <a:lstStyle/>
        <a:p>
          <a:endParaRPr lang="ru-RU"/>
        </a:p>
      </dgm:t>
    </dgm:pt>
    <dgm:pt modelId="{B7FA2064-ADB8-4383-BF20-A1F0FEBB8792}" type="sibTrans" cxnId="{E59E00FA-9623-45B6-8E16-8E60D53112A8}">
      <dgm:prSet/>
      <dgm:spPr/>
      <dgm:t>
        <a:bodyPr/>
        <a:lstStyle/>
        <a:p>
          <a:endParaRPr lang="ru-RU"/>
        </a:p>
      </dgm:t>
    </dgm:pt>
    <dgm:pt modelId="{802A4B9E-BD32-49F4-83F3-CDA3DD64E04E}">
      <dgm:prSet phldrT="[Текст]"/>
      <dgm:spPr/>
      <dgm:t>
        <a:bodyPr/>
        <a:lstStyle/>
        <a:p>
          <a:r>
            <a:rPr lang="ru-RU" dirty="0" smtClean="0"/>
            <a:t>2 этап</a:t>
          </a:r>
        </a:p>
        <a:p>
          <a:r>
            <a:rPr lang="ru-RU" dirty="0" smtClean="0"/>
            <a:t>2021-2023</a:t>
          </a:r>
          <a:endParaRPr lang="ru-RU" dirty="0"/>
        </a:p>
      </dgm:t>
    </dgm:pt>
    <dgm:pt modelId="{6D1066E2-D275-460B-B6A7-64AFA538B13F}" type="parTrans" cxnId="{A3DD5022-FE9A-4E53-A438-14001C80F45D}">
      <dgm:prSet/>
      <dgm:spPr/>
      <dgm:t>
        <a:bodyPr/>
        <a:lstStyle/>
        <a:p>
          <a:endParaRPr lang="ru-RU"/>
        </a:p>
      </dgm:t>
    </dgm:pt>
    <dgm:pt modelId="{397FCC94-8C5C-4D86-B1CA-4C06C599C89D}" type="sibTrans" cxnId="{A3DD5022-FE9A-4E53-A438-14001C80F45D}">
      <dgm:prSet/>
      <dgm:spPr/>
      <dgm:t>
        <a:bodyPr/>
        <a:lstStyle/>
        <a:p>
          <a:endParaRPr lang="ru-RU"/>
        </a:p>
      </dgm:t>
    </dgm:pt>
    <dgm:pt modelId="{A51CE3FE-588B-4ADD-8DC4-37CC75119678}">
      <dgm:prSet phldrT="[Текст]"/>
      <dgm:spPr/>
      <dgm:t>
        <a:bodyPr/>
        <a:lstStyle/>
        <a:p>
          <a:r>
            <a:rPr lang="ru-RU" dirty="0" smtClean="0"/>
            <a:t>Ввод в эксплуатацию современных комплексов обработки и утилизации ТКО</a:t>
          </a:r>
          <a:endParaRPr lang="ru-RU" dirty="0"/>
        </a:p>
      </dgm:t>
    </dgm:pt>
    <dgm:pt modelId="{453D5F3E-175A-4D49-8EC4-1F3B8C09BCC7}" type="parTrans" cxnId="{58B36B13-765D-4361-8E4A-4D434C96DDDE}">
      <dgm:prSet/>
      <dgm:spPr/>
      <dgm:t>
        <a:bodyPr/>
        <a:lstStyle/>
        <a:p>
          <a:endParaRPr lang="ru-RU"/>
        </a:p>
      </dgm:t>
    </dgm:pt>
    <dgm:pt modelId="{BDC946A1-83B3-4504-9FCF-F8C6B4A8FA20}" type="sibTrans" cxnId="{58B36B13-765D-4361-8E4A-4D434C96DDDE}">
      <dgm:prSet/>
      <dgm:spPr/>
      <dgm:t>
        <a:bodyPr/>
        <a:lstStyle/>
        <a:p>
          <a:endParaRPr lang="ru-RU"/>
        </a:p>
      </dgm:t>
    </dgm:pt>
    <dgm:pt modelId="{404E00AD-8374-4227-95B0-869072BF79F2}">
      <dgm:prSet phldrT="[Текст]"/>
      <dgm:spPr/>
      <dgm:t>
        <a:bodyPr/>
        <a:lstStyle/>
        <a:p>
          <a:r>
            <a:rPr lang="ru-RU" dirty="0" smtClean="0"/>
            <a:t>3 этап</a:t>
          </a:r>
        </a:p>
        <a:p>
          <a:r>
            <a:rPr lang="ru-RU" dirty="0" smtClean="0"/>
            <a:t>2024</a:t>
          </a:r>
          <a:endParaRPr lang="ru-RU" dirty="0"/>
        </a:p>
      </dgm:t>
    </dgm:pt>
    <dgm:pt modelId="{D440BFB8-9DE4-444A-A212-4074B630F2A2}" type="parTrans" cxnId="{0C2EF9A0-DD06-4590-94F9-36D7A6B77E58}">
      <dgm:prSet/>
      <dgm:spPr/>
      <dgm:t>
        <a:bodyPr/>
        <a:lstStyle/>
        <a:p>
          <a:endParaRPr lang="ru-RU"/>
        </a:p>
      </dgm:t>
    </dgm:pt>
    <dgm:pt modelId="{2099F6A7-1C97-4538-B946-D500D0E201AF}" type="sibTrans" cxnId="{0C2EF9A0-DD06-4590-94F9-36D7A6B77E58}">
      <dgm:prSet/>
      <dgm:spPr/>
      <dgm:t>
        <a:bodyPr/>
        <a:lstStyle/>
        <a:p>
          <a:endParaRPr lang="ru-RU"/>
        </a:p>
      </dgm:t>
    </dgm:pt>
    <dgm:pt modelId="{53888ECE-CDFF-4050-9735-1DAB4A81B3D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Внедрение селективного накопления на большей территории, </a:t>
          </a:r>
          <a:br>
            <a:rPr lang="ru-RU" dirty="0" smtClean="0"/>
          </a:br>
          <a:r>
            <a:rPr lang="ru-RU" dirty="0" smtClean="0"/>
            <a:t>с привлечением управляющих компаний</a:t>
          </a:r>
          <a:endParaRPr lang="ru-RU" dirty="0"/>
        </a:p>
      </dgm:t>
    </dgm:pt>
    <dgm:pt modelId="{6B93F7BD-D2F0-4F60-8999-F7BA0A1F8D21}" type="parTrans" cxnId="{9FC3B071-366C-42BA-92CA-040A5A6725FD}">
      <dgm:prSet/>
      <dgm:spPr/>
      <dgm:t>
        <a:bodyPr/>
        <a:lstStyle/>
        <a:p>
          <a:endParaRPr lang="ru-RU"/>
        </a:p>
      </dgm:t>
    </dgm:pt>
    <dgm:pt modelId="{2D11E27F-12DE-4B40-A56E-10BC63EAAEB0}" type="sibTrans" cxnId="{9FC3B071-366C-42BA-92CA-040A5A6725FD}">
      <dgm:prSet/>
      <dgm:spPr/>
      <dgm:t>
        <a:bodyPr/>
        <a:lstStyle/>
        <a:p>
          <a:endParaRPr lang="ru-RU"/>
        </a:p>
      </dgm:t>
    </dgm:pt>
    <dgm:pt modelId="{7E8BCF5D-530B-4222-A1C1-2F53EF9805BF}">
      <dgm:prSet phldrT="[Текст]"/>
      <dgm:spPr/>
      <dgm:t>
        <a:bodyPr/>
        <a:lstStyle/>
        <a:p>
          <a:r>
            <a:rPr lang="ru-RU" dirty="0" smtClean="0"/>
            <a:t>Выработка практики раздельного накопления</a:t>
          </a:r>
          <a:endParaRPr lang="ru-RU" dirty="0"/>
        </a:p>
      </dgm:t>
    </dgm:pt>
    <dgm:pt modelId="{CC4C2682-C9BC-4FA1-962E-7E3E803DCAC9}" type="parTrans" cxnId="{BBC20D75-5652-4EBC-806F-99D9276BC84B}">
      <dgm:prSet/>
      <dgm:spPr/>
      <dgm:t>
        <a:bodyPr/>
        <a:lstStyle/>
        <a:p>
          <a:endParaRPr lang="ru-RU"/>
        </a:p>
      </dgm:t>
    </dgm:pt>
    <dgm:pt modelId="{A2B22511-80E7-4E0A-8D62-A8A760BD5710}" type="sibTrans" cxnId="{BBC20D75-5652-4EBC-806F-99D9276BC84B}">
      <dgm:prSet/>
      <dgm:spPr/>
      <dgm:t>
        <a:bodyPr/>
        <a:lstStyle/>
        <a:p>
          <a:endParaRPr lang="ru-RU"/>
        </a:p>
      </dgm:t>
    </dgm:pt>
    <dgm:pt modelId="{AAA0FD4A-7C26-4D92-9C2D-5A3EC1AD0E9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Увеличение доли утилизации ТКО на комплексах обработки </a:t>
          </a:r>
          <a:br>
            <a:rPr lang="ru-RU" dirty="0" smtClean="0"/>
          </a:br>
          <a:r>
            <a:rPr lang="ru-RU" dirty="0" smtClean="0"/>
            <a:t>и утилизации ТКО путем внедрения раздельного накопления ТКО </a:t>
          </a:r>
          <a:br>
            <a:rPr lang="ru-RU" dirty="0" smtClean="0"/>
          </a:br>
          <a:r>
            <a:rPr lang="ru-RU" dirty="0" smtClean="0"/>
            <a:t>в местах их накопления</a:t>
          </a:r>
          <a:endParaRPr lang="ru-RU" dirty="0"/>
        </a:p>
      </dgm:t>
    </dgm:pt>
    <dgm:pt modelId="{7A8AFA2C-FBD4-4DA7-A5F0-698BF15DC200}" type="parTrans" cxnId="{E1E4D40A-17A5-4145-A4DC-A8CB53B35EA8}">
      <dgm:prSet/>
      <dgm:spPr/>
      <dgm:t>
        <a:bodyPr/>
        <a:lstStyle/>
        <a:p>
          <a:endParaRPr lang="ru-RU"/>
        </a:p>
      </dgm:t>
    </dgm:pt>
    <dgm:pt modelId="{B6269722-8D0A-4399-B2DD-2F24F7A08D7B}" type="sibTrans" cxnId="{E1E4D40A-17A5-4145-A4DC-A8CB53B35EA8}">
      <dgm:prSet/>
      <dgm:spPr/>
      <dgm:t>
        <a:bodyPr/>
        <a:lstStyle/>
        <a:p>
          <a:endParaRPr lang="ru-RU"/>
        </a:p>
      </dgm:t>
    </dgm:pt>
    <dgm:pt modelId="{D2804C51-2771-4E1D-88FD-0DC543C0C296}">
      <dgm:prSet phldrT="[Текст]"/>
      <dgm:spPr/>
      <dgm:t>
        <a:bodyPr/>
        <a:lstStyle/>
        <a:p>
          <a:r>
            <a:rPr lang="ru-RU" dirty="0" smtClean="0"/>
            <a:t>Разработка мер экономической поддержки </a:t>
          </a:r>
          <a:endParaRPr lang="ru-RU" dirty="0"/>
        </a:p>
      </dgm:t>
    </dgm:pt>
    <dgm:pt modelId="{4B06CC9E-05C2-46EB-B316-4682018BB765}" type="parTrans" cxnId="{E96ED20A-AE52-4E62-B9F8-CC5C7F6816B2}">
      <dgm:prSet/>
      <dgm:spPr/>
    </dgm:pt>
    <dgm:pt modelId="{DED4CBAD-4914-4469-8269-29DCA10545D6}" type="sibTrans" cxnId="{E96ED20A-AE52-4E62-B9F8-CC5C7F6816B2}">
      <dgm:prSet/>
      <dgm:spPr/>
    </dgm:pt>
    <dgm:pt modelId="{1CEB66A9-8FF0-4122-8475-2DD74B17110F}">
      <dgm:prSet phldrT="[Текст]"/>
      <dgm:spPr/>
      <dgm:t>
        <a:bodyPr/>
        <a:lstStyle/>
        <a:p>
          <a:r>
            <a:rPr lang="ru-RU" dirty="0" smtClean="0"/>
            <a:t>Дооснащение мест накопления ТКО инфраструктурой для раздельного сбора</a:t>
          </a:r>
          <a:endParaRPr lang="ru-RU" dirty="0"/>
        </a:p>
      </dgm:t>
    </dgm:pt>
    <dgm:pt modelId="{CE07B64D-5088-461A-BBC5-58A36E98B6D3}" type="parTrans" cxnId="{6964C196-1268-429D-AFB1-B10F9C1CB393}">
      <dgm:prSet/>
      <dgm:spPr/>
    </dgm:pt>
    <dgm:pt modelId="{BA067797-613D-43F8-A9EE-D4B08CDF30E3}" type="sibTrans" cxnId="{6964C196-1268-429D-AFB1-B10F9C1CB393}">
      <dgm:prSet/>
      <dgm:spPr/>
    </dgm:pt>
    <dgm:pt modelId="{1FFB754A-3BD0-4FEC-BEFF-08B6C0696A3D}" type="pres">
      <dgm:prSet presAssocID="{E3F5BC35-DC64-43BD-AB61-F513C48C7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DA794-EA8C-4BA6-975A-1D9E58EBE216}" type="pres">
      <dgm:prSet presAssocID="{4A724F82-1549-4F97-BF22-DE2E499628A0}" presName="composite" presStyleCnt="0"/>
      <dgm:spPr/>
    </dgm:pt>
    <dgm:pt modelId="{4AF153C7-C7E1-4526-BEF9-0B7688A6F264}" type="pres">
      <dgm:prSet presAssocID="{4A724F82-1549-4F97-BF22-DE2E499628A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208C8-0105-493B-91DA-F65526E23078}" type="pres">
      <dgm:prSet presAssocID="{4A724F82-1549-4F97-BF22-DE2E499628A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D6E5A-4706-4F37-BF41-8372E234B9D1}" type="pres">
      <dgm:prSet presAssocID="{E8DB19B9-6A2B-4748-8F8C-4FFFF9DBD542}" presName="sp" presStyleCnt="0"/>
      <dgm:spPr/>
    </dgm:pt>
    <dgm:pt modelId="{5F8F0222-3A7E-4736-827C-BFB9F26E748F}" type="pres">
      <dgm:prSet presAssocID="{802A4B9E-BD32-49F4-83F3-CDA3DD64E04E}" presName="composite" presStyleCnt="0"/>
      <dgm:spPr/>
    </dgm:pt>
    <dgm:pt modelId="{2A9B683F-36F1-40BC-ACE0-972B395CD80B}" type="pres">
      <dgm:prSet presAssocID="{802A4B9E-BD32-49F4-83F3-CDA3DD64E0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31345-D461-4E0D-B303-115750925FC3}" type="pres">
      <dgm:prSet presAssocID="{802A4B9E-BD32-49F4-83F3-CDA3DD64E04E}" presName="descendantText" presStyleLbl="alignAcc1" presStyleIdx="1" presStyleCnt="3" custLinFactNeighborX="1585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12ACB-9DF2-4FE1-BC42-1100C8286A0C}" type="pres">
      <dgm:prSet presAssocID="{397FCC94-8C5C-4D86-B1CA-4C06C599C89D}" presName="sp" presStyleCnt="0"/>
      <dgm:spPr/>
    </dgm:pt>
    <dgm:pt modelId="{0794EB27-C9F1-45F3-8341-DABE643EA907}" type="pres">
      <dgm:prSet presAssocID="{404E00AD-8374-4227-95B0-869072BF79F2}" presName="composite" presStyleCnt="0"/>
      <dgm:spPr/>
    </dgm:pt>
    <dgm:pt modelId="{CE6AD9AF-64E0-466E-97EF-7B59CE1DE8B0}" type="pres">
      <dgm:prSet presAssocID="{404E00AD-8374-4227-95B0-869072BF79F2}" presName="parentText" presStyleLbl="alignNode1" presStyleIdx="2" presStyleCnt="3" custLinFactNeighborX="-5234" custLinFactNeighborY="-2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553E-AB47-4920-BC95-425C5687DE0E}" type="pres">
      <dgm:prSet presAssocID="{404E00AD-8374-4227-95B0-869072BF79F2}" presName="descendantText" presStyleLbl="alignAcc1" presStyleIdx="2" presStyleCnt="3" custScaleY="103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56394-6FE1-4A8D-A9C0-5141B6B39069}" srcId="{E3F5BC35-DC64-43BD-AB61-F513C48C7394}" destId="{4A724F82-1549-4F97-BF22-DE2E499628A0}" srcOrd="0" destOrd="0" parTransId="{24D48A66-5405-47B7-A9BA-C4B4D17DE437}" sibTransId="{E8DB19B9-6A2B-4748-8F8C-4FFFF9DBD542}"/>
    <dgm:cxn modelId="{7ED28799-F7AE-4048-B878-5A9CE9556FE9}" type="presOf" srcId="{E3F5BC35-DC64-43BD-AB61-F513C48C7394}" destId="{1FFB754A-3BD0-4FEC-BEFF-08B6C0696A3D}" srcOrd="0" destOrd="0" presId="urn:microsoft.com/office/officeart/2005/8/layout/chevron2"/>
    <dgm:cxn modelId="{BBC20D75-5652-4EBC-806F-99D9276BC84B}" srcId="{4A724F82-1549-4F97-BF22-DE2E499628A0}" destId="{7E8BCF5D-530B-4222-A1C1-2F53EF9805BF}" srcOrd="1" destOrd="0" parTransId="{CC4C2682-C9BC-4FA1-962E-7E3E803DCAC9}" sibTransId="{A2B22511-80E7-4E0A-8D62-A8A760BD5710}"/>
    <dgm:cxn modelId="{1D9A83B6-01CE-4D7D-99E5-E50CBD7B5CF3}" type="presOf" srcId="{D2804C51-2771-4E1D-88FD-0DC543C0C296}" destId="{D81208C8-0105-493B-91DA-F65526E23078}" srcOrd="0" destOrd="2" presId="urn:microsoft.com/office/officeart/2005/8/layout/chevron2"/>
    <dgm:cxn modelId="{9FC3B071-366C-42BA-92CA-040A5A6725FD}" srcId="{404E00AD-8374-4227-95B0-869072BF79F2}" destId="{53888ECE-CDFF-4050-9735-1DAB4A81B3D6}" srcOrd="0" destOrd="0" parTransId="{6B93F7BD-D2F0-4F60-8999-F7BA0A1F8D21}" sibTransId="{2D11E27F-12DE-4B40-A56E-10BC63EAAEB0}"/>
    <dgm:cxn modelId="{E899F2C1-E959-4CF4-BD16-C53E6BC74443}" type="presOf" srcId="{404E00AD-8374-4227-95B0-869072BF79F2}" destId="{CE6AD9AF-64E0-466E-97EF-7B59CE1DE8B0}" srcOrd="0" destOrd="0" presId="urn:microsoft.com/office/officeart/2005/8/layout/chevron2"/>
    <dgm:cxn modelId="{3A043438-2355-4169-8F8B-65173D909CD4}" type="presOf" srcId="{1CEB66A9-8FF0-4122-8475-2DD74B17110F}" destId="{38931345-D461-4E0D-B303-115750925FC3}" srcOrd="0" destOrd="1" presId="urn:microsoft.com/office/officeart/2005/8/layout/chevron2"/>
    <dgm:cxn modelId="{58B36B13-765D-4361-8E4A-4D434C96DDDE}" srcId="{802A4B9E-BD32-49F4-83F3-CDA3DD64E04E}" destId="{A51CE3FE-588B-4ADD-8DC4-37CC75119678}" srcOrd="0" destOrd="0" parTransId="{453D5F3E-175A-4D49-8EC4-1F3B8C09BCC7}" sibTransId="{BDC946A1-83B3-4504-9FCF-F8C6B4A8FA20}"/>
    <dgm:cxn modelId="{B2A6A73B-ECFC-4F4A-8AFD-78A8E6256CAC}" type="presOf" srcId="{FAAE09AF-3823-461A-8CC7-05CCF03370FC}" destId="{D81208C8-0105-493B-91DA-F65526E23078}" srcOrd="0" destOrd="0" presId="urn:microsoft.com/office/officeart/2005/8/layout/chevron2"/>
    <dgm:cxn modelId="{0C2EF9A0-DD06-4590-94F9-36D7A6B77E58}" srcId="{E3F5BC35-DC64-43BD-AB61-F513C48C7394}" destId="{404E00AD-8374-4227-95B0-869072BF79F2}" srcOrd="2" destOrd="0" parTransId="{D440BFB8-9DE4-444A-A212-4074B630F2A2}" sibTransId="{2099F6A7-1C97-4538-B946-D500D0E201AF}"/>
    <dgm:cxn modelId="{D46ED25D-EF4F-49FC-A98A-534A8B06D93E}" type="presOf" srcId="{7E8BCF5D-530B-4222-A1C1-2F53EF9805BF}" destId="{D81208C8-0105-493B-91DA-F65526E23078}" srcOrd="0" destOrd="1" presId="urn:microsoft.com/office/officeart/2005/8/layout/chevron2"/>
    <dgm:cxn modelId="{D03AC977-CC6A-436F-AD53-2DC5F05027ED}" type="presOf" srcId="{4A724F82-1549-4F97-BF22-DE2E499628A0}" destId="{4AF153C7-C7E1-4526-BEF9-0B7688A6F264}" srcOrd="0" destOrd="0" presId="urn:microsoft.com/office/officeart/2005/8/layout/chevron2"/>
    <dgm:cxn modelId="{6964C196-1268-429D-AFB1-B10F9C1CB393}" srcId="{802A4B9E-BD32-49F4-83F3-CDA3DD64E04E}" destId="{1CEB66A9-8FF0-4122-8475-2DD74B17110F}" srcOrd="1" destOrd="0" parTransId="{CE07B64D-5088-461A-BBC5-58A36E98B6D3}" sibTransId="{BA067797-613D-43F8-A9EE-D4B08CDF30E3}"/>
    <dgm:cxn modelId="{483BE6BB-DC0B-4F0E-981C-C72A6AB50265}" type="presOf" srcId="{802A4B9E-BD32-49F4-83F3-CDA3DD64E04E}" destId="{2A9B683F-36F1-40BC-ACE0-972B395CD80B}" srcOrd="0" destOrd="0" presId="urn:microsoft.com/office/officeart/2005/8/layout/chevron2"/>
    <dgm:cxn modelId="{E96ED20A-AE52-4E62-B9F8-CC5C7F6816B2}" srcId="{4A724F82-1549-4F97-BF22-DE2E499628A0}" destId="{D2804C51-2771-4E1D-88FD-0DC543C0C296}" srcOrd="2" destOrd="0" parTransId="{4B06CC9E-05C2-46EB-B316-4682018BB765}" sibTransId="{DED4CBAD-4914-4469-8269-29DCA10545D6}"/>
    <dgm:cxn modelId="{F62BFCE0-18B3-4102-9D37-0FD03E593B7F}" type="presOf" srcId="{53888ECE-CDFF-4050-9735-1DAB4A81B3D6}" destId="{4F2D553E-AB47-4920-BC95-425C5687DE0E}" srcOrd="0" destOrd="0" presId="urn:microsoft.com/office/officeart/2005/8/layout/chevron2"/>
    <dgm:cxn modelId="{040DEE66-6667-4C86-B783-D0CD4C7FDE12}" type="presOf" srcId="{A51CE3FE-588B-4ADD-8DC4-37CC75119678}" destId="{38931345-D461-4E0D-B303-115750925FC3}" srcOrd="0" destOrd="0" presId="urn:microsoft.com/office/officeart/2005/8/layout/chevron2"/>
    <dgm:cxn modelId="{E59E00FA-9623-45B6-8E16-8E60D53112A8}" srcId="{4A724F82-1549-4F97-BF22-DE2E499628A0}" destId="{FAAE09AF-3823-461A-8CC7-05CCF03370FC}" srcOrd="0" destOrd="0" parTransId="{B85CD7DB-21B2-4011-A6A5-E7E8C669FFFE}" sibTransId="{B7FA2064-ADB8-4383-BF20-A1F0FEBB8792}"/>
    <dgm:cxn modelId="{E1E4D40A-17A5-4145-A4DC-A8CB53B35EA8}" srcId="{404E00AD-8374-4227-95B0-869072BF79F2}" destId="{AAA0FD4A-7C26-4D92-9C2D-5A3EC1AD0E9C}" srcOrd="1" destOrd="0" parTransId="{7A8AFA2C-FBD4-4DA7-A5F0-698BF15DC200}" sibTransId="{B6269722-8D0A-4399-B2DD-2F24F7A08D7B}"/>
    <dgm:cxn modelId="{7B7F97DA-E0E1-4FFD-B34C-CED61F1A7B8E}" type="presOf" srcId="{AAA0FD4A-7C26-4D92-9C2D-5A3EC1AD0E9C}" destId="{4F2D553E-AB47-4920-BC95-425C5687DE0E}" srcOrd="0" destOrd="1" presId="urn:microsoft.com/office/officeart/2005/8/layout/chevron2"/>
    <dgm:cxn modelId="{A3DD5022-FE9A-4E53-A438-14001C80F45D}" srcId="{E3F5BC35-DC64-43BD-AB61-F513C48C7394}" destId="{802A4B9E-BD32-49F4-83F3-CDA3DD64E04E}" srcOrd="1" destOrd="0" parTransId="{6D1066E2-D275-460B-B6A7-64AFA538B13F}" sibTransId="{397FCC94-8C5C-4D86-B1CA-4C06C599C89D}"/>
    <dgm:cxn modelId="{CFA072BF-C153-406D-84B6-7DE6F729E522}" type="presParOf" srcId="{1FFB754A-3BD0-4FEC-BEFF-08B6C0696A3D}" destId="{E37DA794-EA8C-4BA6-975A-1D9E58EBE216}" srcOrd="0" destOrd="0" presId="urn:microsoft.com/office/officeart/2005/8/layout/chevron2"/>
    <dgm:cxn modelId="{B676E27F-4F82-419D-BFDE-DB04633342EB}" type="presParOf" srcId="{E37DA794-EA8C-4BA6-975A-1D9E58EBE216}" destId="{4AF153C7-C7E1-4526-BEF9-0B7688A6F264}" srcOrd="0" destOrd="0" presId="urn:microsoft.com/office/officeart/2005/8/layout/chevron2"/>
    <dgm:cxn modelId="{D28FA113-ADE5-4CD5-B080-D1555E253BA3}" type="presParOf" srcId="{E37DA794-EA8C-4BA6-975A-1D9E58EBE216}" destId="{D81208C8-0105-493B-91DA-F65526E23078}" srcOrd="1" destOrd="0" presId="urn:microsoft.com/office/officeart/2005/8/layout/chevron2"/>
    <dgm:cxn modelId="{6BE69A2D-884D-4400-8490-62AE13722590}" type="presParOf" srcId="{1FFB754A-3BD0-4FEC-BEFF-08B6C0696A3D}" destId="{EF9D6E5A-4706-4F37-BF41-8372E234B9D1}" srcOrd="1" destOrd="0" presId="urn:microsoft.com/office/officeart/2005/8/layout/chevron2"/>
    <dgm:cxn modelId="{A50C53C1-4893-4D35-9ED6-36CEB30AB708}" type="presParOf" srcId="{1FFB754A-3BD0-4FEC-BEFF-08B6C0696A3D}" destId="{5F8F0222-3A7E-4736-827C-BFB9F26E748F}" srcOrd="2" destOrd="0" presId="urn:microsoft.com/office/officeart/2005/8/layout/chevron2"/>
    <dgm:cxn modelId="{9D1D8BC6-3D87-4546-BA49-46ECA829DEEC}" type="presParOf" srcId="{5F8F0222-3A7E-4736-827C-BFB9F26E748F}" destId="{2A9B683F-36F1-40BC-ACE0-972B395CD80B}" srcOrd="0" destOrd="0" presId="urn:microsoft.com/office/officeart/2005/8/layout/chevron2"/>
    <dgm:cxn modelId="{A2BE9A03-E3EF-48C1-B0E9-DCA3396BA223}" type="presParOf" srcId="{5F8F0222-3A7E-4736-827C-BFB9F26E748F}" destId="{38931345-D461-4E0D-B303-115750925FC3}" srcOrd="1" destOrd="0" presId="urn:microsoft.com/office/officeart/2005/8/layout/chevron2"/>
    <dgm:cxn modelId="{1BB5F284-6CE3-42CB-B8E3-8B3CB1004ABE}" type="presParOf" srcId="{1FFB754A-3BD0-4FEC-BEFF-08B6C0696A3D}" destId="{19A12ACB-9DF2-4FE1-BC42-1100C8286A0C}" srcOrd="3" destOrd="0" presId="urn:microsoft.com/office/officeart/2005/8/layout/chevron2"/>
    <dgm:cxn modelId="{F7D62E99-4F40-43C5-A72E-56B6ECB9CDFC}" type="presParOf" srcId="{1FFB754A-3BD0-4FEC-BEFF-08B6C0696A3D}" destId="{0794EB27-C9F1-45F3-8341-DABE643EA907}" srcOrd="4" destOrd="0" presId="urn:microsoft.com/office/officeart/2005/8/layout/chevron2"/>
    <dgm:cxn modelId="{DAC3CFBA-60E7-4DF4-AAF2-CBF8358C5161}" type="presParOf" srcId="{0794EB27-C9F1-45F3-8341-DABE643EA907}" destId="{CE6AD9AF-64E0-466E-97EF-7B59CE1DE8B0}" srcOrd="0" destOrd="0" presId="urn:microsoft.com/office/officeart/2005/8/layout/chevron2"/>
    <dgm:cxn modelId="{416A553F-9A77-4D93-BEB0-B32AE0D087E3}" type="presParOf" srcId="{0794EB27-C9F1-45F3-8341-DABE643EA907}" destId="{4F2D553E-AB47-4920-BC95-425C5687DE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F153C7-C7E1-4526-BEF9-0B7688A6F264}">
      <dsp:nvSpPr>
        <dsp:cNvPr id="0" name=""/>
        <dsp:cNvSpPr/>
      </dsp:nvSpPr>
      <dsp:spPr>
        <a:xfrm rot="5400000">
          <a:off x="-292494" y="297038"/>
          <a:ext cx="1949964" cy="1364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 этап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2019-2020</a:t>
          </a:r>
          <a:endParaRPr lang="ru-RU" sz="1700" kern="1200" dirty="0"/>
        </a:p>
      </dsp:txBody>
      <dsp:txXfrm rot="5400000">
        <a:off x="-292494" y="297038"/>
        <a:ext cx="1949964" cy="1364975"/>
      </dsp:txXfrm>
    </dsp:sp>
    <dsp:sp modelId="{D81208C8-0105-493B-91DA-F65526E23078}">
      <dsp:nvSpPr>
        <dsp:cNvPr id="0" name=""/>
        <dsp:cNvSpPr/>
      </dsp:nvSpPr>
      <dsp:spPr>
        <a:xfrm rot="5400000">
          <a:off x="3977839" y="-2608320"/>
          <a:ext cx="1267476" cy="6493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Расширение сферы деятельности существующих организаций, обрабатывающих отходы, реализующих точечные программы по раздельному накоплению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Выработка практики раздельного накопления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Разработка мер экономической поддержки </a:t>
          </a:r>
          <a:endParaRPr lang="ru-RU" sz="1500" kern="1200" dirty="0"/>
        </a:p>
      </dsp:txBody>
      <dsp:txXfrm rot="5400000">
        <a:off x="3977839" y="-2608320"/>
        <a:ext cx="1267476" cy="6493204"/>
      </dsp:txXfrm>
    </dsp:sp>
    <dsp:sp modelId="{2A9B683F-36F1-40BC-ACE0-972B395CD80B}">
      <dsp:nvSpPr>
        <dsp:cNvPr id="0" name=""/>
        <dsp:cNvSpPr/>
      </dsp:nvSpPr>
      <dsp:spPr>
        <a:xfrm rot="5400000">
          <a:off x="-292494" y="2057108"/>
          <a:ext cx="1949964" cy="1364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этап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2021-2023</a:t>
          </a:r>
          <a:endParaRPr lang="ru-RU" sz="1700" kern="1200" dirty="0"/>
        </a:p>
      </dsp:txBody>
      <dsp:txXfrm rot="5400000">
        <a:off x="-292494" y="2057108"/>
        <a:ext cx="1949964" cy="1364975"/>
      </dsp:txXfrm>
    </dsp:sp>
    <dsp:sp modelId="{38931345-D461-4E0D-B303-115750925FC3}">
      <dsp:nvSpPr>
        <dsp:cNvPr id="0" name=""/>
        <dsp:cNvSpPr/>
      </dsp:nvSpPr>
      <dsp:spPr>
        <a:xfrm rot="5400000">
          <a:off x="3977839" y="-811759"/>
          <a:ext cx="1267476" cy="6493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Ввод в эксплуатацию современных комплексов обработки и утилизации ТКО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Дооснащение мест накопления ТКО инфраструктурой для раздельного сбора</a:t>
          </a:r>
          <a:endParaRPr lang="ru-RU" sz="1500" kern="1200" dirty="0"/>
        </a:p>
      </dsp:txBody>
      <dsp:txXfrm rot="5400000">
        <a:off x="3977839" y="-811759"/>
        <a:ext cx="1267476" cy="6493204"/>
      </dsp:txXfrm>
    </dsp:sp>
    <dsp:sp modelId="{CE6AD9AF-64E0-466E-97EF-7B59CE1DE8B0}">
      <dsp:nvSpPr>
        <dsp:cNvPr id="0" name=""/>
        <dsp:cNvSpPr/>
      </dsp:nvSpPr>
      <dsp:spPr>
        <a:xfrm rot="5400000">
          <a:off x="-292494" y="3792966"/>
          <a:ext cx="1949964" cy="1364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 этап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2024</a:t>
          </a:r>
          <a:endParaRPr lang="ru-RU" sz="1700" kern="1200" dirty="0"/>
        </a:p>
      </dsp:txBody>
      <dsp:txXfrm rot="5400000">
        <a:off x="-292494" y="3792966"/>
        <a:ext cx="1949964" cy="1364975"/>
      </dsp:txXfrm>
    </dsp:sp>
    <dsp:sp modelId="{4F2D553E-AB47-4920-BC95-425C5687DE0E}">
      <dsp:nvSpPr>
        <dsp:cNvPr id="0" name=""/>
        <dsp:cNvSpPr/>
      </dsp:nvSpPr>
      <dsp:spPr>
        <a:xfrm rot="5400000">
          <a:off x="3956304" y="933354"/>
          <a:ext cx="1310545" cy="6493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Внедрение селективного накопления на большей территории, </a:t>
          </a:r>
          <a:br>
            <a:rPr lang="ru-RU" sz="1500" kern="1200" dirty="0" smtClean="0"/>
          </a:br>
          <a:r>
            <a:rPr lang="ru-RU" sz="1500" kern="1200" dirty="0" smtClean="0"/>
            <a:t>с привлечением управляющих компаний</a:t>
          </a:r>
          <a:endParaRPr lang="ru-R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Увеличение доли утилизации ТКО на комплексах обработки </a:t>
          </a:r>
          <a:br>
            <a:rPr lang="ru-RU" sz="1500" kern="1200" dirty="0" smtClean="0"/>
          </a:br>
          <a:r>
            <a:rPr lang="ru-RU" sz="1500" kern="1200" dirty="0" smtClean="0"/>
            <a:t>и утилизации ТКО путем внедрения раздельного накопления ТКО </a:t>
          </a:r>
          <a:br>
            <a:rPr lang="ru-RU" sz="1500" kern="1200" dirty="0" smtClean="0"/>
          </a:br>
          <a:r>
            <a:rPr lang="ru-RU" sz="1500" kern="1200" dirty="0" smtClean="0"/>
            <a:t>в местах их накопления</a:t>
          </a:r>
          <a:endParaRPr lang="ru-RU" sz="1500" kern="1200" dirty="0"/>
        </a:p>
      </dsp:txBody>
      <dsp:txXfrm rot="5400000">
        <a:off x="3956304" y="933354"/>
        <a:ext cx="1310545" cy="649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17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17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DDBA017C-1941-46FB-B180-7EC70E6FDAF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292"/>
            <a:ext cx="2945448" cy="49617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43" y="9427292"/>
            <a:ext cx="2945448" cy="49617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86278342-A3D3-4C7E-BE8A-782F196E4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0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253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253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>
              <a:defRPr sz="1200"/>
            </a:lvl1pPr>
          </a:lstStyle>
          <a:p>
            <a:fld id="{C2AF950F-706D-4971-9F67-A77464AFF46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2"/>
            <a:ext cx="5438140" cy="4466273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7078"/>
            <a:ext cx="2945659" cy="496253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7078"/>
            <a:ext cx="2945659" cy="496253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r">
              <a:defRPr sz="1200"/>
            </a:lvl1pPr>
          </a:lstStyle>
          <a:p>
            <a:fld id="{556893F7-FB1A-46CA-94ED-66C59B157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2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BCF87-6CBB-48E8-901B-9B17375FA2F2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1"/>
          <p:cNvSpPr txBox="1">
            <a:spLocks noChangeArrowheads="1"/>
          </p:cNvSpPr>
          <p:nvPr/>
        </p:nvSpPr>
        <p:spPr>
          <a:xfrm>
            <a:off x="539750" y="2420938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1916832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территориальной схемы обращения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отходами, в том числе </a:t>
            </a:r>
            <a:b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твердыми коммунальными отходами,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Архангельской области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4077072"/>
            <a:ext cx="518457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980728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872" y="58052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Архангельск</a:t>
            </a:r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капитальных вложений: строительство и модернизация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92867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CBBF3A-69F3-7D45-BB16-C3C7C8E1C3D5}"/>
              </a:ext>
            </a:extLst>
          </p:cNvPr>
          <p:cNvSpPr/>
          <p:nvPr/>
        </p:nvSpPr>
        <p:spPr>
          <a:xfrm>
            <a:off x="428596" y="1214422"/>
            <a:ext cx="84296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/>
          </a:p>
          <a:p>
            <a:pPr algn="just"/>
            <a:r>
              <a:rPr lang="ru-RU" dirty="0">
                <a:latin typeface="+mj-lt"/>
              </a:rPr>
              <a:t>Электронной моделью был рассчитан объем капитальных вложений, необходимых для модернизации инфраструктуры обращения с отходами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в Архангельской области 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643182"/>
          <a:ext cx="8572560" cy="139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1428760"/>
                <a:gridCol w="1214446"/>
                <a:gridCol w="1857388"/>
                <a:gridCol w="1428760"/>
                <a:gridCol w="1285885"/>
              </a:tblGrid>
              <a:tr h="85725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Объекты перегрузки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Объекты обработки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Объекты обезвреживания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Объекты размещения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r>
                        <a:rPr lang="ru-RU" sz="1600" smtClean="0"/>
                        <a:t>, </a:t>
                      </a:r>
                      <a:br>
                        <a:rPr lang="ru-RU" sz="1600" smtClean="0"/>
                      </a:br>
                      <a:r>
                        <a:rPr lang="ru-RU" sz="1600" smtClean="0"/>
                        <a:t>тысяч рублей</a:t>
                      </a:r>
                      <a:endParaRPr lang="ru-RU" sz="1600" dirty="0"/>
                    </a:p>
                  </a:txBody>
                  <a:tcPr anchor="ctr"/>
                </a:tc>
              </a:tr>
              <a:tr h="5359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1 415 820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230 831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856 023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2 562 708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478632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Размер капитальных вложений подлежит утверждению агентством по тарифам и ценам Архангельской области в рамках рассмотрения </a:t>
            </a:r>
            <a:br>
              <a:rPr lang="ru-RU" dirty="0" smtClean="0"/>
            </a:br>
            <a:r>
              <a:rPr lang="ru-RU" dirty="0" smtClean="0"/>
              <a:t>и согласования инвестиционных и производственных программ на строительство/модернизацию объектов обращения с отходами.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Несанкционированные свалки  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92867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286544" cy="57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рекультивации несанкционированных мест накопления, (руб., без НДС)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429682" cy="5760720"/>
        </p:xfrm>
        <a:graphic>
          <a:graphicData uri="http://schemas.openxmlformats.org/drawingml/2006/table">
            <a:tbl>
              <a:tblPr/>
              <a:tblGrid>
                <a:gridCol w="406110"/>
                <a:gridCol w="2950151"/>
                <a:gridCol w="2073027"/>
                <a:gridCol w="1283236"/>
                <a:gridCol w="1717158"/>
              </a:tblGrid>
              <a:tr h="31261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образования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свалок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Суммарная площадь, га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Стоимость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рекультивации земельных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Архангельск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29,26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370 384 473,24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Северодвинск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15 316 651,15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Земля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379 751 681,40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Вельский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44,80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567 095 844,22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Верхнетоемский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22,59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285 953 016,10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Вилегодский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17,69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223 926 908,12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Виноградовский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13,10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165 824 900,88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Каргопольский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26,21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331 744 739,68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Коношский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17,83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225 699 082,65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Котласский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68 355 302,65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Красноборский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143 419 551,68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50 633 557,52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Лешуконский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22,42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283 801 089,90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Мезенский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213 800 196,64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Няндомский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141 773 961,06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Онежский район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16,93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214 306 532,20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Пинежский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43,85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555 070 374,33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Плесецкий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357 219 748,32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126 457 309,91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Устьянский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55,10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697 477 254,87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Холмогорский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355 870 364,00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Шенкурский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15,20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192 407 518,57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471,33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5 966 290 059,09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16" marR="365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рекультивации полигонов, выводимых из эксплуатации, (руб., без НДС)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071546"/>
          <a:ext cx="7929619" cy="4593460"/>
        </p:xfrm>
        <a:graphic>
          <a:graphicData uri="http://schemas.openxmlformats.org/drawingml/2006/table">
            <a:tbl>
              <a:tblPr/>
              <a:tblGrid>
                <a:gridCol w="2643206"/>
                <a:gridCol w="1428761"/>
                <a:gridCol w="1714511"/>
                <a:gridCol w="2143141"/>
              </a:tblGrid>
              <a:tr h="40098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 размещения ТКО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Район расположения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Рекультивируемая площадь, га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Прогнозная стоимость рекультивации земель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Полигон, г. Архангельск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Архангельск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28,18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356 713 412,73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Полигон, д. Погореловская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Вельский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10,67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135 065 014,68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Полигон, д. Приводино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Котласский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2,25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28 481 376,11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Полигон, п. Шипицыно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Котласский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37 975 168,14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Полигон, Новодвинск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Новодвинск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88 608 725,66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Полигон, Северодвинск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Северодвинск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28,74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363 800 844,94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Коношский район, д. Коноша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Коношский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126 583 893,80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г. Няндома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Няндомский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316 459 734,50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Соловецкое с. п.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Приморский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25 316 778,76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Размешение, Шенкурский район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Шенкурский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50 633 557,52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Ленский район, Софроновское с.п.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Ленский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41 772 684,95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г.Мезень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Мезенский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291 142 955,74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Размещение, Новая Земля, п. Белушья губа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Новая Земля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632 919 469,00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5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Итого: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2 495 473 616,53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99" marR="51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42976" y="142852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инфраструктуры Архангельской области в 2019 году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42910" y="50004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1124"/>
          <a:stretch>
            <a:fillRect/>
          </a:stretch>
        </p:blipFill>
        <p:spPr bwMode="auto">
          <a:xfrm>
            <a:off x="0" y="571480"/>
            <a:ext cx="61220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r="53571"/>
          <a:stretch>
            <a:fillRect/>
          </a:stretch>
        </p:blipFill>
        <p:spPr bwMode="auto">
          <a:xfrm>
            <a:off x="6572264" y="571480"/>
            <a:ext cx="20431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 l="51623" t="11250" r="1298" b="6249"/>
          <a:stretch>
            <a:fillRect/>
          </a:stretch>
        </p:blipFill>
        <p:spPr bwMode="auto">
          <a:xfrm>
            <a:off x="6572264" y="2428868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fond29.ru/upload/medialibrary/432/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42976" y="142852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инфраструктуры Архангельской области в 2024 году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42910" y="50004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 r="53571"/>
          <a:stretch>
            <a:fillRect/>
          </a:stretch>
        </p:blipFill>
        <p:spPr bwMode="auto">
          <a:xfrm>
            <a:off x="6572264" y="571480"/>
            <a:ext cx="20431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l="51623" t="11250" r="1298" b="6249"/>
          <a:stretch>
            <a:fillRect/>
          </a:stretch>
        </p:blipFill>
        <p:spPr bwMode="auto">
          <a:xfrm>
            <a:off x="6572264" y="2428868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194"/>
            <a:ext cx="6105502" cy="63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124744"/>
          <a:ext cx="8712967" cy="5164132"/>
        </p:xfrm>
        <a:graphic>
          <a:graphicData uri="http://schemas.openxmlformats.org/drawingml/2006/table">
            <a:tbl>
              <a:tblPr/>
              <a:tblGrid>
                <a:gridCol w="1244213"/>
                <a:gridCol w="1383616"/>
                <a:gridCol w="1500373"/>
                <a:gridCol w="620361"/>
                <a:gridCol w="1765249"/>
                <a:gridCol w="1664320"/>
                <a:gridCol w="534835"/>
              </a:tblGrid>
              <a:tr h="35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образование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Существующие объекты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Новые объекты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Вторичные потоки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 объектов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вывода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7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Архангельск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в Архангельске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Хабарка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Бревенник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Кегостров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МПК Архангельск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Хабарка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Бревенник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Кегостров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2020 года на сортировку в Северодвинск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Полигон, г. Архангельск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МПК в Архангельск (перепрофилирование)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 Свалки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Коряжма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Коряжма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2022 года на сортировку в Котлас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Полигон, г. Коряжма (Завершение приема ТКО, перепрофилирование)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Котлас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Котлас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МСС в г.о. Котлас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2022 года на сортировку в Котлас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Мирный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Мирный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существующий полигон в Мирном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Новая Земля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Свалка Белушья губа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МПЗ Новая Земля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2024 года размещение на существующей свалке, с 2024 года на МПЗ Новая Земля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Размещение, Новая Земля, п. Белушья губа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Новодвинск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Новодвинск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2020 года на сортировку в Северодвинск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Новодвинск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Северодвинск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Северодвинск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Перспективный полигон г.Северодвинск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Сортировка в г.о. Северодвинск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2020 года на сортировку в Северодвинск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Полигон, Северодвинск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Перспективная схема потоков ТКО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720"/>
          <a:ext cx="8712967" cy="5846100"/>
        </p:xfrm>
        <a:graphic>
          <a:graphicData uri="http://schemas.openxmlformats.org/drawingml/2006/table">
            <a:tbl>
              <a:tblPr/>
              <a:tblGrid>
                <a:gridCol w="1244213"/>
                <a:gridCol w="1492091"/>
                <a:gridCol w="1391898"/>
                <a:gridCol w="620361"/>
                <a:gridCol w="1765249"/>
                <a:gridCol w="1496889"/>
                <a:gridCol w="702266"/>
              </a:tblGrid>
              <a:tr h="35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образование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Существующие объекты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Новые объекты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Вторичные потоки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 объектов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вывода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7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Вельский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д.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Погореловская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Перспективный полигон Вельский район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Сортировка в Вельском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2022 года на сортировку в Вельском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Полигон, д. Погореловская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Верхнетоемский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Верхняя Тойма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Северный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Согра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Зеленник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Наволоцкая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Верхняя Тойма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Северный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Согра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Зеленник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Наволоцкая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полигон в Красноборском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Верхняя Тойма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Северный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Согра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Зеленник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Наволоцкая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Вилегодский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д. Спирковская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полигон в Вилегодском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Виноградовский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Березник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Осиново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Усть-Ваеньга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Осиново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Усть-Ваеньга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полигон Березник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Осиново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Усть-Ваеньга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Каргопольский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Мартаково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полигон Мартаково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Коношский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Свалка Коноша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Коноша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 2024 года на полигон в Коноше, с 2024 года на сортировку в Вельском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Размещение, Коношский район, д. Коноша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Котласский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Приводино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Шипицыно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Сольвычегодск (Икса-Мельница)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2022 года на сортировку в Котлас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Полигон, д. Приводино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Полигон, п. Шипицыно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Перспективная схема потоков ТКО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720"/>
          <a:ext cx="8712967" cy="5175488"/>
        </p:xfrm>
        <a:graphic>
          <a:graphicData uri="http://schemas.openxmlformats.org/drawingml/2006/table">
            <a:tbl>
              <a:tblPr/>
              <a:tblGrid>
                <a:gridCol w="1244213"/>
                <a:gridCol w="1492091"/>
                <a:gridCol w="1391898"/>
                <a:gridCol w="620361"/>
                <a:gridCol w="1765249"/>
                <a:gridCol w="1496889"/>
                <a:gridCol w="702266"/>
              </a:tblGrid>
              <a:tr h="35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образование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Существующие объекты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Новые объекты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Вторичные потоки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 объектов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вывода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Красноборский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Красноборск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Верхняя Уфтюга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МПЗ Верхняя Уфтюга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в Красноборском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Верхняя Уфтюга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Ленский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Урдома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Яренск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Сафроновское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в Урдоме и полигон в Яренске. После окончания в 2025 году вместимости полигона в Яренске потоки будут направляться на полигон в Вилегодском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Размещение, Ленский район, Софроновское с.п.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Лешуконский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Ущелье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Койнас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Вожгора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Койнас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Вожгора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Ущелье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Койнас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Вожгора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Мезенский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Мезень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Жердь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Койда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Каменка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Ручьи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Жердь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Койда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Каменка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Ручьи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Дорогорское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Свалка в Мезени. С 2024 года на МПЗ Дорогорское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г.Мезень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Мезень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Жердь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Койда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Каменка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Ручьи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Няндомский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Свалка Няндома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Шалакуша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Няндома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Свалка Няндомского района. С 2024 года на сортировку в Вельском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Размещение, г. Няндома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Перспективная схема потоков ТКО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720"/>
          <a:ext cx="8712967" cy="5152608"/>
        </p:xfrm>
        <a:graphic>
          <a:graphicData uri="http://schemas.openxmlformats.org/drawingml/2006/table">
            <a:tbl>
              <a:tblPr/>
              <a:tblGrid>
                <a:gridCol w="1244213"/>
                <a:gridCol w="1492091"/>
                <a:gridCol w="1391898"/>
                <a:gridCol w="620361"/>
                <a:gridCol w="1765249"/>
                <a:gridCol w="1496889"/>
                <a:gridCol w="702266"/>
              </a:tblGrid>
              <a:tr h="35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образование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Существующие объекты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Новые объекты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Вторичные потоки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 объектов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вывода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Онежский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Покровское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Поньга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Шомокша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Кодино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Малошуйка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Поньга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Шомокша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Кодино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Малошуйка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в Онежском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Поньга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Шомокша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Кодино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Малошуйка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24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Пинежский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Воепала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Карпогоры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Пахурово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Сосновка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Ясный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Пиринемь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Пахурово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Сосновка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Ясный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Пиринемь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в Воепале и полигон в Карпогорах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Пахурово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Сосновка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Ясный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Пиринемь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Плесецкий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Савинск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 Плесецк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Полигоны Савинск, Плесецк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Приморский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Вознесенье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Верхняя Золотица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Соловки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Пустошь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Летняя Золотица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Пертоминск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Ластола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Вознесенье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Верхняя Золотица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МПЗ Соловецкий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после закрытия свалки на Соловках потоки будут направляться на МПЗ Соловецкий.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 Вознесенье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Верхняя Золотица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Размещение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Соловецкое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с. п.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Устьянский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Октябрьский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полигон в Вельске. С 2022 года на сортировку в Вельском районе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Перспективная схема потоков ТКО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42976" y="285728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и цели актуализации территориальной схемы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71472" y="85723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58" y="1000108"/>
            <a:ext cx="857256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/>
              <a:t>Актуализация территориальной схемы обращения с отходами (далее – территориальная схема) производится по следующим основаниям:</a:t>
            </a:r>
          </a:p>
          <a:p>
            <a:pPr marL="45720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/>
              <a:t>Во исполнение Федерального закона № 89-ФЗ от 24.06.1998 «Об отходах производства и потребления»</a:t>
            </a:r>
          </a:p>
          <a:p>
            <a:pPr marL="45720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/>
              <a:t>Во исполнение перечня поручений по результатам проверки исполнения законодательства и решений Президента в сфере регулирования обращения </a:t>
            </a:r>
            <a:br>
              <a:rPr lang="ru-RU" sz="1600" dirty="0" smtClean="0"/>
            </a:br>
            <a:r>
              <a:rPr lang="ru-RU" sz="1600" dirty="0" smtClean="0"/>
              <a:t>с отходами (утв. Президентом РФ 15 ноября 2017 г. № Пр-2319)</a:t>
            </a:r>
          </a:p>
          <a:p>
            <a:pPr marL="45720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/>
              <a:t>Во исполнение постановления Правительства РФ от 22.09.2018 № 1130</a:t>
            </a:r>
          </a:p>
          <a:p>
            <a:pPr marL="45720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sz="1600" dirty="0" smtClean="0"/>
              <a:t>В связи с определением норм накопления ТКО на территории Архангельской области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/>
              <a:t>Целью актуализации территориальной схемы является, в том числе: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Корректировка прогнозных значений массы и объема образующихся на территории Архангельской области ТКО;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Корректировка мест накопления ТКО;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Корректировка схемы потоков отходов от источников их образования до объектов, используемых для обработки, утилизации, обезвреживания и размещения отходов;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smtClean="0"/>
              <a:t>Корректировка комплекса первоочередных и долгосрочных мероприятий, направленных на последовательное сокращение объемов отходов, подлежащих захоронению, посредством создания современных объектов обращения с ТКО.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785794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720"/>
          <a:ext cx="8712967" cy="3140928"/>
        </p:xfrm>
        <a:graphic>
          <a:graphicData uri="http://schemas.openxmlformats.org/drawingml/2006/table">
            <a:tbl>
              <a:tblPr/>
              <a:tblGrid>
                <a:gridCol w="1244213"/>
                <a:gridCol w="1492091"/>
                <a:gridCol w="1391898"/>
                <a:gridCol w="620361"/>
                <a:gridCol w="1765249"/>
                <a:gridCol w="1496889"/>
                <a:gridCol w="702266"/>
              </a:tblGrid>
              <a:tr h="35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образование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Существующие объекты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Новые объекты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Вторичные потоки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Вывод объектов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вывода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Холмогорский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Полигон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Светлый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Ломоносово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Емецк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Холмогоры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Луковецкий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Усть-Пинега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Двинской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Ухтостров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Ломоносово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Емецк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Холмогоры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Луковецкий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Усть-Пинега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Двинской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ПВН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Ухтостров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2020 года на сортировку в Северодвинске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Ломоносово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Емецк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Холмогоры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Луковецкий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Усть-Пинега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Двинской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Ухтостров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24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Шенкурский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Свалка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Шенкурск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Петровская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Петровская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ПВН Шенкурск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года на сортировку в Вельском районе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Размещение, Шенкурский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Свалка Петровская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Перспективная схема потоков ТКО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тариф по обращению с ТКО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80648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В структуру единого тарифа по обращению с ТКО входят следующие расходы:</a:t>
            </a:r>
          </a:p>
          <a:p>
            <a:pPr lvl="0" indent="4492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- расходы на сбор и транспортирование ТКО от мест сбора до объектов обращения с ТКО; </a:t>
            </a:r>
          </a:p>
          <a:p>
            <a:pPr lvl="0" indent="4492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- расходы на захоронение и обработку ТКО на действующих полигонах, объектах обработки исходя из утвержденных тарифов, которые включают в себя плату за негативное воздействие на окружающую среду;</a:t>
            </a:r>
          </a:p>
          <a:p>
            <a:pPr lvl="0" indent="4492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- расходы на заключение и обслуживание договоров </a:t>
            </a:r>
            <a:br>
              <a:rPr lang="ru-RU" altLang="ru-RU" dirty="0" smtClean="0"/>
            </a:br>
            <a:r>
              <a:rPr lang="ru-RU" altLang="ru-RU" dirty="0" smtClean="0"/>
              <a:t>с собственниками ТКО и операторами по обращению с ТКО, включая расходы на банковскую гарантию;</a:t>
            </a:r>
          </a:p>
          <a:p>
            <a:pPr lvl="0" indent="4492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- сбытовые расходы;</a:t>
            </a:r>
          </a:p>
          <a:p>
            <a:pPr lvl="0" indent="44926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- инвестиционные расходы на строительство объектов, предусмотренных территориальной схемой по обращению с отходами.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35716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Прогнозная плата граждан в  связи с оказанием новой коммунальной услуги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5085184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Плата за услугу регионального оператора в Архангельской области будет определена после утверждения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новой территориальной схемы обращения с отходами,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нормативов накопления ТКО,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т</a:t>
            </a:r>
            <a:r>
              <a:rPr lang="ru-RU" sz="1600" dirty="0" smtClean="0"/>
              <a:t>арифа на услугу по обращению с ТКО региональному оператору</a:t>
            </a:r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8792449"/>
              </p:ext>
            </p:extLst>
          </p:nvPr>
        </p:nvGraphicFramePr>
        <p:xfrm>
          <a:off x="278864" y="2331820"/>
          <a:ext cx="8640960" cy="2548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406"/>
                <a:gridCol w="2788158"/>
                <a:gridCol w="1692064"/>
                <a:gridCol w="1872332"/>
              </a:tblGrid>
              <a:tr h="818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граждан за услугу по обращению с ТКО, руб./чел./мес.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МКД/город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ИЖС/село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</a:tr>
              <a:tr h="437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"УХТАЖИЛФОНД"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</a:tr>
              <a:tr h="437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ЯНАО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"Информационные технологии"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</a:tr>
              <a:tr h="437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"Управление отходами"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8" marR="8248" marT="8248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136" y="1038672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По состоянию на текущую дату тариф на услугу регионального оператора </a:t>
            </a:r>
            <a:br>
              <a:rPr lang="ru-RU" sz="1700" dirty="0" smtClean="0"/>
            </a:br>
            <a:r>
              <a:rPr lang="ru-RU" sz="1700" dirty="0" smtClean="0"/>
              <a:t>в Архангельской области </a:t>
            </a:r>
            <a:r>
              <a:rPr lang="ru-RU" sz="1700" b="1" dirty="0" smtClean="0">
                <a:solidFill>
                  <a:srgbClr val="FF0000"/>
                </a:solidFill>
              </a:rPr>
              <a:t>не установлен</a:t>
            </a:r>
            <a:r>
              <a:rPr lang="ru-RU" sz="1700" dirty="0" smtClean="0"/>
              <a:t>!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592405" y="168548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Плата граждан за услугу по обращению с ТКО в регионах со </a:t>
            </a: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схожими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/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cs typeface="Times New Roman" panose="02020603050405020304" pitchFamily="18" charset="0"/>
              </a:rPr>
              <a:t>экономико-географическими и природно-климатическими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условиями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показатели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214422"/>
          <a:ext cx="7715304" cy="20058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6"/>
                <a:gridCol w="1690958"/>
                <a:gridCol w="1952380"/>
                <a:gridCol w="1714512"/>
                <a:gridCol w="1500198"/>
              </a:tblGrid>
              <a:tr h="111113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Доля обработанных отходов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Доля утилизированных отходов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Доля </a:t>
                      </a:r>
                      <a:r>
                        <a:rPr lang="ru-RU" sz="1600" dirty="0"/>
                        <a:t>обезвреженных отходов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Доля размещенных </a:t>
                      </a:r>
                      <a:r>
                        <a:rPr lang="ru-RU" sz="1600" dirty="0" smtClean="0"/>
                        <a:t>отходов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2019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19,1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2,9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0,2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97,0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2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2024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83,2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33,3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1,4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65,3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4348" y="3571876"/>
            <a:ext cx="8001056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Таким образом, при строительстве 52 объектов обращения с ТКО на территории Архангельской области к 2024 году возможно достичь переработки отходов до </a:t>
            </a:r>
            <a:r>
              <a:rPr lang="ru-RU" sz="2600" dirty="0" smtClean="0"/>
              <a:t>35 % </a:t>
            </a:r>
            <a:r>
              <a:rPr lang="ru-RU" dirty="0" smtClean="0"/>
              <a:t>ТКО при 83 % охвате их сортировки.</a:t>
            </a:r>
          </a:p>
          <a:p>
            <a:pPr algn="ctr">
              <a:lnSpc>
                <a:spcPct val="120000"/>
              </a:lnSpc>
            </a:pPr>
            <a:endParaRPr lang="ru-RU" dirty="0" smtClean="0"/>
          </a:p>
          <a:p>
            <a:pPr algn="ctr">
              <a:lnSpc>
                <a:spcPct val="120000"/>
              </a:lnSpc>
            </a:pPr>
            <a:r>
              <a:rPr lang="ru-RU" dirty="0" smtClean="0"/>
              <a:t>Также следует учитывать, что при организации централизованной системы раздельного накопления ТКО на территории Архангельской области такой показатель подлежит пересчету в сторону увеличения.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Раздельный сбор отходов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/>
        </p:nvGraphicFramePr>
        <p:xfrm>
          <a:off x="785786" y="1071546"/>
          <a:ext cx="78581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обсуждение территориальной схемы по обращению с ТКО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142984"/>
            <a:ext cx="792088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территориальной схемы и электронная схема размещаются на официальном сайте министерства природных ресурсов и ЛПК Архангельской области;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50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срок с 16 января по 1 февраля направление в министерство замечаний и предложений от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Федеральных органов исполнительной власти, органов исполнительной власти субъектов Российской Федерации, уполномоченных в области государственного регулирования тарифов, а также региональных операторов по обращению с твердыми коммунальными отходами, граждан, организаций, иных заинтересованных лиц;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срок с 1 февраля по 9 февраля рассмотрение всех поступивших замечаний;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подготовка заключения об учете поступивших замечаний и предложений и (или)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причинах их отклонения размещается министерством на официальном сайте не позднее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февраля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необходимости по итогам общественного обсуждения министерство дорабатывает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30-дневный срок проект территориальной схемы.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Территориальная схема утверждается Правительством Архангельской области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10 дней со дня окончания срока проведения общественного обсуждения при условии отсутствия замечаний.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Утвержденная территориальная схема размещается министерством на официальном сайте.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683568" y="980728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662" y="1142985"/>
            <a:ext cx="7632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Горячая линия </a:t>
            </a:r>
          </a:p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проекту территориальной схемы обращения с отходами Архангельской области</a:t>
            </a:r>
            <a:endParaRPr lang="en-US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(8182) 21-57-73 </a:t>
            </a:r>
          </a:p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будние дни с 16.00 до 18.00</a:t>
            </a:r>
          </a:p>
          <a:p>
            <a:pPr algn="ctr"/>
            <a:endParaRPr lang="ru-RU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предложений и замечаний с 16.01.2019 </a:t>
            </a:r>
            <a:r>
              <a:rPr lang="ru-RU" altLang="ru-RU" sz="20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01.02.2019</a:t>
            </a:r>
            <a:endParaRPr lang="ru-RU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Архангельск, ул. </a:t>
            </a:r>
            <a:r>
              <a:rPr lang="ru-RU" alt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Выучейского</a:t>
            </a:r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18, каб.803</a:t>
            </a:r>
          </a:p>
          <a:p>
            <a:pPr algn="ctr"/>
            <a:r>
              <a:rPr lang="en-US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popovaen@dvinaland.ru</a:t>
            </a:r>
            <a:endParaRPr lang="ru-RU" alt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обсуждения  проекта территориальной схемы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357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42976" y="285728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территориальной схемы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42910" y="642918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58" y="71435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sz="1600" dirty="0" smtClean="0"/>
              <a:t>Раздел 1. Нахождение источников образования отходов</a:t>
            </a:r>
          </a:p>
          <a:p>
            <a:pPr indent="432000"/>
            <a:r>
              <a:rPr lang="ru-RU" sz="1600" dirty="0" smtClean="0"/>
              <a:t>Раздел 2. Количество образующихся отходов</a:t>
            </a:r>
          </a:p>
          <a:p>
            <a:pPr indent="432000"/>
            <a:r>
              <a:rPr lang="ru-RU" sz="1600" dirty="0" smtClean="0"/>
              <a:t>Раздел 3. Целевые показатели по обезвреживанию, утилизации и размещению отходов</a:t>
            </a:r>
          </a:p>
          <a:p>
            <a:pPr indent="432000"/>
            <a:r>
              <a:rPr lang="ru-RU" sz="1600" dirty="0" smtClean="0"/>
              <a:t>Раздел 4. Места накопления отходов</a:t>
            </a:r>
          </a:p>
          <a:p>
            <a:pPr indent="432000"/>
            <a:r>
              <a:rPr lang="ru-RU" sz="1600" dirty="0" smtClean="0"/>
              <a:t>Раздел 5. Объекты по обработке, утилизации, обезвреживанию, размещению отходов, в том числе ТКО</a:t>
            </a:r>
          </a:p>
          <a:p>
            <a:pPr indent="432000"/>
            <a:r>
              <a:rPr lang="ru-RU" sz="1600" dirty="0" smtClean="0"/>
              <a:t>Раздел 6. Баланс количественных характеристик образования, обработки, утилизации, обезвреживания, размещения отходов, в том числе ТКО</a:t>
            </a:r>
          </a:p>
          <a:p>
            <a:pPr indent="432000"/>
            <a:r>
              <a:rPr lang="ru-RU" sz="1600" dirty="0" smtClean="0"/>
              <a:t>Раздел 7. Обращение с отдельными видами отходов</a:t>
            </a:r>
          </a:p>
          <a:p>
            <a:pPr indent="432000"/>
            <a:r>
              <a:rPr lang="ru-RU" sz="1600" dirty="0" smtClean="0"/>
              <a:t>Раздел 8. Схема потоков отходов, в том числе ТКО</a:t>
            </a:r>
          </a:p>
          <a:p>
            <a:pPr indent="432000"/>
            <a:r>
              <a:rPr lang="ru-RU" sz="1600" dirty="0" smtClean="0"/>
              <a:t>Раздел 9. Данные о планируемых строительстве, реконструкции, выводе из эксплуатации объектов обработки, утилизации, обезвреживания отходов, объектов размещения отходов, включенных в ГРОРО</a:t>
            </a:r>
          </a:p>
          <a:p>
            <a:pPr indent="432000"/>
            <a:r>
              <a:rPr lang="ru-RU" sz="1600" dirty="0" smtClean="0"/>
              <a:t>Раздел 10. Оценка объема соответствующих капитальных вложений </a:t>
            </a:r>
            <a:br>
              <a:rPr lang="ru-RU" sz="1600" dirty="0" smtClean="0"/>
            </a:br>
            <a:r>
              <a:rPr lang="ru-RU" sz="1600" dirty="0" smtClean="0"/>
              <a:t>в строительство, реконструкцию, выведение из эксплуатации объектов обработки, утилизации, обезвреживания, размещения отходов, в том числе коммунальных отходов</a:t>
            </a:r>
          </a:p>
          <a:p>
            <a:pPr indent="432000"/>
            <a:r>
              <a:rPr lang="ru-RU" sz="1600" dirty="0" smtClean="0"/>
              <a:t>Раздел 11. Сведения о зонах деятельности регионального оператора</a:t>
            </a:r>
          </a:p>
          <a:p>
            <a:pPr indent="432000"/>
            <a:r>
              <a:rPr lang="ru-RU" sz="1600" dirty="0" smtClean="0"/>
              <a:t>Раздел 12. Прогнозные значения предельных тарифов в области обращения с ТКО</a:t>
            </a:r>
          </a:p>
          <a:p>
            <a:pPr indent="432000"/>
            <a:r>
              <a:rPr lang="ru-RU" sz="1600" dirty="0" smtClean="0"/>
              <a:t>Раздел 13. Электронная модель территориальной схемы обращения с отходами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87624" y="476672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отходов в Архангельской области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428735"/>
          <a:ext cx="7358114" cy="4800688"/>
        </p:xfrm>
        <a:graphic>
          <a:graphicData uri="http://schemas.openxmlformats.org/drawingml/2006/table">
            <a:tbl>
              <a:tblPr/>
              <a:tblGrid>
                <a:gridCol w="642942"/>
                <a:gridCol w="4071966"/>
                <a:gridCol w="1399339"/>
                <a:gridCol w="1243867"/>
              </a:tblGrid>
              <a:tr h="23907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Наименование вида отхода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Класс опасности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Образовано, тонн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Твердые коммунальные отходы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IV-V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577 844,58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в том числе крупногабаритные отходы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57 784,46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Отходы строительства и ремонта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III-V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3 395 764,61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1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Отходы сельского, лесного хозяйства, рыбоводства и рыболовства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III-V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113 745,39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Отходы добычи полезных ископаемых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IV-V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68 918 599,20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Отходы обрабатывающих производств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1 674 551,02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Отходы потребления производственные и непроизводственные; материалы, изделия, утратившие потребительские свойства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54 914,35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1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Отходы обеспечения электроэнергией, газом и паром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III-V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351 398,03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Отходы при водоснабжении, водоотведении, деятельности по сбору, обработке, утилизации, обезвреживанию, размещению отходов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III-V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11 691,56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Прочие отходы производства и потребления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I-V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5 286,64</a:t>
                      </a: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0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75 103 798,38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6" marR="45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87624" y="476672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ТКО в разрезе муниципалитетов Архангельской области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214282" y="0"/>
          <a:ext cx="8929718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971600" y="188640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накопления ТКО для физических лиц Архангельской области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54868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980728"/>
          <a:ext cx="8643998" cy="4838115"/>
        </p:xfrm>
        <a:graphic>
          <a:graphicData uri="http://schemas.openxmlformats.org/drawingml/2006/table">
            <a:tbl>
              <a:tblPr/>
              <a:tblGrid>
                <a:gridCol w="1150903"/>
                <a:gridCol w="3103038"/>
                <a:gridCol w="1848617"/>
                <a:gridCol w="1270720"/>
                <a:gridCol w="1270720"/>
              </a:tblGrid>
              <a:tr h="64746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 объекта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Расчетная единица, в отношении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которой установлен норматив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Норматив накопления твердых коммунальных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отходов*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кг/год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куб. м/год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1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Домовладения в городских населенных пунктах с численностью населения более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 тысяч человек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Многоквартирные жилые дома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465,2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жилые дома 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454,9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1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Домовладения в городских населенных пунктах с численностью населения менее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 тысяч человек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Многоквартирные жилые дома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325,1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1,48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жилые дома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310,0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1,40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07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Домовладения в сельских населенных пунктах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Многоквартирные жилые дома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259,9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жилые дома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проживающий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260,2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877272"/>
            <a:ext cx="889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В целях расчета массы и объема ТКО, образующихся на территории Архангельской области </a:t>
            </a:r>
            <a:br>
              <a:rPr lang="ru-RU" sz="1400" dirty="0" smtClean="0"/>
            </a:br>
            <a:r>
              <a:rPr lang="ru-RU" sz="1400" dirty="0" smtClean="0"/>
              <a:t>в процессе актуализации территориальной схемы используются временные нормативы, рассчитанные на основе инструментальных замеров за сезоны «осень» и «зима»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000100" y="357166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накопления ТКО для иных категорий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980728"/>
          <a:ext cx="8643998" cy="829615"/>
        </p:xfrm>
        <a:graphic>
          <a:graphicData uri="http://schemas.openxmlformats.org/drawingml/2006/table">
            <a:tbl>
              <a:tblPr/>
              <a:tblGrid>
                <a:gridCol w="1150903"/>
                <a:gridCol w="3385601"/>
                <a:gridCol w="1566054"/>
                <a:gridCol w="1270720"/>
                <a:gridCol w="1270720"/>
              </a:tblGrid>
              <a:tr h="50405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 объекта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Расчетная единица,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Норматив накопления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ТКО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кг/год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куб. м/год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12" marR="8878" marT="36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844824"/>
          <a:ext cx="8640959" cy="4758575"/>
        </p:xfrm>
        <a:graphic>
          <a:graphicData uri="http://schemas.openxmlformats.org/drawingml/2006/table">
            <a:tbl>
              <a:tblPr/>
              <a:tblGrid>
                <a:gridCol w="1152128"/>
                <a:gridCol w="3384376"/>
                <a:gridCol w="1584176"/>
                <a:gridCol w="1296144"/>
                <a:gridCol w="1224135"/>
              </a:tblGrid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Иные категории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Общежития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0,84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Административные здания, учреждения, конторы, офисы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сотрудник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4.3.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 торговли, в том числе супермаркеты, рынки, магазины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кв. м торговой площади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4.4.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Предприятия транспортной инфраструктуры, в том числе автомастерские,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шиномонтажи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автозаправочные станции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машино-место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4.5.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Дошкольные образовательные учреждения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ребенок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4.6.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 учреждения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учащийся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4.7.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Культурно-развлекательные учреждения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кв. м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4.8.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Спортивные учреждения, в том числе спортивные клубы, центры,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комплексы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4.9.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Организации общественного питания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142,4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4.10.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Парикмахерские, косметические салоны, салоны красоты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112,4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2,87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4.11.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Бани, сауны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225,7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4.12.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Гостиницы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167,7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4.13.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Кладбища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 место захоронения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4.14.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Садоводческие кооперативы, садово-огороднические товарищества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участок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73,2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0,84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4.15.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Медицинские учреждения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койко-место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266,8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3,26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4.16.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Аптеки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кв. м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33" marR="5416" marT="2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87624" y="476672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Тепловая карта образования ТКО на территории Архангельской области</a:t>
            </a: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t="5578"/>
          <a:stretch>
            <a:fillRect/>
          </a:stretch>
        </p:blipFill>
        <p:spPr bwMode="auto">
          <a:xfrm>
            <a:off x="1643042" y="928670"/>
            <a:ext cx="595810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197373"/>
              </p:ext>
            </p:extLst>
          </p:nvPr>
        </p:nvGraphicFramePr>
        <p:xfrm>
          <a:off x="539552" y="1700810"/>
          <a:ext cx="8136906" cy="480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3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204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Годы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Объекты обращения отходов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5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МПЗ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инсинератор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ПВН (площадка временного накопления)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МПК (мусороперерабатывающий комплекс)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МПК с сортировкой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полигоном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 Вельском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районе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МПК 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сортировкой и полигоном в г. Северодвинск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МПК с сортировкой в г. Котлас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9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1+1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1+1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4054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5486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объекты обращения с ТКО на территории Архангельской области в соответствии с проектом территориальной схемы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128586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29291</TotalTime>
  <Words>2567</Words>
  <Application>Microsoft Office PowerPoint</Application>
  <PresentationFormat>Экран (4:3)</PresentationFormat>
  <Paragraphs>920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anciferova</cp:lastModifiedBy>
  <cp:revision>1593</cp:revision>
  <cp:lastPrinted>2019-01-15T16:34:54Z</cp:lastPrinted>
  <dcterms:created xsi:type="dcterms:W3CDTF">2014-03-11T07:15:45Z</dcterms:created>
  <dcterms:modified xsi:type="dcterms:W3CDTF">2019-01-29T09:23:44Z</dcterms:modified>
</cp:coreProperties>
</file>