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33" r:id="rId2"/>
    <p:sldId id="365" r:id="rId3"/>
    <p:sldId id="329" r:id="rId4"/>
    <p:sldId id="382" r:id="rId5"/>
    <p:sldId id="335" r:id="rId6"/>
    <p:sldId id="389" r:id="rId7"/>
    <p:sldId id="405" r:id="rId8"/>
    <p:sldId id="394" r:id="rId9"/>
    <p:sldId id="366" r:id="rId10"/>
    <p:sldId id="390" r:id="rId11"/>
    <p:sldId id="385" r:id="rId12"/>
    <p:sldId id="395" r:id="rId13"/>
    <p:sldId id="381" r:id="rId14"/>
    <p:sldId id="334" r:id="rId15"/>
    <p:sldId id="386" r:id="rId16"/>
    <p:sldId id="403" r:id="rId17"/>
    <p:sldId id="392" r:id="rId18"/>
    <p:sldId id="373" r:id="rId19"/>
    <p:sldId id="348" r:id="rId20"/>
    <p:sldId id="391" r:id="rId21"/>
    <p:sldId id="404" r:id="rId22"/>
    <p:sldId id="406" r:id="rId23"/>
    <p:sldId id="398" r:id="rId24"/>
    <p:sldId id="399" r:id="rId25"/>
    <p:sldId id="396" r:id="rId26"/>
    <p:sldId id="393" r:id="rId27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22C5B9D-0BC0-4B2D-85AA-3D345DDC9694}">
          <p14:sldIdLst>
            <p14:sldId id="333"/>
          </p14:sldIdLst>
        </p14:section>
        <p14:section name="Раздел без заголовка" id="{8741ED17-E04E-4423-B2DA-9FAD929ED495}">
          <p14:sldIdLst>
            <p14:sldId id="365"/>
            <p14:sldId id="329"/>
            <p14:sldId id="382"/>
            <p14:sldId id="335"/>
            <p14:sldId id="389"/>
            <p14:sldId id="405"/>
            <p14:sldId id="394"/>
            <p14:sldId id="366"/>
            <p14:sldId id="390"/>
            <p14:sldId id="385"/>
            <p14:sldId id="395"/>
            <p14:sldId id="381"/>
            <p14:sldId id="334"/>
            <p14:sldId id="386"/>
            <p14:sldId id="403"/>
            <p14:sldId id="392"/>
            <p14:sldId id="373"/>
            <p14:sldId id="348"/>
            <p14:sldId id="391"/>
            <p14:sldId id="404"/>
            <p14:sldId id="406"/>
            <p14:sldId id="398"/>
            <p14:sldId id="399"/>
            <p14:sldId id="396"/>
            <p14:sldId id="3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6694"/>
    <a:srgbClr val="990000"/>
    <a:srgbClr val="003399"/>
    <a:srgbClr val="000099"/>
    <a:srgbClr val="43B040"/>
    <a:srgbClr val="3366CC"/>
    <a:srgbClr val="DDEA7E"/>
    <a:srgbClr val="9F73E7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762" autoAdjust="0"/>
  </p:normalViewPr>
  <p:slideViewPr>
    <p:cSldViewPr>
      <p:cViewPr varScale="1">
        <p:scale>
          <a:sx n="66" d="100"/>
          <a:sy n="66" d="100"/>
        </p:scale>
        <p:origin x="-148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6818443762725787"/>
          <c:y val="2.7993160635921516E-2"/>
          <c:w val="0.38785324415093281"/>
          <c:h val="0.96913374396313334"/>
        </c:manualLayout>
      </c:layout>
      <c:barChart>
        <c:barDir val="bar"/>
        <c:grouping val="clustered"/>
        <c:ser>
          <c:idx val="2"/>
          <c:order val="2"/>
          <c:tx>
            <c:strRef>
              <c:f>Лист1!#ССЫЛКА!</c:f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multiLvlStrRef>
              <c:f>Лист1!#ССЫЛКА!</c:f>
            </c:multiLvlStrRef>
          </c:cat>
          <c:val>
            <c:numRef>
              <c:f>Лист1!#ССЫЛКА!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CF-447E-A982-086824EBBD61}"/>
            </c:ext>
          </c:extLst>
        </c:ser>
        <c:ser>
          <c:idx val="3"/>
          <c:order val="3"/>
          <c:tx>
            <c:strRef>
              <c:f>Лист1!#ССЫЛКА!</c:f>
            </c:strRef>
          </c:tx>
          <c:spPr>
            <a:solidFill>
              <a:srgbClr val="000099"/>
            </a:solidFill>
          </c:spPr>
          <c:cat>
            <c:multiLvlStrRef>
              <c:f>Лист1!#ССЫЛКА!</c:f>
            </c:multiLvlStrRef>
          </c:cat>
          <c:val>
            <c:numRef>
              <c:f>Лист1!#ССЫЛКА!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F-447E-A982-086824EBBD61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9878408991188547E-3"/>
                  <c:y val="3.80949714637668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668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F-447E-A982-086824EBBD6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преступления с применением оружия</c:v>
                </c:pt>
                <c:pt idx="2">
                  <c:v>совершено убийств</c:v>
                </c:pt>
                <c:pt idx="3">
                  <c:v>уровень преступности на 10 тыс. населения</c:v>
                </c:pt>
                <c:pt idx="4">
                  <c:v>уровень тяжких преступлений на 10 тыс. населения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41</c:v>
                </c:pt>
                <c:pt idx="2">
                  <c:v>127</c:v>
                </c:pt>
                <c:pt idx="3">
                  <c:v>174</c:v>
                </c:pt>
                <c:pt idx="4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F-447E-A982-086824EBBD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4.4817613486784532E-3"/>
                  <c:y val="-4.091693229826997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591</a:t>
                    </a:r>
                    <a:endParaRPr lang="en-US" sz="18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CF-447E-A982-086824EBBD61}"/>
                </c:ext>
              </c:extLst>
            </c:dLbl>
            <c:dLbl>
              <c:idx val="1"/>
              <c:layout>
                <c:manualLayout>
                  <c:x val="-1.4571900510865602E-3"/>
                  <c:y val="-1.12873989522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F-447E-A982-086824EBBD61}"/>
                </c:ext>
              </c:extLst>
            </c:dLbl>
            <c:dLbl>
              <c:idx val="2"/>
              <c:layout>
                <c:manualLayout>
                  <c:x val="0"/>
                  <c:y val="-1.69310984283407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CF-447E-A982-086824EBBD61}"/>
                </c:ext>
              </c:extLst>
            </c:dLbl>
            <c:dLbl>
              <c:idx val="3"/>
              <c:layout>
                <c:manualLayout>
                  <c:x val="0"/>
                  <c:y val="-2.257479790445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CF-447E-A982-086824EBBD61}"/>
                </c:ext>
              </c:extLst>
            </c:dLbl>
            <c:dLbl>
              <c:idx val="4"/>
              <c:layout>
                <c:manualLayout>
                  <c:x val="0"/>
                  <c:y val="-1.12873989522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CF-447E-A982-086824EBBD61}"/>
                </c:ext>
              </c:extLst>
            </c:dLbl>
            <c:dLbl>
              <c:idx val="5"/>
              <c:layout>
                <c:manualLayout>
                  <c:x val="-1.4571900510865602E-3"/>
                  <c:y val="-1.69310984283407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CF-447E-A982-086824EBBD6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преступления с применением оружия</c:v>
                </c:pt>
                <c:pt idx="2">
                  <c:v>совершено убийств</c:v>
                </c:pt>
                <c:pt idx="3">
                  <c:v>уровень преступности на 10 тыс. населения</c:v>
                </c:pt>
                <c:pt idx="4">
                  <c:v>уровень тяжких преступлений на 10 тыс. населения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42</c:v>
                </c:pt>
                <c:pt idx="2">
                  <c:v>121</c:v>
                </c:pt>
                <c:pt idx="3">
                  <c:v>170.7</c:v>
                </c:pt>
                <c:pt idx="4">
                  <c:v>32.800000000000004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9CF-447E-A982-086824EBBD61}"/>
            </c:ext>
          </c:extLst>
        </c:ser>
        <c:axId val="80619392"/>
        <c:axId val="80617856"/>
      </c:barChart>
      <c:valAx>
        <c:axId val="80617856"/>
        <c:scaling>
          <c:orientation val="minMax"/>
        </c:scaling>
        <c:delete val="1"/>
        <c:axPos val="b"/>
        <c:numFmt formatCode="General" sourceLinked="1"/>
        <c:tickLblPos val="none"/>
        <c:crossAx val="80619392"/>
        <c:crosses val="autoZero"/>
        <c:crossBetween val="between"/>
      </c:valAx>
      <c:catAx>
        <c:axId val="80619392"/>
        <c:scaling>
          <c:orientation val="minMax"/>
        </c:scaling>
        <c:axPos val="l"/>
        <c:numFmt formatCode="General" sourceLinked="0"/>
        <c:tickLblPos val="nextTo"/>
        <c:crossAx val="80617856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79562176543537"/>
          <c:y val="3.0866322144312491E-2"/>
          <c:w val="0.48456401422754908"/>
          <c:h val="0.847950369899179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общее количество зарегистрированных преступлений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19150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F-42C7-8418-2128C4FD2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9F-42C7-8418-2128C4FD2A83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общее количество зарегистрированных преступлений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18962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9F-42C7-8418-2128C4FD2A83}"/>
            </c:ext>
          </c:extLst>
        </c:ser>
        <c:axId val="101025280"/>
        <c:axId val="101023744"/>
      </c:barChart>
      <c:valAx>
        <c:axId val="101023744"/>
        <c:scaling>
          <c:orientation val="minMax"/>
        </c:scaling>
        <c:delete val="1"/>
        <c:axPos val="b"/>
        <c:numFmt formatCode="General" sourceLinked="1"/>
        <c:tickLblPos val="none"/>
        <c:crossAx val="101025280"/>
        <c:crosses val="autoZero"/>
        <c:crossBetween val="between"/>
      </c:valAx>
      <c:catAx>
        <c:axId val="101025280"/>
        <c:scaling>
          <c:orientation val="minMax"/>
        </c:scaling>
        <c:axPos val="l"/>
        <c:numFmt formatCode="General" sourceLinked="0"/>
        <c:tickLblPos val="nextTo"/>
        <c:crossAx val="10102374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Гос. гражданские служащие АО</c:v>
                </c:pt>
                <c:pt idx="1">
                  <c:v>Муниципальные служащие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F-4219-8746-F4455F1F4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Гос. гражданские служащие АО</c:v>
                </c:pt>
                <c:pt idx="1">
                  <c:v>Муниципальные служащие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F-4219-8746-F4455F1F4B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Гос. гражданские служащие АО</c:v>
                </c:pt>
                <c:pt idx="1">
                  <c:v>Муниципальные служащие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F-4219-8746-F4455F1F4B60}"/>
            </c:ext>
          </c:extLst>
        </c:ser>
        <c:axId val="129298816"/>
        <c:axId val="129300352"/>
      </c:barChart>
      <c:catAx>
        <c:axId val="12929881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9300352"/>
        <c:crosses val="autoZero"/>
        <c:auto val="1"/>
        <c:lblAlgn val="ctr"/>
        <c:lblOffset val="100"/>
      </c:catAx>
      <c:valAx>
        <c:axId val="129300352"/>
        <c:scaling>
          <c:orientation val="minMax"/>
        </c:scaling>
        <c:axPos val="b"/>
        <c:majorGridlines/>
        <c:numFmt formatCode="General" sourceLinked="1"/>
        <c:tickLblPos val="nextTo"/>
        <c:crossAx val="1292988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123511491400228E-2"/>
          <c:y val="5.2374435873491554E-2"/>
          <c:w val="0.62792487670708919"/>
          <c:h val="0.7335911625435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депутаты непредставившие сведения о доходах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8916342970595884E-3"/>
                  <c:y val="-7.15010644462927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3-4240-AB46-A13DD1C2F57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266</c:v>
                </c:pt>
                <c:pt idx="1">
                  <c:v>86</c:v>
                </c:pt>
                <c:pt idx="2">
                  <c:v>46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33-4240-AB46-A13DD1C2F5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от численности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E06694"/>
              </a:solidFill>
            </a:ln>
          </c:spPr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0.126</c:v>
                </c:pt>
                <c:pt idx="1">
                  <c:v>4.1000000000000002E-2</c:v>
                </c:pt>
                <c:pt idx="2">
                  <c:v>2.1999999999999999E-2</c:v>
                </c:pt>
                <c:pt idx="3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33-4240-AB46-A13DD1C2F57D}"/>
            </c:ext>
          </c:extLst>
        </c:ser>
        <c:axId val="129422848"/>
        <c:axId val="129424384"/>
      </c:barChart>
      <c:catAx>
        <c:axId val="129422848"/>
        <c:scaling>
          <c:orientation val="minMax"/>
        </c:scaling>
        <c:axPos val="b"/>
        <c:numFmt formatCode="General" sourceLinked="0"/>
        <c:tickLblPos val="nextTo"/>
        <c:crossAx val="129424384"/>
        <c:crosses val="autoZero"/>
        <c:auto val="1"/>
        <c:lblAlgn val="ctr"/>
        <c:lblOffset val="100"/>
      </c:catAx>
      <c:valAx>
        <c:axId val="129424384"/>
        <c:scaling>
          <c:orientation val="minMax"/>
        </c:scaling>
        <c:axPos val="l"/>
        <c:majorGridlines/>
        <c:numFmt formatCode="General" sourceLinked="1"/>
        <c:tickLblPos val="nextTo"/>
        <c:crossAx val="1294228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743041825244591"/>
          <c:y val="2.1307366308859509E-2"/>
          <c:w val="0.68956546617730752"/>
          <c:h val="0.8644274777782624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я дал взятку, оказал услугу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20.6</c:v>
                </c:pt>
                <c:pt idx="1">
                  <c:v>36.800000000000004</c:v>
                </c:pt>
                <c:pt idx="2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BB-4DD2-92DE-9E992CE293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Нет, не давал взятку, не оказывал услугу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73.5</c:v>
                </c:pt>
                <c:pt idx="1">
                  <c:v>56.6</c:v>
                </c:pt>
                <c:pt idx="2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B-4DD2-92DE-9E992CE293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5.8</c:v>
                </c:pt>
                <c:pt idx="1">
                  <c:v>6.6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BB-4DD2-92DE-9E992CE293FC}"/>
            </c:ext>
          </c:extLst>
        </c:ser>
        <c:overlap val="100"/>
        <c:axId val="129441152"/>
        <c:axId val="129463424"/>
      </c:barChart>
      <c:catAx>
        <c:axId val="1294411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9463424"/>
        <c:crosses val="autoZero"/>
        <c:auto val="1"/>
        <c:lblAlgn val="ctr"/>
        <c:lblOffset val="100"/>
      </c:catAx>
      <c:valAx>
        <c:axId val="129463424"/>
        <c:scaling>
          <c:orientation val="minMax"/>
        </c:scaling>
        <c:axPos val="b"/>
        <c:majorGridlines/>
        <c:numFmt formatCode="General" sourceLinked="1"/>
        <c:tickLblPos val="nextTo"/>
        <c:crossAx val="12944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8639734473949"/>
          <c:y val="0.11881142645267587"/>
          <c:w val="0.20974810669184912"/>
          <c:h val="0.85104599035631989"/>
        </c:manualLayout>
      </c:layout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0.28686</cdr:x>
      <cdr:y>0.56757</cdr:y>
    </cdr:from>
    <cdr:to>
      <cdr:x>0.44267</cdr:x>
      <cdr:y>0.67762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519772" y="1512168"/>
          <a:ext cx="1368660" cy="2932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0.43442</cdr:x>
      <cdr:y>0.67568</cdr:y>
    </cdr:from>
    <cdr:to>
      <cdr:x>0.59837</cdr:x>
      <cdr:y>0.72973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815916" y="1800200"/>
          <a:ext cx="144016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0.15693</cdr:x>
      <cdr:y>0.10811</cdr:y>
    </cdr:from>
    <cdr:to>
      <cdr:x>0.23767</cdr:x>
      <cdr:y>0.24324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378496" y="288032"/>
          <a:ext cx="7092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12,57%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0.28721</cdr:x>
      <cdr:y>0.33784</cdr:y>
    </cdr:from>
    <cdr:to>
      <cdr:x>0.39131</cdr:x>
      <cdr:y>0.68104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22848" y="900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0.28686</cdr:x>
      <cdr:y>0.46451</cdr:y>
    </cdr:from>
    <cdr:to>
      <cdr:x>0.37703</cdr:x>
      <cdr:y>0.57261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519772" y="123758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4,12 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0.44795</cdr:x>
      <cdr:y>0.56757</cdr:y>
    </cdr:from>
    <cdr:to>
      <cdr:x>0.55205</cdr:x>
      <cdr:y>0.67568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34780" y="151216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2,24 %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0.60657</cdr:x>
      <cdr:y>0.64865</cdr:y>
    </cdr:from>
    <cdr:to>
      <cdr:x>0.68855</cdr:x>
      <cdr:y>0.81081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328084" y="172819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1,21 %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1CB7-E291-4CBF-9A22-1F2BD4A07D03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15B0-FC94-48C9-90B0-27DCB1BDD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4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15B0-FC94-48C9-90B0-27DCB1BDD3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9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3BEED-6540-4425-9919-ECB092B7D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1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F6BE-CB69-4D43-A7BC-F3CF454CA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3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3402-39A5-4200-BF12-96BC4BDB8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04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9C5-FB53-4D03-BE37-F37BC961F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0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E90C-005E-4C1B-B43A-4075C62C6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18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F9FF-BAA2-43CC-9712-29502ED9A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44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81D-AC5F-4AC2-B8BB-6310CF409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2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4ADAD-62ED-4940-92B0-36C09F9B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61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31B8-398A-4AFE-ACF9-E0061049F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4DCE-BA66-42FF-8D33-95CBBFEF61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6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9B63-8338-491E-8E77-C3ACB5A6D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AEED-9060-40B7-B659-85C30DB8B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0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468052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ДОКЛАД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реализации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 году государственной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«Обеспечение общественного порядка, профилактика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преступности, коррупции, терроризма, экстремизма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незаконного потребления наркотических средств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психотропных веществ в Архангельской области»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утверждена постановлением Правительства Архангельской области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11 октября 2013 года № 478-пп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21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281172"/>
            <a:ext cx="9144000" cy="598864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857232"/>
            <a:ext cx="8568952" cy="5500726"/>
          </a:xfrm>
        </p:spPr>
        <p:txBody>
          <a:bodyPr>
            <a:normAutofit fontScale="90000"/>
          </a:bodyPr>
          <a:lstStyle/>
          <a:p>
            <a:pPr indent="450215"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мероприятия подпрограммы: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проектирование и строительство здания специального учреждения УФМС в городе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Архангельске;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создание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 размещение телепрограммы,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освещающей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деятельность правоохранительных органов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Архангельской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области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организация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консультационного центра для родителей и педагогов по вопросам предупреждения и преодоления проявлений отклоняющегося поведения детей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подростков.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	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8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0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" y="-3572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357958"/>
            <a:ext cx="9233248" cy="527426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7384"/>
            <a:ext cx="9251504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4526341" y="1311610"/>
            <a:ext cx="4536504" cy="236201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Создано и размещено 12 выпусков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общим объемом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эфирного времени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 минут 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4294967295"/>
          </p:nvPr>
        </p:nvSpPr>
        <p:spPr>
          <a:xfrm>
            <a:off x="4499992" y="3500438"/>
            <a:ext cx="4644008" cy="26257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indent="0"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Телепрограмма транслировалась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телеканале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Россия- 24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hamin\Desktop\Доклад на Правительство по ГП\2020 год\5a6307a73e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526341" cy="460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19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43" y="0"/>
            <a:ext cx="9164843" cy="68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29840" y="6440480"/>
            <a:ext cx="9200534" cy="527426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840" y="836712"/>
            <a:ext cx="91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Учебный сбор муниципальных служащих, координирующих работу народных дружин, командиров (представителей) народных дружин городских округов и сельских поселений Архангельской области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" y="1760042"/>
            <a:ext cx="44989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D:\Почта\Фото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499992" cy="2492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Почта\Фото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46349"/>
            <a:ext cx="4644008" cy="2520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Почта\Фото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647246" cy="2635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4943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660222312"/>
              </p:ext>
            </p:extLst>
          </p:nvPr>
        </p:nvGraphicFramePr>
        <p:xfrm>
          <a:off x="107141" y="1984524"/>
          <a:ext cx="8929718" cy="442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8655195"/>
              </p:ext>
            </p:extLst>
          </p:nvPr>
        </p:nvGraphicFramePr>
        <p:xfrm>
          <a:off x="0" y="1071546"/>
          <a:ext cx="8929718" cy="159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28104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643602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4 «Профилактика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экстремизма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терроризма в Архангельской области»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реализацию подпрограммы № 4 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году 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областного бюджета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предусмотрено –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38млн. 558 тыс. рублей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(28 млн. 230,6 тыс. рублей – областной бюджет;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327,4 тыс. рублей – бюджет муниципальных образований)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израсходовано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38 млн. 360,1 тыс. рублей.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 подпрограммы: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политики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профилактике терроризма и экстремизма, укрепление межнационального согласия, достижение взаимопонимания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взаимного уважения в вопросах межэтнического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межкультурного сотрудничества.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7036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1728192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3200" b="1" dirty="0" smtClean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3200" b="1" dirty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подпрограммы</a:t>
            </a:r>
            <a:r>
              <a:rPr lang="ru-RU" sz="3200" b="1" dirty="0" smtClean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2204864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проведение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информационно-просветительских мероприятий, направленных на профилактику экстремизма и терроризма в интернет-сообществах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indent="457200">
              <a:spcAft>
                <a:spcPts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установка и обслуживание систем видеонаблюдения в образовательных организациях;</a:t>
            </a:r>
          </a:p>
          <a:p>
            <a:pPr indent="457200">
              <a:spcAft>
                <a:spcPts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установка ограждений территории образовательных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организаций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871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666" y="695326"/>
            <a:ext cx="8291264" cy="717450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Сетевая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игровая программа «Профилактика экстремизма и терроризма в интернет-сообществах».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2133283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spcAft>
                <a:spcPts val="0"/>
              </a:spcAft>
            </a:pP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1848" y="1556792"/>
            <a:ext cx="488940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Концепция программы: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– </a:t>
            </a:r>
            <a:r>
              <a:rPr lang="ru-RU" sz="1900" b="1" dirty="0" smtClean="0">
                <a:solidFill>
                  <a:srgbClr val="FF0000"/>
                </a:solidFill>
              </a:rPr>
              <a:t>вводная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: знакомство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с понятиями экстремизма и терроризма, причинами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последствиями широкого распространения в сети Интернет.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–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>
                <a:solidFill>
                  <a:srgbClr val="FF0000"/>
                </a:solidFill>
              </a:rPr>
              <a:t>игровая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: студенты постарались применить полученные знания, чтобы оценить стилизованные под посты социальных сетей тексты. 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– рефлексия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900" b="1" dirty="0" err="1">
                <a:solidFill>
                  <a:schemeClr val="tx2">
                    <a:lumMod val="75000"/>
                  </a:schemeClr>
                </a:solidFill>
              </a:rPr>
              <a:t>игротехники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 разобрали со студентами все тексты, а также подвели итог мероприятию, сделав главные выводы: как не стать жертвой материалов экстремистской и террористической направленности в сети «Интернет».</a:t>
            </a:r>
          </a:p>
        </p:txBody>
      </p:sp>
      <p:pic>
        <p:nvPicPr>
          <p:cNvPr id="8" name="image14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689309"/>
            <a:ext cx="3550915" cy="2336800"/>
          </a:xfrm>
          <a:prstGeom prst="rect">
            <a:avLst/>
          </a:prstGeom>
          <a:ln/>
        </p:spPr>
      </p:pic>
      <p:pic>
        <p:nvPicPr>
          <p:cNvPr id="9" name="image6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140" y="4026109"/>
            <a:ext cx="3533775" cy="2359025"/>
          </a:xfrm>
          <a:prstGeom prst="rect">
            <a:avLst/>
          </a:prstGeom>
          <a:ln/>
        </p:spPr>
      </p:pic>
    </p:spTree>
    <p:extLst>
      <p:ext uri="{BB962C8B-B14F-4D97-AF65-F5344CB8AC3E}">
        <p14:creationId xmlns="" xmlns:p14="http://schemas.microsoft.com/office/powerpoint/2010/main" val="237387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620" y="717550"/>
            <a:ext cx="860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установка и обслуживание систем видеонаблюдения в образовательных организациях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2071678"/>
            <a:ext cx="4714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выделено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14 972,3 тыс. рублей,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областной бюджет –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10930,6 тыс. рублей,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бюджеты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муниципальных образований 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 041,7 тыс. рублей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9"/>
            <a:ext cx="42862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Лера\Desktop\Домой\kamera-v-shk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5" y="4000504"/>
            <a:ext cx="3929065" cy="235743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143380"/>
            <a:ext cx="535781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Видеонаблюдение установлено: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11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государственных автономных (бюджетных) профессиональных образовательных учреждениях,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23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муниципальных бюджетных общеобразовательных учреждениях, </a:t>
            </a:r>
            <a:r>
              <a:rPr lang="ru-RU" b="1" dirty="0" smtClean="0">
                <a:solidFill>
                  <a:srgbClr val="FF0000"/>
                </a:solidFill>
              </a:rPr>
              <a:t>11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структурных подразделениях муниципальных бюджетных общеобразовательных учреждений, </a:t>
            </a:r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муниципальных бюджетных дошкольных образовательных учреждениях,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муниципальном образовательном учреждении дополнительного образования.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660" y="714356"/>
            <a:ext cx="9036496" cy="78581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установка ограждений территории образовательных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36712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3372" y="1857364"/>
            <a:ext cx="4818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выделено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23 485,7 тыс.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рублей: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областной бюджет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– 17 200,0 тыс. рублей,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бюджеты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муниципальных образований – 6285,7 тыс. рублей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Лера\Desktop\Домой\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4000496" cy="2546983"/>
          </a:xfrm>
          <a:prstGeom prst="rect">
            <a:avLst/>
          </a:prstGeom>
          <a:noFill/>
        </p:spPr>
      </p:pic>
      <p:pic>
        <p:nvPicPr>
          <p:cNvPr id="2051" name="Picture 3" descr="C:\Users\Лера\Desktop\Домой\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897893"/>
            <a:ext cx="4071934" cy="25029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929066"/>
            <a:ext cx="51435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ограждение установлено: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государственных автономных (бюджетных) профессиональных образовательных учреждениях, </a:t>
            </a:r>
            <a:r>
              <a:rPr lang="ru-RU" b="1" dirty="0" smtClean="0">
                <a:solidFill>
                  <a:srgbClr val="FF0000"/>
                </a:solidFill>
              </a:rPr>
              <a:t>15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муниципальных бюджетных общеобразовательных учреждениях,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муниципальных бюджетных дошкольных образовательных учреждениях,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муниципальных образовательных учреждениях дополнительного образования.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64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092048"/>
          </a:xfrm>
        </p:spPr>
        <p:txBody>
          <a:bodyPr>
            <a:normAutofit/>
          </a:bodyPr>
          <a:lstStyle/>
          <a:p>
            <a:pPr lvl="0" indent="457200"/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Подпрограмма № 5 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«Противодействие коррупции в Архангельской области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Цели подпрограммы: 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искоренение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условий, порождающих коррупцию в обществе,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антикоррупционного общественного сознания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нетерпимости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отношению к коррупции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079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857232"/>
            <a:ext cx="8750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Ответственный исполнитель государственной программы -администрация Губернатора Архангельской области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 Правительства Архангельской области.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Соисполнители: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20888"/>
            <a:ext cx="2739724" cy="12144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здравоохранения Архангельской области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2420888"/>
            <a:ext cx="2952328" cy="12144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Архангельской  области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3893347"/>
            <a:ext cx="2811162" cy="12144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строительства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архитектуры Архангельской  области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60032" y="3893347"/>
            <a:ext cx="2952328" cy="12144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 культуры Архангельской  области</a:t>
            </a:r>
          </a:p>
          <a:p>
            <a:pPr algn="ctr"/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>
          <a:xfrm>
            <a:off x="214282" y="5301208"/>
            <a:ext cx="8258204" cy="110792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 государственной программы: обеспечение правопорядка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повышение уровня безопасности граждан на территории Архангельской области.</a:t>
            </a:r>
          </a:p>
          <a:p>
            <a:endParaRPr lang="ru-RU" dirty="0"/>
          </a:p>
        </p:txBody>
      </p:sp>
      <p:pic>
        <p:nvPicPr>
          <p:cNvPr id="17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4602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571536" y="714356"/>
            <a:ext cx="9715536" cy="1071570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500" b="1" dirty="0" smtClean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мероприятия </a:t>
            </a:r>
            <a:r>
              <a:rPr lang="ru-RU" sz="2500" b="1" dirty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подпрограммы</a:t>
            </a:r>
            <a:r>
              <a:rPr lang="ru-RU" sz="2500" b="1" dirty="0" smtClean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500" b="1" dirty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500" b="1" dirty="0">
                <a:solidFill>
                  <a:srgbClr val="2F5897"/>
                </a:solidFill>
                <a:latin typeface="Arial" pitchFamily="34" charset="0"/>
                <a:cs typeface="Arial" pitchFamily="34" charset="0"/>
              </a:rPr>
            </a:b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340768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и размещение социальной рекламы, направленной на создание в обществе нетерпимости к коррупционному поведению;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научно-практических конференций, обучающих семинаров, круглых столов по вопросам противодействия коррупции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проведение творческого конкурса среди молодежи «Коррупция глазами молодежи»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организация и проведение опросов общественного мнения 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фокус-групп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в муниципальных образованиях </a:t>
            </a: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для оценки уровня коррупции;</a:t>
            </a: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и проведение обучения по вопросам антикоррупционной тематики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214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14675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00549529"/>
              </p:ext>
            </p:extLst>
          </p:nvPr>
        </p:nvGraphicFramePr>
        <p:xfrm>
          <a:off x="-108520" y="878146"/>
          <a:ext cx="9035480" cy="267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693480"/>
            <a:ext cx="5838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2F5897">
                    <a:lumMod val="75000"/>
                  </a:srgbClr>
                </a:solidFill>
              </a:rPr>
              <a:t>Привлечены к дисциплинарной ответственности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63747922"/>
              </p:ext>
            </p:extLst>
          </p:nvPr>
        </p:nvGraphicFramePr>
        <p:xfrm>
          <a:off x="180020" y="3356992"/>
          <a:ext cx="87839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331640" y="3645024"/>
            <a:ext cx="1368152" cy="122413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8120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604843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14675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90872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социологического исследования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64771542"/>
              </p:ext>
            </p:extLst>
          </p:nvPr>
        </p:nvGraphicFramePr>
        <p:xfrm>
          <a:off x="34032" y="1556792"/>
          <a:ext cx="864096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7620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Сведения о достижении целевых показателей государственной программы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5432725"/>
              </p:ext>
            </p:extLst>
          </p:nvPr>
        </p:nvGraphicFramePr>
        <p:xfrm>
          <a:off x="89756" y="692697"/>
          <a:ext cx="9054243" cy="6013357"/>
        </p:xfrm>
        <a:graphic>
          <a:graphicData uri="http://schemas.openxmlformats.org/drawingml/2006/table">
            <a:tbl>
              <a:tblPr firstRow="1" firstCol="1" bandRow="1"/>
              <a:tblGrid>
                <a:gridCol w="5922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55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Заначение</a:t>
                      </a:r>
                      <a:r>
                        <a:rPr lang="ru-RU" sz="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целевых показателей</a:t>
                      </a:r>
                      <a:endParaRPr lang="ru-RU" sz="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плановое на отчетный год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за отчетный год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достижения показателя,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плановое на текущий год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Доля больных наркоманией, прошедших лечение и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реабилитацию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98,25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зарегистрированных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преступлений, единиц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19150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20200,00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зарегистрированных преступлений террористического и экстремистского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характера 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лиц в возрасте от 7 до 30 лет, вовлеченных в профилактические антинаркотические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 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104,80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сотрудников сферы образования, сотрудников по работе </a:t>
                      </a:r>
                      <a:b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молодежью, сферы социальной защиты населения и сотрудников правоохранительных органов (ежегодно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человек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наркоманией, прошедших лечение и реабилитацию, длительность ремиссии у которых составляет свыше 2 лет, к числу прошедших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лечение, %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15,23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98,25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зарегистрированных преступлений против личности (убийства, умышленные причинения тяжкого вреда здоровью, изнасилования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356,00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134,83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зарегистрированных преступлений имущественного характера (кражи, грабежи, разбои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11840,00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7819,00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146,44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11830,00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9..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созданных телепрограмм (ежегодно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 раза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41750" y="-193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214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Сведения о достижении целевых показателей государственной программы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5856197"/>
              </p:ext>
            </p:extLst>
          </p:nvPr>
        </p:nvGraphicFramePr>
        <p:xfrm>
          <a:off x="35496" y="620688"/>
          <a:ext cx="8964995" cy="6133960"/>
        </p:xfrm>
        <a:graphic>
          <a:graphicData uri="http://schemas.openxmlformats.org/drawingml/2006/table">
            <a:tbl>
              <a:tblPr firstRow="1" firstCol="1" bandRow="1"/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3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целевого показателя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Заначение</a:t>
                      </a:r>
                      <a:r>
                        <a:rPr lang="ru-RU" sz="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целевых показателей</a:t>
                      </a:r>
                      <a:endParaRPr lang="ru-RU" sz="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плановое на отчетный год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фактическое за отчетный год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достижения показателя, %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плановое на текущий год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зарегистрированных преступлений террористического и экстремистского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характера, процентов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сотрудников администраций муниципальных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образований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других лиц, принявших участие в методических мероприятиях по проблемам противодействия терроризму и экстремизму (ежегодно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человек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96,42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образовательных организаций, на которых повышен уровень антитеррористической защищенности (ежегодно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информационных материалов антикоррупционной направленности, размещенных в средствах массовой информации за счет средств областного бюджета (ежегодно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246,00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2,5 раза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мероприятий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вопросам противодействия коррупции (ежегодно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единиц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9 раз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областного конкурса студенческих и школьных работ по антикоррупционному анализу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законодательства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(ежегодно), человек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235,00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2,3 раза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29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руководителей и специалистов органов управления образования муниципальных образований Архангельской области, руководителей и педагогических работников образовательных организаций, прошедших обучение по реализации мероприятий антикоррупционного просвещения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человек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211,00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84,40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уникальных посетителей сайта «Противодействие коррупции в Архангельской области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человек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3 раза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ГГС,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муниципальных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служащих и работников бюджетной сферы, прошедших обучение на семинарах или курсах по антикоррупционной тематике (ежегодно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человек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539,00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2 раза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250,00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13" marR="1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41750" y="-193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964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3259211"/>
              </p:ext>
            </p:extLst>
          </p:nvPr>
        </p:nvGraphicFramePr>
        <p:xfrm>
          <a:off x="0" y="1428736"/>
          <a:ext cx="9144000" cy="499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6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7218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98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 Выполнение мероприятий государственной программы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финансируемых мероприятий государственной программы, реализуемых в 2019 году: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>
                          <a:solidFill>
                            <a:srgbClr val="43B04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выполнены в запланированном объеме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>
                          <a:solidFill>
                            <a:srgbClr val="43B04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– не выполнено   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91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 Достижение целевых показателей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18-ти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целевых показателей в отчетном периоде: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показателей достигнуты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 100 и более процентов;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показателя на 98,25 процента;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   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на 96,4 процента.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157">
                <a:tc gridSpan="3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Планируемый объем финансирования – 48 млн. 911,6 тыс.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Объем финансирования выполнен на – 48 млн. 596,2 тыс.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92653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 интегрального показателя оценки эффективности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74,6 баллов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эффективности реализации государственной программы – удовлетворительная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71504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 реализации государственной программы в 2019 году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214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ДОКЛАД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реализации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 году государственной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«Обеспечение общественного порядка, профилактика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преступности, коррупции, терроризма, экстремизма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незаконного потребления наркотических средств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психотропных веществ в Архангельской области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утверждена постановлением Правительства Архангельской области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11 октября 2013 года № 478-пп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7588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286520"/>
            <a:ext cx="9144000" cy="598864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072230"/>
          </a:xfrm>
        </p:spPr>
        <p:txBody>
          <a:bodyPr>
            <a:normAutofit/>
          </a:bodyPr>
          <a:lstStyle/>
          <a:p>
            <a:pPr lvl="0" indent="457200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Подпрограмма № 1 «Профилактика незаконного потребления наркотических средств и психотропных веществ, реабилитация и ресоциализация потребителей наркотических средств и психотропных веществ»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реализацию подпрограммы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1 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областного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бюдж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ета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2019 году: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предусмотрено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1 млн. 010 тыс.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рублей </a:t>
            </a:r>
            <a:b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израсходовано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990 тыс. рублей.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Цели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подпрограммы: </a:t>
            </a:r>
            <a:b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условий, способствующих сдерживанию роста незаконного потребления наркотических средств и психотропных веществ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территории Архангельской области системы комплексной реабилитации и ресоциализации потребителей наркотических средств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психотропных веществ.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8084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281172"/>
            <a:ext cx="9144000" cy="598864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08" y="1340768"/>
            <a:ext cx="8856984" cy="4824536"/>
          </a:xfrm>
        </p:spPr>
        <p:txBody>
          <a:bodyPr>
            <a:normAutofit fontScale="90000"/>
          </a:bodyPr>
          <a:lstStyle/>
          <a:p>
            <a:pPr lvl="0" indent="457200" algn="l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выездные семинары для специалистов образовательных организаций;</a:t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областной конкурс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социальных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проектов;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социологическое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исследование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рамках мониторинга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наркоситуации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информационно-методическое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деятельности специалистов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работе с молодежью;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изготовление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видеороликов социальной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рекламы.</a:t>
            </a:r>
            <a: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7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27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75047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Мероприятия подпрограммы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538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79450"/>
            <a:ext cx="8659192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психолого-медико-социального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«Надежда»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/>
          <a:lstStyle/>
          <a:p>
            <a:pPr>
              <a:buFontTx/>
              <a:buNone/>
            </a:pP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  <a:tabLst>
                <a:tab pos="357188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овершены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выезды в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образований. </a:t>
            </a:r>
          </a:p>
          <a:p>
            <a:pPr lvl="0">
              <a:buNone/>
              <a:tabLst>
                <a:tab pos="357188" algn="l"/>
              </a:tabLst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мероприятиях приняли участие: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 - 349 чел, учащиеся - 3170 чел., родители - 979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</a:p>
          <a:p>
            <a:pPr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Проведены консультации: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несовершеннолетними - 26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чел.,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родителями - 27 чел.,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семьями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- 28,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 специалистами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 - 3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Tx/>
              <a:buNone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D:\Моисеенко\Надежда\Фото\педсеминар в СТСИ Северодвин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36006"/>
            <a:ext cx="4536504" cy="25731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36006"/>
            <a:ext cx="4104456" cy="2573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418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281172"/>
            <a:ext cx="9144000" cy="598864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" y="1484784"/>
            <a:ext cx="9143999" cy="172819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Управлением по делам молодежи и патриотическому воспитанию администрации ГАО и ПАО проведен областной конкурс социальных проектов, направленных на профилактику незаконного потребления наркотических средств и психотропных веществ и пропаганду здорового образа жизни </a:t>
            </a:r>
            <a:b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молодежной среде.</a:t>
            </a:r>
            <a:b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8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3636" y="34503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ф</a:t>
            </a:r>
            <a:r>
              <a:rPr lang="ru-RU" sz="2000" b="1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инансовая поддержка:</a:t>
            </a: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10 проектов из </a:t>
            </a:r>
            <a:endParaRPr lang="ru-RU" sz="2000" b="1" dirty="0" smtClean="0">
              <a:solidFill>
                <a:srgbClr val="2F5897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8 муниципальных образований</a:t>
            </a: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;</a:t>
            </a:r>
            <a:b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приняло </a:t>
            </a: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участие </a:t>
            </a:r>
            <a:b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1063 человека из числа молодежи.</a:t>
            </a:r>
            <a:endParaRPr lang="ru-RU" sz="2000" dirty="0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82434"/>
            <a:ext cx="4104457" cy="3699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536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281172"/>
            <a:ext cx="9144000" cy="598864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320480" cy="2019125"/>
          </a:xfrm>
        </p:spPr>
        <p:txBody>
          <a:bodyPr>
            <a:noAutofit/>
          </a:bodyPr>
          <a:lstStyle/>
          <a:p>
            <a:pPr algn="l"/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общественны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благотворительны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фонд «Поморье без наркотиков»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Благотворительны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x-none"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Фонд помощи населению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«Есть Решение!»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95325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x-none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еестр  негосударственных организаций, осуществляющих комплексную реабилитацию и ресоциализацию лиц, </a:t>
            </a:r>
            <a:r>
              <a:rPr lang="x-none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потребляющих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НС и ПВ на </a:t>
            </a:r>
            <a:r>
              <a:rPr lang="x-none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территории Архангельской области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29" name="Picture 5" descr="C:\Users\shamin\Desktop\Доклад на Правительство по ГП\2020 год\ПбН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6" y="164680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31668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 году  включена новая организация: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Архангельская региональная общественная благотворительная организация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Дорога жизни» 	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30" name="Picture 6" descr="C:\Users\shamin\Desktop\Доклад на Правительство по ГП\2020 год\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4067944" cy="2852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219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6357958"/>
            <a:ext cx="9144000" cy="527426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Департамент специальных программ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643602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Подпрограмма № 2 «Профилактика преступлений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иных правонарушений</a:t>
            </a:r>
            <a:r>
              <a:rPr lang="ru-RU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Архангельской области»</a:t>
            </a:r>
            <a: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реализацию подпрограммы № 2 в 2019 году 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предусмотрены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финансовые средства в размере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 9 млн. 343,6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тыс. рублей из областного бюджета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израсходовано 9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 млн. 246,1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тыс.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рублей.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Цели подпрограммы: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br>
              <a:rPr lang="ru-RU" sz="22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снижение уровня преступности 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на территории Архангельской области;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развитие системы профилактики правонарушений, направленной на активизацию борьбы с преступностью.</a:t>
            </a:r>
            <a:r>
              <a:rPr lang="ru-RU" sz="2700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hamin\Desktop\Доклад на Правительство по ГП\АГ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101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1073</Words>
  <Application>Microsoft Office PowerPoint</Application>
  <PresentationFormat>Экран (4:3)</PresentationFormat>
  <Paragraphs>270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ДОКЛАД о реализации в 2019 году государственной  программы Архангельской области «Обеспечение общественного порядка, профилактика  преступности, коррупции, терроризма, экстремизма  и незаконного потребления наркотических средств  и психотропных веществ в Архангельской области»  утверждена постановлением Правительства Архангельской области  от 11 октября 2013 года № 478-пп  </vt:lpstr>
      <vt:lpstr>Слайд 2</vt:lpstr>
      <vt:lpstr>Подпрограмма № 1 «Профилактика незаконного потребления наркотических средств и психотропных веществ, реабилитация и ресоциализация потребителей наркотических средств и психотропных веществ»  На реализацию подпрограммы № 1  из областного бюджета в 2019 году:        предусмотрено – 1 млн. 010 тыс. рублей         израсходовано – 990 тыс. рублей.  Цели подпрограммы:  создание условий, способствующих сдерживанию роста незаконного потребления наркотических средств и психотропных веществ; развитие на территории Архангельской области системы комплексной реабилитации и ресоциализации потребителей наркотических средств и психотропных веществ. </vt:lpstr>
      <vt:lpstr>      выездные семинары для специалистов образовательных организаций;    областной конкурс социальных проектов;   социологическое исследование в рамках мониторинга наркоситуации в Архангельской области;   информационно-методическое обеспечение деятельности специалистов по работе с молодежью;    изготовление видеороликов социальной рекламы. </vt:lpstr>
      <vt:lpstr>Центр психолого-медико-социального сопровождения «Надежда»</vt:lpstr>
      <vt:lpstr>Управлением по делам молодежи и патриотическому воспитанию администрации ГАО и ПАО проведен областной конкурс социальных проектов, направленных на профилактику незаконного потребления наркотических средств и психотропных веществ и пропаганду здорового образа жизни  в молодежной среде.   </vt:lpstr>
      <vt:lpstr>Слайд 7</vt:lpstr>
      <vt:lpstr>Региональный общественный благотворительный фонд «Поморье без наркотиков»  Благотворительный Фонд помощи населению «Есть Решение!»  </vt:lpstr>
      <vt:lpstr>  Подпрограмма № 2 «Профилактика преступлений  и иных правонарушений в Архангельской области»  На реализацию подпрограммы № 2 в 2019 году  предусмотрены финансовые средства в размере               9 млн. 343,6 тыс. рублей из областного бюджета,  израсходовано 9 млн. 246,1 тыс. рублей.  Цели подпрограммы:   снижение уровня преступности  на территории Архангельской области;  развитие системы профилактики правонарушений, направленной на активизацию борьбы с преступностью.  </vt:lpstr>
      <vt:lpstr>  мероприятия подпрограммы:    проектирование и строительство здания специального учреждения УФМС в городе Архангельске;  создание и размещение телепрограммы, освещающей деятельность правоохранительных органов  Архангельской области;    организация консультационного центра для родителей и педагогов по вопросам предупреждения и преодоления проявлений отклоняющегося поведения детей и подростков.    </vt:lpstr>
      <vt:lpstr>Слайд 11</vt:lpstr>
      <vt:lpstr>Слайд 12</vt:lpstr>
      <vt:lpstr>Слайд 13</vt:lpstr>
      <vt:lpstr>Подпрограмма № 4 «Профилактика экстремизма  и терроризма в Архангельской области»   На реализацию подпрограммы № 4 в 2019 году  из областного бюджета        предусмотрено – 38млн. 558 тыс. рублей (28 млн. 230,6 тыс. рублей – областной бюджет; 10 млн. 327,4 тыс. рублей – бюджет муниципальных образований)        израсходовано – 38 млн. 360,1 тыс. рублей.  Цели подпрограммы:  реализация государственной политики  по профилактике терроризма и экстремизма, укрепление межнационального согласия, достижение взаимопонимания  и взаимного уважения в вопросах межэтнического  и межкультурного сотрудничества. </vt:lpstr>
      <vt:lpstr>мероприятия подпрограммы: </vt:lpstr>
      <vt:lpstr>Сетевая игровая программа «Профилактика экстремизма и терроризма в интернет-сообществах». </vt:lpstr>
      <vt:lpstr>Слайд 17</vt:lpstr>
      <vt:lpstr>установка ограждений территории образовательных организаций</vt:lpstr>
      <vt:lpstr>Подпрограмма № 5 «Противодействие коррупции в Архангельской области»  Цели подпрограммы:  искоренение причин и условий, порождающих коррупцию в обществе, и формирование антикоррупционного общественного сознания  и нетерпимости по отношению к коррупции.  </vt:lpstr>
      <vt:lpstr>мероприятия подпрограммы: </vt:lpstr>
      <vt:lpstr>Слайд 21</vt:lpstr>
      <vt:lpstr>Слайд 22</vt:lpstr>
      <vt:lpstr>Сведения о достижении целевых показателей государственной программы</vt:lpstr>
      <vt:lpstr>Сведения о достижении целевых показателей государственной программы</vt:lpstr>
      <vt:lpstr>Итоги реализации государственной программы в 2019 году </vt:lpstr>
      <vt:lpstr>ДОКЛАД о реализации в 2019 году государственной  программы Архангельской области «Обеспечение общественного порядка, профилактика  преступности, коррупции, терроризма, экстремизма  и незаконного потребления наркотических средств  и психотропных веществ в Архангельской области утверждена постановлением Правительства Архангельской области  от 11 октября 2013 года № 478-пп  </vt:lpstr>
    </vt:vector>
  </TitlesOfParts>
  <Company>MPTiS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</dc:title>
  <dc:creator>ddd</dc:creator>
  <cp:lastModifiedBy>Каркавцева Любовь Геннадьевна</cp:lastModifiedBy>
  <cp:revision>389</cp:revision>
  <cp:lastPrinted>2019-04-19T15:21:30Z</cp:lastPrinted>
  <dcterms:created xsi:type="dcterms:W3CDTF">2013-03-19T13:16:46Z</dcterms:created>
  <dcterms:modified xsi:type="dcterms:W3CDTF">2020-06-04T11:36:22Z</dcterms:modified>
</cp:coreProperties>
</file>