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5"/>
  </p:notesMasterIdLst>
  <p:handoutMasterIdLst>
    <p:handoutMasterId r:id="rId26"/>
  </p:handoutMasterIdLst>
  <p:sldIdLst>
    <p:sldId id="342" r:id="rId2"/>
    <p:sldId id="343" r:id="rId3"/>
    <p:sldId id="339" r:id="rId4"/>
    <p:sldId id="296" r:id="rId5"/>
    <p:sldId id="341" r:id="rId6"/>
    <p:sldId id="333" r:id="rId7"/>
    <p:sldId id="332" r:id="rId8"/>
    <p:sldId id="285" r:id="rId9"/>
    <p:sldId id="270" r:id="rId10"/>
    <p:sldId id="337" r:id="rId11"/>
    <p:sldId id="338" r:id="rId12"/>
    <p:sldId id="280" r:id="rId13"/>
    <p:sldId id="284" r:id="rId14"/>
    <p:sldId id="344" r:id="rId15"/>
    <p:sldId id="306" r:id="rId16"/>
    <p:sldId id="312" r:id="rId17"/>
    <p:sldId id="314" r:id="rId18"/>
    <p:sldId id="315" r:id="rId19"/>
    <p:sldId id="318" r:id="rId20"/>
    <p:sldId id="319" r:id="rId21"/>
    <p:sldId id="287" r:id="rId22"/>
    <p:sldId id="324" r:id="rId23"/>
    <p:sldId id="330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C79"/>
    <a:srgbClr val="0CA0B0"/>
    <a:srgbClr val="08536E"/>
    <a:srgbClr val="097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3" autoAdjust="0"/>
    <p:restoredTop sz="89413" autoAdjust="0"/>
  </p:normalViewPr>
  <p:slideViewPr>
    <p:cSldViewPr snapToGrid="0">
      <p:cViewPr varScale="1">
        <p:scale>
          <a:sx n="102" d="100"/>
          <a:sy n="102" d="100"/>
        </p:scale>
        <p:origin x="720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tx1"/>
                </a:solidFill>
              </a:rPr>
              <a:t>Общая сумма</a:t>
            </a:r>
            <a:r>
              <a:rPr lang="ru-RU" sz="2000" b="1" baseline="0" dirty="0">
                <a:solidFill>
                  <a:schemeClr val="tx1"/>
                </a:solidFill>
              </a:rPr>
              <a:t> финансирования 11 821,3 тыс. руб.</a:t>
            </a:r>
            <a:endParaRPr lang="ru-RU" sz="2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ФОТ без отчислений</c:v>
                </c:pt>
                <c:pt idx="1">
                  <c:v>Отчисления                                     от ФОТ</c:v>
                </c:pt>
                <c:pt idx="2">
                  <c:v>Расходы на командировки</c:v>
                </c:pt>
                <c:pt idx="3">
                  <c:v>Закупки 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7531.6</c:v>
                </c:pt>
                <c:pt idx="1">
                  <c:v>2294</c:v>
                </c:pt>
                <c:pt idx="2">
                  <c:v>281.7</c:v>
                </c:pt>
                <c:pt idx="3">
                  <c:v>1488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35-41FB-BFB3-29B5393D95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2147512"/>
        <c:axId val="122145160"/>
      </c:barChart>
      <c:catAx>
        <c:axId val="122147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145160"/>
        <c:crosses val="autoZero"/>
        <c:auto val="1"/>
        <c:lblAlgn val="ctr"/>
        <c:lblOffset val="100"/>
        <c:noMultiLvlLbl val="0"/>
      </c:catAx>
      <c:valAx>
        <c:axId val="122145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122147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обращений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1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0800" dist="12700" dir="5400000" algn="ctr" rotWithShape="0">
                <a:srgbClr val="000000">
                  <a:alpha val="5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600" b="1" i="0" u="none" strike="noStrike" kern="1200" baseline="0" noProof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2446</c:v>
                </c:pt>
                <c:pt idx="1">
                  <c:v>2416</c:v>
                </c:pt>
                <c:pt idx="2">
                  <c:v>2478</c:v>
                </c:pt>
                <c:pt idx="3">
                  <c:v>2481</c:v>
                </c:pt>
                <c:pt idx="4">
                  <c:v>2564</c:v>
                </c:pt>
                <c:pt idx="5">
                  <c:v>4025</c:v>
                </c:pt>
                <c:pt idx="6">
                  <c:v>2886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4696-990D-C385B6E05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3986184"/>
        <c:axId val="173990888"/>
      </c:barChart>
      <c:catAx>
        <c:axId val="17398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90888"/>
        <c:crosses val="autoZero"/>
        <c:auto val="1"/>
        <c:lblAlgn val="ctr"/>
        <c:lblOffset val="100"/>
        <c:noMultiLvlLbl val="0"/>
      </c:catAx>
      <c:valAx>
        <c:axId val="17399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86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 noProof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1106195384143125"/>
          <c:y val="7.4668064884928456E-2"/>
          <c:w val="0.36235133864231844"/>
          <c:h val="0.80807538114661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E1-4511-8484-BE614B43D7D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Граждане, оказавшиеся в ТЖС</c:v>
                </c:pt>
                <c:pt idx="1">
                  <c:v>Инвалиды I и II группы</c:v>
                </c:pt>
                <c:pt idx="2">
                  <c:v>Инвалиды III группы</c:v>
                </c:pt>
                <c:pt idx="3">
                  <c:v>Ветераны иных категорий</c:v>
                </c:pt>
                <c:pt idx="4">
                  <c:v>Граждане пожилого возраста и инвалиды, проживающие в организациях социального обслуживания, предоставляющих социальные услуги в стационарной форме</c:v>
                </c:pt>
                <c:pt idx="5">
                  <c:v>Многодетные семьи</c:v>
                </c:pt>
                <c:pt idx="6">
                  <c:v>Дети-инвалиды, дети-сироты, оставшиеся без попечения родителей, их законные предсатвители и представители</c:v>
                </c:pt>
                <c:pt idx="7">
                  <c:v>Малоимущие граждане</c:v>
                </c:pt>
                <c:pt idx="8">
                  <c:v>Предпенсионеры</c:v>
                </c:pt>
                <c:pt idx="9">
                  <c:v>Недееспособные и их представители</c:v>
                </c:pt>
                <c:pt idx="10">
                  <c:v>Ветераны ВОВ, Герои Советского Союза, Герои Социалистического Труда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2363</c:v>
                </c:pt>
                <c:pt idx="1">
                  <c:v>136</c:v>
                </c:pt>
                <c:pt idx="2">
                  <c:v>124</c:v>
                </c:pt>
                <c:pt idx="3">
                  <c:v>73</c:v>
                </c:pt>
                <c:pt idx="4">
                  <c:v>67</c:v>
                </c:pt>
                <c:pt idx="5">
                  <c:v>35</c:v>
                </c:pt>
                <c:pt idx="6">
                  <c:v>30</c:v>
                </c:pt>
                <c:pt idx="7">
                  <c:v>30</c:v>
                </c:pt>
                <c:pt idx="8">
                  <c:v>9</c:v>
                </c:pt>
                <c:pt idx="9">
                  <c:v>7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E1-4511-8484-BE614B43D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39921887"/>
        <c:axId val="339916479"/>
      </c:barChart>
      <c:valAx>
        <c:axId val="33991647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921887"/>
        <c:crossBetween val="between"/>
      </c:valAx>
      <c:catAx>
        <c:axId val="33992188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916479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11A83-495A-462A-BA86-CA5BECB8168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7F6C23-B35D-4304-9477-666FC39CF9EC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АДМИНИСТРАЦИЯ</a:t>
          </a:r>
        </a:p>
      </dgm:t>
    </dgm:pt>
    <dgm:pt modelId="{5C567B4A-2E47-4B5A-9FA7-B54AC7D9FFE8}" type="parTrans" cxnId="{786ADF70-E1C5-46E9-92DF-61557DBDF04F}">
      <dgm:prSet/>
      <dgm:spPr/>
      <dgm:t>
        <a:bodyPr/>
        <a:lstStyle/>
        <a:p>
          <a:endParaRPr lang="ru-RU" sz="2400" dirty="0"/>
        </a:p>
      </dgm:t>
    </dgm:pt>
    <dgm:pt modelId="{01C14665-58F8-46E1-A823-FA57F76E940A}" type="sibTrans" cxnId="{786ADF70-E1C5-46E9-92DF-61557DBDF04F}">
      <dgm:prSet/>
      <dgm:spPr/>
      <dgm:t>
        <a:bodyPr/>
        <a:lstStyle/>
        <a:p>
          <a:endParaRPr lang="ru-RU" sz="2400" dirty="0"/>
        </a:p>
      </dgm:t>
    </dgm:pt>
    <dgm:pt modelId="{5967F468-042E-4BD2-B030-B0EA10DD384F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 СЕКТОР ПРАВОВОГО ИНФОРМИРОВАНИЯ И ПРОСВЕЩЕНИЯ НАСЕЛЕНИЯ</a:t>
          </a:r>
        </a:p>
      </dgm:t>
    </dgm:pt>
    <dgm:pt modelId="{B8E69935-9010-4545-919D-0822DEF80B66}" type="parTrans" cxnId="{4B13E3B6-FDF9-4504-8284-1C66DF2151DF}">
      <dgm:prSet/>
      <dgm:spPr/>
      <dgm:t>
        <a:bodyPr/>
        <a:lstStyle/>
        <a:p>
          <a:endParaRPr lang="ru-RU" sz="2400" dirty="0"/>
        </a:p>
      </dgm:t>
    </dgm:pt>
    <dgm:pt modelId="{F01640CC-F6DE-494E-B474-47E7C1DA18A7}" type="sibTrans" cxnId="{4B13E3B6-FDF9-4504-8284-1C66DF2151DF}">
      <dgm:prSet/>
      <dgm:spPr/>
      <dgm:t>
        <a:bodyPr/>
        <a:lstStyle/>
        <a:p>
          <a:endParaRPr lang="ru-RU" sz="2400" dirty="0"/>
        </a:p>
      </dgm:t>
    </dgm:pt>
    <dgm:pt modelId="{7DD6E144-0B19-40E4-9383-F8D4084702D6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ЮРИДИЧЕСКИЙ</a:t>
          </a:r>
          <a:r>
            <a:rPr lang="ru-RU" sz="2400" dirty="0">
              <a:solidFill>
                <a:schemeClr val="tx1"/>
              </a:solidFill>
            </a:rPr>
            <a:t> </a:t>
          </a:r>
          <a:r>
            <a:rPr lang="ru-RU" sz="2400" b="1" dirty="0">
              <a:solidFill>
                <a:schemeClr val="tx1"/>
              </a:solidFill>
            </a:rPr>
            <a:t>ОТДЕЛ</a:t>
          </a:r>
        </a:p>
      </dgm:t>
    </dgm:pt>
    <dgm:pt modelId="{10B710A5-BF22-482C-BBFC-30F54915B04E}" type="parTrans" cxnId="{1339B025-1931-43FD-B3FB-31E71FB3FFF2}">
      <dgm:prSet/>
      <dgm:spPr/>
      <dgm:t>
        <a:bodyPr/>
        <a:lstStyle/>
        <a:p>
          <a:endParaRPr lang="ru-RU" sz="2400" dirty="0"/>
        </a:p>
      </dgm:t>
    </dgm:pt>
    <dgm:pt modelId="{0C760984-5AE6-47B1-AFBE-914F33A3D6B9}" type="sibTrans" cxnId="{1339B025-1931-43FD-B3FB-31E71FB3FFF2}">
      <dgm:prSet/>
      <dgm:spPr/>
      <dgm:t>
        <a:bodyPr/>
        <a:lstStyle/>
        <a:p>
          <a:endParaRPr lang="ru-RU" sz="2400" dirty="0"/>
        </a:p>
      </dgm:t>
    </dgm:pt>
    <dgm:pt modelId="{955F57B6-F7FC-47B4-84AC-8875F2C2AC85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ОБОСОБЛЕННОЕ ПОДРАЗДЕЛЕНИЕ </a:t>
          </a:r>
          <a:br>
            <a:rPr lang="ru-RU" sz="2400" b="1" dirty="0">
              <a:solidFill>
                <a:schemeClr val="tx1"/>
              </a:solidFill>
            </a:rPr>
          </a:br>
          <a:r>
            <a:rPr lang="ru-RU" sz="2400" b="1" dirty="0">
              <a:solidFill>
                <a:schemeClr val="tx1"/>
              </a:solidFill>
            </a:rPr>
            <a:t>В Г. КОРЯЖМА</a:t>
          </a:r>
        </a:p>
      </dgm:t>
    </dgm:pt>
    <dgm:pt modelId="{5D71EC16-DD8A-4C72-989A-3A7ACC61AF4B}" type="parTrans" cxnId="{07481C93-D252-4921-8F63-A1EBAFB93D01}">
      <dgm:prSet/>
      <dgm:spPr/>
      <dgm:t>
        <a:bodyPr/>
        <a:lstStyle/>
        <a:p>
          <a:endParaRPr lang="ru-RU" sz="2400" dirty="0"/>
        </a:p>
      </dgm:t>
    </dgm:pt>
    <dgm:pt modelId="{D651FF66-8938-4148-AFA3-5AFA7A0D5508}" type="sibTrans" cxnId="{07481C93-D252-4921-8F63-A1EBAFB93D01}">
      <dgm:prSet/>
      <dgm:spPr/>
      <dgm:t>
        <a:bodyPr/>
        <a:lstStyle/>
        <a:p>
          <a:endParaRPr lang="ru-RU" sz="2400" dirty="0"/>
        </a:p>
      </dgm:t>
    </dgm:pt>
    <dgm:pt modelId="{9A0A068F-CC8F-46A5-AE41-28051E3225E4}" type="pres">
      <dgm:prSet presAssocID="{C3B11A83-495A-462A-BA86-CA5BECB816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1EE7AF-E408-45D2-9DDB-FFBF06B693B3}" type="pres">
      <dgm:prSet presAssocID="{F77F6C23-B35D-4304-9477-666FC39CF9EC}" presName="hierRoot1" presStyleCnt="0">
        <dgm:presLayoutVars>
          <dgm:hierBranch val="init"/>
        </dgm:presLayoutVars>
      </dgm:prSet>
      <dgm:spPr/>
    </dgm:pt>
    <dgm:pt modelId="{79E56725-C299-45D1-AE64-C394C3C77ECB}" type="pres">
      <dgm:prSet presAssocID="{F77F6C23-B35D-4304-9477-666FC39CF9EC}" presName="rootComposite1" presStyleCnt="0"/>
      <dgm:spPr/>
    </dgm:pt>
    <dgm:pt modelId="{D9D45CE7-5B57-42B1-8F43-3D521DC1FF57}" type="pres">
      <dgm:prSet presAssocID="{F77F6C23-B35D-4304-9477-666FC39CF9EC}" presName="rootText1" presStyleLbl="node0" presStyleIdx="0" presStyleCnt="1" custScaleX="168251" custScaleY="60501" custLinFactNeighborX="1454" custLinFactNeighborY="-63956">
        <dgm:presLayoutVars>
          <dgm:chPref val="3"/>
        </dgm:presLayoutVars>
      </dgm:prSet>
      <dgm:spPr/>
    </dgm:pt>
    <dgm:pt modelId="{A575674B-A26D-4996-99DE-AF1E0CDA767B}" type="pres">
      <dgm:prSet presAssocID="{F77F6C23-B35D-4304-9477-666FC39CF9EC}" presName="rootConnector1" presStyleLbl="node1" presStyleIdx="0" presStyleCnt="0"/>
      <dgm:spPr/>
    </dgm:pt>
    <dgm:pt modelId="{10746139-EC0E-4A70-954C-14FC1DE395B7}" type="pres">
      <dgm:prSet presAssocID="{F77F6C23-B35D-4304-9477-666FC39CF9EC}" presName="hierChild2" presStyleCnt="0"/>
      <dgm:spPr/>
    </dgm:pt>
    <dgm:pt modelId="{B406DE24-B0A2-4A90-8565-8821DE094D90}" type="pres">
      <dgm:prSet presAssocID="{B8E69935-9010-4545-919D-0822DEF80B66}" presName="Name37" presStyleLbl="parChTrans1D2" presStyleIdx="0" presStyleCnt="3"/>
      <dgm:spPr/>
    </dgm:pt>
    <dgm:pt modelId="{80B69A91-3FC4-4E62-B0E3-6C29192B9F1D}" type="pres">
      <dgm:prSet presAssocID="{5967F468-042E-4BD2-B030-B0EA10DD384F}" presName="hierRoot2" presStyleCnt="0">
        <dgm:presLayoutVars>
          <dgm:hierBranch val="init"/>
        </dgm:presLayoutVars>
      </dgm:prSet>
      <dgm:spPr/>
    </dgm:pt>
    <dgm:pt modelId="{25396240-30C5-4239-B595-FE31D11EA13D}" type="pres">
      <dgm:prSet presAssocID="{5967F468-042E-4BD2-B030-B0EA10DD384F}" presName="rootComposite" presStyleCnt="0"/>
      <dgm:spPr/>
    </dgm:pt>
    <dgm:pt modelId="{0534379B-408F-45E2-8112-D935E08E2546}" type="pres">
      <dgm:prSet presAssocID="{5967F468-042E-4BD2-B030-B0EA10DD384F}" presName="rootText" presStyleLbl="node2" presStyleIdx="0" presStyleCnt="3" custScaleX="119435">
        <dgm:presLayoutVars>
          <dgm:chPref val="3"/>
        </dgm:presLayoutVars>
      </dgm:prSet>
      <dgm:spPr/>
    </dgm:pt>
    <dgm:pt modelId="{A182405D-6F1F-4695-99D2-0B0A25B77772}" type="pres">
      <dgm:prSet presAssocID="{5967F468-042E-4BD2-B030-B0EA10DD384F}" presName="rootConnector" presStyleLbl="node2" presStyleIdx="0" presStyleCnt="3"/>
      <dgm:spPr/>
    </dgm:pt>
    <dgm:pt modelId="{4D2FB053-F2F7-4867-A95A-6F53F71EBB54}" type="pres">
      <dgm:prSet presAssocID="{5967F468-042E-4BD2-B030-B0EA10DD384F}" presName="hierChild4" presStyleCnt="0"/>
      <dgm:spPr/>
    </dgm:pt>
    <dgm:pt modelId="{9CDB6B90-59CE-4811-BC08-5B392006454C}" type="pres">
      <dgm:prSet presAssocID="{5967F468-042E-4BD2-B030-B0EA10DD384F}" presName="hierChild5" presStyleCnt="0"/>
      <dgm:spPr/>
    </dgm:pt>
    <dgm:pt modelId="{42D60960-32BE-43CC-BD1F-14FA18B83332}" type="pres">
      <dgm:prSet presAssocID="{10B710A5-BF22-482C-BBFC-30F54915B04E}" presName="Name37" presStyleLbl="parChTrans1D2" presStyleIdx="1" presStyleCnt="3"/>
      <dgm:spPr/>
    </dgm:pt>
    <dgm:pt modelId="{7A28C19D-F9B2-4268-A749-536D148C8BF0}" type="pres">
      <dgm:prSet presAssocID="{7DD6E144-0B19-40E4-9383-F8D4084702D6}" presName="hierRoot2" presStyleCnt="0">
        <dgm:presLayoutVars>
          <dgm:hierBranch val="init"/>
        </dgm:presLayoutVars>
      </dgm:prSet>
      <dgm:spPr/>
    </dgm:pt>
    <dgm:pt modelId="{D5D27BE4-B691-4C00-9DB4-02551C08268D}" type="pres">
      <dgm:prSet presAssocID="{7DD6E144-0B19-40E4-9383-F8D4084702D6}" presName="rootComposite" presStyleCnt="0"/>
      <dgm:spPr/>
    </dgm:pt>
    <dgm:pt modelId="{E59F24F5-6779-4161-B708-B465215309F3}" type="pres">
      <dgm:prSet presAssocID="{7DD6E144-0B19-40E4-9383-F8D4084702D6}" presName="rootText" presStyleLbl="node2" presStyleIdx="1" presStyleCnt="3">
        <dgm:presLayoutVars>
          <dgm:chPref val="3"/>
        </dgm:presLayoutVars>
      </dgm:prSet>
      <dgm:spPr/>
    </dgm:pt>
    <dgm:pt modelId="{EA61E7A2-F334-4FE1-835F-8980F3BBAA1B}" type="pres">
      <dgm:prSet presAssocID="{7DD6E144-0B19-40E4-9383-F8D4084702D6}" presName="rootConnector" presStyleLbl="node2" presStyleIdx="1" presStyleCnt="3"/>
      <dgm:spPr/>
    </dgm:pt>
    <dgm:pt modelId="{11C6BBD7-9944-48D3-ADF3-BC8029BBFE5F}" type="pres">
      <dgm:prSet presAssocID="{7DD6E144-0B19-40E4-9383-F8D4084702D6}" presName="hierChild4" presStyleCnt="0"/>
      <dgm:spPr/>
    </dgm:pt>
    <dgm:pt modelId="{ADB53907-497D-4365-9200-C6234F37F5B4}" type="pres">
      <dgm:prSet presAssocID="{7DD6E144-0B19-40E4-9383-F8D4084702D6}" presName="hierChild5" presStyleCnt="0"/>
      <dgm:spPr/>
    </dgm:pt>
    <dgm:pt modelId="{57AF6957-A2AB-45F8-B33C-E8CF30B57F33}" type="pres">
      <dgm:prSet presAssocID="{5D71EC16-DD8A-4C72-989A-3A7ACC61AF4B}" presName="Name37" presStyleLbl="parChTrans1D2" presStyleIdx="2" presStyleCnt="3"/>
      <dgm:spPr/>
    </dgm:pt>
    <dgm:pt modelId="{3B087D85-04B3-4615-8420-CE63A73A4AF3}" type="pres">
      <dgm:prSet presAssocID="{955F57B6-F7FC-47B4-84AC-8875F2C2AC85}" presName="hierRoot2" presStyleCnt="0">
        <dgm:presLayoutVars>
          <dgm:hierBranch val="init"/>
        </dgm:presLayoutVars>
      </dgm:prSet>
      <dgm:spPr/>
    </dgm:pt>
    <dgm:pt modelId="{EA5D21E8-F2AE-4603-A067-14699569658B}" type="pres">
      <dgm:prSet presAssocID="{955F57B6-F7FC-47B4-84AC-8875F2C2AC85}" presName="rootComposite" presStyleCnt="0"/>
      <dgm:spPr/>
    </dgm:pt>
    <dgm:pt modelId="{51F833CC-103E-40E3-BF15-C70F2C856F69}" type="pres">
      <dgm:prSet presAssocID="{955F57B6-F7FC-47B4-84AC-8875F2C2AC85}" presName="rootText" presStyleLbl="node2" presStyleIdx="2" presStyleCnt="3">
        <dgm:presLayoutVars>
          <dgm:chPref val="3"/>
        </dgm:presLayoutVars>
      </dgm:prSet>
      <dgm:spPr/>
    </dgm:pt>
    <dgm:pt modelId="{FA72A812-5EB7-41C0-98D6-6831D2071810}" type="pres">
      <dgm:prSet presAssocID="{955F57B6-F7FC-47B4-84AC-8875F2C2AC85}" presName="rootConnector" presStyleLbl="node2" presStyleIdx="2" presStyleCnt="3"/>
      <dgm:spPr/>
    </dgm:pt>
    <dgm:pt modelId="{B1E15C87-1EA2-4C10-A2E1-0B33263D9987}" type="pres">
      <dgm:prSet presAssocID="{955F57B6-F7FC-47B4-84AC-8875F2C2AC85}" presName="hierChild4" presStyleCnt="0"/>
      <dgm:spPr/>
    </dgm:pt>
    <dgm:pt modelId="{E7BDFE53-1E3D-4E3A-9FF5-D61BCF3D39A4}" type="pres">
      <dgm:prSet presAssocID="{955F57B6-F7FC-47B4-84AC-8875F2C2AC85}" presName="hierChild5" presStyleCnt="0"/>
      <dgm:spPr/>
    </dgm:pt>
    <dgm:pt modelId="{DA654AE9-06BC-49C5-A315-406BF8C75863}" type="pres">
      <dgm:prSet presAssocID="{F77F6C23-B35D-4304-9477-666FC39CF9EC}" presName="hierChild3" presStyleCnt="0"/>
      <dgm:spPr/>
    </dgm:pt>
  </dgm:ptLst>
  <dgm:cxnLst>
    <dgm:cxn modelId="{1339B025-1931-43FD-B3FB-31E71FB3FFF2}" srcId="{F77F6C23-B35D-4304-9477-666FC39CF9EC}" destId="{7DD6E144-0B19-40E4-9383-F8D4084702D6}" srcOrd="1" destOrd="0" parTransId="{10B710A5-BF22-482C-BBFC-30F54915B04E}" sibTransId="{0C760984-5AE6-47B1-AFBE-914F33A3D6B9}"/>
    <dgm:cxn modelId="{2C7A0C28-E1F9-4F28-AEB7-7B22DA6131D1}" type="presOf" srcId="{5967F468-042E-4BD2-B030-B0EA10DD384F}" destId="{A182405D-6F1F-4695-99D2-0B0A25B77772}" srcOrd="1" destOrd="0" presId="urn:microsoft.com/office/officeart/2005/8/layout/orgChart1"/>
    <dgm:cxn modelId="{0791BF38-E34D-4A42-8C3F-C7D5798A599B}" type="presOf" srcId="{F77F6C23-B35D-4304-9477-666FC39CF9EC}" destId="{D9D45CE7-5B57-42B1-8F43-3D521DC1FF57}" srcOrd="0" destOrd="0" presId="urn:microsoft.com/office/officeart/2005/8/layout/orgChart1"/>
    <dgm:cxn modelId="{70AE7E69-003B-4516-B239-EA2A8AC49633}" type="presOf" srcId="{5967F468-042E-4BD2-B030-B0EA10DD384F}" destId="{0534379B-408F-45E2-8112-D935E08E2546}" srcOrd="0" destOrd="0" presId="urn:microsoft.com/office/officeart/2005/8/layout/orgChart1"/>
    <dgm:cxn modelId="{1255A66A-9ACE-4A2C-A52F-C9D62D5AE9F0}" type="presOf" srcId="{10B710A5-BF22-482C-BBFC-30F54915B04E}" destId="{42D60960-32BE-43CC-BD1F-14FA18B83332}" srcOrd="0" destOrd="0" presId="urn:microsoft.com/office/officeart/2005/8/layout/orgChart1"/>
    <dgm:cxn modelId="{8580796B-5FCA-46CC-8349-EA5D726A5EC5}" type="presOf" srcId="{C3B11A83-495A-462A-BA86-CA5BECB81685}" destId="{9A0A068F-CC8F-46A5-AE41-28051E3225E4}" srcOrd="0" destOrd="0" presId="urn:microsoft.com/office/officeart/2005/8/layout/orgChart1"/>
    <dgm:cxn modelId="{786ADF70-E1C5-46E9-92DF-61557DBDF04F}" srcId="{C3B11A83-495A-462A-BA86-CA5BECB81685}" destId="{F77F6C23-B35D-4304-9477-666FC39CF9EC}" srcOrd="0" destOrd="0" parTransId="{5C567B4A-2E47-4B5A-9FA7-B54AC7D9FFE8}" sibTransId="{01C14665-58F8-46E1-A823-FA57F76E940A}"/>
    <dgm:cxn modelId="{2FDE2271-C25C-4936-84DA-1C96D7E4EA2E}" type="presOf" srcId="{955F57B6-F7FC-47B4-84AC-8875F2C2AC85}" destId="{51F833CC-103E-40E3-BF15-C70F2C856F69}" srcOrd="0" destOrd="0" presId="urn:microsoft.com/office/officeart/2005/8/layout/orgChart1"/>
    <dgm:cxn modelId="{3F608287-441C-41B9-BD05-4AA304362DFC}" type="presOf" srcId="{7DD6E144-0B19-40E4-9383-F8D4084702D6}" destId="{E59F24F5-6779-4161-B708-B465215309F3}" srcOrd="0" destOrd="0" presId="urn:microsoft.com/office/officeart/2005/8/layout/orgChart1"/>
    <dgm:cxn modelId="{51093E8B-AF82-4553-8F4E-AB07804D572E}" type="presOf" srcId="{5D71EC16-DD8A-4C72-989A-3A7ACC61AF4B}" destId="{57AF6957-A2AB-45F8-B33C-E8CF30B57F33}" srcOrd="0" destOrd="0" presId="urn:microsoft.com/office/officeart/2005/8/layout/orgChart1"/>
    <dgm:cxn modelId="{07481C93-D252-4921-8F63-A1EBAFB93D01}" srcId="{F77F6C23-B35D-4304-9477-666FC39CF9EC}" destId="{955F57B6-F7FC-47B4-84AC-8875F2C2AC85}" srcOrd="2" destOrd="0" parTransId="{5D71EC16-DD8A-4C72-989A-3A7ACC61AF4B}" sibTransId="{D651FF66-8938-4148-AFA3-5AFA7A0D5508}"/>
    <dgm:cxn modelId="{4B13E3B6-FDF9-4504-8284-1C66DF2151DF}" srcId="{F77F6C23-B35D-4304-9477-666FC39CF9EC}" destId="{5967F468-042E-4BD2-B030-B0EA10DD384F}" srcOrd="0" destOrd="0" parTransId="{B8E69935-9010-4545-919D-0822DEF80B66}" sibTransId="{F01640CC-F6DE-494E-B474-47E7C1DA18A7}"/>
    <dgm:cxn modelId="{C5C4D9CB-1979-47B6-B2CA-8DCDC2BF0DEC}" type="presOf" srcId="{7DD6E144-0B19-40E4-9383-F8D4084702D6}" destId="{EA61E7A2-F334-4FE1-835F-8980F3BBAA1B}" srcOrd="1" destOrd="0" presId="urn:microsoft.com/office/officeart/2005/8/layout/orgChart1"/>
    <dgm:cxn modelId="{15A189CF-E63C-4F69-B302-5CC277E5DDBB}" type="presOf" srcId="{B8E69935-9010-4545-919D-0822DEF80B66}" destId="{B406DE24-B0A2-4A90-8565-8821DE094D90}" srcOrd="0" destOrd="0" presId="urn:microsoft.com/office/officeart/2005/8/layout/orgChart1"/>
    <dgm:cxn modelId="{B633A7D8-4B23-4B15-A9AD-71FF8A2F7CE5}" type="presOf" srcId="{955F57B6-F7FC-47B4-84AC-8875F2C2AC85}" destId="{FA72A812-5EB7-41C0-98D6-6831D2071810}" srcOrd="1" destOrd="0" presId="urn:microsoft.com/office/officeart/2005/8/layout/orgChart1"/>
    <dgm:cxn modelId="{F94B8FF5-AC62-4A42-A830-7F4BBD28D875}" type="presOf" srcId="{F77F6C23-B35D-4304-9477-666FC39CF9EC}" destId="{A575674B-A26D-4996-99DE-AF1E0CDA767B}" srcOrd="1" destOrd="0" presId="urn:microsoft.com/office/officeart/2005/8/layout/orgChart1"/>
    <dgm:cxn modelId="{CC49CA1D-604B-4921-A172-5FB4AF1A7E8A}" type="presParOf" srcId="{9A0A068F-CC8F-46A5-AE41-28051E3225E4}" destId="{D91EE7AF-E408-45D2-9DDB-FFBF06B693B3}" srcOrd="0" destOrd="0" presId="urn:microsoft.com/office/officeart/2005/8/layout/orgChart1"/>
    <dgm:cxn modelId="{888AAAFD-8E0F-4F8F-B3BD-23D7172DDC5A}" type="presParOf" srcId="{D91EE7AF-E408-45D2-9DDB-FFBF06B693B3}" destId="{79E56725-C299-45D1-AE64-C394C3C77ECB}" srcOrd="0" destOrd="0" presId="urn:microsoft.com/office/officeart/2005/8/layout/orgChart1"/>
    <dgm:cxn modelId="{9122FCCC-DED6-4695-98AE-FE1CF9284108}" type="presParOf" srcId="{79E56725-C299-45D1-AE64-C394C3C77ECB}" destId="{D9D45CE7-5B57-42B1-8F43-3D521DC1FF57}" srcOrd="0" destOrd="0" presId="urn:microsoft.com/office/officeart/2005/8/layout/orgChart1"/>
    <dgm:cxn modelId="{F904EE34-D1E1-47AF-AD87-CA54F4B2FAED}" type="presParOf" srcId="{79E56725-C299-45D1-AE64-C394C3C77ECB}" destId="{A575674B-A26D-4996-99DE-AF1E0CDA767B}" srcOrd="1" destOrd="0" presId="urn:microsoft.com/office/officeart/2005/8/layout/orgChart1"/>
    <dgm:cxn modelId="{1A7B72A7-9C06-4766-8A6A-C7091302F558}" type="presParOf" srcId="{D91EE7AF-E408-45D2-9DDB-FFBF06B693B3}" destId="{10746139-EC0E-4A70-954C-14FC1DE395B7}" srcOrd="1" destOrd="0" presId="urn:microsoft.com/office/officeart/2005/8/layout/orgChart1"/>
    <dgm:cxn modelId="{394BE2C6-DCD7-445A-BABD-0E2D4BE6B0B8}" type="presParOf" srcId="{10746139-EC0E-4A70-954C-14FC1DE395B7}" destId="{B406DE24-B0A2-4A90-8565-8821DE094D90}" srcOrd="0" destOrd="0" presId="urn:microsoft.com/office/officeart/2005/8/layout/orgChart1"/>
    <dgm:cxn modelId="{3F77F692-A0EF-427F-A19D-3AC3BDE3706A}" type="presParOf" srcId="{10746139-EC0E-4A70-954C-14FC1DE395B7}" destId="{80B69A91-3FC4-4E62-B0E3-6C29192B9F1D}" srcOrd="1" destOrd="0" presId="urn:microsoft.com/office/officeart/2005/8/layout/orgChart1"/>
    <dgm:cxn modelId="{FB002494-87CB-406D-9679-E398E9178799}" type="presParOf" srcId="{80B69A91-3FC4-4E62-B0E3-6C29192B9F1D}" destId="{25396240-30C5-4239-B595-FE31D11EA13D}" srcOrd="0" destOrd="0" presId="urn:microsoft.com/office/officeart/2005/8/layout/orgChart1"/>
    <dgm:cxn modelId="{5FF4E0A1-EEBF-46FD-83EE-6CE9CA1963DA}" type="presParOf" srcId="{25396240-30C5-4239-B595-FE31D11EA13D}" destId="{0534379B-408F-45E2-8112-D935E08E2546}" srcOrd="0" destOrd="0" presId="urn:microsoft.com/office/officeart/2005/8/layout/orgChart1"/>
    <dgm:cxn modelId="{49D2C78D-C7EC-400A-B75D-AA7C5B2A8743}" type="presParOf" srcId="{25396240-30C5-4239-B595-FE31D11EA13D}" destId="{A182405D-6F1F-4695-99D2-0B0A25B77772}" srcOrd="1" destOrd="0" presId="urn:microsoft.com/office/officeart/2005/8/layout/orgChart1"/>
    <dgm:cxn modelId="{C1FEA328-47ED-4D1A-98F2-CDD4429DDB7C}" type="presParOf" srcId="{80B69A91-3FC4-4E62-B0E3-6C29192B9F1D}" destId="{4D2FB053-F2F7-4867-A95A-6F53F71EBB54}" srcOrd="1" destOrd="0" presId="urn:microsoft.com/office/officeart/2005/8/layout/orgChart1"/>
    <dgm:cxn modelId="{3953E2C7-F995-46FF-A55E-AAAD871BBDDF}" type="presParOf" srcId="{80B69A91-3FC4-4E62-B0E3-6C29192B9F1D}" destId="{9CDB6B90-59CE-4811-BC08-5B392006454C}" srcOrd="2" destOrd="0" presId="urn:microsoft.com/office/officeart/2005/8/layout/orgChart1"/>
    <dgm:cxn modelId="{4FD21F8F-DD64-4DFE-ADCC-28745004D6EB}" type="presParOf" srcId="{10746139-EC0E-4A70-954C-14FC1DE395B7}" destId="{42D60960-32BE-43CC-BD1F-14FA18B83332}" srcOrd="2" destOrd="0" presId="urn:microsoft.com/office/officeart/2005/8/layout/orgChart1"/>
    <dgm:cxn modelId="{2C494DA6-5F97-4B93-BCB7-5B987B4ED530}" type="presParOf" srcId="{10746139-EC0E-4A70-954C-14FC1DE395B7}" destId="{7A28C19D-F9B2-4268-A749-536D148C8BF0}" srcOrd="3" destOrd="0" presId="urn:microsoft.com/office/officeart/2005/8/layout/orgChart1"/>
    <dgm:cxn modelId="{39C980D0-BDFE-4D74-9C88-8F9D51D6F732}" type="presParOf" srcId="{7A28C19D-F9B2-4268-A749-536D148C8BF0}" destId="{D5D27BE4-B691-4C00-9DB4-02551C08268D}" srcOrd="0" destOrd="0" presId="urn:microsoft.com/office/officeart/2005/8/layout/orgChart1"/>
    <dgm:cxn modelId="{DAEFD535-169A-45B1-BC13-C13AE6578705}" type="presParOf" srcId="{D5D27BE4-B691-4C00-9DB4-02551C08268D}" destId="{E59F24F5-6779-4161-B708-B465215309F3}" srcOrd="0" destOrd="0" presId="urn:microsoft.com/office/officeart/2005/8/layout/orgChart1"/>
    <dgm:cxn modelId="{6D3B00F4-2B6C-4061-98EE-C4E30E296B52}" type="presParOf" srcId="{D5D27BE4-B691-4C00-9DB4-02551C08268D}" destId="{EA61E7A2-F334-4FE1-835F-8980F3BBAA1B}" srcOrd="1" destOrd="0" presId="urn:microsoft.com/office/officeart/2005/8/layout/orgChart1"/>
    <dgm:cxn modelId="{F898DDE0-255E-46BD-9243-BCB55DD76916}" type="presParOf" srcId="{7A28C19D-F9B2-4268-A749-536D148C8BF0}" destId="{11C6BBD7-9944-48D3-ADF3-BC8029BBFE5F}" srcOrd="1" destOrd="0" presId="urn:microsoft.com/office/officeart/2005/8/layout/orgChart1"/>
    <dgm:cxn modelId="{1C141587-A837-4722-A7EC-2ECA408BFA8F}" type="presParOf" srcId="{7A28C19D-F9B2-4268-A749-536D148C8BF0}" destId="{ADB53907-497D-4365-9200-C6234F37F5B4}" srcOrd="2" destOrd="0" presId="urn:microsoft.com/office/officeart/2005/8/layout/orgChart1"/>
    <dgm:cxn modelId="{F50C3966-B832-4F80-A052-7888170E1CF1}" type="presParOf" srcId="{10746139-EC0E-4A70-954C-14FC1DE395B7}" destId="{57AF6957-A2AB-45F8-B33C-E8CF30B57F33}" srcOrd="4" destOrd="0" presId="urn:microsoft.com/office/officeart/2005/8/layout/orgChart1"/>
    <dgm:cxn modelId="{7CBA551A-24FB-423A-8B04-16BC82CBCB2A}" type="presParOf" srcId="{10746139-EC0E-4A70-954C-14FC1DE395B7}" destId="{3B087D85-04B3-4615-8420-CE63A73A4AF3}" srcOrd="5" destOrd="0" presId="urn:microsoft.com/office/officeart/2005/8/layout/orgChart1"/>
    <dgm:cxn modelId="{1DF7E967-3B85-44DF-8596-0863844A1238}" type="presParOf" srcId="{3B087D85-04B3-4615-8420-CE63A73A4AF3}" destId="{EA5D21E8-F2AE-4603-A067-14699569658B}" srcOrd="0" destOrd="0" presId="urn:microsoft.com/office/officeart/2005/8/layout/orgChart1"/>
    <dgm:cxn modelId="{4DF1F2ED-E5F9-4BDA-A3E9-B8D4419B49F2}" type="presParOf" srcId="{EA5D21E8-F2AE-4603-A067-14699569658B}" destId="{51F833CC-103E-40E3-BF15-C70F2C856F69}" srcOrd="0" destOrd="0" presId="urn:microsoft.com/office/officeart/2005/8/layout/orgChart1"/>
    <dgm:cxn modelId="{04C108C1-51A5-47BE-9930-F00D47C85F72}" type="presParOf" srcId="{EA5D21E8-F2AE-4603-A067-14699569658B}" destId="{FA72A812-5EB7-41C0-98D6-6831D2071810}" srcOrd="1" destOrd="0" presId="urn:microsoft.com/office/officeart/2005/8/layout/orgChart1"/>
    <dgm:cxn modelId="{BA03C23C-8A80-43AB-84E4-7C5AC3B592AA}" type="presParOf" srcId="{3B087D85-04B3-4615-8420-CE63A73A4AF3}" destId="{B1E15C87-1EA2-4C10-A2E1-0B33263D9987}" srcOrd="1" destOrd="0" presId="urn:microsoft.com/office/officeart/2005/8/layout/orgChart1"/>
    <dgm:cxn modelId="{4AAE70DF-A7D1-41A6-9587-E77CB15A537D}" type="presParOf" srcId="{3B087D85-04B3-4615-8420-CE63A73A4AF3}" destId="{E7BDFE53-1E3D-4E3A-9FF5-D61BCF3D39A4}" srcOrd="2" destOrd="0" presId="urn:microsoft.com/office/officeart/2005/8/layout/orgChart1"/>
    <dgm:cxn modelId="{5C89323C-1D91-403F-9E0D-4328AA71D37B}" type="presParOf" srcId="{D91EE7AF-E408-45D2-9DDB-FFBF06B693B3}" destId="{DA654AE9-06BC-49C5-A315-406BF8C7586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F6957-A2AB-45F8-B33C-E8CF30B57F33}">
      <dsp:nvSpPr>
        <dsp:cNvPr id="0" name=""/>
        <dsp:cNvSpPr/>
      </dsp:nvSpPr>
      <dsp:spPr>
        <a:xfrm>
          <a:off x="5040776" y="1551727"/>
          <a:ext cx="3574404" cy="14649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4605"/>
              </a:lnTo>
              <a:lnTo>
                <a:pt x="3574404" y="1174605"/>
              </a:lnTo>
              <a:lnTo>
                <a:pt x="3574404" y="146495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60960-32BE-43CC-BD1F-14FA18B83332}">
      <dsp:nvSpPr>
        <dsp:cNvPr id="0" name=""/>
        <dsp:cNvSpPr/>
      </dsp:nvSpPr>
      <dsp:spPr>
        <a:xfrm>
          <a:off x="5040776" y="1551727"/>
          <a:ext cx="228502" cy="14649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4605"/>
              </a:lnTo>
              <a:lnTo>
                <a:pt x="228502" y="1174605"/>
              </a:lnTo>
              <a:lnTo>
                <a:pt x="228502" y="146495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6DE24-B0A2-4A90-8565-8821DE094D90}">
      <dsp:nvSpPr>
        <dsp:cNvPr id="0" name=""/>
        <dsp:cNvSpPr/>
      </dsp:nvSpPr>
      <dsp:spPr>
        <a:xfrm>
          <a:off x="1654668" y="1551727"/>
          <a:ext cx="3386107" cy="1464951"/>
        </a:xfrm>
        <a:custGeom>
          <a:avLst/>
          <a:gdLst/>
          <a:ahLst/>
          <a:cxnLst/>
          <a:rect l="0" t="0" r="0" b="0"/>
          <a:pathLst>
            <a:path>
              <a:moveTo>
                <a:pt x="3386107" y="0"/>
              </a:moveTo>
              <a:lnTo>
                <a:pt x="3386107" y="1174605"/>
              </a:lnTo>
              <a:lnTo>
                <a:pt x="0" y="1174605"/>
              </a:lnTo>
              <a:lnTo>
                <a:pt x="0" y="146495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45CE7-5B57-42B1-8F43-3D521DC1FF57}">
      <dsp:nvSpPr>
        <dsp:cNvPr id="0" name=""/>
        <dsp:cNvSpPr/>
      </dsp:nvSpPr>
      <dsp:spPr>
        <a:xfrm>
          <a:off x="2714531" y="715237"/>
          <a:ext cx="4652490" cy="836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АДМИНИСТРАЦИЯ</a:t>
          </a:r>
        </a:p>
      </dsp:txBody>
      <dsp:txXfrm>
        <a:off x="2714531" y="715237"/>
        <a:ext cx="4652490" cy="836489"/>
      </dsp:txXfrm>
    </dsp:sp>
    <dsp:sp modelId="{0534379B-408F-45E2-8112-D935E08E2546}">
      <dsp:nvSpPr>
        <dsp:cNvPr id="0" name=""/>
        <dsp:cNvSpPr/>
      </dsp:nvSpPr>
      <dsp:spPr>
        <a:xfrm>
          <a:off x="3355" y="3016678"/>
          <a:ext cx="3302626" cy="13826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 СЕКТОР ПРАВОВОГО ИНФОРМИРОВАНИЯ И ПРОСВЕЩЕНИЯ НАСЕЛЕНИЯ</a:t>
          </a:r>
        </a:p>
      </dsp:txBody>
      <dsp:txXfrm>
        <a:off x="3355" y="3016678"/>
        <a:ext cx="3302626" cy="1382604"/>
      </dsp:txXfrm>
    </dsp:sp>
    <dsp:sp modelId="{E59F24F5-6779-4161-B708-B465215309F3}">
      <dsp:nvSpPr>
        <dsp:cNvPr id="0" name=""/>
        <dsp:cNvSpPr/>
      </dsp:nvSpPr>
      <dsp:spPr>
        <a:xfrm>
          <a:off x="3886675" y="3016678"/>
          <a:ext cx="2765208" cy="13826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ЮРИДИЧЕСКИЙ</a:t>
          </a:r>
          <a:r>
            <a:rPr lang="ru-RU" sz="2400" kern="1200" dirty="0">
              <a:solidFill>
                <a:schemeClr val="tx1"/>
              </a:solidFill>
            </a:rPr>
            <a:t> </a:t>
          </a:r>
          <a:r>
            <a:rPr lang="ru-RU" sz="2400" b="1" kern="1200" dirty="0">
              <a:solidFill>
                <a:schemeClr val="tx1"/>
              </a:solidFill>
            </a:rPr>
            <a:t>ОТДЕЛ</a:t>
          </a:r>
        </a:p>
      </dsp:txBody>
      <dsp:txXfrm>
        <a:off x="3886675" y="3016678"/>
        <a:ext cx="2765208" cy="1382604"/>
      </dsp:txXfrm>
    </dsp:sp>
    <dsp:sp modelId="{51F833CC-103E-40E3-BF15-C70F2C856F69}">
      <dsp:nvSpPr>
        <dsp:cNvPr id="0" name=""/>
        <dsp:cNvSpPr/>
      </dsp:nvSpPr>
      <dsp:spPr>
        <a:xfrm>
          <a:off x="7232577" y="3016678"/>
          <a:ext cx="2765208" cy="13826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ОБОСОБЛЕННОЕ ПОДРАЗДЕЛЕНИЕ </a:t>
          </a:r>
          <a:br>
            <a:rPr lang="ru-RU" sz="2400" b="1" kern="1200" dirty="0">
              <a:solidFill>
                <a:schemeClr val="tx1"/>
              </a:solidFill>
            </a:rPr>
          </a:br>
          <a:r>
            <a:rPr lang="ru-RU" sz="2400" b="1" kern="1200" dirty="0">
              <a:solidFill>
                <a:schemeClr val="tx1"/>
              </a:solidFill>
            </a:rPr>
            <a:t>В Г. КОРЯЖМА</a:t>
          </a:r>
        </a:p>
      </dsp:txBody>
      <dsp:txXfrm>
        <a:off x="7232577" y="3016678"/>
        <a:ext cx="2765208" cy="1382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t>23.05.2022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23.05.2022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7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4256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20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1433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22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13190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23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8593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14725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50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7001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2356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86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285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641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4385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83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4AFD0-002F-45DA-AC56-FBB26B710A6C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82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00846C-E0CD-48AC-BF46-58816D3205F0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с рису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8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раздела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BA994C-0A68-4F64-BDAE-B675475366AA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38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786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4133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7DE9B7-D70E-414D-98EC-FF5CEC2FC761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08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350200-3392-431B-A64D-FCB9FCA2AA58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73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C2CF755-E898-4F1E-8647-A0EB71EBF828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35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34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23.05.2022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3651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651" r:id="rId13"/>
    <p:sldLayoutId id="2147483656" r:id="rId14"/>
    <p:sldLayoutId id="214748365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19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BDFBF80F-40AA-E791-6D65-5101E79F6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Сунгурова Е.Д.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800" dirty="0"/>
              <a:t>24 мая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D4A18-8B55-E735-CFF4-B154D9E4933A}"/>
              </a:ext>
            </a:extLst>
          </p:cNvPr>
          <p:cNvSpPr txBox="1"/>
          <p:nvPr/>
        </p:nvSpPr>
        <p:spPr>
          <a:xfrm>
            <a:off x="546754" y="829559"/>
            <a:ext cx="109391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ДОКЛАД</a:t>
            </a:r>
            <a:r>
              <a:rPr lang="ru-RU" sz="4800" dirty="0"/>
              <a:t> </a:t>
            </a:r>
            <a:br>
              <a:rPr lang="ru-RU" sz="4000" dirty="0"/>
            </a:br>
            <a:r>
              <a:rPr lang="ru-RU" sz="4000" dirty="0"/>
              <a:t>о деятельности государственного казенного учреждения Архангельской области «Государственное юридическое бюро»</a:t>
            </a:r>
            <a:br>
              <a:rPr lang="ru-RU" sz="4000" dirty="0"/>
            </a:br>
            <a:r>
              <a:rPr lang="ru-RU" sz="4000" dirty="0"/>
              <a:t>в 2021 году </a:t>
            </a:r>
          </a:p>
        </p:txBody>
      </p:sp>
    </p:spTree>
    <p:extLst>
      <p:ext uri="{BB962C8B-B14F-4D97-AF65-F5344CB8AC3E}">
        <p14:creationId xmlns:p14="http://schemas.microsoft.com/office/powerpoint/2010/main" val="33296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B9169-1272-4582-9EB6-D20C5F5AAA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Категории граждан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800" b="1" dirty="0"/>
              <a:t>2021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sz="2400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691707707"/>
              </p:ext>
            </p:extLst>
          </p:nvPr>
        </p:nvGraphicFramePr>
        <p:xfrm>
          <a:off x="650449" y="434823"/>
          <a:ext cx="9962418" cy="4174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69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8D118-877A-45F5-BEEB-E73AC8596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Категории дел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10600" y="5297213"/>
            <a:ext cx="3200400" cy="1125963"/>
          </a:xfrm>
        </p:spPr>
        <p:txBody>
          <a:bodyPr/>
          <a:lstStyle/>
          <a:p>
            <a:pPr algn="ctr"/>
            <a:r>
              <a:rPr lang="ru-RU" sz="2800" b="1" dirty="0"/>
              <a:t>2021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932083"/>
              </p:ext>
            </p:extLst>
          </p:nvPr>
        </p:nvGraphicFramePr>
        <p:xfrm>
          <a:off x="457200" y="434823"/>
          <a:ext cx="11187050" cy="40993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337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9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7030A0"/>
                          </a:solidFill>
                        </a:rPr>
                        <a:t>Категория 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7030A0"/>
                          </a:solidFill>
                        </a:rPr>
                        <a:t>Число обращений</a:t>
                      </a:r>
                      <a:r>
                        <a:rPr lang="ru-RU" sz="1600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631">
                <a:tc>
                  <a:txBody>
                    <a:bodyPr/>
                    <a:lstStyle/>
                    <a:p>
                      <a:r>
                        <a:rPr lang="ru-RU" sz="1600" b="1" dirty="0"/>
                        <a:t>Вопросы гражданского права, в т.ч. наследственного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577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126440"/>
                  </a:ext>
                </a:extLst>
              </a:tr>
              <a:tr h="622317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Признание права на жилое помещение, предоставление жилого помещения по договору социального найма, расторжение и прекращение договора социального найма, прочие вопросы жилищного права 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545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ru-RU" sz="1600" b="1" dirty="0"/>
                        <a:t>Вопросы гражданского /</a:t>
                      </a:r>
                      <a:r>
                        <a:rPr lang="ru-RU" sz="1600" b="1" baseline="0" dirty="0"/>
                        <a:t> арбитражного процессуального права 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439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4959712"/>
                  </a:ext>
                </a:extLst>
              </a:tr>
              <a:tr h="321723">
                <a:tc>
                  <a:txBody>
                    <a:bodyPr/>
                    <a:lstStyle/>
                    <a:p>
                      <a:r>
                        <a:rPr lang="ru-RU" sz="1600" b="1" dirty="0"/>
                        <a:t>Вопросы семейного</a:t>
                      </a:r>
                      <a:r>
                        <a:rPr lang="ru-RU" sz="1600" b="1" baseline="0" dirty="0"/>
                        <a:t> права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191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5645206"/>
                  </a:ext>
                </a:extLst>
              </a:tr>
              <a:tr h="33523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Вопросы трудового права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481503"/>
                  </a:ext>
                </a:extLst>
              </a:tr>
              <a:tr h="348747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Вопросы защиты прав потребителей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93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назначение, перерасчет и взыскание трудовых пенсий по старости, пенсий по инвалидности и по случаю потери кормильца, пособий по временной нетрудоспособности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103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321914"/>
                  </a:ext>
                </a:extLst>
              </a:tr>
              <a:tr h="320933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мер социальной поддержки, оказание малоимущим гражданам государственной социальной помощи, предоставление субсидий на оплату жилого помещения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1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Бесплатная юридическая помощь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2800" b="1" dirty="0"/>
              <a:t>2021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79" y="806628"/>
            <a:ext cx="1384995" cy="1384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5915" y="775846"/>
            <a:ext cx="321971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endParaRPr lang="ru-RU" sz="2200" b="1" dirty="0"/>
          </a:p>
          <a:p>
            <a:r>
              <a:rPr lang="ru-RU" sz="2200" b="1" dirty="0"/>
              <a:t>2660</a:t>
            </a:r>
            <a:r>
              <a:rPr lang="ru-RU" sz="2200" dirty="0"/>
              <a:t> – устные консультации</a:t>
            </a:r>
          </a:p>
          <a:p>
            <a:endParaRPr lang="ru-RU" sz="2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508" y="806629"/>
            <a:ext cx="1384995" cy="1384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11544" y="806630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100" b="1" dirty="0"/>
          </a:p>
          <a:p>
            <a:r>
              <a:rPr lang="ru-RU" sz="2100" b="1" dirty="0"/>
              <a:t>455</a:t>
            </a:r>
            <a:r>
              <a:rPr lang="ru-RU" sz="2100" dirty="0"/>
              <a:t> – письменные консультации</a:t>
            </a:r>
          </a:p>
          <a:p>
            <a:endParaRPr lang="ru-RU" sz="21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52" y="2547393"/>
            <a:ext cx="1384995" cy="1384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3082" y="2537132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100" b="1" dirty="0"/>
          </a:p>
          <a:p>
            <a:r>
              <a:rPr lang="ru-RU" sz="2100" b="1" dirty="0"/>
              <a:t>979</a:t>
            </a:r>
            <a:r>
              <a:rPr lang="ru-RU" sz="2100" dirty="0"/>
              <a:t> – документы правового характера</a:t>
            </a:r>
          </a:p>
          <a:p>
            <a:endParaRPr lang="ru-RU" sz="21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149" y="2537132"/>
            <a:ext cx="1365715" cy="14055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11543" y="2547393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100" b="1" dirty="0"/>
              <a:t>27</a:t>
            </a:r>
            <a:r>
              <a:rPr lang="ru-RU" sz="2100" dirty="0"/>
              <a:t> – случаи  представительства в судах, органах,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1081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Правовое просвещение</a:t>
            </a:r>
            <a:r>
              <a:rPr lang="en-US" sz="4000" dirty="0"/>
              <a:t> </a:t>
            </a:r>
            <a:r>
              <a:rPr lang="ru-RU" sz="4000" dirty="0"/>
              <a:t>и правовое информирование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j-lt"/>
              </a:rPr>
              <a:t>2021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98" y="954632"/>
            <a:ext cx="3545616" cy="26592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5810" t="11249" r="35669" b="20173"/>
          <a:stretch/>
        </p:blipFill>
        <p:spPr>
          <a:xfrm>
            <a:off x="6299166" y="486077"/>
            <a:ext cx="2641540" cy="3570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807" y="498754"/>
            <a:ext cx="2715923" cy="35582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t="14836" b="11173"/>
          <a:stretch/>
        </p:blipFill>
        <p:spPr>
          <a:xfrm>
            <a:off x="9168583" y="486076"/>
            <a:ext cx="2642416" cy="35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/>
          <a:srcRect r="13237" b="6303"/>
          <a:stretch/>
        </p:blipFill>
        <p:spPr>
          <a:xfrm rot="20186981">
            <a:off x="7230979" y="-360798"/>
            <a:ext cx="3537500" cy="587493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/>
          <a:srcRect l="9259" r="9702"/>
          <a:stretch/>
        </p:blipFill>
        <p:spPr>
          <a:xfrm rot="5400000">
            <a:off x="6240267" y="1810497"/>
            <a:ext cx="6604003" cy="293878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408477" cy="1392248"/>
          </a:xfrm>
        </p:spPr>
        <p:txBody>
          <a:bodyPr/>
          <a:lstStyle/>
          <a:p>
            <a:r>
              <a:rPr lang="ru-RU" sz="2600" dirty="0"/>
              <a:t>Правовые занятия </a:t>
            </a:r>
            <a:br>
              <a:rPr lang="ru-RU" sz="2600" dirty="0"/>
            </a:br>
            <a:r>
              <a:rPr lang="ru-RU" sz="2600" dirty="0"/>
              <a:t>от госюрбюро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4623"/>
          <a:stretch/>
        </p:blipFill>
        <p:spPr>
          <a:xfrm>
            <a:off x="8862809" y="3315484"/>
            <a:ext cx="2799763" cy="3187148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52630" y="482420"/>
            <a:ext cx="2949892" cy="280663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4533654" y="2634347"/>
            <a:ext cx="6703160" cy="10054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48446" y="162779"/>
            <a:ext cx="4123339" cy="3092505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441883" y="3407778"/>
            <a:ext cx="4085749" cy="306111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26970" y="1709032"/>
            <a:ext cx="3593729" cy="2695297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1"/>
          <a:srcRect l="5581" r="5581"/>
          <a:stretch>
            <a:fillRect/>
          </a:stretch>
        </p:blipFill>
        <p:spPr>
          <a:xfrm rot="-5400000">
            <a:off x="1059451" y="3749685"/>
            <a:ext cx="2528765" cy="3135647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25321">
            <a:off x="2617948" y="2705194"/>
            <a:ext cx="4023322" cy="35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5400000">
            <a:off x="5971308" y="637309"/>
            <a:ext cx="249382" cy="12192000"/>
          </a:xfrm>
          <a:prstGeom prst="rect">
            <a:avLst/>
          </a:prstGeom>
          <a:solidFill>
            <a:srgbClr val="095C7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2"/>
          <a:srcRect l="11340" r="5384"/>
          <a:stretch/>
        </p:blipFill>
        <p:spPr>
          <a:xfrm rot="16200000">
            <a:off x="4830028" y="1938763"/>
            <a:ext cx="6871858" cy="297585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05307" y="3121957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31258" y="376950"/>
            <a:ext cx="5334085" cy="1515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НАША ЦЕЛЕВАЯ аудитория</a:t>
            </a: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4333076" y="3013917"/>
            <a:ext cx="6703160" cy="1172318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4"/>
          <a:srcRect l="3172" t="269" b="269"/>
          <a:stretch/>
        </p:blipFill>
        <p:spPr>
          <a:xfrm>
            <a:off x="7675418" y="-9236"/>
            <a:ext cx="4525818" cy="3486661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75419" y="3470563"/>
            <a:ext cx="4516582" cy="3387437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76193" y="1781667"/>
            <a:ext cx="6266579" cy="4310056"/>
          </a:xfrm>
          <a:prstGeom prst="rect">
            <a:avLst/>
          </a:prstGeom>
        </p:spPr>
        <p:txBody>
          <a:bodyPr vert="horz" lIns="45720" tIns="457200" rIns="4572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Calibri (Основной текст)"/>
              </a:rPr>
              <a:t>Учащиеся общеобразовательных школ области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Calibri (Основной текст)"/>
              </a:rPr>
              <a:t>Студенты САФУ им. М.В.Ломоносова, Новодвинского индустриального техникума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Calibri (Основной текст)"/>
              </a:rPr>
              <a:t>Технического колледжа филиала САФУ в Северодвинске, Технологического колледжа Императора Петра </a:t>
            </a:r>
            <a:r>
              <a:rPr lang="en-US" dirty="0">
                <a:latin typeface="Calibri (Основной текст)"/>
              </a:rPr>
              <a:t>I</a:t>
            </a:r>
            <a:endParaRPr lang="ru-RU" dirty="0">
              <a:latin typeface="Calibri (Основной текст)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Calibri (Основной текст)"/>
              </a:rPr>
              <a:t>Посетители библиотек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>
                <a:latin typeface="Calibri (Основной текст)"/>
              </a:rPr>
              <a:t>Новодвинский</a:t>
            </a:r>
            <a:r>
              <a:rPr lang="ru-RU" dirty="0">
                <a:latin typeface="Calibri (Основной текст)"/>
              </a:rPr>
              <a:t> центр социального обслуживания населения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Calibri (Основной текст)"/>
              </a:rPr>
              <a:t>Районные дома культуры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Calibri (Основной текст)"/>
              </a:rPr>
              <a:t>Общество глухих и АМО «Всероссийское общество слепых»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dirty="0">
              <a:latin typeface="Calibri (Основной текст)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ru-RU" dirty="0">
              <a:latin typeface="Calibri (Основной текст)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ru-RU" dirty="0">
              <a:latin typeface="Calibri (Основно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15214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БИБЛИОКВИЗ </a:t>
            </a:r>
            <a:br>
              <a:rPr lang="ru-RU" dirty="0"/>
            </a:br>
            <a:r>
              <a:rPr lang="ru-RU" sz="2400" dirty="0"/>
              <a:t>В ОНЛАЙН - ФОРМАТЕ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000" cap="all" spc="200" dirty="0">
                <a:latin typeface="+mj-lt"/>
                <a:ea typeface="+mj-ea"/>
                <a:cs typeface="+mj-cs"/>
              </a:rPr>
              <a:t>2021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419820-913D-C778-CBCB-03E253F80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8" y="434824"/>
            <a:ext cx="2993571" cy="3991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FE99C4-82F0-D225-2FD1-7D1194E8E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40" y="434824"/>
            <a:ext cx="5065787" cy="39914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2FC376-8654-2038-9DF8-040DA3EF3E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r="11844"/>
          <a:stretch/>
        </p:blipFill>
        <p:spPr>
          <a:xfrm>
            <a:off x="381001" y="434823"/>
            <a:ext cx="3156512" cy="39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4129" y="1940322"/>
            <a:ext cx="2690373" cy="168734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4"/>
          <a:srcRect t="33117" r="10106"/>
          <a:stretch/>
        </p:blipFill>
        <p:spPr>
          <a:xfrm rot="10800000">
            <a:off x="-1" y="4197751"/>
            <a:ext cx="8899287" cy="2387776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/>
          <a:srcRect t="17735"/>
          <a:stretch>
            <a:fillRect/>
          </a:stretch>
        </p:blipFill>
        <p:spPr>
          <a:xfrm>
            <a:off x="4368800" y="4032526"/>
            <a:ext cx="4137892" cy="2553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Выездные библиоквизы </a:t>
            </a:r>
            <a:br>
              <a:rPr lang="ru-RU" dirty="0"/>
            </a:br>
            <a:r>
              <a:rPr lang="ru-RU" sz="2700" spc="200" dirty="0"/>
              <a:t>для школьников, студентов и взрослых граждан</a:t>
            </a: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6"/>
          <a:srcRect l="3559" t="20762" r="3781"/>
          <a:stretch>
            <a:fillRect/>
          </a:stretch>
        </p:blipFill>
        <p:spPr>
          <a:xfrm>
            <a:off x="0" y="4192282"/>
            <a:ext cx="3731491" cy="2393246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7"/>
          <a:srcRect l="4975" t="25262" b="3801"/>
          <a:stretch>
            <a:fillRect/>
          </a:stretch>
        </p:blipFill>
        <p:spPr>
          <a:xfrm>
            <a:off x="8109526" y="4299826"/>
            <a:ext cx="4082473" cy="228570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8"/>
          <a:srcRect l="5571" t="21945"/>
          <a:stretch>
            <a:fillRect/>
          </a:stretch>
        </p:blipFill>
        <p:spPr>
          <a:xfrm>
            <a:off x="8905591" y="2358917"/>
            <a:ext cx="3286409" cy="2037398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/>
          <a:srcRect t="9444"/>
          <a:stretch>
            <a:fillRect/>
          </a:stretch>
        </p:blipFill>
        <p:spPr>
          <a:xfrm>
            <a:off x="0" y="1921211"/>
            <a:ext cx="3248397" cy="2206201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0"/>
          <a:srcRect t="17297" b="6315"/>
          <a:stretch>
            <a:fillRect/>
          </a:stretch>
        </p:blipFill>
        <p:spPr>
          <a:xfrm>
            <a:off x="3051467" y="2485766"/>
            <a:ext cx="3641546" cy="2086259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1"/>
          <a:srcRect l="8790" t="9476" b="5237"/>
          <a:stretch>
            <a:fillRect/>
          </a:stretch>
        </p:blipFill>
        <p:spPr>
          <a:xfrm>
            <a:off x="6117946" y="1874956"/>
            <a:ext cx="3145888" cy="220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l="43341" t="33117" r="10106"/>
          <a:stretch/>
        </p:blipFill>
        <p:spPr>
          <a:xfrm rot="5400000">
            <a:off x="5552920" y="1088500"/>
            <a:ext cx="4608632" cy="238777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3"/>
          <a:srcRect l="43341" t="33117" r="10106"/>
          <a:stretch/>
        </p:blipFill>
        <p:spPr>
          <a:xfrm rot="5400000">
            <a:off x="948593" y="1091956"/>
            <a:ext cx="4608632" cy="23877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4"/>
          <a:srcRect l="983" t="2285" r="1488" b="11179"/>
          <a:stretch/>
        </p:blipFill>
        <p:spPr>
          <a:xfrm>
            <a:off x="4170218" y="-18472"/>
            <a:ext cx="3848184" cy="2404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082"/>
            <a:ext cx="8340436" cy="1463040"/>
          </a:xfrm>
        </p:spPr>
        <p:txBody>
          <a:bodyPr>
            <a:normAutofit fontScale="90000"/>
          </a:bodyPr>
          <a:lstStyle/>
          <a:p>
            <a:r>
              <a:rPr lang="ru-RU" dirty="0"/>
              <a:t>ТВОРЧЕСКИЕ КОНКУРСЫ</a:t>
            </a:r>
            <a:br>
              <a:rPr lang="ru-RU" dirty="0"/>
            </a:br>
            <a:r>
              <a:rPr lang="ru-RU" sz="2700" dirty="0"/>
              <a:t>- ТРАДИЦИОННЫЕ КОНКУРСЫ РИСУНКОВ, ПРИУРОЧЕННЫЕ КО ДНЮ ПРАВОВОЙ ПОМОЩИ ДЕТЯМ</a:t>
            </a:r>
            <a:r>
              <a:rPr lang="ru-RU" sz="2400" dirty="0"/>
              <a:t> </a:t>
            </a:r>
            <a:r>
              <a:rPr lang="ru-RU" sz="2700" dirty="0"/>
              <a:t>И КО ДНЮ ЗАЩИТЫ ДЕТЕЙ</a:t>
            </a:r>
            <a:endParaRPr lang="ru-RU" sz="2700" b="1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610600" y="4960137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cap="all" spc="200" dirty="0">
                <a:latin typeface="+mj-lt"/>
                <a:ea typeface="+mj-ea"/>
                <a:cs typeface="+mj-cs"/>
              </a:rPr>
              <a:t>20 НОЯБРЯ / </a:t>
            </a:r>
          </a:p>
          <a:p>
            <a:pPr algn="ctr"/>
            <a:r>
              <a:rPr lang="ru-RU" sz="2400" cap="all" spc="200" dirty="0">
                <a:latin typeface="+mj-lt"/>
                <a:ea typeface="+mj-ea"/>
                <a:cs typeface="+mj-cs"/>
              </a:rPr>
              <a:t>1 ИЮНЯ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5"/>
          <a:srcRect t="964" b="12231"/>
          <a:stretch/>
        </p:blipFill>
        <p:spPr>
          <a:xfrm>
            <a:off x="0" y="2404094"/>
            <a:ext cx="3523160" cy="2186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56071" y="1964774"/>
            <a:ext cx="3862331" cy="2650524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7"/>
          <a:srcRect l="933"/>
          <a:stretch>
            <a:fillRect/>
          </a:stretch>
        </p:blipFill>
        <p:spPr>
          <a:xfrm>
            <a:off x="1126" y="-18473"/>
            <a:ext cx="3529345" cy="2422566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74545" y="-101995"/>
            <a:ext cx="3417455" cy="47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ПРАВОВОЕ ИНФОРМИРОВАНИЕ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11200" y="5776846"/>
            <a:ext cx="248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www.</a:t>
            </a:r>
            <a:r>
              <a:rPr lang="ru-RU" b="1" dirty="0">
                <a:solidFill>
                  <a:schemeClr val="tx1"/>
                </a:solidFill>
              </a:rPr>
              <a:t>госюрбюро29.рф</a:t>
            </a:r>
          </a:p>
          <a:p>
            <a:pPr algn="ctr"/>
            <a:r>
              <a:rPr lang="ru-RU" b="1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501" y="4795577"/>
            <a:ext cx="1514544" cy="1514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050286-ACC7-0BEC-8FAB-C5C7C59ED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6" t="11822" r="17964" b="10637"/>
          <a:stretch/>
        </p:blipFill>
        <p:spPr>
          <a:xfrm>
            <a:off x="193250" y="434823"/>
            <a:ext cx="5815752" cy="39431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C1CB0B-9C51-9AC4-9B8C-6EC293CCF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0" t="10638" r="21281" b="20320"/>
          <a:stretch/>
        </p:blipFill>
        <p:spPr>
          <a:xfrm>
            <a:off x="6096000" y="434823"/>
            <a:ext cx="6033156" cy="39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31" y="578378"/>
            <a:ext cx="7772400" cy="610120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7030A0"/>
                </a:solidFill>
                <a:latin typeface="+mn-lt"/>
              </a:rPr>
              <a:t>Создано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</a:t>
            </a:r>
            <a:r>
              <a:rPr lang="ru-RU" sz="2400" dirty="0">
                <a:latin typeface="+mn-lt"/>
              </a:rPr>
              <a:t> 12 ноября 2012 (старт 2013)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Подведомственность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 </a:t>
            </a:r>
            <a:r>
              <a:rPr lang="ru-RU" sz="2400" dirty="0">
                <a:latin typeface="+mn-lt"/>
              </a:rPr>
              <a:t>администрация Губернатора Архангельской области и Правительства Архангельской области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Местонахождение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 </a:t>
            </a:r>
            <a:r>
              <a:rPr lang="ru-RU" sz="2400" dirty="0">
                <a:latin typeface="+mn-lt"/>
              </a:rPr>
              <a:t>г. Архангельск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Обособленное подразделение: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г. Коряжма</a:t>
            </a:r>
            <a:br>
              <a:rPr lang="ru-RU" sz="2400" dirty="0">
                <a:solidFill>
                  <a:schemeClr val="tx1"/>
                </a:solidFill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ОБЩИЙ Штат: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15 человек</a:t>
            </a:r>
            <a:br>
              <a:rPr lang="ru-RU" sz="2400" dirty="0">
                <a:solidFill>
                  <a:schemeClr val="tx1"/>
                </a:solidFill>
                <a:latin typeface="+mn-lt"/>
              </a:rPr>
            </a:br>
            <a:br>
              <a:rPr lang="ru-RU" sz="2400" dirty="0">
                <a:solidFill>
                  <a:schemeClr val="tx1"/>
                </a:solidFill>
                <a:latin typeface="+mn-lt"/>
              </a:rPr>
            </a:br>
            <a:br>
              <a:rPr lang="ru-RU" sz="2400" dirty="0">
                <a:solidFill>
                  <a:srgbClr val="C00000"/>
                </a:solidFill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финансирование в 2021: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11821,3 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5" y="0"/>
            <a:ext cx="402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ПРАВОВОЕ ИНФОРМИРОВАНИЕ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11" name="Текст 2"/>
          <p:cNvSpPr>
            <a:spLocks noGrp="1"/>
          </p:cNvSpPr>
          <p:nvPr>
            <p:ph type="subTitle" idx="1"/>
          </p:nvPr>
        </p:nvSpPr>
        <p:spPr>
          <a:xfrm>
            <a:off x="8766928" y="6109035"/>
            <a:ext cx="3044072" cy="31414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vk.com/gosurburo29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8628844" y="4960137"/>
            <a:ext cx="3182155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6981" y="56916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Группа ВКонтакте</a:t>
            </a:r>
          </a:p>
          <a:p>
            <a:pPr algn="ctr"/>
            <a:r>
              <a:rPr lang="ru-RU" dirty="0"/>
              <a:t>1523 подписчика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453" y="4679434"/>
            <a:ext cx="1344412" cy="13444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077776-4A5E-B4A4-E2FE-DDB9EAC53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50" t="7582" r="24381" b="15327"/>
          <a:stretch/>
        </p:blipFill>
        <p:spPr>
          <a:xfrm>
            <a:off x="560895" y="381792"/>
            <a:ext cx="4061825" cy="40614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CE84D5-0506-4D61-8CAE-35438534D0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62" t="10859" r="37758" b="23759"/>
          <a:stretch/>
        </p:blipFill>
        <p:spPr>
          <a:xfrm>
            <a:off x="4934079" y="375142"/>
            <a:ext cx="3244681" cy="40614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652DF8-7CA9-9DA6-3346-91A1C7EA29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15" t="24055" r="37720" b="14089"/>
          <a:stretch/>
        </p:blipFill>
        <p:spPr>
          <a:xfrm>
            <a:off x="8490119" y="368492"/>
            <a:ext cx="3244681" cy="40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соглашения о сотрудничестве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126" t="19328" r="75704" b="60193"/>
          <a:stretch/>
        </p:blipFill>
        <p:spPr>
          <a:xfrm>
            <a:off x="345700" y="1780198"/>
            <a:ext cx="2912463" cy="16879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9370" r="49507" b="72030"/>
          <a:stretch/>
        </p:blipFill>
        <p:spPr>
          <a:xfrm>
            <a:off x="5576551" y="212369"/>
            <a:ext cx="6156101" cy="1275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7817" t="16134" r="54789" b="59817"/>
          <a:stretch/>
        </p:blipFill>
        <p:spPr>
          <a:xfrm>
            <a:off x="5576551" y="1606091"/>
            <a:ext cx="4559121" cy="16484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52254" t="15284" r="19468" b="68096"/>
          <a:stretch/>
        </p:blipFill>
        <p:spPr>
          <a:xfrm>
            <a:off x="5576552" y="3429677"/>
            <a:ext cx="4559121" cy="13192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10134" t="15235" r="55211" b="69775"/>
          <a:stretch/>
        </p:blipFill>
        <p:spPr>
          <a:xfrm>
            <a:off x="189705" y="3468136"/>
            <a:ext cx="5206638" cy="1266166"/>
          </a:xfrm>
          <a:prstGeom prst="rect">
            <a:avLst/>
          </a:prstGeom>
        </p:spPr>
      </p:pic>
      <p:pic>
        <p:nvPicPr>
          <p:cNvPr id="16" name="Picture 2" descr="http://www.xn--www-5cd9crbnvr0h.krasnoyarsk.festivalnauki.ru/sites/default/files/logo/logonarfu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8163" y="239985"/>
            <a:ext cx="1571604" cy="2246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75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Перспективы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4128" y="2084832"/>
            <a:ext cx="7085399" cy="4023360"/>
          </a:xfrm>
        </p:spPr>
        <p:txBody>
          <a:bodyPr anchor="ctr"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/>
              <a:t> РАЗРАБОТКА НОВЫХ ПРАВОВЫХ ПРОЕКТОВ ДЛЯ ОНЛАЙН И ОФЛАЙН ФОРМАТОВ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dirty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/>
              <a:t> ПРОДВИЖЕНИЕ АККАУНТОВ В СОЦИАЛЬНЫХ СЕТЯХ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dirty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/>
              <a:t> РАСШИРЕНИЕ СЕТИ ОБОСОБЛЕННЫХ ПОДРАЗДЕЛЕНИЙ </a:t>
            </a:r>
            <a:r>
              <a:rPr lang="ru-RU" sz="1800" i="1" dirty="0"/>
              <a:t>(при наличии финансирования) </a:t>
            </a:r>
            <a:endParaRPr lang="ru-RU" i="1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7100" y="2084832"/>
            <a:ext cx="2654687" cy="25678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521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312" y="2198252"/>
            <a:ext cx="7772400" cy="4102639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7030A0"/>
                </a:solidFill>
                <a:latin typeface="+mn-lt"/>
              </a:rPr>
              <a:t>Создано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 </a:t>
            </a:r>
            <a:r>
              <a:rPr lang="ru-RU" sz="2400" dirty="0">
                <a:latin typeface="+mn-lt"/>
              </a:rPr>
              <a:t>21 сентября 2021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Местонахождение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 </a:t>
            </a:r>
            <a:br>
              <a:rPr lang="ru-RU" sz="2400" dirty="0">
                <a:solidFill>
                  <a:srgbClr val="7030A0"/>
                </a:solidFill>
                <a:latin typeface="+mn-lt"/>
              </a:rPr>
            </a:br>
            <a:r>
              <a:rPr lang="ru-RU" sz="2400" dirty="0">
                <a:latin typeface="+mn-lt"/>
              </a:rPr>
              <a:t>г. Коряжма, ПР. </a:t>
            </a:r>
            <a:r>
              <a:rPr lang="ru-RU" sz="2400" dirty="0" err="1">
                <a:latin typeface="+mn-lt"/>
              </a:rPr>
              <a:t>ленина</a:t>
            </a:r>
            <a:r>
              <a:rPr lang="ru-RU" sz="2400" dirty="0">
                <a:latin typeface="+mn-lt"/>
              </a:rPr>
              <a:t>, д.29, каб. 101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Фактическое начало работы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октяб</a:t>
            </a:r>
            <a:r>
              <a:rPr lang="ru-RU" sz="2400" dirty="0">
                <a:latin typeface="+mn-lt"/>
              </a:rPr>
              <a:t>рь 2021 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штатная численность: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2 человека </a:t>
            </a:r>
            <a:br>
              <a:rPr lang="ru-RU" sz="2400" dirty="0">
                <a:solidFill>
                  <a:srgbClr val="C00000"/>
                </a:solidFill>
                <a:latin typeface="+mn-lt"/>
              </a:rPr>
            </a:br>
            <a:endParaRPr lang="ru-RU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312" y="630444"/>
            <a:ext cx="7111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200" dirty="0">
                <a:solidFill>
                  <a:srgbClr val="7030A0"/>
                </a:solidFill>
              </a:rPr>
              <a:t>Обособленное подразделение </a:t>
            </a:r>
          </a:p>
          <a:p>
            <a:r>
              <a:rPr lang="ru-RU" sz="3200" b="1" spc="200" dirty="0">
                <a:solidFill>
                  <a:srgbClr val="7030A0"/>
                </a:solidFill>
              </a:rPr>
              <a:t>в городе Коряжма</a:t>
            </a:r>
            <a:endParaRPr lang="ru-RU" sz="3200" spc="2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5" y="0"/>
            <a:ext cx="402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888" y="493777"/>
            <a:ext cx="3944112" cy="2722389"/>
          </a:xfrm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ru-RU" sz="3100" b="1" dirty="0"/>
              <a:t>ФИНАНСИРОВАНИЕ</a:t>
            </a:r>
            <a:br>
              <a:rPr lang="ru-RU" sz="3100" b="1" dirty="0"/>
            </a:br>
            <a:r>
              <a:rPr lang="ru-RU" sz="3100" b="1" dirty="0"/>
              <a:t>ДЕЯТЕЛЬНОСТИ</a:t>
            </a:r>
            <a:br>
              <a:rPr lang="ru-RU" sz="3100" b="1" dirty="0">
                <a:solidFill>
                  <a:schemeClr val="tx1"/>
                </a:solidFill>
              </a:rPr>
            </a:b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31227" y="2192416"/>
            <a:ext cx="3125787" cy="3136393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средства </a:t>
            </a:r>
            <a:br>
              <a:rPr lang="ru-RU" sz="3600" dirty="0"/>
            </a:br>
            <a:r>
              <a:rPr lang="ru-RU" sz="3600" dirty="0"/>
              <a:t>областного бюджета</a:t>
            </a:r>
          </a:p>
          <a:p>
            <a:pPr algn="ctr"/>
            <a:endParaRPr lang="ru-RU" sz="36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89888498"/>
              </p:ext>
            </p:extLst>
          </p:nvPr>
        </p:nvGraphicFramePr>
        <p:xfrm>
          <a:off x="119888" y="493778"/>
          <a:ext cx="8128000" cy="620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02" y="5328809"/>
            <a:ext cx="3281239" cy="8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510006"/>
              </p:ext>
            </p:extLst>
          </p:nvPr>
        </p:nvGraphicFramePr>
        <p:xfrm>
          <a:off x="530225" y="173421"/>
          <a:ext cx="10001141" cy="599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8577" y="2736120"/>
            <a:ext cx="5054641" cy="9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1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D69-81AD-4DE0-BDA5-93108E079B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Бесплатная юридическая помощь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r="8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17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31" y="221671"/>
            <a:ext cx="6035964" cy="60359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2B539-8B50-C065-1C9D-F1266D01C697}"/>
              </a:ext>
            </a:extLst>
          </p:cNvPr>
          <p:cNvSpPr txBox="1"/>
          <p:nvPr/>
        </p:nvSpPr>
        <p:spPr>
          <a:xfrm>
            <a:off x="1181100" y="284257"/>
            <a:ext cx="374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ОКАЗАНИЯ БЮП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42C8AC-B69B-34B7-5EBC-E577C1552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77232" y="3621851"/>
            <a:ext cx="3281239" cy="825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C3FB8-56C4-1948-A2F7-9A3320571F5E}"/>
              </a:ext>
            </a:extLst>
          </p:cNvPr>
          <p:cNvSpPr txBox="1"/>
          <p:nvPr/>
        </p:nvSpPr>
        <p:spPr>
          <a:xfrm>
            <a:off x="1032857" y="1633928"/>
            <a:ext cx="43298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Стационарные пункты приема граждан:</a:t>
            </a:r>
          </a:p>
          <a:p>
            <a:r>
              <a:rPr lang="ru-RU" dirty="0"/>
              <a:t>Основное подразделение: </a:t>
            </a:r>
            <a:br>
              <a:rPr lang="ru-RU" dirty="0"/>
            </a:br>
            <a:r>
              <a:rPr lang="ru-RU" b="1" dirty="0"/>
              <a:t>г. Архангельск </a:t>
            </a:r>
          </a:p>
          <a:p>
            <a:r>
              <a:rPr lang="ru-RU" dirty="0"/>
              <a:t>Обособленное подразделение: </a:t>
            </a:r>
            <a:br>
              <a:rPr lang="ru-RU" dirty="0"/>
            </a:br>
            <a:r>
              <a:rPr lang="ru-RU" b="1" dirty="0"/>
              <a:t>г. Коряжма </a:t>
            </a:r>
          </a:p>
          <a:p>
            <a:r>
              <a:rPr lang="ru-RU" b="1" dirty="0"/>
              <a:t>Плановые выездные приемы:</a:t>
            </a:r>
          </a:p>
          <a:p>
            <a:r>
              <a:rPr lang="ru-RU" dirty="0"/>
              <a:t>Новодвинск</a:t>
            </a:r>
          </a:p>
          <a:p>
            <a:r>
              <a:rPr lang="ru-RU" dirty="0"/>
              <a:t>Северодвинск</a:t>
            </a:r>
          </a:p>
          <a:p>
            <a:r>
              <a:rPr lang="ru-RU" dirty="0"/>
              <a:t>Коноша</a:t>
            </a:r>
          </a:p>
          <a:p>
            <a:r>
              <a:rPr lang="ru-RU" dirty="0"/>
              <a:t>Няндома</a:t>
            </a:r>
          </a:p>
          <a:p>
            <a:r>
              <a:rPr lang="ru-RU" dirty="0"/>
              <a:t>Мезень</a:t>
            </a:r>
          </a:p>
          <a:p>
            <a:r>
              <a:rPr lang="ru-RU" dirty="0"/>
              <a:t>Карпогоры</a:t>
            </a:r>
          </a:p>
          <a:p>
            <a:r>
              <a:rPr lang="ru-RU" dirty="0"/>
              <a:t>Вельск</a:t>
            </a:r>
          </a:p>
          <a:p>
            <a:r>
              <a:rPr lang="ru-RU" dirty="0"/>
              <a:t>Онега</a:t>
            </a:r>
          </a:p>
          <a:p>
            <a:r>
              <a:rPr lang="ru-RU" dirty="0"/>
              <a:t>Котлас </a:t>
            </a:r>
          </a:p>
          <a:p>
            <a:r>
              <a:rPr lang="ru-RU" dirty="0"/>
              <a:t>Ильинско-Подомское</a:t>
            </a:r>
          </a:p>
          <a:p>
            <a:r>
              <a:rPr lang="ru-RU" b="1" dirty="0"/>
              <a:t>Социальный десант</a:t>
            </a:r>
          </a:p>
        </p:txBody>
      </p:sp>
    </p:spTree>
    <p:extLst>
      <p:ext uri="{BB962C8B-B14F-4D97-AF65-F5344CB8AC3E}">
        <p14:creationId xmlns:p14="http://schemas.microsoft.com/office/powerpoint/2010/main" val="165475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471509"/>
            <a:ext cx="4555998" cy="1737360"/>
          </a:xfrm>
        </p:spPr>
        <p:txBody>
          <a:bodyPr/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780" y="1828800"/>
            <a:ext cx="6503831" cy="4396248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Личный прием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Выезды на дом к маломобильным группам граждан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Видеоконференцсвязь 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Почтовые сообщения 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Онлайн обращения (группа «</a:t>
            </a:r>
            <a:r>
              <a:rPr lang="ru-RU" sz="2400" dirty="0" err="1"/>
              <a:t>ВКонтакте</a:t>
            </a:r>
            <a:r>
              <a:rPr lang="ru-RU" sz="2400" dirty="0"/>
              <a:t>», по </a:t>
            </a:r>
            <a:r>
              <a:rPr lang="ru-RU" sz="2400" dirty="0" err="1"/>
              <a:t>электр.почте</a:t>
            </a:r>
            <a:r>
              <a:rPr lang="ru-RU" sz="2400" dirty="0"/>
              <a:t>, </a:t>
            </a:r>
            <a:r>
              <a:rPr lang="en-US" sz="2400" dirty="0"/>
              <a:t>WhatsApp</a:t>
            </a:r>
            <a:r>
              <a:rPr lang="ru-RU" sz="2400" dirty="0"/>
              <a:t>)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Обращения через сайт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По телефону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" r="79358" b="17475"/>
          <a:stretch/>
        </p:blipFill>
        <p:spPr>
          <a:xfrm>
            <a:off x="7672167" y="174633"/>
            <a:ext cx="3908264" cy="60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457200"/>
            <a:ext cx="9308123" cy="1143000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/>
              <a:t>Динамика обращений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Объект 6" descr="Гистограмма с группировкой&#10;3 ряда для 4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096800"/>
              </p:ext>
            </p:extLst>
          </p:nvPr>
        </p:nvGraphicFramePr>
        <p:xfrm>
          <a:off x="1023937" y="1600200"/>
          <a:ext cx="10383577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4372</TotalTime>
  <Words>552</Words>
  <Application>Microsoft Office PowerPoint</Application>
  <PresentationFormat>Широкоэкранный</PresentationFormat>
  <Paragraphs>119</Paragraphs>
  <Slides>23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(Основной текст)</vt:lpstr>
      <vt:lpstr>Tw Cen MT</vt:lpstr>
      <vt:lpstr>Tw Cen MT Condensed</vt:lpstr>
      <vt:lpstr>Wingdings</vt:lpstr>
      <vt:lpstr>Wingdings 3</vt:lpstr>
      <vt:lpstr>Интеграл</vt:lpstr>
      <vt:lpstr>Сунгурова Е.Д.</vt:lpstr>
      <vt:lpstr>Создано: 12 ноября 2012 (старт 2013)   Подведомственность: администрация Губернатора Архангельской области и Правительства Архангельской области   Местонахождение: г. Архангельск   Обособленное подразделение: г. Коряжма   ОБЩИЙ Штат: 15 человек   финансирование в 2021: 11821,3 тыс. руб.</vt:lpstr>
      <vt:lpstr>Создано: 21 сентября 2021   Местонахождение:  г. Коряжма, ПР. ленина, д.29, каб. 101   Фактическое начало работы: октябрь 2021    штатная численность: 2 человека  </vt:lpstr>
      <vt:lpstr>ФИНАНСИРОВАНИЕ ДЕЯТЕЛЬНОСТИ </vt:lpstr>
      <vt:lpstr>Презентация PowerPoint</vt:lpstr>
      <vt:lpstr>Бесплатная юридическая помощь</vt:lpstr>
      <vt:lpstr>Презентация PowerPoint</vt:lpstr>
      <vt:lpstr>доступность</vt:lpstr>
      <vt:lpstr>Динамика обращений</vt:lpstr>
      <vt:lpstr>Категории граждан</vt:lpstr>
      <vt:lpstr>Категории дел</vt:lpstr>
      <vt:lpstr>Бесплатная юридическая помощь</vt:lpstr>
      <vt:lpstr>Правовое просвещение и правовое информирование</vt:lpstr>
      <vt:lpstr>Правовые занятия  от госюрбюро</vt:lpstr>
      <vt:lpstr>Презентация PowerPoint</vt:lpstr>
      <vt:lpstr>БИБЛИОКВИЗ  В ОНЛАЙН - ФОРМАТЕ</vt:lpstr>
      <vt:lpstr>Выездные библиоквизы  для школьников, студентов и взрослых граждан</vt:lpstr>
      <vt:lpstr>ТВОРЧЕСКИЕ КОНКУРСЫ - ТРАДИЦИОННЫЕ КОНКУРСЫ РИСУНКОВ, ПРИУРОЧЕННЫЕ КО ДНЮ ПРАВОВОЙ ПОМОЩИ ДЕТЯМ И КО ДНЮ ЗАЩИТЫ ДЕТЕЙ</vt:lpstr>
      <vt:lpstr>ПРАВОВОЕ ИНФОРМИРОВАНИЕ </vt:lpstr>
      <vt:lpstr>ПРАВОВОЕ ИНФОРМИРОВАНИЕ </vt:lpstr>
      <vt:lpstr>соглашения о сотрудничестве</vt:lpstr>
      <vt:lpstr>Перспективы развития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госю</dc:title>
  <dc:creator>Екатерина Сунгурова</dc:creator>
  <cp:lastModifiedBy>Сунгурова Екатерина Дмитриевна</cp:lastModifiedBy>
  <cp:revision>212</cp:revision>
  <dcterms:created xsi:type="dcterms:W3CDTF">2019-04-05T20:48:43Z</dcterms:created>
  <dcterms:modified xsi:type="dcterms:W3CDTF">2022-05-23T13:03:01Z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