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Default Extension="xlsx" ContentType="application/vnd.openxmlformats-officedocument.spreadsheetml.sheet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13"/>
  </p:notesMasterIdLst>
  <p:handoutMasterIdLst>
    <p:handoutMasterId r:id="rId14"/>
  </p:handoutMasterIdLst>
  <p:sldIdLst>
    <p:sldId id="260" r:id="rId7"/>
    <p:sldId id="295" r:id="rId8"/>
    <p:sldId id="292" r:id="rId9"/>
    <p:sldId id="303" r:id="rId10"/>
    <p:sldId id="302" r:id="rId11"/>
    <p:sldId id="300" r:id="rId12"/>
  </p:sldIdLst>
  <p:sldSz cx="9144000" cy="5143500" type="screen16x9"/>
  <p:notesSz cx="6669088" cy="9926638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5E4ED"/>
    <a:srgbClr val="9DD1DF"/>
    <a:srgbClr val="297083"/>
    <a:srgbClr val="76C0D4"/>
    <a:srgbClr val="6ABAD0"/>
    <a:srgbClr val="5AB2CA"/>
    <a:srgbClr val="5FB5CD"/>
    <a:srgbClr val="4DADC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994" autoAdjust="0"/>
  </p:normalViewPr>
  <p:slideViewPr>
    <p:cSldViewPr>
      <p:cViewPr varScale="1">
        <p:scale>
          <a:sx n="147" d="100"/>
          <a:sy n="147" d="100"/>
        </p:scale>
        <p:origin x="-594" y="-102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80" d="100"/>
          <a:sy n="80" d="100"/>
        </p:scale>
        <p:origin x="-3018" y="402"/>
      </p:cViewPr>
      <p:guideLst>
        <p:guide orient="horz" pos="3127"/>
        <p:guide pos="210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2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7"/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showPercent val="1"/>
            <c:showLeaderLines val="1"/>
          </c:dLbls>
          <c:cat>
            <c:strRef>
              <c:f>Лист2!$K$3:$K$6</c:f>
              <c:strCache>
                <c:ptCount val="4"/>
                <c:pt idx="0">
                  <c:v>кандидаты наук</c:v>
                </c:pt>
                <c:pt idx="1">
                  <c:v>доктора наук</c:v>
                </c:pt>
                <c:pt idx="2">
                  <c:v>работа над диссертационным исследованием</c:v>
                </c:pt>
                <c:pt idx="3">
                  <c:v>специалисты-практики</c:v>
                </c:pt>
              </c:strCache>
            </c:strRef>
          </c:cat>
          <c:val>
            <c:numRef>
              <c:f>Лист2!$L$3:$L$6</c:f>
              <c:numCache>
                <c:formatCode>General</c:formatCode>
                <c:ptCount val="4"/>
                <c:pt idx="0">
                  <c:v>11</c:v>
                </c:pt>
                <c:pt idx="1">
                  <c:v>2</c:v>
                </c:pt>
                <c:pt idx="2">
                  <c:v>4</c:v>
                </c:pt>
                <c:pt idx="3">
                  <c:v>1</c:v>
                </c:pt>
              </c:numCache>
            </c:numRef>
          </c:val>
        </c:ser>
        <c:dLbls>
          <c:showPercent val="1"/>
        </c:dLbls>
      </c:pie3DChart>
    </c:plotArea>
    <c:legend>
      <c:legendPos val="b"/>
      <c:layout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zero"/>
  </c:chart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lrMapOvr bg1="lt1" tx1="dk1" bg2="lt2" tx2="dk2" accent1="accent1" accent2="accent2" accent3="accent3" accent4="accent4" accent5="accent5" accent6="accent6" hlink="hlink" folHlink="folHlink"/>
  <c:chart>
    <c:plotArea>
      <c:layout/>
      <c:lineChart>
        <c:grouping val="standard"/>
        <c:ser>
          <c:idx val="0"/>
          <c:order val="0"/>
          <c:tx>
            <c:strRef>
              <c:f>Лист1!$B$14</c:f>
              <c:strCache>
                <c:ptCount val="1"/>
                <c:pt idx="0">
                  <c:v>магистратура</c:v>
                </c:pt>
              </c:strCache>
            </c:strRef>
          </c:tx>
          <c:spPr>
            <a:ln>
              <a:solidFill>
                <a:schemeClr val="accent5">
                  <a:lumMod val="50000"/>
                </a:schemeClr>
              </a:solidFill>
            </a:ln>
          </c:spPr>
          <c:marker>
            <c:symbol val="none"/>
          </c:marker>
          <c:cat>
            <c:numRef>
              <c:f>Лист1!$A$15:$A$22</c:f>
              <c:numCache>
                <c:formatCode>General</c:formatCode>
                <c:ptCount val="8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</c:numCache>
            </c:numRef>
          </c:cat>
          <c:val>
            <c:numRef>
              <c:f>Лист1!$B$15:$B$22</c:f>
              <c:numCache>
                <c:formatCode>General</c:formatCode>
                <c:ptCount val="8"/>
                <c:pt idx="0">
                  <c:v>19</c:v>
                </c:pt>
                <c:pt idx="1">
                  <c:v>10</c:v>
                </c:pt>
                <c:pt idx="2">
                  <c:v>23</c:v>
                </c:pt>
                <c:pt idx="3">
                  <c:v>19</c:v>
                </c:pt>
                <c:pt idx="4">
                  <c:v>26</c:v>
                </c:pt>
              </c:numCache>
            </c:numRef>
          </c:val>
        </c:ser>
        <c:ser>
          <c:idx val="1"/>
          <c:order val="1"/>
          <c:tx>
            <c:strRef>
              <c:f>Лист1!$C$14</c:f>
              <c:strCache>
                <c:ptCount val="1"/>
                <c:pt idx="0">
                  <c:v>бакалавриат</c:v>
                </c:pt>
              </c:strCache>
            </c:strRef>
          </c:tx>
          <c:spPr>
            <a:ln>
              <a:solidFill>
                <a:schemeClr val="accent5">
                  <a:lumMod val="75000"/>
                </a:schemeClr>
              </a:solidFill>
            </a:ln>
          </c:spPr>
          <c:marker>
            <c:symbol val="none"/>
          </c:marker>
          <c:cat>
            <c:numRef>
              <c:f>Лист1!$A$15:$A$22</c:f>
              <c:numCache>
                <c:formatCode>General</c:formatCode>
                <c:ptCount val="8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</c:numCache>
            </c:numRef>
          </c:cat>
          <c:val>
            <c:numRef>
              <c:f>Лист1!$C$15:$C$22</c:f>
              <c:numCache>
                <c:formatCode>General</c:formatCode>
                <c:ptCount val="8"/>
                <c:pt idx="0">
                  <c:v>98</c:v>
                </c:pt>
                <c:pt idx="1">
                  <c:v>109</c:v>
                </c:pt>
                <c:pt idx="2">
                  <c:v>56</c:v>
                </c:pt>
                <c:pt idx="3">
                  <c:v>56</c:v>
                </c:pt>
                <c:pt idx="4">
                  <c:v>37</c:v>
                </c:pt>
              </c:numCache>
            </c:numRef>
          </c:val>
        </c:ser>
        <c:ser>
          <c:idx val="2"/>
          <c:order val="2"/>
          <c:tx>
            <c:strRef>
              <c:f>Лист1!$D$14</c:f>
              <c:strCache>
                <c:ptCount val="1"/>
                <c:pt idx="0">
                  <c:v>магистратура (прогноз)</c:v>
                </c:pt>
              </c:strCache>
            </c:strRef>
          </c:tx>
          <c:spPr>
            <a:ln>
              <a:solidFill>
                <a:schemeClr val="accent5">
                  <a:lumMod val="50000"/>
                </a:schemeClr>
              </a:solidFill>
              <a:prstDash val="sysDash"/>
            </a:ln>
          </c:spPr>
          <c:marker>
            <c:symbol val="none"/>
          </c:marker>
          <c:val>
            <c:numRef>
              <c:f>Лист1!$D$15:$D$22</c:f>
              <c:numCache>
                <c:formatCode>General</c:formatCode>
                <c:ptCount val="8"/>
                <c:pt idx="4">
                  <c:v>26</c:v>
                </c:pt>
                <c:pt idx="5">
                  <c:v>0</c:v>
                </c:pt>
                <c:pt idx="6">
                  <c:v>23</c:v>
                </c:pt>
                <c:pt idx="7">
                  <c:v>15</c:v>
                </c:pt>
              </c:numCache>
            </c:numRef>
          </c:val>
        </c:ser>
        <c:ser>
          <c:idx val="3"/>
          <c:order val="3"/>
          <c:tx>
            <c:strRef>
              <c:f>Лист1!$E$14</c:f>
              <c:strCache>
                <c:ptCount val="1"/>
                <c:pt idx="0">
                  <c:v>бакалавриат (прогноз)</c:v>
                </c:pt>
              </c:strCache>
            </c:strRef>
          </c:tx>
          <c:spPr>
            <a:ln>
              <a:solidFill>
                <a:schemeClr val="accent5">
                  <a:lumMod val="75000"/>
                </a:schemeClr>
              </a:solidFill>
              <a:prstDash val="dash"/>
            </a:ln>
          </c:spPr>
          <c:marker>
            <c:symbol val="none"/>
          </c:marker>
          <c:val>
            <c:numRef>
              <c:f>Лист1!$E$15:$E$22</c:f>
              <c:numCache>
                <c:formatCode>General</c:formatCode>
                <c:ptCount val="8"/>
                <c:pt idx="4">
                  <c:v>37</c:v>
                </c:pt>
                <c:pt idx="5">
                  <c:v>27</c:v>
                </c:pt>
                <c:pt idx="6">
                  <c:v>31</c:v>
                </c:pt>
                <c:pt idx="7">
                  <c:v>21</c:v>
                </c:pt>
              </c:numCache>
            </c:numRef>
          </c:val>
        </c:ser>
        <c:dLbls/>
        <c:marker val="1"/>
        <c:axId val="134525312"/>
        <c:axId val="134526848"/>
      </c:lineChart>
      <c:catAx>
        <c:axId val="134525312"/>
        <c:scaling>
          <c:orientation val="minMax"/>
        </c:scaling>
        <c:axPos val="b"/>
        <c:numFmt formatCode="General" sourceLinked="1"/>
        <c:tickLblPos val="nextTo"/>
        <c:crossAx val="134526848"/>
        <c:crosses val="autoZero"/>
        <c:auto val="1"/>
        <c:lblAlgn val="ctr"/>
        <c:lblOffset val="100"/>
      </c:catAx>
      <c:valAx>
        <c:axId val="134526848"/>
        <c:scaling>
          <c:orientation val="minMax"/>
        </c:scaling>
        <c:axPos val="l"/>
        <c:majorGridlines/>
        <c:numFmt formatCode="General" sourceLinked="1"/>
        <c:tickLblPos val="nextTo"/>
        <c:crossAx val="134525312"/>
        <c:crosses val="autoZero"/>
        <c:crossBetween val="between"/>
      </c:valAx>
    </c:plotArea>
    <c:legend>
      <c:legendPos val="b"/>
      <c:layout/>
    </c:legend>
    <c:plotVisOnly val="1"/>
    <c:dispBlanksAs val="gap"/>
  </c:chart>
  <c:externalData r:id="rId2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750D29-B521-42A3-AE96-91A4ACE16F10}" type="datetimeFigureOut">
              <a:rPr lang="ru-RU" smtClean="0"/>
              <a:pPr/>
              <a:t>01.07.2022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BE26D1-5CD6-40A0-B274-35271FFCB0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149700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DE89CE-E8B2-462D-B140-475264AB98DF}" type="datetimeFigureOut">
              <a:rPr lang="ru-RU" smtClean="0"/>
              <a:pPr/>
              <a:t>01.07.2022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909" y="4777194"/>
            <a:ext cx="533527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1CF3F-183B-4F2A-91B3-07D85C56F5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67338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1CF3F-183B-4F2A-91B3-07D85C56F507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891645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1CF3F-183B-4F2A-91B3-07D85C56F507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802513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1CF3F-183B-4F2A-91B3-07D85C56F507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214820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393517" y="4650634"/>
            <a:ext cx="6022103" cy="4612100"/>
          </a:xfrm>
        </p:spPr>
        <p:txBody>
          <a:bodyPr/>
          <a:lstStyle/>
          <a:p>
            <a:endParaRPr lang="ru-RU" sz="1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1CF3F-183B-4F2A-91B3-07D85C56F507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139957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1CF3F-183B-4F2A-91B3-07D85C56F507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54959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9D6E1F58-B716-4679-9406-23BC1F799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6A9C1E40-EE8D-4EA2-88B1-2A27388421CB}" type="datetimeFigureOut">
              <a:rPr lang="ru-RU"/>
              <a:pPr>
                <a:defRPr/>
              </a:pPr>
              <a:t>01.07.2022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DB25712B-CE20-4ED3-961C-C30896727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7E0B72B2-7927-4B85-805C-3FDD6AEB9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1DB6FDE8-0A64-4657-96DD-531B439D535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787819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7B18A209-3512-478C-9D12-B3EC4D66D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9797C-9F28-461F-8CB4-AA6F6FB33FBE}" type="datetimeFigureOut">
              <a:rPr lang="ru-RU"/>
              <a:pPr>
                <a:defRPr/>
              </a:pPr>
              <a:t>01.07.2022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F47D19BC-2DED-4052-9296-AB11B74CC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1AE153AC-6496-4EC2-9941-7CE9A9809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1FC435-C210-4A70-A685-97800E72490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963876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CA42757C-2082-4CE4-91C4-5599E5DC0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F1D84-BF11-490B-9084-156A49AAE88F}" type="datetimeFigureOut">
              <a:rPr lang="ru-RU"/>
              <a:pPr>
                <a:defRPr/>
              </a:pPr>
              <a:t>01.07.2022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698C74E9-2B85-4CA2-A282-97C6E0483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2E509925-FE4B-4E4E-BAF4-7C0902C47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FCD7C5-692E-425D-BDF5-940490BB3B5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464180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06375"/>
            <a:ext cx="7931224" cy="493167"/>
          </a:xfrm>
        </p:spPr>
        <p:txBody>
          <a:bodyPr/>
          <a:lstStyle>
            <a:lvl1pPr algn="l">
              <a:defRPr sz="3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83441C24-1240-4B9B-8B1B-ED990390F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CF2053-C415-4695-A91B-091061DA4C81}" type="datetimeFigureOut">
              <a:rPr lang="ru-RU"/>
              <a:pPr>
                <a:defRPr/>
              </a:pPr>
              <a:t>01.07.2022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AAC8C75F-3E68-4B3E-B2E4-4D1CFC198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2F66FD82-0747-4CCD-862B-EF2031A94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9713F-BAED-4AC9-A9A3-F744D651714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907660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EC5BF34A-8086-4C23-B8FB-216B81C60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FA10E3-954C-43D6-B862-8B82F151FCF0}" type="datetimeFigureOut">
              <a:rPr lang="ru-RU"/>
              <a:pPr>
                <a:defRPr/>
              </a:pPr>
              <a:t>01.07.2022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6A1695F0-CE37-45F2-9AA7-48FD25280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2CB1241B-E44E-47E7-BE7B-81CFF144A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FF7A77-AAE9-4BA4-BA61-528C3D91BDB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264632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="" xmlns:a16="http://schemas.microsoft.com/office/drawing/2014/main" id="{19A28726-F1C5-4EEA-AFEA-44F2B9EBE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651597-9540-4907-9C7D-AA04BBEC7788}" type="datetimeFigureOut">
              <a:rPr lang="ru-RU"/>
              <a:pPr>
                <a:defRPr/>
              </a:pPr>
              <a:t>01.07.2022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="" xmlns:a16="http://schemas.microsoft.com/office/drawing/2014/main" id="{4D7CFBD2-E03A-4D31-9D2F-D2625534E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="" xmlns:a16="http://schemas.microsoft.com/office/drawing/2014/main" id="{967F70AE-8912-4B8E-B5D8-DCCF74AB3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C8D292-F42B-423E-BBB2-36620DF9845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851849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>
            <a:extLst>
              <a:ext uri="{FF2B5EF4-FFF2-40B4-BE49-F238E27FC236}">
                <a16:creationId xmlns="" xmlns:a16="http://schemas.microsoft.com/office/drawing/2014/main" id="{CCEAD2FE-5DFC-45E3-B393-1C8F62828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31645-74AC-4549-B8C2-914B9682C58A}" type="datetimeFigureOut">
              <a:rPr lang="ru-RU"/>
              <a:pPr>
                <a:defRPr/>
              </a:pPr>
              <a:t>01.07.2022</a:t>
            </a:fld>
            <a:endParaRPr lang="ru-RU"/>
          </a:p>
        </p:txBody>
      </p:sp>
      <p:sp>
        <p:nvSpPr>
          <p:cNvPr id="8" name="Нижний колонтитул 4">
            <a:extLst>
              <a:ext uri="{FF2B5EF4-FFF2-40B4-BE49-F238E27FC236}">
                <a16:creationId xmlns="" xmlns:a16="http://schemas.microsoft.com/office/drawing/2014/main" id="{A7B0ACC4-5AC0-4E40-90D8-9B37128CB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>
            <a:extLst>
              <a:ext uri="{FF2B5EF4-FFF2-40B4-BE49-F238E27FC236}">
                <a16:creationId xmlns="" xmlns:a16="http://schemas.microsoft.com/office/drawing/2014/main" id="{EE48B205-78AE-4745-B786-14115FBBC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557658-6262-4916-8027-1792BE12D9C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529701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>
            <a:extLst>
              <a:ext uri="{FF2B5EF4-FFF2-40B4-BE49-F238E27FC236}">
                <a16:creationId xmlns="" xmlns:a16="http://schemas.microsoft.com/office/drawing/2014/main" id="{5045EEA3-434B-4F4A-A374-B2723935B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4D00C-B1B0-4BFB-A1A6-253812B534FF}" type="datetimeFigureOut">
              <a:rPr lang="ru-RU"/>
              <a:pPr>
                <a:defRPr/>
              </a:pPr>
              <a:t>01.07.2022</a:t>
            </a:fld>
            <a:endParaRPr lang="ru-RU"/>
          </a:p>
        </p:txBody>
      </p:sp>
      <p:sp>
        <p:nvSpPr>
          <p:cNvPr id="4" name="Нижний колонтитул 4">
            <a:extLst>
              <a:ext uri="{FF2B5EF4-FFF2-40B4-BE49-F238E27FC236}">
                <a16:creationId xmlns="" xmlns:a16="http://schemas.microsoft.com/office/drawing/2014/main" id="{F78E377F-D383-4C91-8ADA-7433D70AB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>
            <a:extLst>
              <a:ext uri="{FF2B5EF4-FFF2-40B4-BE49-F238E27FC236}">
                <a16:creationId xmlns="" xmlns:a16="http://schemas.microsoft.com/office/drawing/2014/main" id="{B06C1E70-5750-49E3-ACBE-493E2BC72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44B837-79EE-4488-8F0D-67530B1BFD0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816277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>
            <a:extLst>
              <a:ext uri="{FF2B5EF4-FFF2-40B4-BE49-F238E27FC236}">
                <a16:creationId xmlns="" xmlns:a16="http://schemas.microsoft.com/office/drawing/2014/main" id="{8C89C393-D213-4E2C-A32A-C7D778306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D3D081-1FE2-42C0-AC93-8FC5E067CC12}" type="datetimeFigureOut">
              <a:rPr lang="ru-RU"/>
              <a:pPr>
                <a:defRPr/>
              </a:pPr>
              <a:t>01.07.2022</a:t>
            </a:fld>
            <a:endParaRPr lang="ru-RU"/>
          </a:p>
        </p:txBody>
      </p:sp>
      <p:sp>
        <p:nvSpPr>
          <p:cNvPr id="3" name="Нижний колонтитул 4">
            <a:extLst>
              <a:ext uri="{FF2B5EF4-FFF2-40B4-BE49-F238E27FC236}">
                <a16:creationId xmlns="" xmlns:a16="http://schemas.microsoft.com/office/drawing/2014/main" id="{E6CF2F86-165B-4E34-ADBD-2F1D28B2F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>
            <a:extLst>
              <a:ext uri="{FF2B5EF4-FFF2-40B4-BE49-F238E27FC236}">
                <a16:creationId xmlns="" xmlns:a16="http://schemas.microsoft.com/office/drawing/2014/main" id="{83A69CE8-E9A1-4F9E-BFC9-593115839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3A0BC9-19F9-4D79-BE0B-B7D0A352756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444886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="" xmlns:a16="http://schemas.microsoft.com/office/drawing/2014/main" id="{A6C2156B-5AFA-475A-A365-1860AC6CB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88F0E-6308-4A23-94EC-837135B694BC}" type="datetimeFigureOut">
              <a:rPr lang="ru-RU"/>
              <a:pPr>
                <a:defRPr/>
              </a:pPr>
              <a:t>01.07.2022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="" xmlns:a16="http://schemas.microsoft.com/office/drawing/2014/main" id="{EFE9FF37-7AF7-491B-92AC-9553E26B4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="" xmlns:a16="http://schemas.microsoft.com/office/drawing/2014/main" id="{19D5D0F7-1BD4-46C1-A67C-D0F0271F8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1210A3-1D80-4645-855F-3BF8B782A40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878324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="" xmlns:a16="http://schemas.microsoft.com/office/drawing/2014/main" id="{53E99848-155F-4576-8EEB-095D669F1E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5CF28-8A3E-4C22-ACCE-AB1845F02FEA}" type="datetimeFigureOut">
              <a:rPr lang="ru-RU"/>
              <a:pPr>
                <a:defRPr/>
              </a:pPr>
              <a:t>01.07.2022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="" xmlns:a16="http://schemas.microsoft.com/office/drawing/2014/main" id="{CA51A7E8-330A-43CE-BC68-0B8BA6069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="" xmlns:a16="http://schemas.microsoft.com/office/drawing/2014/main" id="{60EE4449-1455-46D2-BF9D-042A44D22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AB2047-D93C-4CD4-B4E3-2DD7F3E159D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502581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>
            <a:extLst>
              <a:ext uri="{FF2B5EF4-FFF2-40B4-BE49-F238E27FC236}">
                <a16:creationId xmlns="" xmlns:a16="http://schemas.microsoft.com/office/drawing/2014/main" id="{75AA3052-23CF-483C-899F-99F5E23E795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>
            <a:extLst>
              <a:ext uri="{FF2B5EF4-FFF2-40B4-BE49-F238E27FC236}">
                <a16:creationId xmlns="" xmlns:a16="http://schemas.microsoft.com/office/drawing/2014/main" id="{53CB83C9-B6DC-4061-B5D3-3D77C48909E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6EF96586-980B-41CA-8834-7363989CD1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F9BCB1B-B010-4352-93AC-9B11593D2260}" type="datetimeFigureOut">
              <a:rPr lang="ru-RU"/>
              <a:pPr>
                <a:defRPr/>
              </a:pPr>
              <a:t>01.07.2022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52D61B6F-4166-4E6A-B1D4-E8519456CA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47633C1C-6221-4652-BCD2-88FF95CC33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DF25FCA-2F5B-4CFD-A08F-5F1A7EFD789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pic>
        <p:nvPicPr>
          <p:cNvPr id="1031" name="Рисунок 8">
            <a:extLst>
              <a:ext uri="{FF2B5EF4-FFF2-40B4-BE49-F238E27FC236}">
                <a16:creationId xmlns="" xmlns:a16="http://schemas.microsoft.com/office/drawing/2014/main" id="{A08913C5-9B5C-4A14-885A-AD0CE0C0BB58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625" y="44450"/>
            <a:ext cx="576263" cy="72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="" xmlns:a16="http://schemas.microsoft.com/office/drawing/2014/main" id="{8B16A82D-585A-402D-AF1B-D35ED87BE2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8775" y="808038"/>
            <a:ext cx="8389689" cy="3851944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Высшая школа экономики, управления и права</a:t>
            </a:r>
            <a:r>
              <a:rPr lang="ru-RU" sz="2800" dirty="0">
                <a:solidFill>
                  <a:schemeClr val="tx2">
                    <a:lumMod val="75000"/>
                  </a:schemeClr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ru-RU" sz="2800" dirty="0">
                <a:solidFill>
                  <a:schemeClr val="tx2">
                    <a:lumMod val="75000"/>
                  </a:schemeClr>
                </a:solidFill>
                <a:latin typeface="+mn-lt"/>
                <a:cs typeface="Arial" panose="020B0604020202020204" pitchFamily="34" charset="0"/>
              </a:rPr>
            </a:br>
            <a:r>
              <a:rPr lang="en-US" sz="18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  <a:t/>
            </a:r>
            <a:br>
              <a:rPr lang="en-US" sz="18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</a:br>
            <a:r>
              <a:rPr lang="ru-RU" b="1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</a:t>
            </a:r>
            <a:br>
              <a:rPr lang="ru-RU" b="1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государственного и муниципального </a:t>
            </a:r>
            <a:r>
              <a:rPr lang="ru-RU" b="1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управления: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деятельность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+mn-lt"/>
                <a:cs typeface="Arial" panose="020B0604020202020204" pitchFamily="34" charset="0"/>
              </a:rPr>
              <a:t>   </a:t>
            </a:r>
            <a:endParaRPr lang="ru-RU" dirty="0">
              <a:solidFill>
                <a:schemeClr val="accent5">
                  <a:lumMod val="75000"/>
                </a:schemeClr>
              </a:solidFill>
              <a:latin typeface="+mn-lt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>
            <a:extLst>
              <a:ext uri="{FF2B5EF4-FFF2-40B4-BE49-F238E27FC236}">
                <a16:creationId xmlns="" xmlns:a16="http://schemas.microsoft.com/office/drawing/2014/main" id="{34A4376A-4FEE-4236-9575-5C70E72D3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650" y="206375"/>
            <a:ext cx="7931150" cy="493713"/>
          </a:xfrm>
        </p:spPr>
        <p:txBody>
          <a:bodyPr/>
          <a:lstStyle/>
          <a:p>
            <a:r>
              <a:rPr lang="ru-RU" altLang="ru-RU" sz="2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</a:rPr>
              <a:t>Кадровый</a:t>
            </a:r>
            <a:r>
              <a:rPr lang="en-US" altLang="ru-RU" sz="2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ru-RU" altLang="ru-RU" sz="2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</a:rPr>
              <a:t>потенциал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4BC07F21-5293-4B58-8CFA-5F8B0D29513E}"/>
              </a:ext>
            </a:extLst>
          </p:cNvPr>
          <p:cNvSpPr txBox="1"/>
          <p:nvPr/>
        </p:nvSpPr>
        <p:spPr>
          <a:xfrm>
            <a:off x="6084168" y="1971585"/>
            <a:ext cx="28083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Arial" panose="020B0604020202020204" pitchFamily="34" charset="0"/>
              </a:rPr>
              <a:t>Средний возраст профессорско-преподавательского состава </a:t>
            </a:r>
            <a:r>
              <a:rPr lang="ru-RU" sz="2000" b="1" dirty="0">
                <a:latin typeface="Arial" panose="020B0604020202020204" pitchFamily="34" charset="0"/>
              </a:rPr>
              <a:t>– 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46 лет</a:t>
            </a:r>
            <a:endParaRPr lang="ru-RU" sz="20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509891809"/>
              </p:ext>
            </p:extLst>
          </p:nvPr>
        </p:nvGraphicFramePr>
        <p:xfrm>
          <a:off x="395536" y="915566"/>
          <a:ext cx="6840760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>
            <a:extLst>
              <a:ext uri="{FF2B5EF4-FFF2-40B4-BE49-F238E27FC236}">
                <a16:creationId xmlns="" xmlns:a16="http://schemas.microsoft.com/office/drawing/2014/main" id="{F2BD0FE9-DF2F-49B9-9AE4-7A6CC4E3EE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650" y="206375"/>
            <a:ext cx="7931150" cy="493713"/>
          </a:xfrm>
        </p:spPr>
        <p:txBody>
          <a:bodyPr/>
          <a:lstStyle/>
          <a:p>
            <a:r>
              <a:rPr lang="ru-RU" altLang="ru-RU" sz="2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</a:rPr>
              <a:t>Контингент</a:t>
            </a:r>
            <a:endParaRPr lang="ru-RU" altLang="ru-RU" sz="24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="" xmlns:a16="http://schemas.microsoft.com/office/drawing/2014/main" id="{6C8D0247-7CF2-4E9A-B93B-25D608CAD0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42936279"/>
              </p:ext>
            </p:extLst>
          </p:nvPr>
        </p:nvGraphicFramePr>
        <p:xfrm>
          <a:off x="467866" y="914971"/>
          <a:ext cx="8208590" cy="4033043"/>
        </p:xfrm>
        <a:graphic>
          <a:graphicData uri="http://schemas.openxmlformats.org/drawingml/2006/table">
            <a:tbl>
              <a:tblPr/>
              <a:tblGrid>
                <a:gridCol w="486421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6815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7622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80664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Направление подготовки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Форма обучения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Обучающихся на внебюджетной основе, процент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07552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бакалавриат по направлению: </a:t>
                      </a:r>
                      <a:b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38.03.04 «Государственное и </a:t>
                      </a:r>
                      <a:b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муниципальное управление», </a:t>
                      </a:r>
                      <a:b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профиль: Управление развитием территорий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очная / заочная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 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100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07552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магистратура по направлению: </a:t>
                      </a:r>
                      <a:b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38.04.04 «Государственное и муниципальное управление», профиль: Управление развитием </a:t>
                      </a: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приарктических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территорий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очная / </a:t>
                      </a:r>
                      <a:r>
                        <a:rPr kumimoji="0" lang="ru-RU" alt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заочная / очно-заочная</a:t>
                      </a:r>
                      <a:endParaRPr kumimoji="0" lang="ru-RU" altLang="ru-RU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</a:t>
                      </a: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 / 17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0753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аспирантура по направлению: 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38.06.01 Экономика и управление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очная / заочная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 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</a:t>
                      </a: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</a:rPr>
              <a:t>Количество выпускников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457200" y="1200150"/>
          <a:ext cx="8229600" cy="3394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069750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>
            <a:extLst>
              <a:ext uri="{FF2B5EF4-FFF2-40B4-BE49-F238E27FC236}">
                <a16:creationId xmlns="" xmlns:a16="http://schemas.microsoft.com/office/drawing/2014/main" id="{F2BD0FE9-DF2F-49B9-9AE4-7A6CC4E3EE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650" y="206375"/>
            <a:ext cx="7931150" cy="493713"/>
          </a:xfrm>
        </p:spPr>
        <p:txBody>
          <a:bodyPr/>
          <a:lstStyle/>
          <a:p>
            <a:r>
              <a:rPr lang="ru-RU" altLang="ru-RU" sz="2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</a:rPr>
              <a:t>Перспективы</a:t>
            </a:r>
            <a:endParaRPr lang="ru-RU" altLang="ru-RU" sz="24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grpSp>
        <p:nvGrpSpPr>
          <p:cNvPr id="23" name="Группа 22">
            <a:extLst>
              <a:ext uri="{FF2B5EF4-FFF2-40B4-BE49-F238E27FC236}">
                <a16:creationId xmlns="" xmlns:a16="http://schemas.microsoft.com/office/drawing/2014/main" id="{AB65D4E9-003B-41F4-BF7F-753FB2B5CD39}"/>
              </a:ext>
            </a:extLst>
          </p:cNvPr>
          <p:cNvGrpSpPr/>
          <p:nvPr/>
        </p:nvGrpSpPr>
        <p:grpSpPr>
          <a:xfrm>
            <a:off x="-32653" y="699542"/>
            <a:ext cx="8781117" cy="4407332"/>
            <a:chOff x="64233" y="742462"/>
            <a:chExt cx="8781117" cy="4407332"/>
          </a:xfrm>
        </p:grpSpPr>
        <p:grpSp>
          <p:nvGrpSpPr>
            <p:cNvPr id="5" name="Группа 4">
              <a:extLst>
                <a:ext uri="{FF2B5EF4-FFF2-40B4-BE49-F238E27FC236}">
                  <a16:creationId xmlns="" xmlns:a16="http://schemas.microsoft.com/office/drawing/2014/main" id="{251FBE91-0F20-40DB-8B70-FE8BA2B2914C}"/>
                </a:ext>
              </a:extLst>
            </p:cNvPr>
            <p:cNvGrpSpPr/>
            <p:nvPr/>
          </p:nvGrpSpPr>
          <p:grpSpPr>
            <a:xfrm>
              <a:off x="64233" y="1141239"/>
              <a:ext cx="7468800" cy="3795886"/>
              <a:chOff x="-16480" y="1368152"/>
              <a:chExt cx="7468800" cy="3795886"/>
            </a:xfrm>
          </p:grpSpPr>
          <p:pic>
            <p:nvPicPr>
              <p:cNvPr id="4" name="Рисунок 3">
                <a:extLst>
                  <a:ext uri="{FF2B5EF4-FFF2-40B4-BE49-F238E27FC236}">
                    <a16:creationId xmlns="" xmlns:a16="http://schemas.microsoft.com/office/drawing/2014/main" id="{8EDC1D42-A6AA-4D74-A6AF-8160802E345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-16480" y="1368152"/>
                <a:ext cx="7468800" cy="3795886"/>
              </a:xfrm>
              <a:prstGeom prst="rect">
                <a:avLst/>
              </a:prstGeom>
            </p:spPr>
          </p:pic>
          <p:sp>
            <p:nvSpPr>
              <p:cNvPr id="7" name="TextBox 6">
                <a:extLst>
                  <a:ext uri="{FF2B5EF4-FFF2-40B4-BE49-F238E27FC236}">
                    <a16:creationId xmlns="" xmlns:a16="http://schemas.microsoft.com/office/drawing/2014/main" id="{77D312B7-8803-498A-8A1F-75B5EC00B7BD}"/>
                  </a:ext>
                </a:extLst>
              </p:cNvPr>
              <p:cNvSpPr txBox="1"/>
              <p:nvPr/>
            </p:nvSpPr>
            <p:spPr>
              <a:xfrm rot="20686303">
                <a:off x="795259" y="2571579"/>
                <a:ext cx="2160240" cy="5909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ru-RU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</a:rPr>
                  <a:t>Дистанционные модули</a:t>
                </a: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="" xmlns:a16="http://schemas.microsoft.com/office/drawing/2014/main" id="{B52C5344-7606-4A6F-8339-CDBBC4899026}"/>
                  </a:ext>
                </a:extLst>
              </p:cNvPr>
              <p:cNvSpPr txBox="1"/>
              <p:nvPr/>
            </p:nvSpPr>
            <p:spPr>
              <a:xfrm rot="20686303">
                <a:off x="2739475" y="1908982"/>
                <a:ext cx="2160240" cy="5909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ru-RU" b="1" dirty="0" smtClean="0">
                    <a:solidFill>
                      <a:schemeClr val="accent5">
                        <a:lumMod val="5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</a:rPr>
                  <a:t>Цифровое государство</a:t>
                </a:r>
                <a:endParaRPr lang="ru-RU" b="1" dirty="0">
                  <a:solidFill>
                    <a:schemeClr val="accent5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</a:endParaRPr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="" xmlns:a16="http://schemas.microsoft.com/office/drawing/2014/main" id="{D467FB4F-201E-4153-B36C-E2831A47138B}"/>
                  </a:ext>
                </a:extLst>
              </p:cNvPr>
              <p:cNvSpPr txBox="1"/>
              <p:nvPr/>
            </p:nvSpPr>
            <p:spPr>
              <a:xfrm rot="20686303">
                <a:off x="867267" y="1720658"/>
                <a:ext cx="2160240" cy="5355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ru-RU" sz="1600" b="1" dirty="0" smtClean="0">
                    <a:solidFill>
                      <a:schemeClr val="accent5">
                        <a:lumMod val="5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</a:rPr>
                  <a:t>Управленческо-правовой профиль</a:t>
                </a:r>
                <a:endParaRPr lang="ru-RU" sz="1600" b="1" dirty="0">
                  <a:solidFill>
                    <a:schemeClr val="accent5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</a:endParaRPr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="" xmlns:a16="http://schemas.microsoft.com/office/drawing/2014/main" id="{42149AB1-F7F5-414E-ACBC-8817AAEE15C4}"/>
                  </a:ext>
                </a:extLst>
              </p:cNvPr>
              <p:cNvSpPr txBox="1"/>
              <p:nvPr/>
            </p:nvSpPr>
            <p:spPr>
              <a:xfrm rot="20686303">
                <a:off x="4014514" y="3612196"/>
                <a:ext cx="2290548" cy="3416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ru-RU" b="1" dirty="0" err="1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</a:rPr>
                  <a:t>Междисциплинар</a:t>
                </a:r>
                <a:endParaRPr lang="ru-RU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5" name="TextBox 14">
              <a:extLst>
                <a:ext uri="{FF2B5EF4-FFF2-40B4-BE49-F238E27FC236}">
                  <a16:creationId xmlns="" xmlns:a16="http://schemas.microsoft.com/office/drawing/2014/main" id="{4E8A53BD-E580-4DD2-8FCA-9083D5785586}"/>
                </a:ext>
              </a:extLst>
            </p:cNvPr>
            <p:cNvSpPr txBox="1"/>
            <p:nvPr/>
          </p:nvSpPr>
          <p:spPr>
            <a:xfrm>
              <a:off x="421614" y="3892034"/>
              <a:ext cx="305154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ru-RU" sz="28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20" name="Рисунок 19">
              <a:extLst>
                <a:ext uri="{FF2B5EF4-FFF2-40B4-BE49-F238E27FC236}">
                  <a16:creationId xmlns="" xmlns:a16="http://schemas.microsoft.com/office/drawing/2014/main" id="{00CDB52C-870C-4A4F-8E57-BC9B0037598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 rot="15074364">
              <a:off x="5207973" y="1512416"/>
              <a:ext cx="4407332" cy="2867423"/>
            </a:xfrm>
            <a:prstGeom prst="rect">
              <a:avLst/>
            </a:prstGeom>
          </p:spPr>
        </p:pic>
        <p:sp>
          <p:nvSpPr>
            <p:cNvPr id="3" name="TextBox 2">
              <a:extLst>
                <a:ext uri="{FF2B5EF4-FFF2-40B4-BE49-F238E27FC236}">
                  <a16:creationId xmlns="" xmlns:a16="http://schemas.microsoft.com/office/drawing/2014/main" id="{E1FA4F4C-3BFA-4696-9058-28DF3DEE37A8}"/>
                </a:ext>
              </a:extLst>
            </p:cNvPr>
            <p:cNvSpPr txBox="1"/>
            <p:nvPr/>
          </p:nvSpPr>
          <p:spPr>
            <a:xfrm rot="2845714">
              <a:off x="5943660" y="2011169"/>
              <a:ext cx="1837206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3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</a:rPr>
                <a:t>Государственное </a:t>
              </a:r>
              <a:br>
                <a:rPr lang="ru-RU" sz="13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</a:rPr>
              </a:br>
              <a:r>
                <a:rPr lang="ru-RU" sz="13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</a:rPr>
                <a:t>и муниципальное управление для </a:t>
              </a:r>
              <a:r>
                <a:rPr lang="ru-RU" sz="1300" b="1" dirty="0" err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</a:rPr>
                <a:t>неэкономистов</a:t>
              </a:r>
              <a:endParaRPr lang="ru-RU" sz="1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="" xmlns:a16="http://schemas.microsoft.com/office/drawing/2014/main" id="{F405D2E5-D68C-44D2-A825-711A3FB91989}"/>
                </a:ext>
              </a:extLst>
            </p:cNvPr>
            <p:cNvSpPr txBox="1"/>
            <p:nvPr/>
          </p:nvSpPr>
          <p:spPr>
            <a:xfrm rot="18860197">
              <a:off x="7009060" y="3373935"/>
              <a:ext cx="210763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</a:rPr>
                <a:t>Сити-Менеджмент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111773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>
            <a:extLst>
              <a:ext uri="{FF2B5EF4-FFF2-40B4-BE49-F238E27FC236}">
                <a16:creationId xmlns="" xmlns:a16="http://schemas.microsoft.com/office/drawing/2014/main" id="{34A4376A-4FEE-4236-9575-5C70E72D3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650" y="206375"/>
            <a:ext cx="7931150" cy="493713"/>
          </a:xfrm>
        </p:spPr>
        <p:txBody>
          <a:bodyPr/>
          <a:lstStyle/>
          <a:p>
            <a:r>
              <a:rPr lang="ru-RU" altLang="ru-RU" sz="2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</a:rPr>
              <a:t>Развитие</a:t>
            </a:r>
            <a:r>
              <a:rPr lang="en-US" altLang="ru-RU" sz="2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ru-RU" altLang="ru-RU" sz="2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</a:rPr>
              <a:t>кадрового</a:t>
            </a:r>
            <a:r>
              <a:rPr lang="en-US" altLang="ru-RU" sz="2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ru-RU" altLang="ru-RU" sz="2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</a:rPr>
              <a:t>потенциала</a:t>
            </a:r>
          </a:p>
        </p:txBody>
      </p:sp>
      <p:grpSp>
        <p:nvGrpSpPr>
          <p:cNvPr id="11" name="Группа 10">
            <a:extLst>
              <a:ext uri="{FF2B5EF4-FFF2-40B4-BE49-F238E27FC236}">
                <a16:creationId xmlns="" xmlns:a16="http://schemas.microsoft.com/office/drawing/2014/main" id="{9BDAA8B6-B99D-4A4E-A3E3-45A860E9F65F}"/>
              </a:ext>
            </a:extLst>
          </p:cNvPr>
          <p:cNvGrpSpPr/>
          <p:nvPr/>
        </p:nvGrpSpPr>
        <p:grpSpPr>
          <a:xfrm>
            <a:off x="-108440" y="882443"/>
            <a:ext cx="9072928" cy="3993563"/>
            <a:chOff x="-108440" y="882443"/>
            <a:chExt cx="9072928" cy="3993563"/>
          </a:xfrm>
        </p:grpSpPr>
        <p:grpSp>
          <p:nvGrpSpPr>
            <p:cNvPr id="5" name="Группа 4">
              <a:extLst>
                <a:ext uri="{FF2B5EF4-FFF2-40B4-BE49-F238E27FC236}">
                  <a16:creationId xmlns="" xmlns:a16="http://schemas.microsoft.com/office/drawing/2014/main" id="{B910A985-F494-4D02-9062-0D9497456337}"/>
                </a:ext>
              </a:extLst>
            </p:cNvPr>
            <p:cNvGrpSpPr/>
            <p:nvPr/>
          </p:nvGrpSpPr>
          <p:grpSpPr>
            <a:xfrm>
              <a:off x="5652200" y="885444"/>
              <a:ext cx="3312288" cy="839215"/>
              <a:chOff x="3707904" y="1274680"/>
              <a:chExt cx="3312288" cy="839215"/>
            </a:xfrm>
          </p:grpSpPr>
          <p:sp>
            <p:nvSpPr>
              <p:cNvPr id="2" name="Блок-схема: ссылка на другую страницу 1">
                <a:extLst>
                  <a:ext uri="{FF2B5EF4-FFF2-40B4-BE49-F238E27FC236}">
                    <a16:creationId xmlns="" xmlns:a16="http://schemas.microsoft.com/office/drawing/2014/main" id="{0F44E5D1-7D7C-4C7A-A3E0-C3530C4A260A}"/>
                  </a:ext>
                </a:extLst>
              </p:cNvPr>
              <p:cNvSpPr/>
              <p:nvPr/>
            </p:nvSpPr>
            <p:spPr>
              <a:xfrm rot="5400000">
                <a:off x="5621212" y="596707"/>
                <a:ext cx="721007" cy="2076953"/>
              </a:xfrm>
              <a:custGeom>
                <a:avLst/>
                <a:gdLst>
                  <a:gd name="connsiteX0" fmla="*/ 0 w 10000"/>
                  <a:gd name="connsiteY0" fmla="*/ 0 h 10000"/>
                  <a:gd name="connsiteX1" fmla="*/ 10000 w 10000"/>
                  <a:gd name="connsiteY1" fmla="*/ 0 h 10000"/>
                  <a:gd name="connsiteX2" fmla="*/ 10000 w 10000"/>
                  <a:gd name="connsiteY2" fmla="*/ 8000 h 10000"/>
                  <a:gd name="connsiteX3" fmla="*/ 5000 w 10000"/>
                  <a:gd name="connsiteY3" fmla="*/ 10000 h 10000"/>
                  <a:gd name="connsiteX4" fmla="*/ 0 w 10000"/>
                  <a:gd name="connsiteY4" fmla="*/ 8000 h 10000"/>
                  <a:gd name="connsiteX5" fmla="*/ 0 w 10000"/>
                  <a:gd name="connsiteY5" fmla="*/ 0 h 10000"/>
                  <a:gd name="connsiteX0" fmla="*/ 0 w 10000"/>
                  <a:gd name="connsiteY0" fmla="*/ 0 h 10000"/>
                  <a:gd name="connsiteX1" fmla="*/ 10000 w 10000"/>
                  <a:gd name="connsiteY1" fmla="*/ 0 h 10000"/>
                  <a:gd name="connsiteX2" fmla="*/ 10000 w 10000"/>
                  <a:gd name="connsiteY2" fmla="*/ 8000 h 10000"/>
                  <a:gd name="connsiteX3" fmla="*/ 5000 w 10000"/>
                  <a:gd name="connsiteY3" fmla="*/ 10000 h 10000"/>
                  <a:gd name="connsiteX4" fmla="*/ 140 w 10000"/>
                  <a:gd name="connsiteY4" fmla="*/ 8833 h 10000"/>
                  <a:gd name="connsiteX5" fmla="*/ 0 w 10000"/>
                  <a:gd name="connsiteY5" fmla="*/ 0 h 10000"/>
                  <a:gd name="connsiteX0" fmla="*/ 0 w 10140"/>
                  <a:gd name="connsiteY0" fmla="*/ 0 h 10000"/>
                  <a:gd name="connsiteX1" fmla="*/ 10000 w 10140"/>
                  <a:gd name="connsiteY1" fmla="*/ 0 h 10000"/>
                  <a:gd name="connsiteX2" fmla="*/ 10140 w 10140"/>
                  <a:gd name="connsiteY2" fmla="*/ 8792 h 10000"/>
                  <a:gd name="connsiteX3" fmla="*/ 5000 w 10140"/>
                  <a:gd name="connsiteY3" fmla="*/ 10000 h 10000"/>
                  <a:gd name="connsiteX4" fmla="*/ 140 w 10140"/>
                  <a:gd name="connsiteY4" fmla="*/ 8833 h 10000"/>
                  <a:gd name="connsiteX5" fmla="*/ 0 w 10140"/>
                  <a:gd name="connsiteY5" fmla="*/ 0 h 10000"/>
                  <a:gd name="connsiteX0" fmla="*/ 0 w 10140"/>
                  <a:gd name="connsiteY0" fmla="*/ 0 h 10000"/>
                  <a:gd name="connsiteX1" fmla="*/ 10000 w 10140"/>
                  <a:gd name="connsiteY1" fmla="*/ 0 h 10000"/>
                  <a:gd name="connsiteX2" fmla="*/ 10140 w 10140"/>
                  <a:gd name="connsiteY2" fmla="*/ 8959 h 10000"/>
                  <a:gd name="connsiteX3" fmla="*/ 5000 w 10140"/>
                  <a:gd name="connsiteY3" fmla="*/ 10000 h 10000"/>
                  <a:gd name="connsiteX4" fmla="*/ 140 w 10140"/>
                  <a:gd name="connsiteY4" fmla="*/ 8833 h 10000"/>
                  <a:gd name="connsiteX5" fmla="*/ 0 w 10140"/>
                  <a:gd name="connsiteY5" fmla="*/ 0 h 10000"/>
                  <a:gd name="connsiteX0" fmla="*/ 0 w 10140"/>
                  <a:gd name="connsiteY0" fmla="*/ 0 h 10000"/>
                  <a:gd name="connsiteX1" fmla="*/ 10000 w 10140"/>
                  <a:gd name="connsiteY1" fmla="*/ 0 h 10000"/>
                  <a:gd name="connsiteX2" fmla="*/ 10140 w 10140"/>
                  <a:gd name="connsiteY2" fmla="*/ 8959 h 10000"/>
                  <a:gd name="connsiteX3" fmla="*/ 5000 w 10140"/>
                  <a:gd name="connsiteY3" fmla="*/ 10000 h 10000"/>
                  <a:gd name="connsiteX4" fmla="*/ 140 w 10140"/>
                  <a:gd name="connsiteY4" fmla="*/ 8833 h 10000"/>
                  <a:gd name="connsiteX5" fmla="*/ 0 w 10140"/>
                  <a:gd name="connsiteY5" fmla="*/ 0 h 10000"/>
                  <a:gd name="connsiteX0" fmla="*/ 0 w 10013"/>
                  <a:gd name="connsiteY0" fmla="*/ 0 h 10000"/>
                  <a:gd name="connsiteX1" fmla="*/ 10000 w 10013"/>
                  <a:gd name="connsiteY1" fmla="*/ 0 h 10000"/>
                  <a:gd name="connsiteX2" fmla="*/ 9998 w 10013"/>
                  <a:gd name="connsiteY2" fmla="*/ 8792 h 10000"/>
                  <a:gd name="connsiteX3" fmla="*/ 5000 w 10013"/>
                  <a:gd name="connsiteY3" fmla="*/ 10000 h 10000"/>
                  <a:gd name="connsiteX4" fmla="*/ 140 w 10013"/>
                  <a:gd name="connsiteY4" fmla="*/ 8833 h 10000"/>
                  <a:gd name="connsiteX5" fmla="*/ 0 w 10013"/>
                  <a:gd name="connsiteY5" fmla="*/ 0 h 10000"/>
                  <a:gd name="connsiteX0" fmla="*/ 0 w 10013"/>
                  <a:gd name="connsiteY0" fmla="*/ 0 h 10262"/>
                  <a:gd name="connsiteX1" fmla="*/ 10000 w 10013"/>
                  <a:gd name="connsiteY1" fmla="*/ 0 h 10262"/>
                  <a:gd name="connsiteX2" fmla="*/ 9998 w 10013"/>
                  <a:gd name="connsiteY2" fmla="*/ 8792 h 10262"/>
                  <a:gd name="connsiteX3" fmla="*/ 5000 w 10013"/>
                  <a:gd name="connsiteY3" fmla="*/ 10262 h 10262"/>
                  <a:gd name="connsiteX4" fmla="*/ 140 w 10013"/>
                  <a:gd name="connsiteY4" fmla="*/ 8833 h 10262"/>
                  <a:gd name="connsiteX5" fmla="*/ 0 w 10013"/>
                  <a:gd name="connsiteY5" fmla="*/ 0 h 10262"/>
                  <a:gd name="connsiteX0" fmla="*/ 0 w 10013"/>
                  <a:gd name="connsiteY0" fmla="*/ 0 h 10676"/>
                  <a:gd name="connsiteX1" fmla="*/ 10000 w 10013"/>
                  <a:gd name="connsiteY1" fmla="*/ 0 h 10676"/>
                  <a:gd name="connsiteX2" fmla="*/ 9998 w 10013"/>
                  <a:gd name="connsiteY2" fmla="*/ 8792 h 10676"/>
                  <a:gd name="connsiteX3" fmla="*/ 5000 w 10013"/>
                  <a:gd name="connsiteY3" fmla="*/ 10676 h 10676"/>
                  <a:gd name="connsiteX4" fmla="*/ 140 w 10013"/>
                  <a:gd name="connsiteY4" fmla="*/ 8833 h 10676"/>
                  <a:gd name="connsiteX5" fmla="*/ 0 w 10013"/>
                  <a:gd name="connsiteY5" fmla="*/ 0 h 10676"/>
                  <a:gd name="connsiteX0" fmla="*/ 14 w 10027"/>
                  <a:gd name="connsiteY0" fmla="*/ 0 h 10676"/>
                  <a:gd name="connsiteX1" fmla="*/ 10014 w 10027"/>
                  <a:gd name="connsiteY1" fmla="*/ 0 h 10676"/>
                  <a:gd name="connsiteX2" fmla="*/ 10012 w 10027"/>
                  <a:gd name="connsiteY2" fmla="*/ 8792 h 10676"/>
                  <a:gd name="connsiteX3" fmla="*/ 5014 w 10027"/>
                  <a:gd name="connsiteY3" fmla="*/ 10676 h 10676"/>
                  <a:gd name="connsiteX4" fmla="*/ 13 w 10027"/>
                  <a:gd name="connsiteY4" fmla="*/ 8833 h 10676"/>
                  <a:gd name="connsiteX5" fmla="*/ 14 w 10027"/>
                  <a:gd name="connsiteY5" fmla="*/ 0 h 10676"/>
                  <a:gd name="connsiteX0" fmla="*/ 14 w 10027"/>
                  <a:gd name="connsiteY0" fmla="*/ 0 h 10676"/>
                  <a:gd name="connsiteX1" fmla="*/ 10014 w 10027"/>
                  <a:gd name="connsiteY1" fmla="*/ 0 h 10676"/>
                  <a:gd name="connsiteX2" fmla="*/ 10012 w 10027"/>
                  <a:gd name="connsiteY2" fmla="*/ 8844 h 10676"/>
                  <a:gd name="connsiteX3" fmla="*/ 5014 w 10027"/>
                  <a:gd name="connsiteY3" fmla="*/ 10676 h 10676"/>
                  <a:gd name="connsiteX4" fmla="*/ 13 w 10027"/>
                  <a:gd name="connsiteY4" fmla="*/ 8833 h 10676"/>
                  <a:gd name="connsiteX5" fmla="*/ 14 w 10027"/>
                  <a:gd name="connsiteY5" fmla="*/ 0 h 10676"/>
                  <a:gd name="connsiteX0" fmla="*/ 14 w 10027"/>
                  <a:gd name="connsiteY0" fmla="*/ 0 h 10676"/>
                  <a:gd name="connsiteX1" fmla="*/ 10014 w 10027"/>
                  <a:gd name="connsiteY1" fmla="*/ 0 h 10676"/>
                  <a:gd name="connsiteX2" fmla="*/ 10012 w 10027"/>
                  <a:gd name="connsiteY2" fmla="*/ 8844 h 10676"/>
                  <a:gd name="connsiteX3" fmla="*/ 5014 w 10027"/>
                  <a:gd name="connsiteY3" fmla="*/ 10676 h 10676"/>
                  <a:gd name="connsiteX4" fmla="*/ 13 w 10027"/>
                  <a:gd name="connsiteY4" fmla="*/ 8833 h 10676"/>
                  <a:gd name="connsiteX5" fmla="*/ 14 w 10027"/>
                  <a:gd name="connsiteY5" fmla="*/ 0 h 10676"/>
                  <a:gd name="connsiteX0" fmla="*/ 14 w 10027"/>
                  <a:gd name="connsiteY0" fmla="*/ 0 h 10676"/>
                  <a:gd name="connsiteX1" fmla="*/ 10014 w 10027"/>
                  <a:gd name="connsiteY1" fmla="*/ 0 h 10676"/>
                  <a:gd name="connsiteX2" fmla="*/ 10012 w 10027"/>
                  <a:gd name="connsiteY2" fmla="*/ 8532 h 10676"/>
                  <a:gd name="connsiteX3" fmla="*/ 5014 w 10027"/>
                  <a:gd name="connsiteY3" fmla="*/ 10676 h 10676"/>
                  <a:gd name="connsiteX4" fmla="*/ 13 w 10027"/>
                  <a:gd name="connsiteY4" fmla="*/ 8833 h 10676"/>
                  <a:gd name="connsiteX5" fmla="*/ 14 w 10027"/>
                  <a:gd name="connsiteY5" fmla="*/ 0 h 10676"/>
                  <a:gd name="connsiteX0" fmla="*/ 14 w 10027"/>
                  <a:gd name="connsiteY0" fmla="*/ 0 h 10676"/>
                  <a:gd name="connsiteX1" fmla="*/ 10014 w 10027"/>
                  <a:gd name="connsiteY1" fmla="*/ 0 h 10676"/>
                  <a:gd name="connsiteX2" fmla="*/ 10012 w 10027"/>
                  <a:gd name="connsiteY2" fmla="*/ 8532 h 10676"/>
                  <a:gd name="connsiteX3" fmla="*/ 5014 w 10027"/>
                  <a:gd name="connsiteY3" fmla="*/ 10676 h 10676"/>
                  <a:gd name="connsiteX4" fmla="*/ 13 w 10027"/>
                  <a:gd name="connsiteY4" fmla="*/ 8458 h 10676"/>
                  <a:gd name="connsiteX5" fmla="*/ 14 w 10027"/>
                  <a:gd name="connsiteY5" fmla="*/ 0 h 10676"/>
                  <a:gd name="connsiteX0" fmla="*/ 14 w 10027"/>
                  <a:gd name="connsiteY0" fmla="*/ 0 h 10676"/>
                  <a:gd name="connsiteX1" fmla="*/ 10014 w 10027"/>
                  <a:gd name="connsiteY1" fmla="*/ 0 h 10676"/>
                  <a:gd name="connsiteX2" fmla="*/ 10012 w 10027"/>
                  <a:gd name="connsiteY2" fmla="*/ 8532 h 10676"/>
                  <a:gd name="connsiteX3" fmla="*/ 5014 w 10027"/>
                  <a:gd name="connsiteY3" fmla="*/ 10676 h 10676"/>
                  <a:gd name="connsiteX4" fmla="*/ 13 w 10027"/>
                  <a:gd name="connsiteY4" fmla="*/ 8583 h 10676"/>
                  <a:gd name="connsiteX5" fmla="*/ 14 w 10027"/>
                  <a:gd name="connsiteY5" fmla="*/ 0 h 10676"/>
                  <a:gd name="connsiteX0" fmla="*/ 14 w 10020"/>
                  <a:gd name="connsiteY0" fmla="*/ 0 h 10676"/>
                  <a:gd name="connsiteX1" fmla="*/ 10014 w 10020"/>
                  <a:gd name="connsiteY1" fmla="*/ 0 h 10676"/>
                  <a:gd name="connsiteX2" fmla="*/ 9871 w 10020"/>
                  <a:gd name="connsiteY2" fmla="*/ 8946 h 10676"/>
                  <a:gd name="connsiteX3" fmla="*/ 5014 w 10020"/>
                  <a:gd name="connsiteY3" fmla="*/ 10676 h 10676"/>
                  <a:gd name="connsiteX4" fmla="*/ 13 w 10020"/>
                  <a:gd name="connsiteY4" fmla="*/ 8583 h 10676"/>
                  <a:gd name="connsiteX5" fmla="*/ 14 w 10020"/>
                  <a:gd name="connsiteY5" fmla="*/ 0 h 10676"/>
                  <a:gd name="connsiteX0" fmla="*/ 14 w 10027"/>
                  <a:gd name="connsiteY0" fmla="*/ 0 h 10676"/>
                  <a:gd name="connsiteX1" fmla="*/ 10014 w 10027"/>
                  <a:gd name="connsiteY1" fmla="*/ 0 h 10676"/>
                  <a:gd name="connsiteX2" fmla="*/ 10012 w 10027"/>
                  <a:gd name="connsiteY2" fmla="*/ 8946 h 10676"/>
                  <a:gd name="connsiteX3" fmla="*/ 5014 w 10027"/>
                  <a:gd name="connsiteY3" fmla="*/ 10676 h 10676"/>
                  <a:gd name="connsiteX4" fmla="*/ 13 w 10027"/>
                  <a:gd name="connsiteY4" fmla="*/ 8583 h 10676"/>
                  <a:gd name="connsiteX5" fmla="*/ 14 w 10027"/>
                  <a:gd name="connsiteY5" fmla="*/ 0 h 10676"/>
                  <a:gd name="connsiteX0" fmla="*/ 14 w 10027"/>
                  <a:gd name="connsiteY0" fmla="*/ 0 h 10676"/>
                  <a:gd name="connsiteX1" fmla="*/ 10014 w 10027"/>
                  <a:gd name="connsiteY1" fmla="*/ 0 h 10676"/>
                  <a:gd name="connsiteX2" fmla="*/ 10012 w 10027"/>
                  <a:gd name="connsiteY2" fmla="*/ 8946 h 10676"/>
                  <a:gd name="connsiteX3" fmla="*/ 5014 w 10027"/>
                  <a:gd name="connsiteY3" fmla="*/ 10676 h 10676"/>
                  <a:gd name="connsiteX4" fmla="*/ 13 w 10027"/>
                  <a:gd name="connsiteY4" fmla="*/ 8945 h 10676"/>
                  <a:gd name="connsiteX5" fmla="*/ 14 w 10027"/>
                  <a:gd name="connsiteY5" fmla="*/ 0 h 10676"/>
                  <a:gd name="connsiteX0" fmla="*/ 14 w 10018"/>
                  <a:gd name="connsiteY0" fmla="*/ 0 h 10676"/>
                  <a:gd name="connsiteX1" fmla="*/ 10014 w 10018"/>
                  <a:gd name="connsiteY1" fmla="*/ 0 h 10676"/>
                  <a:gd name="connsiteX2" fmla="*/ 9729 w 10018"/>
                  <a:gd name="connsiteY2" fmla="*/ 8946 h 10676"/>
                  <a:gd name="connsiteX3" fmla="*/ 5014 w 10018"/>
                  <a:gd name="connsiteY3" fmla="*/ 10676 h 10676"/>
                  <a:gd name="connsiteX4" fmla="*/ 13 w 10018"/>
                  <a:gd name="connsiteY4" fmla="*/ 8945 h 10676"/>
                  <a:gd name="connsiteX5" fmla="*/ 14 w 10018"/>
                  <a:gd name="connsiteY5" fmla="*/ 0 h 10676"/>
                  <a:gd name="connsiteX0" fmla="*/ 14 w 10027"/>
                  <a:gd name="connsiteY0" fmla="*/ 0 h 10676"/>
                  <a:gd name="connsiteX1" fmla="*/ 10014 w 10027"/>
                  <a:gd name="connsiteY1" fmla="*/ 0 h 10676"/>
                  <a:gd name="connsiteX2" fmla="*/ 10012 w 10027"/>
                  <a:gd name="connsiteY2" fmla="*/ 8998 h 10676"/>
                  <a:gd name="connsiteX3" fmla="*/ 5014 w 10027"/>
                  <a:gd name="connsiteY3" fmla="*/ 10676 h 10676"/>
                  <a:gd name="connsiteX4" fmla="*/ 13 w 10027"/>
                  <a:gd name="connsiteY4" fmla="*/ 8945 h 10676"/>
                  <a:gd name="connsiteX5" fmla="*/ 14 w 10027"/>
                  <a:gd name="connsiteY5" fmla="*/ 0 h 10676"/>
                  <a:gd name="connsiteX0" fmla="*/ 14 w 10027"/>
                  <a:gd name="connsiteY0" fmla="*/ 0 h 10676"/>
                  <a:gd name="connsiteX1" fmla="*/ 10014 w 10027"/>
                  <a:gd name="connsiteY1" fmla="*/ 0 h 10676"/>
                  <a:gd name="connsiteX2" fmla="*/ 10012 w 10027"/>
                  <a:gd name="connsiteY2" fmla="*/ 8739 h 10676"/>
                  <a:gd name="connsiteX3" fmla="*/ 5014 w 10027"/>
                  <a:gd name="connsiteY3" fmla="*/ 10676 h 10676"/>
                  <a:gd name="connsiteX4" fmla="*/ 13 w 10027"/>
                  <a:gd name="connsiteY4" fmla="*/ 8945 h 10676"/>
                  <a:gd name="connsiteX5" fmla="*/ 14 w 10027"/>
                  <a:gd name="connsiteY5" fmla="*/ 0 h 10676"/>
                  <a:gd name="connsiteX0" fmla="*/ 14 w 10027"/>
                  <a:gd name="connsiteY0" fmla="*/ 0 h 10676"/>
                  <a:gd name="connsiteX1" fmla="*/ 10014 w 10027"/>
                  <a:gd name="connsiteY1" fmla="*/ 0 h 10676"/>
                  <a:gd name="connsiteX2" fmla="*/ 10012 w 10027"/>
                  <a:gd name="connsiteY2" fmla="*/ 8739 h 10676"/>
                  <a:gd name="connsiteX3" fmla="*/ 5014 w 10027"/>
                  <a:gd name="connsiteY3" fmla="*/ 10676 h 10676"/>
                  <a:gd name="connsiteX4" fmla="*/ 13 w 10027"/>
                  <a:gd name="connsiteY4" fmla="*/ 8790 h 10676"/>
                  <a:gd name="connsiteX5" fmla="*/ 14 w 10027"/>
                  <a:gd name="connsiteY5" fmla="*/ 0 h 10676"/>
                  <a:gd name="connsiteX0" fmla="*/ 14 w 10027"/>
                  <a:gd name="connsiteY0" fmla="*/ 0 h 10573"/>
                  <a:gd name="connsiteX1" fmla="*/ 10014 w 10027"/>
                  <a:gd name="connsiteY1" fmla="*/ 0 h 10573"/>
                  <a:gd name="connsiteX2" fmla="*/ 10012 w 10027"/>
                  <a:gd name="connsiteY2" fmla="*/ 8739 h 10573"/>
                  <a:gd name="connsiteX3" fmla="*/ 4873 w 10027"/>
                  <a:gd name="connsiteY3" fmla="*/ 10573 h 10573"/>
                  <a:gd name="connsiteX4" fmla="*/ 13 w 10027"/>
                  <a:gd name="connsiteY4" fmla="*/ 8790 h 10573"/>
                  <a:gd name="connsiteX5" fmla="*/ 14 w 10027"/>
                  <a:gd name="connsiteY5" fmla="*/ 0 h 105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027" h="10573">
                    <a:moveTo>
                      <a:pt x="14" y="0"/>
                    </a:moveTo>
                    <a:lnTo>
                      <a:pt x="10014" y="0"/>
                    </a:lnTo>
                    <a:cubicBezTo>
                      <a:pt x="10061" y="2931"/>
                      <a:pt x="9965" y="5808"/>
                      <a:pt x="10012" y="8739"/>
                    </a:cubicBezTo>
                    <a:lnTo>
                      <a:pt x="4873" y="10573"/>
                    </a:lnTo>
                    <a:lnTo>
                      <a:pt x="13" y="8790"/>
                    </a:lnTo>
                    <a:cubicBezTo>
                      <a:pt x="-34" y="5846"/>
                      <a:pt x="61" y="2944"/>
                      <a:pt x="14" y="0"/>
                    </a:cubicBez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/>
              <a:lstStyle/>
              <a:p>
                <a:pPr indent="263525" algn="ctr"/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ЗАЩИТЫ</a:t>
                </a:r>
              </a:p>
            </p:txBody>
          </p:sp>
          <p:sp>
            <p:nvSpPr>
              <p:cNvPr id="3" name="Прямоугольный треугольник 2">
                <a:extLst>
                  <a:ext uri="{FF2B5EF4-FFF2-40B4-BE49-F238E27FC236}">
                    <a16:creationId xmlns="" xmlns:a16="http://schemas.microsoft.com/office/drawing/2014/main" id="{259B676F-BFEE-4CF8-B7D5-112F00004027}"/>
                  </a:ext>
                </a:extLst>
              </p:cNvPr>
              <p:cNvSpPr/>
              <p:nvPr/>
            </p:nvSpPr>
            <p:spPr>
              <a:xfrm>
                <a:off x="4500280" y="1275606"/>
                <a:ext cx="720000" cy="720000"/>
              </a:xfrm>
              <a:prstGeom prst="rt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" name="Прямоугольный треугольник 6">
                <a:extLst>
                  <a:ext uri="{FF2B5EF4-FFF2-40B4-BE49-F238E27FC236}">
                    <a16:creationId xmlns="" xmlns:a16="http://schemas.microsoft.com/office/drawing/2014/main" id="{8EC00F7D-88D4-46FF-8FA4-E68C7B27C008}"/>
                  </a:ext>
                </a:extLst>
              </p:cNvPr>
              <p:cNvSpPr/>
              <p:nvPr/>
            </p:nvSpPr>
            <p:spPr>
              <a:xfrm rot="5400000">
                <a:off x="4500280" y="1275606"/>
                <a:ext cx="720000" cy="720000"/>
              </a:xfrm>
              <a:prstGeom prst="rtTriangle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" name="Прямоугольный треугольник 7">
                <a:extLst>
                  <a:ext uri="{FF2B5EF4-FFF2-40B4-BE49-F238E27FC236}">
                    <a16:creationId xmlns="" xmlns:a16="http://schemas.microsoft.com/office/drawing/2014/main" id="{D6EECF3B-F0A3-4F1C-B904-FC4D682934D4}"/>
                  </a:ext>
                </a:extLst>
              </p:cNvPr>
              <p:cNvSpPr/>
              <p:nvPr/>
            </p:nvSpPr>
            <p:spPr>
              <a:xfrm rot="10800000">
                <a:off x="3707904" y="1275606"/>
                <a:ext cx="720000" cy="720000"/>
              </a:xfrm>
              <a:prstGeom prst="rtTriangle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9" name="Прямоугольный треугольник 8">
                <a:extLst>
                  <a:ext uri="{FF2B5EF4-FFF2-40B4-BE49-F238E27FC236}">
                    <a16:creationId xmlns="" xmlns:a16="http://schemas.microsoft.com/office/drawing/2014/main" id="{ADEB5301-67BE-41ED-8EE8-E820DF8EE862}"/>
                  </a:ext>
                </a:extLst>
              </p:cNvPr>
              <p:cNvSpPr/>
              <p:nvPr/>
            </p:nvSpPr>
            <p:spPr>
              <a:xfrm rot="16200000">
                <a:off x="3707904" y="1275606"/>
                <a:ext cx="720000" cy="720000"/>
              </a:xfrm>
              <a:prstGeom prst="rtTriangle">
                <a:avLst/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" name="TextBox 3">
                <a:extLst>
                  <a:ext uri="{FF2B5EF4-FFF2-40B4-BE49-F238E27FC236}">
                    <a16:creationId xmlns="" xmlns:a16="http://schemas.microsoft.com/office/drawing/2014/main" id="{0FBCB92B-5BF1-4ECF-8913-FD3392D6D6FE}"/>
                  </a:ext>
                </a:extLst>
              </p:cNvPr>
              <p:cNvSpPr txBox="1"/>
              <p:nvPr/>
            </p:nvSpPr>
            <p:spPr>
              <a:xfrm>
                <a:off x="3851844" y="1590675"/>
                <a:ext cx="64843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800" b="1" dirty="0">
                    <a:solidFill>
                      <a:schemeClr val="bg1"/>
                    </a:solidFill>
                    <a:latin typeface="Arial" panose="020B0604020202020204" pitchFamily="34" charset="0"/>
                  </a:rPr>
                  <a:t>01</a:t>
                </a:r>
              </a:p>
            </p:txBody>
          </p:sp>
        </p:grpSp>
        <p:grpSp>
          <p:nvGrpSpPr>
            <p:cNvPr id="12" name="Группа 11">
              <a:extLst>
                <a:ext uri="{FF2B5EF4-FFF2-40B4-BE49-F238E27FC236}">
                  <a16:creationId xmlns="" xmlns:a16="http://schemas.microsoft.com/office/drawing/2014/main" id="{E90666A6-2B37-404E-8336-C603AC260C46}"/>
                </a:ext>
              </a:extLst>
            </p:cNvPr>
            <p:cNvGrpSpPr/>
            <p:nvPr/>
          </p:nvGrpSpPr>
          <p:grpSpPr>
            <a:xfrm>
              <a:off x="4068024" y="2470546"/>
              <a:ext cx="4320480" cy="840223"/>
              <a:chOff x="3707904" y="1273672"/>
              <a:chExt cx="4320480" cy="840223"/>
            </a:xfrm>
          </p:grpSpPr>
          <p:sp>
            <p:nvSpPr>
              <p:cNvPr id="13" name="Блок-схема: ссылка на другую страницу 1">
                <a:extLst>
                  <a:ext uri="{FF2B5EF4-FFF2-40B4-BE49-F238E27FC236}">
                    <a16:creationId xmlns="" xmlns:a16="http://schemas.microsoft.com/office/drawing/2014/main" id="{0478FE87-2139-4D04-AE5B-D6B891378531}"/>
                  </a:ext>
                </a:extLst>
              </p:cNvPr>
              <p:cNvSpPr/>
              <p:nvPr/>
            </p:nvSpPr>
            <p:spPr>
              <a:xfrm rot="5400000">
                <a:off x="6110033" y="76751"/>
                <a:ext cx="720432" cy="3116270"/>
              </a:xfrm>
              <a:custGeom>
                <a:avLst/>
                <a:gdLst>
                  <a:gd name="connsiteX0" fmla="*/ 0 w 10000"/>
                  <a:gd name="connsiteY0" fmla="*/ 0 h 10000"/>
                  <a:gd name="connsiteX1" fmla="*/ 10000 w 10000"/>
                  <a:gd name="connsiteY1" fmla="*/ 0 h 10000"/>
                  <a:gd name="connsiteX2" fmla="*/ 10000 w 10000"/>
                  <a:gd name="connsiteY2" fmla="*/ 8000 h 10000"/>
                  <a:gd name="connsiteX3" fmla="*/ 5000 w 10000"/>
                  <a:gd name="connsiteY3" fmla="*/ 10000 h 10000"/>
                  <a:gd name="connsiteX4" fmla="*/ 0 w 10000"/>
                  <a:gd name="connsiteY4" fmla="*/ 8000 h 10000"/>
                  <a:gd name="connsiteX5" fmla="*/ 0 w 10000"/>
                  <a:gd name="connsiteY5" fmla="*/ 0 h 10000"/>
                  <a:gd name="connsiteX0" fmla="*/ 0 w 10000"/>
                  <a:gd name="connsiteY0" fmla="*/ 0 h 10000"/>
                  <a:gd name="connsiteX1" fmla="*/ 10000 w 10000"/>
                  <a:gd name="connsiteY1" fmla="*/ 0 h 10000"/>
                  <a:gd name="connsiteX2" fmla="*/ 10000 w 10000"/>
                  <a:gd name="connsiteY2" fmla="*/ 8000 h 10000"/>
                  <a:gd name="connsiteX3" fmla="*/ 5000 w 10000"/>
                  <a:gd name="connsiteY3" fmla="*/ 10000 h 10000"/>
                  <a:gd name="connsiteX4" fmla="*/ 140 w 10000"/>
                  <a:gd name="connsiteY4" fmla="*/ 8833 h 10000"/>
                  <a:gd name="connsiteX5" fmla="*/ 0 w 10000"/>
                  <a:gd name="connsiteY5" fmla="*/ 0 h 10000"/>
                  <a:gd name="connsiteX0" fmla="*/ 0 w 10140"/>
                  <a:gd name="connsiteY0" fmla="*/ 0 h 10000"/>
                  <a:gd name="connsiteX1" fmla="*/ 10000 w 10140"/>
                  <a:gd name="connsiteY1" fmla="*/ 0 h 10000"/>
                  <a:gd name="connsiteX2" fmla="*/ 10140 w 10140"/>
                  <a:gd name="connsiteY2" fmla="*/ 8792 h 10000"/>
                  <a:gd name="connsiteX3" fmla="*/ 5000 w 10140"/>
                  <a:gd name="connsiteY3" fmla="*/ 10000 h 10000"/>
                  <a:gd name="connsiteX4" fmla="*/ 140 w 10140"/>
                  <a:gd name="connsiteY4" fmla="*/ 8833 h 10000"/>
                  <a:gd name="connsiteX5" fmla="*/ 0 w 10140"/>
                  <a:gd name="connsiteY5" fmla="*/ 0 h 10000"/>
                  <a:gd name="connsiteX0" fmla="*/ 0 w 10140"/>
                  <a:gd name="connsiteY0" fmla="*/ 0 h 10000"/>
                  <a:gd name="connsiteX1" fmla="*/ 10000 w 10140"/>
                  <a:gd name="connsiteY1" fmla="*/ 0 h 10000"/>
                  <a:gd name="connsiteX2" fmla="*/ 10140 w 10140"/>
                  <a:gd name="connsiteY2" fmla="*/ 8959 h 10000"/>
                  <a:gd name="connsiteX3" fmla="*/ 5000 w 10140"/>
                  <a:gd name="connsiteY3" fmla="*/ 10000 h 10000"/>
                  <a:gd name="connsiteX4" fmla="*/ 140 w 10140"/>
                  <a:gd name="connsiteY4" fmla="*/ 8833 h 10000"/>
                  <a:gd name="connsiteX5" fmla="*/ 0 w 10140"/>
                  <a:gd name="connsiteY5" fmla="*/ 0 h 10000"/>
                  <a:gd name="connsiteX0" fmla="*/ 0 w 10140"/>
                  <a:gd name="connsiteY0" fmla="*/ 0 h 10000"/>
                  <a:gd name="connsiteX1" fmla="*/ 10000 w 10140"/>
                  <a:gd name="connsiteY1" fmla="*/ 0 h 10000"/>
                  <a:gd name="connsiteX2" fmla="*/ 10140 w 10140"/>
                  <a:gd name="connsiteY2" fmla="*/ 8959 h 10000"/>
                  <a:gd name="connsiteX3" fmla="*/ 5000 w 10140"/>
                  <a:gd name="connsiteY3" fmla="*/ 10000 h 10000"/>
                  <a:gd name="connsiteX4" fmla="*/ 140 w 10140"/>
                  <a:gd name="connsiteY4" fmla="*/ 8833 h 10000"/>
                  <a:gd name="connsiteX5" fmla="*/ 0 w 10140"/>
                  <a:gd name="connsiteY5" fmla="*/ 0 h 10000"/>
                  <a:gd name="connsiteX0" fmla="*/ 0 w 10013"/>
                  <a:gd name="connsiteY0" fmla="*/ 0 h 10000"/>
                  <a:gd name="connsiteX1" fmla="*/ 10000 w 10013"/>
                  <a:gd name="connsiteY1" fmla="*/ 0 h 10000"/>
                  <a:gd name="connsiteX2" fmla="*/ 9998 w 10013"/>
                  <a:gd name="connsiteY2" fmla="*/ 8792 h 10000"/>
                  <a:gd name="connsiteX3" fmla="*/ 5000 w 10013"/>
                  <a:gd name="connsiteY3" fmla="*/ 10000 h 10000"/>
                  <a:gd name="connsiteX4" fmla="*/ 140 w 10013"/>
                  <a:gd name="connsiteY4" fmla="*/ 8833 h 10000"/>
                  <a:gd name="connsiteX5" fmla="*/ 0 w 10013"/>
                  <a:gd name="connsiteY5" fmla="*/ 0 h 10000"/>
                  <a:gd name="connsiteX0" fmla="*/ 0 w 10013"/>
                  <a:gd name="connsiteY0" fmla="*/ 0 h 10262"/>
                  <a:gd name="connsiteX1" fmla="*/ 10000 w 10013"/>
                  <a:gd name="connsiteY1" fmla="*/ 0 h 10262"/>
                  <a:gd name="connsiteX2" fmla="*/ 9998 w 10013"/>
                  <a:gd name="connsiteY2" fmla="*/ 8792 h 10262"/>
                  <a:gd name="connsiteX3" fmla="*/ 5000 w 10013"/>
                  <a:gd name="connsiteY3" fmla="*/ 10262 h 10262"/>
                  <a:gd name="connsiteX4" fmla="*/ 140 w 10013"/>
                  <a:gd name="connsiteY4" fmla="*/ 8833 h 10262"/>
                  <a:gd name="connsiteX5" fmla="*/ 0 w 10013"/>
                  <a:gd name="connsiteY5" fmla="*/ 0 h 10262"/>
                  <a:gd name="connsiteX0" fmla="*/ 13 w 10026"/>
                  <a:gd name="connsiteY0" fmla="*/ 0 h 10262"/>
                  <a:gd name="connsiteX1" fmla="*/ 10013 w 10026"/>
                  <a:gd name="connsiteY1" fmla="*/ 0 h 10262"/>
                  <a:gd name="connsiteX2" fmla="*/ 10011 w 10026"/>
                  <a:gd name="connsiteY2" fmla="*/ 8792 h 10262"/>
                  <a:gd name="connsiteX3" fmla="*/ 5013 w 10026"/>
                  <a:gd name="connsiteY3" fmla="*/ 10262 h 10262"/>
                  <a:gd name="connsiteX4" fmla="*/ 13 w 10026"/>
                  <a:gd name="connsiteY4" fmla="*/ 9133 h 10262"/>
                  <a:gd name="connsiteX5" fmla="*/ 13 w 10026"/>
                  <a:gd name="connsiteY5" fmla="*/ 0 h 10262"/>
                  <a:gd name="connsiteX0" fmla="*/ 13 w 10019"/>
                  <a:gd name="connsiteY0" fmla="*/ 0 h 10262"/>
                  <a:gd name="connsiteX1" fmla="*/ 10013 w 10019"/>
                  <a:gd name="connsiteY1" fmla="*/ 0 h 10262"/>
                  <a:gd name="connsiteX2" fmla="*/ 9871 w 10019"/>
                  <a:gd name="connsiteY2" fmla="*/ 9192 h 10262"/>
                  <a:gd name="connsiteX3" fmla="*/ 5013 w 10019"/>
                  <a:gd name="connsiteY3" fmla="*/ 10262 h 10262"/>
                  <a:gd name="connsiteX4" fmla="*/ 13 w 10019"/>
                  <a:gd name="connsiteY4" fmla="*/ 9133 h 10262"/>
                  <a:gd name="connsiteX5" fmla="*/ 13 w 10019"/>
                  <a:gd name="connsiteY5" fmla="*/ 0 h 10262"/>
                  <a:gd name="connsiteX0" fmla="*/ 13 w 10019"/>
                  <a:gd name="connsiteY0" fmla="*/ 0 h 10329"/>
                  <a:gd name="connsiteX1" fmla="*/ 10013 w 10019"/>
                  <a:gd name="connsiteY1" fmla="*/ 0 h 10329"/>
                  <a:gd name="connsiteX2" fmla="*/ 9871 w 10019"/>
                  <a:gd name="connsiteY2" fmla="*/ 9192 h 10329"/>
                  <a:gd name="connsiteX3" fmla="*/ 5013 w 10019"/>
                  <a:gd name="connsiteY3" fmla="*/ 10329 h 10329"/>
                  <a:gd name="connsiteX4" fmla="*/ 13 w 10019"/>
                  <a:gd name="connsiteY4" fmla="*/ 9133 h 10329"/>
                  <a:gd name="connsiteX5" fmla="*/ 13 w 10019"/>
                  <a:gd name="connsiteY5" fmla="*/ 0 h 103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019" h="10329">
                    <a:moveTo>
                      <a:pt x="13" y="0"/>
                    </a:moveTo>
                    <a:lnTo>
                      <a:pt x="10013" y="0"/>
                    </a:lnTo>
                    <a:cubicBezTo>
                      <a:pt x="10060" y="2931"/>
                      <a:pt x="9824" y="6261"/>
                      <a:pt x="9871" y="9192"/>
                    </a:cubicBezTo>
                    <a:lnTo>
                      <a:pt x="5013" y="10329"/>
                    </a:lnTo>
                    <a:lnTo>
                      <a:pt x="13" y="9133"/>
                    </a:lnTo>
                    <a:cubicBezTo>
                      <a:pt x="-34" y="6189"/>
                      <a:pt x="60" y="2944"/>
                      <a:pt x="13" y="0"/>
                    </a:cubicBez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/>
              <a:lstStyle/>
              <a:p>
                <a:pPr indent="263525" algn="ctr"/>
                <a:r>
                  <a:rPr lang="ru-RU" sz="1600" b="1" dirty="0"/>
                  <a:t>НАСТАВНИЧЕСТВО</a:t>
                </a:r>
              </a:p>
            </p:txBody>
          </p:sp>
          <p:sp>
            <p:nvSpPr>
              <p:cNvPr id="14" name="Прямоугольный треугольник 13">
                <a:extLst>
                  <a:ext uri="{FF2B5EF4-FFF2-40B4-BE49-F238E27FC236}">
                    <a16:creationId xmlns="" xmlns:a16="http://schemas.microsoft.com/office/drawing/2014/main" id="{08A7B20F-A4C6-4630-A51B-5D826C8422EE}"/>
                  </a:ext>
                </a:extLst>
              </p:cNvPr>
              <p:cNvSpPr/>
              <p:nvPr/>
            </p:nvSpPr>
            <p:spPr>
              <a:xfrm>
                <a:off x="4500280" y="1273672"/>
                <a:ext cx="720000" cy="720000"/>
              </a:xfrm>
              <a:prstGeom prst="rtTriangl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5" name="Прямоугольный треугольник 14">
                <a:extLst>
                  <a:ext uri="{FF2B5EF4-FFF2-40B4-BE49-F238E27FC236}">
                    <a16:creationId xmlns="" xmlns:a16="http://schemas.microsoft.com/office/drawing/2014/main" id="{3D8C0547-6A05-4F7A-94D0-D4F3CC3601D1}"/>
                  </a:ext>
                </a:extLst>
              </p:cNvPr>
              <p:cNvSpPr/>
              <p:nvPr/>
            </p:nvSpPr>
            <p:spPr>
              <a:xfrm rot="5400000">
                <a:off x="4500280" y="1273672"/>
                <a:ext cx="720000" cy="720000"/>
              </a:xfrm>
              <a:prstGeom prst="rtTriangle">
                <a:avLst/>
              </a:prstGeom>
              <a:solidFill>
                <a:srgbClr val="5AB2C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16" name="Прямоугольный треугольник 15">
                <a:extLst>
                  <a:ext uri="{FF2B5EF4-FFF2-40B4-BE49-F238E27FC236}">
                    <a16:creationId xmlns="" xmlns:a16="http://schemas.microsoft.com/office/drawing/2014/main" id="{A2D7387B-81A2-4737-9427-2B607CB62589}"/>
                  </a:ext>
                </a:extLst>
              </p:cNvPr>
              <p:cNvSpPr/>
              <p:nvPr/>
            </p:nvSpPr>
            <p:spPr>
              <a:xfrm rot="10800000">
                <a:off x="3707904" y="1275606"/>
                <a:ext cx="720000" cy="720000"/>
              </a:xfrm>
              <a:prstGeom prst="rtTriangle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7" name="Прямоугольный треугольник 16">
                <a:extLst>
                  <a:ext uri="{FF2B5EF4-FFF2-40B4-BE49-F238E27FC236}">
                    <a16:creationId xmlns="" xmlns:a16="http://schemas.microsoft.com/office/drawing/2014/main" id="{1F5ED49F-AD76-4D9C-B599-640BB16E5749}"/>
                  </a:ext>
                </a:extLst>
              </p:cNvPr>
              <p:cNvSpPr/>
              <p:nvPr/>
            </p:nvSpPr>
            <p:spPr>
              <a:xfrm rot="16200000">
                <a:off x="3707904" y="1273672"/>
                <a:ext cx="720000" cy="720000"/>
              </a:xfrm>
              <a:prstGeom prst="rtTriangle">
                <a:avLst/>
              </a:prstGeom>
              <a:solidFill>
                <a:srgbClr val="76C0D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="" xmlns:a16="http://schemas.microsoft.com/office/drawing/2014/main" id="{B1E4440A-30AD-4B4F-9B73-BF8277FE82E1}"/>
                  </a:ext>
                </a:extLst>
              </p:cNvPr>
              <p:cNvSpPr txBox="1"/>
              <p:nvPr/>
            </p:nvSpPr>
            <p:spPr>
              <a:xfrm>
                <a:off x="3851844" y="1590675"/>
                <a:ext cx="64843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800" b="1" dirty="0">
                    <a:solidFill>
                      <a:schemeClr val="bg1"/>
                    </a:solidFill>
                    <a:latin typeface="Arial" panose="020B0604020202020204" pitchFamily="34" charset="0"/>
                  </a:rPr>
                  <a:t>03</a:t>
                </a:r>
              </a:p>
            </p:txBody>
          </p:sp>
        </p:grpSp>
        <p:grpSp>
          <p:nvGrpSpPr>
            <p:cNvPr id="6" name="Группа 5">
              <a:extLst>
                <a:ext uri="{FF2B5EF4-FFF2-40B4-BE49-F238E27FC236}">
                  <a16:creationId xmlns="" xmlns:a16="http://schemas.microsoft.com/office/drawing/2014/main" id="{DFD95DD9-3D4E-4F72-838E-D54A5FC13AF5}"/>
                </a:ext>
              </a:extLst>
            </p:cNvPr>
            <p:cNvGrpSpPr/>
            <p:nvPr/>
          </p:nvGrpSpPr>
          <p:grpSpPr>
            <a:xfrm flipV="1">
              <a:off x="2555856" y="1678458"/>
              <a:ext cx="3816424" cy="842247"/>
              <a:chOff x="611848" y="1569135"/>
              <a:chExt cx="3816424" cy="842247"/>
            </a:xfrm>
          </p:grpSpPr>
          <p:sp>
            <p:nvSpPr>
              <p:cNvPr id="20" name="Блок-схема: ссылка на другую страницу 1">
                <a:extLst>
                  <a:ext uri="{FF2B5EF4-FFF2-40B4-BE49-F238E27FC236}">
                    <a16:creationId xmlns="" xmlns:a16="http://schemas.microsoft.com/office/drawing/2014/main" id="{21D5B3B0-7512-4530-A60E-FCB6D9710E08}"/>
                  </a:ext>
                </a:extLst>
              </p:cNvPr>
              <p:cNvSpPr/>
              <p:nvPr/>
            </p:nvSpPr>
            <p:spPr>
              <a:xfrm rot="16200000" flipH="1">
                <a:off x="1547848" y="755382"/>
                <a:ext cx="720000" cy="2592000"/>
              </a:xfrm>
              <a:custGeom>
                <a:avLst/>
                <a:gdLst>
                  <a:gd name="connsiteX0" fmla="*/ 0 w 10000"/>
                  <a:gd name="connsiteY0" fmla="*/ 0 h 10000"/>
                  <a:gd name="connsiteX1" fmla="*/ 10000 w 10000"/>
                  <a:gd name="connsiteY1" fmla="*/ 0 h 10000"/>
                  <a:gd name="connsiteX2" fmla="*/ 10000 w 10000"/>
                  <a:gd name="connsiteY2" fmla="*/ 8000 h 10000"/>
                  <a:gd name="connsiteX3" fmla="*/ 5000 w 10000"/>
                  <a:gd name="connsiteY3" fmla="*/ 10000 h 10000"/>
                  <a:gd name="connsiteX4" fmla="*/ 0 w 10000"/>
                  <a:gd name="connsiteY4" fmla="*/ 8000 h 10000"/>
                  <a:gd name="connsiteX5" fmla="*/ 0 w 10000"/>
                  <a:gd name="connsiteY5" fmla="*/ 0 h 10000"/>
                  <a:gd name="connsiteX0" fmla="*/ 0 w 10000"/>
                  <a:gd name="connsiteY0" fmla="*/ 0 h 10000"/>
                  <a:gd name="connsiteX1" fmla="*/ 10000 w 10000"/>
                  <a:gd name="connsiteY1" fmla="*/ 0 h 10000"/>
                  <a:gd name="connsiteX2" fmla="*/ 10000 w 10000"/>
                  <a:gd name="connsiteY2" fmla="*/ 8000 h 10000"/>
                  <a:gd name="connsiteX3" fmla="*/ 5000 w 10000"/>
                  <a:gd name="connsiteY3" fmla="*/ 10000 h 10000"/>
                  <a:gd name="connsiteX4" fmla="*/ 140 w 10000"/>
                  <a:gd name="connsiteY4" fmla="*/ 8833 h 10000"/>
                  <a:gd name="connsiteX5" fmla="*/ 0 w 10000"/>
                  <a:gd name="connsiteY5" fmla="*/ 0 h 10000"/>
                  <a:gd name="connsiteX0" fmla="*/ 0 w 10140"/>
                  <a:gd name="connsiteY0" fmla="*/ 0 h 10000"/>
                  <a:gd name="connsiteX1" fmla="*/ 10000 w 10140"/>
                  <a:gd name="connsiteY1" fmla="*/ 0 h 10000"/>
                  <a:gd name="connsiteX2" fmla="*/ 10140 w 10140"/>
                  <a:gd name="connsiteY2" fmla="*/ 8792 h 10000"/>
                  <a:gd name="connsiteX3" fmla="*/ 5000 w 10140"/>
                  <a:gd name="connsiteY3" fmla="*/ 10000 h 10000"/>
                  <a:gd name="connsiteX4" fmla="*/ 140 w 10140"/>
                  <a:gd name="connsiteY4" fmla="*/ 8833 h 10000"/>
                  <a:gd name="connsiteX5" fmla="*/ 0 w 10140"/>
                  <a:gd name="connsiteY5" fmla="*/ 0 h 10000"/>
                  <a:gd name="connsiteX0" fmla="*/ 0 w 10140"/>
                  <a:gd name="connsiteY0" fmla="*/ 0 h 10000"/>
                  <a:gd name="connsiteX1" fmla="*/ 10000 w 10140"/>
                  <a:gd name="connsiteY1" fmla="*/ 0 h 10000"/>
                  <a:gd name="connsiteX2" fmla="*/ 10140 w 10140"/>
                  <a:gd name="connsiteY2" fmla="*/ 8959 h 10000"/>
                  <a:gd name="connsiteX3" fmla="*/ 5000 w 10140"/>
                  <a:gd name="connsiteY3" fmla="*/ 10000 h 10000"/>
                  <a:gd name="connsiteX4" fmla="*/ 140 w 10140"/>
                  <a:gd name="connsiteY4" fmla="*/ 8833 h 10000"/>
                  <a:gd name="connsiteX5" fmla="*/ 0 w 10140"/>
                  <a:gd name="connsiteY5" fmla="*/ 0 h 10000"/>
                  <a:gd name="connsiteX0" fmla="*/ 0 w 10140"/>
                  <a:gd name="connsiteY0" fmla="*/ 0 h 10000"/>
                  <a:gd name="connsiteX1" fmla="*/ 10000 w 10140"/>
                  <a:gd name="connsiteY1" fmla="*/ 0 h 10000"/>
                  <a:gd name="connsiteX2" fmla="*/ 10140 w 10140"/>
                  <a:gd name="connsiteY2" fmla="*/ 8959 h 10000"/>
                  <a:gd name="connsiteX3" fmla="*/ 5000 w 10140"/>
                  <a:gd name="connsiteY3" fmla="*/ 10000 h 10000"/>
                  <a:gd name="connsiteX4" fmla="*/ 140 w 10140"/>
                  <a:gd name="connsiteY4" fmla="*/ 8833 h 10000"/>
                  <a:gd name="connsiteX5" fmla="*/ 0 w 10140"/>
                  <a:gd name="connsiteY5" fmla="*/ 0 h 10000"/>
                  <a:gd name="connsiteX0" fmla="*/ 0 w 10013"/>
                  <a:gd name="connsiteY0" fmla="*/ 0 h 10000"/>
                  <a:gd name="connsiteX1" fmla="*/ 10000 w 10013"/>
                  <a:gd name="connsiteY1" fmla="*/ 0 h 10000"/>
                  <a:gd name="connsiteX2" fmla="*/ 9998 w 10013"/>
                  <a:gd name="connsiteY2" fmla="*/ 8792 h 10000"/>
                  <a:gd name="connsiteX3" fmla="*/ 5000 w 10013"/>
                  <a:gd name="connsiteY3" fmla="*/ 10000 h 10000"/>
                  <a:gd name="connsiteX4" fmla="*/ 140 w 10013"/>
                  <a:gd name="connsiteY4" fmla="*/ 8833 h 10000"/>
                  <a:gd name="connsiteX5" fmla="*/ 0 w 10013"/>
                  <a:gd name="connsiteY5" fmla="*/ 0 h 10000"/>
                  <a:gd name="connsiteX0" fmla="*/ 0 w 10013"/>
                  <a:gd name="connsiteY0" fmla="*/ 0 h 10262"/>
                  <a:gd name="connsiteX1" fmla="*/ 10000 w 10013"/>
                  <a:gd name="connsiteY1" fmla="*/ 0 h 10262"/>
                  <a:gd name="connsiteX2" fmla="*/ 9998 w 10013"/>
                  <a:gd name="connsiteY2" fmla="*/ 8792 h 10262"/>
                  <a:gd name="connsiteX3" fmla="*/ 5000 w 10013"/>
                  <a:gd name="connsiteY3" fmla="*/ 10262 h 10262"/>
                  <a:gd name="connsiteX4" fmla="*/ 140 w 10013"/>
                  <a:gd name="connsiteY4" fmla="*/ 8833 h 10262"/>
                  <a:gd name="connsiteX5" fmla="*/ 0 w 10013"/>
                  <a:gd name="connsiteY5" fmla="*/ 0 h 102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013" h="10262">
                    <a:moveTo>
                      <a:pt x="0" y="0"/>
                    </a:moveTo>
                    <a:lnTo>
                      <a:pt x="10000" y="0"/>
                    </a:lnTo>
                    <a:cubicBezTo>
                      <a:pt x="10047" y="2931"/>
                      <a:pt x="9951" y="5861"/>
                      <a:pt x="9998" y="8792"/>
                    </a:cubicBezTo>
                    <a:lnTo>
                      <a:pt x="5000" y="10262"/>
                    </a:lnTo>
                    <a:lnTo>
                      <a:pt x="140" y="8833"/>
                    </a:lnTo>
                    <a:cubicBezTo>
                      <a:pt x="93" y="5889"/>
                      <a:pt x="47" y="2944"/>
                      <a:pt x="0" y="0"/>
                    </a:cubicBez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" rtlCol="0" anchor="ctr"/>
              <a:lstStyle/>
              <a:p>
                <a:r>
                  <a:rPr lang="ru-RU" sz="1600" b="1" dirty="0"/>
                  <a:t>       РЕКРУТИНГ</a:t>
                </a:r>
              </a:p>
            </p:txBody>
          </p:sp>
          <p:sp>
            <p:nvSpPr>
              <p:cNvPr id="21" name="Прямоугольный треугольник 20">
                <a:extLst>
                  <a:ext uri="{FF2B5EF4-FFF2-40B4-BE49-F238E27FC236}">
                    <a16:creationId xmlns="" xmlns:a16="http://schemas.microsoft.com/office/drawing/2014/main" id="{6FAC9C03-10D6-49D3-AF65-D0B42F094022}"/>
                  </a:ext>
                </a:extLst>
              </p:cNvPr>
              <p:cNvSpPr/>
              <p:nvPr/>
            </p:nvSpPr>
            <p:spPr>
              <a:xfrm flipH="1">
                <a:off x="2915896" y="1691382"/>
                <a:ext cx="720000" cy="720000"/>
              </a:xfrm>
              <a:prstGeom prst="rt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2" name="Прямоугольный треугольник 21">
                <a:extLst>
                  <a:ext uri="{FF2B5EF4-FFF2-40B4-BE49-F238E27FC236}">
                    <a16:creationId xmlns="" xmlns:a16="http://schemas.microsoft.com/office/drawing/2014/main" id="{DA12E2EA-B078-47D0-971E-9BC03A2E9BCC}"/>
                  </a:ext>
                </a:extLst>
              </p:cNvPr>
              <p:cNvSpPr/>
              <p:nvPr/>
            </p:nvSpPr>
            <p:spPr>
              <a:xfrm rot="16200000" flipH="1">
                <a:off x="2915896" y="1691382"/>
                <a:ext cx="720000" cy="720000"/>
              </a:xfrm>
              <a:prstGeom prst="rtTriangle">
                <a:avLst/>
              </a:prstGeom>
              <a:solidFill>
                <a:srgbClr val="5AB2C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3" name="Прямоугольный треугольник 22">
                <a:extLst>
                  <a:ext uri="{FF2B5EF4-FFF2-40B4-BE49-F238E27FC236}">
                    <a16:creationId xmlns="" xmlns:a16="http://schemas.microsoft.com/office/drawing/2014/main" id="{AA70EB30-AA5A-478F-A8F0-9DA1FD109204}"/>
                  </a:ext>
                </a:extLst>
              </p:cNvPr>
              <p:cNvSpPr/>
              <p:nvPr/>
            </p:nvSpPr>
            <p:spPr>
              <a:xfrm rot="10800000" flipH="1">
                <a:off x="3708272" y="1691382"/>
                <a:ext cx="720000" cy="720000"/>
              </a:xfrm>
              <a:prstGeom prst="rtTriangle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4" name="Прямоугольный треугольник 23">
                <a:extLst>
                  <a:ext uri="{FF2B5EF4-FFF2-40B4-BE49-F238E27FC236}">
                    <a16:creationId xmlns="" xmlns:a16="http://schemas.microsoft.com/office/drawing/2014/main" id="{C1DC735F-5A5E-474D-A5F3-2B0453122FBA}"/>
                  </a:ext>
                </a:extLst>
              </p:cNvPr>
              <p:cNvSpPr/>
              <p:nvPr/>
            </p:nvSpPr>
            <p:spPr>
              <a:xfrm rot="5400000" flipH="1">
                <a:off x="3708272" y="1691382"/>
                <a:ext cx="720000" cy="720000"/>
              </a:xfrm>
              <a:prstGeom prst="rtTriangle">
                <a:avLst/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="" xmlns:a16="http://schemas.microsoft.com/office/drawing/2014/main" id="{B59B7BFB-8896-4852-97ED-C806A3BB08BE}"/>
                  </a:ext>
                </a:extLst>
              </p:cNvPr>
              <p:cNvSpPr txBox="1"/>
              <p:nvPr/>
            </p:nvSpPr>
            <p:spPr>
              <a:xfrm rot="10800000" flipH="1">
                <a:off x="3059836" y="1569135"/>
                <a:ext cx="64843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800" b="1" dirty="0">
                    <a:solidFill>
                      <a:schemeClr val="bg1"/>
                    </a:solidFill>
                    <a:latin typeface="Arial" panose="020B0604020202020204" pitchFamily="34" charset="0"/>
                  </a:rPr>
                  <a:t>02</a:t>
                </a:r>
              </a:p>
            </p:txBody>
          </p:sp>
        </p:grpSp>
        <p:grpSp>
          <p:nvGrpSpPr>
            <p:cNvPr id="27" name="Группа 26">
              <a:extLst>
                <a:ext uri="{FF2B5EF4-FFF2-40B4-BE49-F238E27FC236}">
                  <a16:creationId xmlns="" xmlns:a16="http://schemas.microsoft.com/office/drawing/2014/main" id="{C466DB19-3E81-4580-B555-DDBB6A61310A}"/>
                </a:ext>
              </a:extLst>
            </p:cNvPr>
            <p:cNvGrpSpPr/>
            <p:nvPr/>
          </p:nvGrpSpPr>
          <p:grpSpPr>
            <a:xfrm>
              <a:off x="2411920" y="4035783"/>
              <a:ext cx="4320480" cy="840223"/>
              <a:chOff x="3707904" y="1273672"/>
              <a:chExt cx="4320480" cy="840223"/>
            </a:xfrm>
          </p:grpSpPr>
          <p:sp>
            <p:nvSpPr>
              <p:cNvPr id="28" name="Блок-схема: ссылка на другую страницу 1">
                <a:extLst>
                  <a:ext uri="{FF2B5EF4-FFF2-40B4-BE49-F238E27FC236}">
                    <a16:creationId xmlns="" xmlns:a16="http://schemas.microsoft.com/office/drawing/2014/main" id="{228E73F7-0A21-4B56-9D34-54D2CDC08248}"/>
                  </a:ext>
                </a:extLst>
              </p:cNvPr>
              <p:cNvSpPr/>
              <p:nvPr/>
            </p:nvSpPr>
            <p:spPr>
              <a:xfrm rot="5400000">
                <a:off x="6110033" y="76751"/>
                <a:ext cx="720432" cy="3116270"/>
              </a:xfrm>
              <a:custGeom>
                <a:avLst/>
                <a:gdLst>
                  <a:gd name="connsiteX0" fmla="*/ 0 w 10000"/>
                  <a:gd name="connsiteY0" fmla="*/ 0 h 10000"/>
                  <a:gd name="connsiteX1" fmla="*/ 10000 w 10000"/>
                  <a:gd name="connsiteY1" fmla="*/ 0 h 10000"/>
                  <a:gd name="connsiteX2" fmla="*/ 10000 w 10000"/>
                  <a:gd name="connsiteY2" fmla="*/ 8000 h 10000"/>
                  <a:gd name="connsiteX3" fmla="*/ 5000 w 10000"/>
                  <a:gd name="connsiteY3" fmla="*/ 10000 h 10000"/>
                  <a:gd name="connsiteX4" fmla="*/ 0 w 10000"/>
                  <a:gd name="connsiteY4" fmla="*/ 8000 h 10000"/>
                  <a:gd name="connsiteX5" fmla="*/ 0 w 10000"/>
                  <a:gd name="connsiteY5" fmla="*/ 0 h 10000"/>
                  <a:gd name="connsiteX0" fmla="*/ 0 w 10000"/>
                  <a:gd name="connsiteY0" fmla="*/ 0 h 10000"/>
                  <a:gd name="connsiteX1" fmla="*/ 10000 w 10000"/>
                  <a:gd name="connsiteY1" fmla="*/ 0 h 10000"/>
                  <a:gd name="connsiteX2" fmla="*/ 10000 w 10000"/>
                  <a:gd name="connsiteY2" fmla="*/ 8000 h 10000"/>
                  <a:gd name="connsiteX3" fmla="*/ 5000 w 10000"/>
                  <a:gd name="connsiteY3" fmla="*/ 10000 h 10000"/>
                  <a:gd name="connsiteX4" fmla="*/ 140 w 10000"/>
                  <a:gd name="connsiteY4" fmla="*/ 8833 h 10000"/>
                  <a:gd name="connsiteX5" fmla="*/ 0 w 10000"/>
                  <a:gd name="connsiteY5" fmla="*/ 0 h 10000"/>
                  <a:gd name="connsiteX0" fmla="*/ 0 w 10140"/>
                  <a:gd name="connsiteY0" fmla="*/ 0 h 10000"/>
                  <a:gd name="connsiteX1" fmla="*/ 10000 w 10140"/>
                  <a:gd name="connsiteY1" fmla="*/ 0 h 10000"/>
                  <a:gd name="connsiteX2" fmla="*/ 10140 w 10140"/>
                  <a:gd name="connsiteY2" fmla="*/ 8792 h 10000"/>
                  <a:gd name="connsiteX3" fmla="*/ 5000 w 10140"/>
                  <a:gd name="connsiteY3" fmla="*/ 10000 h 10000"/>
                  <a:gd name="connsiteX4" fmla="*/ 140 w 10140"/>
                  <a:gd name="connsiteY4" fmla="*/ 8833 h 10000"/>
                  <a:gd name="connsiteX5" fmla="*/ 0 w 10140"/>
                  <a:gd name="connsiteY5" fmla="*/ 0 h 10000"/>
                  <a:gd name="connsiteX0" fmla="*/ 0 w 10140"/>
                  <a:gd name="connsiteY0" fmla="*/ 0 h 10000"/>
                  <a:gd name="connsiteX1" fmla="*/ 10000 w 10140"/>
                  <a:gd name="connsiteY1" fmla="*/ 0 h 10000"/>
                  <a:gd name="connsiteX2" fmla="*/ 10140 w 10140"/>
                  <a:gd name="connsiteY2" fmla="*/ 8959 h 10000"/>
                  <a:gd name="connsiteX3" fmla="*/ 5000 w 10140"/>
                  <a:gd name="connsiteY3" fmla="*/ 10000 h 10000"/>
                  <a:gd name="connsiteX4" fmla="*/ 140 w 10140"/>
                  <a:gd name="connsiteY4" fmla="*/ 8833 h 10000"/>
                  <a:gd name="connsiteX5" fmla="*/ 0 w 10140"/>
                  <a:gd name="connsiteY5" fmla="*/ 0 h 10000"/>
                  <a:gd name="connsiteX0" fmla="*/ 0 w 10140"/>
                  <a:gd name="connsiteY0" fmla="*/ 0 h 10000"/>
                  <a:gd name="connsiteX1" fmla="*/ 10000 w 10140"/>
                  <a:gd name="connsiteY1" fmla="*/ 0 h 10000"/>
                  <a:gd name="connsiteX2" fmla="*/ 10140 w 10140"/>
                  <a:gd name="connsiteY2" fmla="*/ 8959 h 10000"/>
                  <a:gd name="connsiteX3" fmla="*/ 5000 w 10140"/>
                  <a:gd name="connsiteY3" fmla="*/ 10000 h 10000"/>
                  <a:gd name="connsiteX4" fmla="*/ 140 w 10140"/>
                  <a:gd name="connsiteY4" fmla="*/ 8833 h 10000"/>
                  <a:gd name="connsiteX5" fmla="*/ 0 w 10140"/>
                  <a:gd name="connsiteY5" fmla="*/ 0 h 10000"/>
                  <a:gd name="connsiteX0" fmla="*/ 0 w 10013"/>
                  <a:gd name="connsiteY0" fmla="*/ 0 h 10000"/>
                  <a:gd name="connsiteX1" fmla="*/ 10000 w 10013"/>
                  <a:gd name="connsiteY1" fmla="*/ 0 h 10000"/>
                  <a:gd name="connsiteX2" fmla="*/ 9998 w 10013"/>
                  <a:gd name="connsiteY2" fmla="*/ 8792 h 10000"/>
                  <a:gd name="connsiteX3" fmla="*/ 5000 w 10013"/>
                  <a:gd name="connsiteY3" fmla="*/ 10000 h 10000"/>
                  <a:gd name="connsiteX4" fmla="*/ 140 w 10013"/>
                  <a:gd name="connsiteY4" fmla="*/ 8833 h 10000"/>
                  <a:gd name="connsiteX5" fmla="*/ 0 w 10013"/>
                  <a:gd name="connsiteY5" fmla="*/ 0 h 10000"/>
                  <a:gd name="connsiteX0" fmla="*/ 0 w 10013"/>
                  <a:gd name="connsiteY0" fmla="*/ 0 h 10262"/>
                  <a:gd name="connsiteX1" fmla="*/ 10000 w 10013"/>
                  <a:gd name="connsiteY1" fmla="*/ 0 h 10262"/>
                  <a:gd name="connsiteX2" fmla="*/ 9998 w 10013"/>
                  <a:gd name="connsiteY2" fmla="*/ 8792 h 10262"/>
                  <a:gd name="connsiteX3" fmla="*/ 5000 w 10013"/>
                  <a:gd name="connsiteY3" fmla="*/ 10262 h 10262"/>
                  <a:gd name="connsiteX4" fmla="*/ 140 w 10013"/>
                  <a:gd name="connsiteY4" fmla="*/ 8833 h 10262"/>
                  <a:gd name="connsiteX5" fmla="*/ 0 w 10013"/>
                  <a:gd name="connsiteY5" fmla="*/ 0 h 10262"/>
                  <a:gd name="connsiteX0" fmla="*/ 13 w 10026"/>
                  <a:gd name="connsiteY0" fmla="*/ 0 h 10262"/>
                  <a:gd name="connsiteX1" fmla="*/ 10013 w 10026"/>
                  <a:gd name="connsiteY1" fmla="*/ 0 h 10262"/>
                  <a:gd name="connsiteX2" fmla="*/ 10011 w 10026"/>
                  <a:gd name="connsiteY2" fmla="*/ 8792 h 10262"/>
                  <a:gd name="connsiteX3" fmla="*/ 5013 w 10026"/>
                  <a:gd name="connsiteY3" fmla="*/ 10262 h 10262"/>
                  <a:gd name="connsiteX4" fmla="*/ 13 w 10026"/>
                  <a:gd name="connsiteY4" fmla="*/ 9133 h 10262"/>
                  <a:gd name="connsiteX5" fmla="*/ 13 w 10026"/>
                  <a:gd name="connsiteY5" fmla="*/ 0 h 10262"/>
                  <a:gd name="connsiteX0" fmla="*/ 13 w 10019"/>
                  <a:gd name="connsiteY0" fmla="*/ 0 h 10262"/>
                  <a:gd name="connsiteX1" fmla="*/ 10013 w 10019"/>
                  <a:gd name="connsiteY1" fmla="*/ 0 h 10262"/>
                  <a:gd name="connsiteX2" fmla="*/ 9871 w 10019"/>
                  <a:gd name="connsiteY2" fmla="*/ 9192 h 10262"/>
                  <a:gd name="connsiteX3" fmla="*/ 5013 w 10019"/>
                  <a:gd name="connsiteY3" fmla="*/ 10262 h 10262"/>
                  <a:gd name="connsiteX4" fmla="*/ 13 w 10019"/>
                  <a:gd name="connsiteY4" fmla="*/ 9133 h 10262"/>
                  <a:gd name="connsiteX5" fmla="*/ 13 w 10019"/>
                  <a:gd name="connsiteY5" fmla="*/ 0 h 10262"/>
                  <a:gd name="connsiteX0" fmla="*/ 13 w 10019"/>
                  <a:gd name="connsiteY0" fmla="*/ 0 h 10329"/>
                  <a:gd name="connsiteX1" fmla="*/ 10013 w 10019"/>
                  <a:gd name="connsiteY1" fmla="*/ 0 h 10329"/>
                  <a:gd name="connsiteX2" fmla="*/ 9871 w 10019"/>
                  <a:gd name="connsiteY2" fmla="*/ 9192 h 10329"/>
                  <a:gd name="connsiteX3" fmla="*/ 5013 w 10019"/>
                  <a:gd name="connsiteY3" fmla="*/ 10329 h 10329"/>
                  <a:gd name="connsiteX4" fmla="*/ 13 w 10019"/>
                  <a:gd name="connsiteY4" fmla="*/ 9133 h 10329"/>
                  <a:gd name="connsiteX5" fmla="*/ 13 w 10019"/>
                  <a:gd name="connsiteY5" fmla="*/ 0 h 103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019" h="10329">
                    <a:moveTo>
                      <a:pt x="13" y="0"/>
                    </a:moveTo>
                    <a:lnTo>
                      <a:pt x="10013" y="0"/>
                    </a:lnTo>
                    <a:cubicBezTo>
                      <a:pt x="10060" y="2931"/>
                      <a:pt x="9824" y="6261"/>
                      <a:pt x="9871" y="9192"/>
                    </a:cubicBezTo>
                    <a:lnTo>
                      <a:pt x="5013" y="10329"/>
                    </a:lnTo>
                    <a:lnTo>
                      <a:pt x="13" y="9133"/>
                    </a:lnTo>
                    <a:cubicBezTo>
                      <a:pt x="-34" y="6189"/>
                      <a:pt x="60" y="2944"/>
                      <a:pt x="13" y="0"/>
                    </a:cubicBez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/>
              <a:lstStyle/>
              <a:p>
                <a:pPr indent="263525" algn="ctr"/>
                <a:r>
                  <a:rPr lang="ru-RU" sz="1600" b="1" kern="0" spc="-20" dirty="0"/>
                  <a:t>СПЕЦИАЛЬНЫЕ СТИМУЛЫ</a:t>
                </a:r>
              </a:p>
            </p:txBody>
          </p:sp>
          <p:sp>
            <p:nvSpPr>
              <p:cNvPr id="29" name="Прямоугольный треугольник 28">
                <a:extLst>
                  <a:ext uri="{FF2B5EF4-FFF2-40B4-BE49-F238E27FC236}">
                    <a16:creationId xmlns="" xmlns:a16="http://schemas.microsoft.com/office/drawing/2014/main" id="{DBCA655E-B0C0-41F3-B4C5-D8F8FA6905DF}"/>
                  </a:ext>
                </a:extLst>
              </p:cNvPr>
              <p:cNvSpPr/>
              <p:nvPr/>
            </p:nvSpPr>
            <p:spPr>
              <a:xfrm>
                <a:off x="4500280" y="1273672"/>
                <a:ext cx="720000" cy="720000"/>
              </a:xfrm>
              <a:prstGeom prst="rtTriangl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0" name="Прямоугольный треугольник 29">
                <a:extLst>
                  <a:ext uri="{FF2B5EF4-FFF2-40B4-BE49-F238E27FC236}">
                    <a16:creationId xmlns="" xmlns:a16="http://schemas.microsoft.com/office/drawing/2014/main" id="{485EF73C-C12D-463E-81AC-1D14771D9896}"/>
                  </a:ext>
                </a:extLst>
              </p:cNvPr>
              <p:cNvSpPr/>
              <p:nvPr/>
            </p:nvSpPr>
            <p:spPr>
              <a:xfrm rot="5400000">
                <a:off x="4500280" y="1273672"/>
                <a:ext cx="720000" cy="720000"/>
              </a:xfrm>
              <a:prstGeom prst="rtTriangle">
                <a:avLst/>
              </a:prstGeom>
              <a:solidFill>
                <a:srgbClr val="9DD1D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31" name="Прямоугольный треугольник 30">
                <a:extLst>
                  <a:ext uri="{FF2B5EF4-FFF2-40B4-BE49-F238E27FC236}">
                    <a16:creationId xmlns="" xmlns:a16="http://schemas.microsoft.com/office/drawing/2014/main" id="{ADD8CCCF-C694-46BA-BA85-8EBEC1A9E674}"/>
                  </a:ext>
                </a:extLst>
              </p:cNvPr>
              <p:cNvSpPr/>
              <p:nvPr/>
            </p:nvSpPr>
            <p:spPr>
              <a:xfrm rot="10800000">
                <a:off x="3707904" y="1275606"/>
                <a:ext cx="720000" cy="720000"/>
              </a:xfrm>
              <a:prstGeom prst="rtTriangle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2" name="Прямоугольный треугольник 31">
                <a:extLst>
                  <a:ext uri="{FF2B5EF4-FFF2-40B4-BE49-F238E27FC236}">
                    <a16:creationId xmlns="" xmlns:a16="http://schemas.microsoft.com/office/drawing/2014/main" id="{AC1A5BAE-5734-4332-8C5F-54909A55DC0E}"/>
                  </a:ext>
                </a:extLst>
              </p:cNvPr>
              <p:cNvSpPr/>
              <p:nvPr/>
            </p:nvSpPr>
            <p:spPr>
              <a:xfrm rot="16200000">
                <a:off x="3707904" y="1273672"/>
                <a:ext cx="720000" cy="720000"/>
              </a:xfrm>
              <a:prstGeom prst="rtTriangle">
                <a:avLst/>
              </a:prstGeom>
              <a:solidFill>
                <a:srgbClr val="C5E4E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3" name="TextBox 32">
                <a:extLst>
                  <a:ext uri="{FF2B5EF4-FFF2-40B4-BE49-F238E27FC236}">
                    <a16:creationId xmlns="" xmlns:a16="http://schemas.microsoft.com/office/drawing/2014/main" id="{EA8A83D8-900F-46AD-BFBA-BCBC5B879FA8}"/>
                  </a:ext>
                </a:extLst>
              </p:cNvPr>
              <p:cNvSpPr txBox="1"/>
              <p:nvPr/>
            </p:nvSpPr>
            <p:spPr>
              <a:xfrm>
                <a:off x="3851844" y="1590675"/>
                <a:ext cx="64843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800" b="1" dirty="0">
                    <a:solidFill>
                      <a:schemeClr val="bg1"/>
                    </a:solidFill>
                    <a:latin typeface="Arial" panose="020B0604020202020204" pitchFamily="34" charset="0"/>
                  </a:rPr>
                  <a:t>05</a:t>
                </a:r>
              </a:p>
            </p:txBody>
          </p:sp>
        </p:grpSp>
        <p:grpSp>
          <p:nvGrpSpPr>
            <p:cNvPr id="34" name="Группа 33">
              <a:extLst>
                <a:ext uri="{FF2B5EF4-FFF2-40B4-BE49-F238E27FC236}">
                  <a16:creationId xmlns="" xmlns:a16="http://schemas.microsoft.com/office/drawing/2014/main" id="{EC490871-1B77-44F2-9826-DF20ADB2B620}"/>
                </a:ext>
              </a:extLst>
            </p:cNvPr>
            <p:cNvGrpSpPr/>
            <p:nvPr/>
          </p:nvGrpSpPr>
          <p:grpSpPr>
            <a:xfrm flipV="1">
              <a:off x="1043688" y="3243695"/>
              <a:ext cx="3672408" cy="842247"/>
              <a:chOff x="755864" y="1569135"/>
              <a:chExt cx="3672408" cy="842247"/>
            </a:xfrm>
          </p:grpSpPr>
          <p:sp>
            <p:nvSpPr>
              <p:cNvPr id="35" name="Блок-схема: ссылка на другую страницу 1">
                <a:extLst>
                  <a:ext uri="{FF2B5EF4-FFF2-40B4-BE49-F238E27FC236}">
                    <a16:creationId xmlns="" xmlns:a16="http://schemas.microsoft.com/office/drawing/2014/main" id="{75D4CB81-3963-446B-8B93-478103D13A8F}"/>
                  </a:ext>
                </a:extLst>
              </p:cNvPr>
              <p:cNvSpPr/>
              <p:nvPr/>
            </p:nvSpPr>
            <p:spPr>
              <a:xfrm rot="16200000" flipH="1">
                <a:off x="1619856" y="827390"/>
                <a:ext cx="720000" cy="2447984"/>
              </a:xfrm>
              <a:custGeom>
                <a:avLst/>
                <a:gdLst>
                  <a:gd name="connsiteX0" fmla="*/ 0 w 10000"/>
                  <a:gd name="connsiteY0" fmla="*/ 0 h 10000"/>
                  <a:gd name="connsiteX1" fmla="*/ 10000 w 10000"/>
                  <a:gd name="connsiteY1" fmla="*/ 0 h 10000"/>
                  <a:gd name="connsiteX2" fmla="*/ 10000 w 10000"/>
                  <a:gd name="connsiteY2" fmla="*/ 8000 h 10000"/>
                  <a:gd name="connsiteX3" fmla="*/ 5000 w 10000"/>
                  <a:gd name="connsiteY3" fmla="*/ 10000 h 10000"/>
                  <a:gd name="connsiteX4" fmla="*/ 0 w 10000"/>
                  <a:gd name="connsiteY4" fmla="*/ 8000 h 10000"/>
                  <a:gd name="connsiteX5" fmla="*/ 0 w 10000"/>
                  <a:gd name="connsiteY5" fmla="*/ 0 h 10000"/>
                  <a:gd name="connsiteX0" fmla="*/ 0 w 10000"/>
                  <a:gd name="connsiteY0" fmla="*/ 0 h 10000"/>
                  <a:gd name="connsiteX1" fmla="*/ 10000 w 10000"/>
                  <a:gd name="connsiteY1" fmla="*/ 0 h 10000"/>
                  <a:gd name="connsiteX2" fmla="*/ 10000 w 10000"/>
                  <a:gd name="connsiteY2" fmla="*/ 8000 h 10000"/>
                  <a:gd name="connsiteX3" fmla="*/ 5000 w 10000"/>
                  <a:gd name="connsiteY3" fmla="*/ 10000 h 10000"/>
                  <a:gd name="connsiteX4" fmla="*/ 140 w 10000"/>
                  <a:gd name="connsiteY4" fmla="*/ 8833 h 10000"/>
                  <a:gd name="connsiteX5" fmla="*/ 0 w 10000"/>
                  <a:gd name="connsiteY5" fmla="*/ 0 h 10000"/>
                  <a:gd name="connsiteX0" fmla="*/ 0 w 10140"/>
                  <a:gd name="connsiteY0" fmla="*/ 0 h 10000"/>
                  <a:gd name="connsiteX1" fmla="*/ 10000 w 10140"/>
                  <a:gd name="connsiteY1" fmla="*/ 0 h 10000"/>
                  <a:gd name="connsiteX2" fmla="*/ 10140 w 10140"/>
                  <a:gd name="connsiteY2" fmla="*/ 8792 h 10000"/>
                  <a:gd name="connsiteX3" fmla="*/ 5000 w 10140"/>
                  <a:gd name="connsiteY3" fmla="*/ 10000 h 10000"/>
                  <a:gd name="connsiteX4" fmla="*/ 140 w 10140"/>
                  <a:gd name="connsiteY4" fmla="*/ 8833 h 10000"/>
                  <a:gd name="connsiteX5" fmla="*/ 0 w 10140"/>
                  <a:gd name="connsiteY5" fmla="*/ 0 h 10000"/>
                  <a:gd name="connsiteX0" fmla="*/ 0 w 10140"/>
                  <a:gd name="connsiteY0" fmla="*/ 0 h 10000"/>
                  <a:gd name="connsiteX1" fmla="*/ 10000 w 10140"/>
                  <a:gd name="connsiteY1" fmla="*/ 0 h 10000"/>
                  <a:gd name="connsiteX2" fmla="*/ 10140 w 10140"/>
                  <a:gd name="connsiteY2" fmla="*/ 8959 h 10000"/>
                  <a:gd name="connsiteX3" fmla="*/ 5000 w 10140"/>
                  <a:gd name="connsiteY3" fmla="*/ 10000 h 10000"/>
                  <a:gd name="connsiteX4" fmla="*/ 140 w 10140"/>
                  <a:gd name="connsiteY4" fmla="*/ 8833 h 10000"/>
                  <a:gd name="connsiteX5" fmla="*/ 0 w 10140"/>
                  <a:gd name="connsiteY5" fmla="*/ 0 h 10000"/>
                  <a:gd name="connsiteX0" fmla="*/ 0 w 10140"/>
                  <a:gd name="connsiteY0" fmla="*/ 0 h 10000"/>
                  <a:gd name="connsiteX1" fmla="*/ 10000 w 10140"/>
                  <a:gd name="connsiteY1" fmla="*/ 0 h 10000"/>
                  <a:gd name="connsiteX2" fmla="*/ 10140 w 10140"/>
                  <a:gd name="connsiteY2" fmla="*/ 8959 h 10000"/>
                  <a:gd name="connsiteX3" fmla="*/ 5000 w 10140"/>
                  <a:gd name="connsiteY3" fmla="*/ 10000 h 10000"/>
                  <a:gd name="connsiteX4" fmla="*/ 140 w 10140"/>
                  <a:gd name="connsiteY4" fmla="*/ 8833 h 10000"/>
                  <a:gd name="connsiteX5" fmla="*/ 0 w 10140"/>
                  <a:gd name="connsiteY5" fmla="*/ 0 h 10000"/>
                  <a:gd name="connsiteX0" fmla="*/ 0 w 10013"/>
                  <a:gd name="connsiteY0" fmla="*/ 0 h 10000"/>
                  <a:gd name="connsiteX1" fmla="*/ 10000 w 10013"/>
                  <a:gd name="connsiteY1" fmla="*/ 0 h 10000"/>
                  <a:gd name="connsiteX2" fmla="*/ 9998 w 10013"/>
                  <a:gd name="connsiteY2" fmla="*/ 8792 h 10000"/>
                  <a:gd name="connsiteX3" fmla="*/ 5000 w 10013"/>
                  <a:gd name="connsiteY3" fmla="*/ 10000 h 10000"/>
                  <a:gd name="connsiteX4" fmla="*/ 140 w 10013"/>
                  <a:gd name="connsiteY4" fmla="*/ 8833 h 10000"/>
                  <a:gd name="connsiteX5" fmla="*/ 0 w 10013"/>
                  <a:gd name="connsiteY5" fmla="*/ 0 h 10000"/>
                  <a:gd name="connsiteX0" fmla="*/ 0 w 10013"/>
                  <a:gd name="connsiteY0" fmla="*/ 0 h 10262"/>
                  <a:gd name="connsiteX1" fmla="*/ 10000 w 10013"/>
                  <a:gd name="connsiteY1" fmla="*/ 0 h 10262"/>
                  <a:gd name="connsiteX2" fmla="*/ 9998 w 10013"/>
                  <a:gd name="connsiteY2" fmla="*/ 8792 h 10262"/>
                  <a:gd name="connsiteX3" fmla="*/ 5000 w 10013"/>
                  <a:gd name="connsiteY3" fmla="*/ 10262 h 10262"/>
                  <a:gd name="connsiteX4" fmla="*/ 140 w 10013"/>
                  <a:gd name="connsiteY4" fmla="*/ 8833 h 10262"/>
                  <a:gd name="connsiteX5" fmla="*/ 0 w 10013"/>
                  <a:gd name="connsiteY5" fmla="*/ 0 h 102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013" h="10262">
                    <a:moveTo>
                      <a:pt x="0" y="0"/>
                    </a:moveTo>
                    <a:lnTo>
                      <a:pt x="10000" y="0"/>
                    </a:lnTo>
                    <a:cubicBezTo>
                      <a:pt x="10047" y="2931"/>
                      <a:pt x="9951" y="5861"/>
                      <a:pt x="9998" y="8792"/>
                    </a:cubicBezTo>
                    <a:lnTo>
                      <a:pt x="5000" y="10262"/>
                    </a:lnTo>
                    <a:lnTo>
                      <a:pt x="140" y="8833"/>
                    </a:lnTo>
                    <a:cubicBezTo>
                      <a:pt x="93" y="5889"/>
                      <a:pt x="47" y="2944"/>
                      <a:pt x="0" y="0"/>
                    </a:cubicBez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" rtlCol="0" anchor="ctr"/>
              <a:lstStyle/>
              <a:p>
                <a:r>
                  <a:rPr lang="ru-RU" sz="1600" b="1" dirty="0"/>
                  <a:t>ПРЕЕМСТВЕННОСТЬ</a:t>
                </a:r>
              </a:p>
            </p:txBody>
          </p:sp>
          <p:sp>
            <p:nvSpPr>
              <p:cNvPr id="36" name="Прямоугольный треугольник 35">
                <a:extLst>
                  <a:ext uri="{FF2B5EF4-FFF2-40B4-BE49-F238E27FC236}">
                    <a16:creationId xmlns="" xmlns:a16="http://schemas.microsoft.com/office/drawing/2014/main" id="{769CEAF2-4AF0-4109-8276-B88849211365}"/>
                  </a:ext>
                </a:extLst>
              </p:cNvPr>
              <p:cNvSpPr/>
              <p:nvPr/>
            </p:nvSpPr>
            <p:spPr>
              <a:xfrm flipH="1">
                <a:off x="2915896" y="1691382"/>
                <a:ext cx="720000" cy="720000"/>
              </a:xfrm>
              <a:prstGeom prst="rt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37" name="Прямоугольный треугольник 36">
                <a:extLst>
                  <a:ext uri="{FF2B5EF4-FFF2-40B4-BE49-F238E27FC236}">
                    <a16:creationId xmlns="" xmlns:a16="http://schemas.microsoft.com/office/drawing/2014/main" id="{5BA84BFE-DB7F-4719-B4F4-79B24FA6DF8C}"/>
                  </a:ext>
                </a:extLst>
              </p:cNvPr>
              <p:cNvSpPr/>
              <p:nvPr/>
            </p:nvSpPr>
            <p:spPr>
              <a:xfrm rot="16200000" flipH="1">
                <a:off x="2915896" y="1691382"/>
                <a:ext cx="720000" cy="720000"/>
              </a:xfrm>
              <a:prstGeom prst="rtTriangle">
                <a:avLst/>
              </a:prstGeom>
              <a:solidFill>
                <a:srgbClr val="9DD1D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8" name="Прямоугольный треугольник 37">
                <a:extLst>
                  <a:ext uri="{FF2B5EF4-FFF2-40B4-BE49-F238E27FC236}">
                    <a16:creationId xmlns="" xmlns:a16="http://schemas.microsoft.com/office/drawing/2014/main" id="{65F2CC31-7543-4F84-BF86-2F9C5D64ACD3}"/>
                  </a:ext>
                </a:extLst>
              </p:cNvPr>
              <p:cNvSpPr/>
              <p:nvPr/>
            </p:nvSpPr>
            <p:spPr>
              <a:xfrm rot="10800000" flipH="1">
                <a:off x="3708272" y="1691382"/>
                <a:ext cx="720000" cy="720000"/>
              </a:xfrm>
              <a:prstGeom prst="rtTriangle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9" name="Прямоугольный треугольник 38">
                <a:extLst>
                  <a:ext uri="{FF2B5EF4-FFF2-40B4-BE49-F238E27FC236}">
                    <a16:creationId xmlns="" xmlns:a16="http://schemas.microsoft.com/office/drawing/2014/main" id="{C809ED59-E3EA-49DF-9B36-8846D26C1584}"/>
                  </a:ext>
                </a:extLst>
              </p:cNvPr>
              <p:cNvSpPr/>
              <p:nvPr/>
            </p:nvSpPr>
            <p:spPr>
              <a:xfrm rot="5400000" flipH="1">
                <a:off x="3708272" y="1691382"/>
                <a:ext cx="720000" cy="720000"/>
              </a:xfrm>
              <a:prstGeom prst="rtTriangle">
                <a:avLst/>
              </a:prstGeom>
              <a:solidFill>
                <a:srgbClr val="76C0D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0" name="TextBox 39">
                <a:extLst>
                  <a:ext uri="{FF2B5EF4-FFF2-40B4-BE49-F238E27FC236}">
                    <a16:creationId xmlns="" xmlns:a16="http://schemas.microsoft.com/office/drawing/2014/main" id="{B2357B49-5DAA-4851-8130-D185DD608BC7}"/>
                  </a:ext>
                </a:extLst>
              </p:cNvPr>
              <p:cNvSpPr txBox="1"/>
              <p:nvPr/>
            </p:nvSpPr>
            <p:spPr>
              <a:xfrm rot="10800000" flipH="1">
                <a:off x="3059836" y="1569135"/>
                <a:ext cx="64843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800" b="1" dirty="0">
                    <a:solidFill>
                      <a:schemeClr val="bg1"/>
                    </a:solidFill>
                    <a:latin typeface="Arial" panose="020B0604020202020204" pitchFamily="34" charset="0"/>
                  </a:rPr>
                  <a:t>04</a:t>
                </a:r>
              </a:p>
            </p:txBody>
          </p:sp>
        </p:grpSp>
        <p:sp>
          <p:nvSpPr>
            <p:cNvPr id="10" name="TextBox 9">
              <a:extLst>
                <a:ext uri="{FF2B5EF4-FFF2-40B4-BE49-F238E27FC236}">
                  <a16:creationId xmlns="" xmlns:a16="http://schemas.microsoft.com/office/drawing/2014/main" id="{F1E2A4F8-F75B-4515-89C2-62D95EF0A858}"/>
                </a:ext>
              </a:extLst>
            </p:cNvPr>
            <p:cNvSpPr txBox="1"/>
            <p:nvPr/>
          </p:nvSpPr>
          <p:spPr>
            <a:xfrm>
              <a:off x="6444576" y="1678457"/>
              <a:ext cx="251991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100" dirty="0">
                  <a:latin typeface="Arial" panose="020B0604020202020204" pitchFamily="34" charset="0"/>
                </a:rPr>
                <a:t>Поиск и подбор преподавателей-практиков, обладающих уникальными компетенциями, инновационными технологиями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="" xmlns:a16="http://schemas.microsoft.com/office/drawing/2014/main" id="{405F536C-1BA4-4618-9FE5-7D5FE18F30A5}"/>
                </a:ext>
              </a:extLst>
            </p:cNvPr>
            <p:cNvSpPr txBox="1"/>
            <p:nvPr/>
          </p:nvSpPr>
          <p:spPr>
            <a:xfrm>
              <a:off x="792296" y="2425885"/>
              <a:ext cx="3126907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ru-RU" sz="1100" dirty="0">
                  <a:latin typeface="Arial" panose="020B0604020202020204" pitchFamily="34" charset="0"/>
                </a:rPr>
                <a:t>Консультирование и сопровождение молодых специалистов, создание условий для роста профессиональных компетенций, самообразования и самореализации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="" xmlns:a16="http://schemas.microsoft.com/office/drawing/2014/main" id="{95C0EE76-1E60-41E0-86DC-FF2488BC5E77}"/>
                </a:ext>
              </a:extLst>
            </p:cNvPr>
            <p:cNvSpPr txBox="1"/>
            <p:nvPr/>
          </p:nvSpPr>
          <p:spPr>
            <a:xfrm>
              <a:off x="4859904" y="3243263"/>
              <a:ext cx="35286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100" dirty="0">
                  <a:latin typeface="Arial" panose="020B0604020202020204" pitchFamily="34" charset="0"/>
                </a:rPr>
                <a:t>Формирование кадрового резерва через привлечение аспирантов к преподаванию, расширенная </a:t>
              </a:r>
              <a:r>
                <a:rPr lang="ru-RU" sz="1100" dirty="0" err="1">
                  <a:latin typeface="Arial" panose="020B0604020202020204" pitchFamily="34" charset="0"/>
                </a:rPr>
                <a:t>профилизация</a:t>
              </a:r>
              <a:r>
                <a:rPr lang="ru-RU" sz="1100" dirty="0">
                  <a:latin typeface="Arial" panose="020B0604020202020204" pitchFamily="34" charset="0"/>
                </a:rPr>
                <a:t> образования, воспроизводство научно-педагогических кадров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="" xmlns:a16="http://schemas.microsoft.com/office/drawing/2014/main" id="{C09A998B-58B6-4939-AB39-669392F9054F}"/>
                </a:ext>
              </a:extLst>
            </p:cNvPr>
            <p:cNvSpPr txBox="1"/>
            <p:nvPr/>
          </p:nvSpPr>
          <p:spPr>
            <a:xfrm>
              <a:off x="2447753" y="882443"/>
              <a:ext cx="3126907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ru-RU" sz="1100" dirty="0">
                  <a:latin typeface="Arial" panose="020B0604020202020204" pitchFamily="34" charset="0"/>
                </a:rPr>
                <a:t>Стимулирование научно-исследовательской деятельности и подготовки диссертационных работ преподавателей, повышение качества кадрового потенциала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="" xmlns:a16="http://schemas.microsoft.com/office/drawing/2014/main" id="{5C3FA9C6-3E88-4BDA-95FC-2587108DA386}"/>
                </a:ext>
              </a:extLst>
            </p:cNvPr>
            <p:cNvSpPr txBox="1"/>
            <p:nvPr/>
          </p:nvSpPr>
          <p:spPr>
            <a:xfrm>
              <a:off x="-108440" y="4035783"/>
              <a:ext cx="2447983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ru-RU" sz="1100" dirty="0">
                  <a:latin typeface="Arial" panose="020B0604020202020204" pitchFamily="34" charset="0"/>
                </a:rPr>
                <a:t>Привлечение к участию в проектах, стажировки в ведущих научных и образовательных центрах в России и за рубежом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2980060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arfu_presentation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9A39F493C674A8428AFB538AEC704D2A" ma:contentTypeVersion="7" ma:contentTypeDescription="Создание документа." ma:contentTypeScope="" ma:versionID="37eef20d12f8f112ed88431fea36a771">
  <xsd:schema xmlns:xsd="http://www.w3.org/2001/XMLSchema" xmlns:xs="http://www.w3.org/2001/XMLSchema" xmlns:p="http://schemas.microsoft.com/office/2006/metadata/properties" xmlns:ns2="4f3b3c4a-bc3a-40df-8a99-f7105b89440e" xmlns:ns3="4f0e0c49-046b-45b0-9050-afe88cfe500c" targetNamespace="http://schemas.microsoft.com/office/2006/metadata/properties" ma:root="true" ma:fieldsID="56111f8c288314eb386e81045f1be340" ns2:_="" ns3:_="">
    <xsd:import namespace="4f3b3c4a-bc3a-40df-8a99-f7105b89440e"/>
    <xsd:import namespace="4f0e0c49-046b-45b0-9050-afe88cfe500c"/>
    <xsd:element name="properties">
      <xsd:complexType>
        <xsd:sequence>
          <xsd:element name="documentManagement">
            <xsd:complexType>
              <xsd:all>
                <xsd:element ref="ns2:_x0414__x0430__x0442__x0430__x0020__x0443__x0442__x0432__x0435__x0440__x0436__x0434__x0435__x043d__x0438__x044f_" minOccurs="0"/>
                <xsd:element ref="ns2:_x041d__x0430__x0438__x043c__x0435__x043d__x043e__x0432__x0430__x043d__x0438__x0435__x0020__x0434__x043e__x043a__x0443__x043c__x0435__x043d__x0442__x0430_" minOccurs="0"/>
                <xsd:element ref="ns2:_x0422__x0438__x043f__x0020__x0434__x043e__x043a__x0443__x043c__x0435__x043d__x0442__x0430_" minOccurs="0"/>
                <xsd:element ref="ns3:_dlc_DocId" minOccurs="0"/>
                <xsd:element ref="ns3:_dlc_DocIdUrl" minOccurs="0"/>
                <xsd:element ref="ns3:_dlc_DocIdPersistId" minOccurs="0"/>
                <xsd:element ref="ns2:_x0412__x043b__x0430__x0434__x0435__x043b__x0435__x0446__x0020__x0434__x043e__x043a__x0443__x043c__x0435__x043d__x0442__x043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3b3c4a-bc3a-40df-8a99-f7105b89440e" elementFormDefault="qualified">
    <xsd:import namespace="http://schemas.microsoft.com/office/2006/documentManagement/types"/>
    <xsd:import namespace="http://schemas.microsoft.com/office/infopath/2007/PartnerControls"/>
    <xsd:element name="_x0414__x0430__x0442__x0430__x0020__x0443__x0442__x0432__x0435__x0440__x0436__x0434__x0435__x043d__x0438__x044f_" ma:index="1" nillable="true" ma:displayName="Дата утверждения" ma:format="DateOnly" ma:internalName="_x0414__x0430__x0442__x0430__x0020__x0443__x0442__x0432__x0435__x0440__x0436__x0434__x0435__x043d__x0438__x044f_">
      <xsd:simpleType>
        <xsd:restriction base="dms:DateTime"/>
      </xsd:simpleType>
    </xsd:element>
    <xsd:element name="_x041d__x0430__x0438__x043c__x0435__x043d__x043e__x0432__x0430__x043d__x0438__x0435__x0020__x0434__x043e__x043a__x0443__x043c__x0435__x043d__x0442__x0430_" ma:index="2" nillable="true" ma:displayName="Наименование документа" ma:internalName="_x041d__x0430__x0438__x043c__x0435__x043d__x043e__x0432__x0430__x043d__x0438__x0435__x0020__x0434__x043e__x043a__x0443__x043c__x0435__x043d__x0442__x0430_">
      <xsd:simpleType>
        <xsd:restriction base="dms:Note"/>
      </xsd:simpleType>
    </xsd:element>
    <xsd:element name="_x0422__x0438__x043f__x0020__x0434__x043e__x043a__x0443__x043c__x0435__x043d__x0442__x0430_" ma:index="3" nillable="true" ma:displayName="Тип документа" ma:list="{ab043b20-1dc4-496f-97e8-b580f3032de6}" ma:internalName="_x0422__x0438__x043f__x0020__x0434__x043e__x043a__x0443__x043c__x0435__x043d__x0442__x0430_" ma:showField="Title" ma:web="4f0e0c49-046b-45b0-9050-afe88cfe500c">
      <xsd:simpleType>
        <xsd:restriction base="dms:Unknown"/>
      </xsd:simpleType>
    </xsd:element>
    <xsd:element name="_x0412__x043b__x0430__x0434__x0435__x043b__x0435__x0446__x0020__x0434__x043e__x043a__x0443__x043c__x0435__x043d__x0442__x0430_" ma:index="14" nillable="true" ma:displayName="Владелец документа" ma:list="UserInfo" ma:SharePointGroup="4" ma:internalName="_x0412__x043b__x0430__x0434__x0435__x043b__x0435__x0446__x0020__x0434__x043e__x043a__x0443__x043c__x0435__x043d__x0442__x0430_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0e0c49-046b-45b0-9050-afe88cfe500c" elementFormDefault="qualified">
    <xsd:import namespace="http://schemas.microsoft.com/office/2006/documentManagement/types"/>
    <xsd:import namespace="http://schemas.microsoft.com/office/infopath/2007/PartnerControls"/>
    <xsd:element name="_dlc_DocId" ma:index="7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8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9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0" ma:displayName="Тип контента"/>
        <xsd:element ref="dc:title" minOccurs="0" maxOccurs="1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041d__x0430__x0438__x043c__x0435__x043d__x043e__x0432__x0430__x043d__x0438__x0435__x0020__x0434__x043e__x043a__x0443__x043c__x0435__x043d__x0442__x0430_ xmlns="4f3b3c4a-bc3a-40df-8a99-f7105b89440e">Презентация программы развития кафедры (шаблон)</_x041d__x0430__x0438__x043c__x0435__x043d__x043e__x0432__x0430__x043d__x0438__x0435__x0020__x0434__x043e__x043a__x0443__x043c__x0435__x043d__x0442__x0430_>
    <_x0412__x043b__x0430__x0434__x0435__x043b__x0435__x0446__x0020__x0434__x043e__x043a__x0443__x043c__x0435__x043d__x0442__x0430_ xmlns="4f3b3c4a-bc3a-40df-8a99-f7105b89440e">
      <UserInfo>
        <DisplayName/>
        <AccountId xsi:nil="true"/>
        <AccountType/>
      </UserInfo>
    </_x0412__x043b__x0430__x0434__x0435__x043b__x0435__x0446__x0020__x0434__x043e__x043a__x0443__x043c__x0435__x043d__x0442__x0430_>
    <_x0414__x0430__x0442__x0430__x0020__x0443__x0442__x0432__x0435__x0440__x0436__x0434__x0435__x043d__x0438__x044f_ xmlns="4f3b3c4a-bc3a-40df-8a99-f7105b89440e" xsi:nil="true"/>
    <_x0422__x0438__x043f__x0020__x0434__x043e__x043a__x0443__x043c__x0435__x043d__x0442__x0430_ xmlns="4f3b3c4a-bc3a-40df-8a99-f7105b89440e">27</_x0422__x0438__x043f__x0020__x0434__x043e__x043a__x0443__x043c__x0435__x043d__x0442__x0430_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5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079EE70C-6F3C-43CA-BFFC-3ED635D24AF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f3b3c4a-bc3a-40df-8a99-f7105b89440e"/>
    <ds:schemaRef ds:uri="4f0e0c49-046b-45b0-9050-afe88cfe500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12FB4E6-5E5B-41B2-A15A-55B55E588DC5}">
  <ds:schemaRefs>
    <ds:schemaRef ds:uri="4f0e0c49-046b-45b0-9050-afe88cfe500c"/>
    <ds:schemaRef ds:uri="http://schemas.microsoft.com/office/infopath/2007/PartnerControls"/>
    <ds:schemaRef ds:uri="4f3b3c4a-bc3a-40df-8a99-f7105b89440e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dcmitype/"/>
    <ds:schemaRef ds:uri="http://schemas.openxmlformats.org/package/2006/metadata/core-properties"/>
    <ds:schemaRef ds:uri="http://purl.org/dc/terms/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AB6A9D7-B857-4A36-9492-B4B811C690ED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17E5F9D3-8F06-45C7-8FE9-5C1FFF76B0C5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F15F0598-A95B-4AF8-9C31-239465096F79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8464</TotalTime>
  <Words>167</Words>
  <Application>Microsoft Office PowerPoint</Application>
  <PresentationFormat>Экран (16:9)</PresentationFormat>
  <Paragraphs>46</Paragraphs>
  <Slides>6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narfu_presentation</vt:lpstr>
      <vt:lpstr>Высшая школа экономики, управления и права  Кафедра  государственного и муниципального управления: образовательная деятельность   </vt:lpstr>
      <vt:lpstr>Кадровый потенциал</vt:lpstr>
      <vt:lpstr>Контингент</vt:lpstr>
      <vt:lpstr>Количество выпускников</vt:lpstr>
      <vt:lpstr>Перспективы</vt:lpstr>
      <vt:lpstr>Развитие кадрового потенциала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Domesticus</dc:creator>
  <cp:lastModifiedBy>Онуфриева Татьяна Анатольевна</cp:lastModifiedBy>
  <cp:revision>229</cp:revision>
  <dcterms:created xsi:type="dcterms:W3CDTF">2014-12-23T18:45:10Z</dcterms:created>
  <dcterms:modified xsi:type="dcterms:W3CDTF">2022-07-01T11:25:10Z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DEXM5NU4MDET-146-51</vt:lpwstr>
  </property>
  <property fmtid="{D5CDD505-2E9C-101B-9397-08002B2CF9AE}" pid="3" name="_dlc_DocIdItemGuid">
    <vt:lpwstr>47cab8b8-c46d-40a3-b0a5-ac52786bdb91</vt:lpwstr>
  </property>
  <property fmtid="{D5CDD505-2E9C-101B-9397-08002B2CF9AE}" pid="4" name="_dlc_DocIdUrl">
    <vt:lpwstr>https://gate.narfu.ru/us/_layouts/DocIdRedir.aspx?ID=DEXM5NU4MDET-146-51, DEXM5NU4MDET-146-51</vt:lpwstr>
  </property>
</Properties>
</file>