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7" r:id="rId1"/>
  </p:sldMasterIdLst>
  <p:notesMasterIdLst>
    <p:notesMasterId r:id="rId32"/>
  </p:notesMasterIdLst>
  <p:sldIdLst>
    <p:sldId id="256" r:id="rId2"/>
    <p:sldId id="326" r:id="rId3"/>
    <p:sldId id="328" r:id="rId4"/>
    <p:sldId id="341" r:id="rId5"/>
    <p:sldId id="342" r:id="rId6"/>
    <p:sldId id="333" r:id="rId7"/>
    <p:sldId id="332" r:id="rId8"/>
    <p:sldId id="343" r:id="rId9"/>
    <p:sldId id="334" r:id="rId10"/>
    <p:sldId id="287" r:id="rId11"/>
    <p:sldId id="344" r:id="rId12"/>
    <p:sldId id="335" r:id="rId13"/>
    <p:sldId id="306" r:id="rId14"/>
    <p:sldId id="352" r:id="rId15"/>
    <p:sldId id="353" r:id="rId16"/>
    <p:sldId id="336" r:id="rId17"/>
    <p:sldId id="327" r:id="rId18"/>
    <p:sldId id="345" r:id="rId19"/>
    <p:sldId id="347" r:id="rId20"/>
    <p:sldId id="349" r:id="rId21"/>
    <p:sldId id="348" r:id="rId22"/>
    <p:sldId id="350" r:id="rId23"/>
    <p:sldId id="337" r:id="rId24"/>
    <p:sldId id="325" r:id="rId25"/>
    <p:sldId id="338" r:id="rId26"/>
    <p:sldId id="339" r:id="rId27"/>
    <p:sldId id="340" r:id="rId28"/>
    <p:sldId id="331" r:id="rId29"/>
    <p:sldId id="330" r:id="rId30"/>
    <p:sldId id="351" r:id="rId31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ксенов Алексей Юрьевич" initials="ААЮ" lastIdx="2" clrIdx="0">
    <p:extLst>
      <p:ext uri="{19B8F6BF-5375-455C-9EA6-DF929625EA0E}">
        <p15:presenceInfo xmlns:p15="http://schemas.microsoft.com/office/powerpoint/2012/main" userId="Аксенов Алексей Юрьеви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B00"/>
    <a:srgbClr val="008E40"/>
    <a:srgbClr val="005C2A"/>
    <a:srgbClr val="071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983" autoAdjust="0"/>
  </p:normalViewPr>
  <p:slideViewPr>
    <p:cSldViewPr snapToGrid="0">
      <p:cViewPr varScale="1">
        <p:scale>
          <a:sx n="110" d="100"/>
          <a:sy n="110" d="100"/>
        </p:scale>
        <p:origin x="162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2F1E85-446A-4710-BC3E-82C060E887E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2F141F-2451-4BC3-AF76-B3ED4D7BA6BE}">
      <dgm:prSet phldrT="[Текст]" custT="1"/>
      <dgm:spPr/>
      <dgm:t>
        <a:bodyPr/>
        <a:lstStyle/>
        <a:p>
          <a:r>
            <a:rPr lang="ru-RU" sz="1400" dirty="0"/>
            <a:t>Подпрограмма № 1</a:t>
          </a:r>
          <a:r>
            <a:rPr lang="ru-RU" sz="1400" i="1" dirty="0"/>
            <a:t> </a:t>
          </a:r>
          <a:r>
            <a:rPr lang="ru-RU" sz="1400" dirty="0"/>
            <a:t>«Обеспечение деятельности органов местного самоуправления Вилегодского муниципального округа»</a:t>
          </a:r>
        </a:p>
      </dgm:t>
    </dgm:pt>
    <dgm:pt modelId="{4D9A3C82-4792-4D34-8242-6046FF550A79}" type="parTrans" cxnId="{2A837B50-79F7-4C3C-9667-EA41E1C5C5D3}">
      <dgm:prSet/>
      <dgm:spPr/>
      <dgm:t>
        <a:bodyPr/>
        <a:lstStyle/>
        <a:p>
          <a:endParaRPr lang="ru-RU" sz="2000"/>
        </a:p>
      </dgm:t>
    </dgm:pt>
    <dgm:pt modelId="{4EC73680-654F-45FF-AE95-99838129AF0B}" type="sibTrans" cxnId="{2A837B50-79F7-4C3C-9667-EA41E1C5C5D3}">
      <dgm:prSet/>
      <dgm:spPr/>
      <dgm:t>
        <a:bodyPr/>
        <a:lstStyle/>
        <a:p>
          <a:endParaRPr lang="ru-RU" sz="2000"/>
        </a:p>
      </dgm:t>
    </dgm:pt>
    <dgm:pt modelId="{F5514173-6B7C-4376-A3AE-0006C50FFCC5}">
      <dgm:prSet custT="1"/>
      <dgm:spPr/>
      <dgm:t>
        <a:bodyPr/>
        <a:lstStyle/>
        <a:p>
          <a:r>
            <a:rPr lang="ru-RU" sz="1400" dirty="0"/>
            <a:t>Подпрограмма № 2</a:t>
          </a:r>
          <a:r>
            <a:rPr lang="ru-RU" sz="1400" i="1" dirty="0"/>
            <a:t> </a:t>
          </a:r>
          <a:r>
            <a:rPr lang="ru-RU" sz="1400" dirty="0"/>
            <a:t>«Развитие институтов гражданского общества»</a:t>
          </a:r>
        </a:p>
      </dgm:t>
    </dgm:pt>
    <dgm:pt modelId="{5C4634A6-A6AF-42BA-BF0B-6734685A229B}" type="parTrans" cxnId="{070CA21F-A821-46BC-98B8-24579889FD29}">
      <dgm:prSet/>
      <dgm:spPr/>
      <dgm:t>
        <a:bodyPr/>
        <a:lstStyle/>
        <a:p>
          <a:endParaRPr lang="ru-RU" sz="2000"/>
        </a:p>
      </dgm:t>
    </dgm:pt>
    <dgm:pt modelId="{3A9D6118-6583-40E7-AD60-9799CD84384F}" type="sibTrans" cxnId="{070CA21F-A821-46BC-98B8-24579889FD29}">
      <dgm:prSet/>
      <dgm:spPr/>
      <dgm:t>
        <a:bodyPr/>
        <a:lstStyle/>
        <a:p>
          <a:endParaRPr lang="ru-RU" sz="2000"/>
        </a:p>
      </dgm:t>
    </dgm:pt>
    <dgm:pt modelId="{C331EF03-44C4-41CE-9232-8EC060BD4751}">
      <dgm:prSet custT="1"/>
      <dgm:spPr/>
      <dgm:t>
        <a:bodyPr/>
        <a:lstStyle/>
        <a:p>
          <a:r>
            <a:rPr lang="ru-RU" sz="1400" dirty="0"/>
            <a:t>Подпрограмма № 3 «Профилактика и противодействие коррупции в Вилегодском муниципальном округе»</a:t>
          </a:r>
        </a:p>
      </dgm:t>
    </dgm:pt>
    <dgm:pt modelId="{BF1A2C8B-B508-40B1-BBA6-1310F4F84285}" type="parTrans" cxnId="{46314662-1B5A-41D5-9359-7AF62FAAA81B}">
      <dgm:prSet/>
      <dgm:spPr/>
      <dgm:t>
        <a:bodyPr/>
        <a:lstStyle/>
        <a:p>
          <a:endParaRPr lang="ru-RU" sz="2000"/>
        </a:p>
      </dgm:t>
    </dgm:pt>
    <dgm:pt modelId="{612CF799-7C58-4E21-84F9-22272DBDD792}" type="sibTrans" cxnId="{46314662-1B5A-41D5-9359-7AF62FAAA81B}">
      <dgm:prSet/>
      <dgm:spPr/>
      <dgm:t>
        <a:bodyPr/>
        <a:lstStyle/>
        <a:p>
          <a:endParaRPr lang="ru-RU" sz="2000"/>
        </a:p>
      </dgm:t>
    </dgm:pt>
    <dgm:pt modelId="{DB1238FD-FED1-4B84-BCE7-B85A572C450F}">
      <dgm:prSet custT="1"/>
      <dgm:spPr/>
      <dgm:t>
        <a:bodyPr/>
        <a:lstStyle/>
        <a:p>
          <a:r>
            <a:rPr lang="ru-RU" sz="1400" dirty="0"/>
            <a:t>Подпрограмма № 4 «Развитие кадрового потенциала муниципальной службы»</a:t>
          </a:r>
        </a:p>
      </dgm:t>
    </dgm:pt>
    <dgm:pt modelId="{B4BB1531-98DD-4472-A86E-E1580D84CD76}" type="parTrans" cxnId="{DF925061-1611-47D5-B434-470C31696280}">
      <dgm:prSet/>
      <dgm:spPr/>
      <dgm:t>
        <a:bodyPr/>
        <a:lstStyle/>
        <a:p>
          <a:endParaRPr lang="ru-RU" sz="2000"/>
        </a:p>
      </dgm:t>
    </dgm:pt>
    <dgm:pt modelId="{FF8E5A5E-8930-4BC5-B348-97F4040E2635}" type="sibTrans" cxnId="{DF925061-1611-47D5-B434-470C31696280}">
      <dgm:prSet/>
      <dgm:spPr/>
      <dgm:t>
        <a:bodyPr/>
        <a:lstStyle/>
        <a:p>
          <a:endParaRPr lang="ru-RU" sz="2000"/>
        </a:p>
      </dgm:t>
    </dgm:pt>
    <dgm:pt modelId="{4E5E85F5-6999-46AC-8D55-3D5B88876B67}">
      <dgm:prSet phldrT="[Текст]" custT="1"/>
      <dgm:spPr/>
      <dgm:t>
        <a:bodyPr/>
        <a:lstStyle/>
        <a:p>
          <a:r>
            <a:rPr lang="ru-RU" sz="1000" dirty="0"/>
            <a:t>Задача № 1.1. Обеспечение деятельности по решению вопросов местного значения;</a:t>
          </a:r>
        </a:p>
      </dgm:t>
    </dgm:pt>
    <dgm:pt modelId="{5A6C3F54-A6F2-4EBE-90AA-BFCB4EEAE12A}" type="parTrans" cxnId="{E8847452-D243-4CB0-B783-F0E68875CABA}">
      <dgm:prSet/>
      <dgm:spPr/>
      <dgm:t>
        <a:bodyPr/>
        <a:lstStyle/>
        <a:p>
          <a:endParaRPr lang="ru-RU" sz="2000"/>
        </a:p>
      </dgm:t>
    </dgm:pt>
    <dgm:pt modelId="{BD1DC8D0-C152-45FD-A96B-FAE9C6651784}" type="sibTrans" cxnId="{E8847452-D243-4CB0-B783-F0E68875CABA}">
      <dgm:prSet/>
      <dgm:spPr/>
      <dgm:t>
        <a:bodyPr/>
        <a:lstStyle/>
        <a:p>
          <a:endParaRPr lang="ru-RU" sz="2000"/>
        </a:p>
      </dgm:t>
    </dgm:pt>
    <dgm:pt modelId="{630E20AB-DEB8-43CD-824E-24E094D86CEB}">
      <dgm:prSet custT="1"/>
      <dgm:spPr/>
      <dgm:t>
        <a:bodyPr/>
        <a:lstStyle/>
        <a:p>
          <a:r>
            <a:rPr lang="ru-RU" sz="1000" dirty="0"/>
            <a:t>Задача № 2.1. Развитие территориального общественного самоуправления;</a:t>
          </a:r>
        </a:p>
      </dgm:t>
    </dgm:pt>
    <dgm:pt modelId="{32D1BDAF-9A96-4CF7-9662-90EF57E311EA}" type="parTrans" cxnId="{3AFD3CFA-A290-4577-9D22-A3FA009233A7}">
      <dgm:prSet/>
      <dgm:spPr/>
      <dgm:t>
        <a:bodyPr/>
        <a:lstStyle/>
        <a:p>
          <a:endParaRPr lang="ru-RU" sz="2000"/>
        </a:p>
      </dgm:t>
    </dgm:pt>
    <dgm:pt modelId="{2B4334AB-D705-46B2-9568-DCA25EF1C41B}" type="sibTrans" cxnId="{3AFD3CFA-A290-4577-9D22-A3FA009233A7}">
      <dgm:prSet/>
      <dgm:spPr/>
      <dgm:t>
        <a:bodyPr/>
        <a:lstStyle/>
        <a:p>
          <a:endParaRPr lang="ru-RU" sz="2000"/>
        </a:p>
      </dgm:t>
    </dgm:pt>
    <dgm:pt modelId="{8135B01D-0FAA-4320-B916-C6FB58C1E4CC}">
      <dgm:prSet custT="1"/>
      <dgm:spPr/>
      <dgm:t>
        <a:bodyPr/>
        <a:lstStyle/>
        <a:p>
          <a:r>
            <a:rPr lang="ru-RU" sz="1000" dirty="0"/>
            <a:t>Задача № 3.1. Информирование органов местного самоуправления и населения по антикоррупционной тематике</a:t>
          </a:r>
        </a:p>
      </dgm:t>
    </dgm:pt>
    <dgm:pt modelId="{5ABB8410-782B-4BB2-8159-79C44A288341}" type="parTrans" cxnId="{00AAD186-83C6-49D1-A4DF-AB764E2AA3F7}">
      <dgm:prSet/>
      <dgm:spPr/>
      <dgm:t>
        <a:bodyPr/>
        <a:lstStyle/>
        <a:p>
          <a:endParaRPr lang="ru-RU" sz="2000"/>
        </a:p>
      </dgm:t>
    </dgm:pt>
    <dgm:pt modelId="{FFAE10D0-C7D9-46DC-B8C4-F32E98EB1DBB}" type="sibTrans" cxnId="{00AAD186-83C6-49D1-A4DF-AB764E2AA3F7}">
      <dgm:prSet/>
      <dgm:spPr/>
      <dgm:t>
        <a:bodyPr/>
        <a:lstStyle/>
        <a:p>
          <a:endParaRPr lang="ru-RU" sz="2000"/>
        </a:p>
      </dgm:t>
    </dgm:pt>
    <dgm:pt modelId="{98D88A67-67A0-4B80-9A44-78D453FEC875}">
      <dgm:prSet custT="1"/>
      <dgm:spPr/>
      <dgm:t>
        <a:bodyPr/>
        <a:lstStyle/>
        <a:p>
          <a:r>
            <a:rPr lang="ru-RU" sz="1000" dirty="0"/>
            <a:t>Задача № 4.1. Привлечение молодых специалистов в органы местного самоуправления Вилегодского муниципального округа;</a:t>
          </a:r>
        </a:p>
      </dgm:t>
    </dgm:pt>
    <dgm:pt modelId="{25FD0E02-7085-4768-B42B-A51EA558EFB4}" type="parTrans" cxnId="{5797062B-BC28-4F44-8BAC-197A99FDF56F}">
      <dgm:prSet/>
      <dgm:spPr/>
      <dgm:t>
        <a:bodyPr/>
        <a:lstStyle/>
        <a:p>
          <a:endParaRPr lang="ru-RU" sz="2000"/>
        </a:p>
      </dgm:t>
    </dgm:pt>
    <dgm:pt modelId="{DB2EFEF1-FB7C-4399-B464-7186C51F4863}" type="sibTrans" cxnId="{5797062B-BC28-4F44-8BAC-197A99FDF56F}">
      <dgm:prSet/>
      <dgm:spPr/>
      <dgm:t>
        <a:bodyPr/>
        <a:lstStyle/>
        <a:p>
          <a:endParaRPr lang="ru-RU" sz="2000"/>
        </a:p>
      </dgm:t>
    </dgm:pt>
    <dgm:pt modelId="{E77280C4-299C-4080-8026-21F97659DB2B}">
      <dgm:prSet custT="1"/>
      <dgm:spPr/>
      <dgm:t>
        <a:bodyPr/>
        <a:lstStyle/>
        <a:p>
          <a:r>
            <a:rPr lang="ru-RU" sz="1000"/>
            <a:t>Задача № 1.2. Материально-техническое и информационно-коммуникационное обеспечение;</a:t>
          </a:r>
        </a:p>
      </dgm:t>
    </dgm:pt>
    <dgm:pt modelId="{3C5FAEC5-E737-4D91-88BC-6BDEC1AD74D3}" type="parTrans" cxnId="{E1B939A4-E889-44A8-805C-218988528B75}">
      <dgm:prSet/>
      <dgm:spPr/>
      <dgm:t>
        <a:bodyPr/>
        <a:lstStyle/>
        <a:p>
          <a:endParaRPr lang="ru-RU" sz="2000"/>
        </a:p>
      </dgm:t>
    </dgm:pt>
    <dgm:pt modelId="{F2C90BD3-A30D-4ED1-B42D-10AB243C7836}" type="sibTrans" cxnId="{E1B939A4-E889-44A8-805C-218988528B75}">
      <dgm:prSet/>
      <dgm:spPr/>
      <dgm:t>
        <a:bodyPr/>
        <a:lstStyle/>
        <a:p>
          <a:endParaRPr lang="ru-RU" sz="2000"/>
        </a:p>
      </dgm:t>
    </dgm:pt>
    <dgm:pt modelId="{D5EA6A56-34A3-477F-8D32-01BA9F060DBB}">
      <dgm:prSet custT="1"/>
      <dgm:spPr/>
      <dgm:t>
        <a:bodyPr/>
        <a:lstStyle/>
        <a:p>
          <a:r>
            <a:rPr lang="ru-RU" sz="1000"/>
            <a:t>Задача № 1.3. Осуществление государственных полномочий;</a:t>
          </a:r>
        </a:p>
      </dgm:t>
    </dgm:pt>
    <dgm:pt modelId="{D7D6C346-9818-4D57-A640-D3AFD90F1307}" type="parTrans" cxnId="{BF30B01D-9F5E-45B4-B470-630DEFE8616A}">
      <dgm:prSet/>
      <dgm:spPr/>
      <dgm:t>
        <a:bodyPr/>
        <a:lstStyle/>
        <a:p>
          <a:endParaRPr lang="ru-RU" sz="2000"/>
        </a:p>
      </dgm:t>
    </dgm:pt>
    <dgm:pt modelId="{698C0A37-BDD5-4E8F-B946-0D7BEE72D5E8}" type="sibTrans" cxnId="{BF30B01D-9F5E-45B4-B470-630DEFE8616A}">
      <dgm:prSet/>
      <dgm:spPr/>
      <dgm:t>
        <a:bodyPr/>
        <a:lstStyle/>
        <a:p>
          <a:endParaRPr lang="ru-RU" sz="2000"/>
        </a:p>
      </dgm:t>
    </dgm:pt>
    <dgm:pt modelId="{96FF09B3-42F2-403E-A504-0C463E0D2DC7}">
      <dgm:prSet custT="1"/>
      <dgm:spPr/>
      <dgm:t>
        <a:bodyPr/>
        <a:lstStyle/>
        <a:p>
          <a:r>
            <a:rPr lang="ru-RU" sz="1000"/>
            <a:t>Задача № 1.4. Обеспечение проведения муниципальных выборов;</a:t>
          </a:r>
        </a:p>
      </dgm:t>
    </dgm:pt>
    <dgm:pt modelId="{19F8E6F7-844B-4566-B3A7-4C1DBB377989}" type="parTrans" cxnId="{D5735D79-81B2-49F2-83F0-B59E0CB8AF1C}">
      <dgm:prSet/>
      <dgm:spPr/>
      <dgm:t>
        <a:bodyPr/>
        <a:lstStyle/>
        <a:p>
          <a:endParaRPr lang="ru-RU" sz="2000"/>
        </a:p>
      </dgm:t>
    </dgm:pt>
    <dgm:pt modelId="{CB5291D3-01D1-42C8-840A-6FE34710716D}" type="sibTrans" cxnId="{D5735D79-81B2-49F2-83F0-B59E0CB8AF1C}">
      <dgm:prSet/>
      <dgm:spPr/>
      <dgm:t>
        <a:bodyPr/>
        <a:lstStyle/>
        <a:p>
          <a:endParaRPr lang="ru-RU" sz="2000"/>
        </a:p>
      </dgm:t>
    </dgm:pt>
    <dgm:pt modelId="{58B54412-E372-4DD8-A3CC-EA8D7B38D251}">
      <dgm:prSet custT="1"/>
      <dgm:spPr/>
      <dgm:t>
        <a:bodyPr/>
        <a:lstStyle/>
        <a:p>
          <a:r>
            <a:rPr lang="ru-RU" sz="1000" dirty="0"/>
            <a:t>Задача № 1.5. Обеспечение деятельности ликвидационных комиссий.</a:t>
          </a:r>
        </a:p>
      </dgm:t>
    </dgm:pt>
    <dgm:pt modelId="{6575ABFD-7A18-45DF-A823-0ECC4E7223E9}" type="parTrans" cxnId="{64174290-1C4E-45E0-805C-E36517E76894}">
      <dgm:prSet/>
      <dgm:spPr/>
      <dgm:t>
        <a:bodyPr/>
        <a:lstStyle/>
        <a:p>
          <a:endParaRPr lang="ru-RU" sz="2000"/>
        </a:p>
      </dgm:t>
    </dgm:pt>
    <dgm:pt modelId="{9214060D-ECAC-4F85-9E70-47DDACE5C871}" type="sibTrans" cxnId="{64174290-1C4E-45E0-805C-E36517E76894}">
      <dgm:prSet/>
      <dgm:spPr/>
      <dgm:t>
        <a:bodyPr/>
        <a:lstStyle/>
        <a:p>
          <a:endParaRPr lang="ru-RU" sz="2000"/>
        </a:p>
      </dgm:t>
    </dgm:pt>
    <dgm:pt modelId="{4C134A2A-C685-4357-9F97-4BD47A54111E}">
      <dgm:prSet custT="1"/>
      <dgm:spPr/>
      <dgm:t>
        <a:bodyPr/>
        <a:lstStyle/>
        <a:p>
          <a:r>
            <a:rPr lang="ru-RU" sz="1000"/>
            <a:t>Задача № 2.2. Поддержка социально ориентированных некоммерческих организаций;</a:t>
          </a:r>
        </a:p>
      </dgm:t>
    </dgm:pt>
    <dgm:pt modelId="{52210043-9604-4583-AB64-EA67083F6EF7}" type="parTrans" cxnId="{C6C0CA53-9634-4C52-8979-5C21C027C531}">
      <dgm:prSet/>
      <dgm:spPr/>
      <dgm:t>
        <a:bodyPr/>
        <a:lstStyle/>
        <a:p>
          <a:endParaRPr lang="ru-RU" sz="2000"/>
        </a:p>
      </dgm:t>
    </dgm:pt>
    <dgm:pt modelId="{4DF24065-7655-4D9A-B98C-A767C631B9F7}" type="sibTrans" cxnId="{C6C0CA53-9634-4C52-8979-5C21C027C531}">
      <dgm:prSet/>
      <dgm:spPr/>
      <dgm:t>
        <a:bodyPr/>
        <a:lstStyle/>
        <a:p>
          <a:endParaRPr lang="ru-RU" sz="2000"/>
        </a:p>
      </dgm:t>
    </dgm:pt>
    <dgm:pt modelId="{B8F58633-26AB-424D-B9DB-91A77DE47D35}">
      <dgm:prSet custT="1"/>
      <dgm:spPr/>
      <dgm:t>
        <a:bodyPr/>
        <a:lstStyle/>
        <a:p>
          <a:r>
            <a:rPr lang="ru-RU" sz="1000"/>
            <a:t>Задача № 2.3. Поддержка общественных объединений;</a:t>
          </a:r>
        </a:p>
      </dgm:t>
    </dgm:pt>
    <dgm:pt modelId="{356E9E4E-EE7D-4D06-A35B-89FE5A13106F}" type="parTrans" cxnId="{C7FAE99D-24DE-4FDE-B694-CF43245DB093}">
      <dgm:prSet/>
      <dgm:spPr/>
      <dgm:t>
        <a:bodyPr/>
        <a:lstStyle/>
        <a:p>
          <a:endParaRPr lang="ru-RU" sz="2000"/>
        </a:p>
      </dgm:t>
    </dgm:pt>
    <dgm:pt modelId="{12F421C5-7E3A-495F-B6F8-659D8CA11172}" type="sibTrans" cxnId="{C7FAE99D-24DE-4FDE-B694-CF43245DB093}">
      <dgm:prSet/>
      <dgm:spPr/>
      <dgm:t>
        <a:bodyPr/>
        <a:lstStyle/>
        <a:p>
          <a:endParaRPr lang="ru-RU" sz="2000"/>
        </a:p>
      </dgm:t>
    </dgm:pt>
    <dgm:pt modelId="{D57BF981-C51E-4804-B567-B5734A676A71}">
      <dgm:prSet custT="1"/>
      <dgm:spPr/>
      <dgm:t>
        <a:bodyPr/>
        <a:lstStyle/>
        <a:p>
          <a:r>
            <a:rPr lang="ru-RU" sz="1000"/>
            <a:t>Задача № 2.4. Развитие института старост;</a:t>
          </a:r>
        </a:p>
      </dgm:t>
    </dgm:pt>
    <dgm:pt modelId="{45556DF8-6932-4C60-8805-ABB831686B92}" type="parTrans" cxnId="{EBB748CE-2C52-440A-ACB8-EC3333724118}">
      <dgm:prSet/>
      <dgm:spPr/>
      <dgm:t>
        <a:bodyPr/>
        <a:lstStyle/>
        <a:p>
          <a:endParaRPr lang="ru-RU" sz="2000"/>
        </a:p>
      </dgm:t>
    </dgm:pt>
    <dgm:pt modelId="{7F482073-A886-4CA2-B5D7-86815B168E16}" type="sibTrans" cxnId="{EBB748CE-2C52-440A-ACB8-EC3333724118}">
      <dgm:prSet/>
      <dgm:spPr/>
      <dgm:t>
        <a:bodyPr/>
        <a:lstStyle/>
        <a:p>
          <a:endParaRPr lang="ru-RU" sz="2000"/>
        </a:p>
      </dgm:t>
    </dgm:pt>
    <dgm:pt modelId="{B7B2C8A8-514D-4401-85FB-C249C7EC4885}">
      <dgm:prSet custT="1"/>
      <dgm:spPr/>
      <dgm:t>
        <a:bodyPr/>
        <a:lstStyle/>
        <a:p>
          <a:r>
            <a:rPr lang="ru-RU" sz="1000"/>
            <a:t>Задача № 2.5. Инициативное бюджетирование.</a:t>
          </a:r>
        </a:p>
      </dgm:t>
    </dgm:pt>
    <dgm:pt modelId="{7D9945FF-DB94-4595-AAE2-DA4B160A7C9F}" type="parTrans" cxnId="{31D62749-A0FF-4A7D-9B52-8AC5D1FD2ACE}">
      <dgm:prSet/>
      <dgm:spPr/>
      <dgm:t>
        <a:bodyPr/>
        <a:lstStyle/>
        <a:p>
          <a:endParaRPr lang="ru-RU" sz="2000"/>
        </a:p>
      </dgm:t>
    </dgm:pt>
    <dgm:pt modelId="{88F7FEF4-58AC-459A-B960-386302CAA331}" type="sibTrans" cxnId="{31D62749-A0FF-4A7D-9B52-8AC5D1FD2ACE}">
      <dgm:prSet/>
      <dgm:spPr/>
      <dgm:t>
        <a:bodyPr/>
        <a:lstStyle/>
        <a:p>
          <a:endParaRPr lang="ru-RU" sz="2000"/>
        </a:p>
      </dgm:t>
    </dgm:pt>
    <dgm:pt modelId="{BC437558-55E1-43FB-8F66-44E8DC85705B}">
      <dgm:prSet custT="1"/>
      <dgm:spPr/>
      <dgm:t>
        <a:bodyPr/>
        <a:lstStyle/>
        <a:p>
          <a:r>
            <a:rPr lang="ru-RU" sz="1000"/>
            <a:t>Задача № 3.2. Реализация мероприятий антикоррупционной направленности</a:t>
          </a:r>
        </a:p>
      </dgm:t>
    </dgm:pt>
    <dgm:pt modelId="{AE83E7D2-12FF-46D3-814F-8CDF0863BA4C}" type="parTrans" cxnId="{C1C50E3E-30A6-40CB-9CA3-5F66E76C1F0B}">
      <dgm:prSet/>
      <dgm:spPr/>
      <dgm:t>
        <a:bodyPr/>
        <a:lstStyle/>
        <a:p>
          <a:endParaRPr lang="ru-RU" sz="2000"/>
        </a:p>
      </dgm:t>
    </dgm:pt>
    <dgm:pt modelId="{0D23959A-0B1F-43BF-BDD3-08C32A796C18}" type="sibTrans" cxnId="{C1C50E3E-30A6-40CB-9CA3-5F66E76C1F0B}">
      <dgm:prSet/>
      <dgm:spPr/>
      <dgm:t>
        <a:bodyPr/>
        <a:lstStyle/>
        <a:p>
          <a:endParaRPr lang="ru-RU" sz="2000"/>
        </a:p>
      </dgm:t>
    </dgm:pt>
    <dgm:pt modelId="{C595BFD1-2215-47AF-9947-C86167C3CA40}">
      <dgm:prSet custT="1"/>
      <dgm:spPr/>
      <dgm:t>
        <a:bodyPr/>
        <a:lstStyle/>
        <a:p>
          <a:r>
            <a:rPr lang="ru-RU" sz="1000" dirty="0"/>
            <a:t>Задача № 4.2. Мероприятия, направленные на совершенствование профессиональных навыков муниципальных служащих;</a:t>
          </a:r>
        </a:p>
      </dgm:t>
    </dgm:pt>
    <dgm:pt modelId="{9E5D33B6-12D7-40D3-88DD-4B53E3FE14AE}" type="parTrans" cxnId="{4C69BE3C-9C4A-46F3-AE01-3BB2E510942F}">
      <dgm:prSet/>
      <dgm:spPr/>
      <dgm:t>
        <a:bodyPr/>
        <a:lstStyle/>
        <a:p>
          <a:endParaRPr lang="ru-RU" sz="2000"/>
        </a:p>
      </dgm:t>
    </dgm:pt>
    <dgm:pt modelId="{3EADA26F-321A-4694-ACDA-8F9DFA0C8BA0}" type="sibTrans" cxnId="{4C69BE3C-9C4A-46F3-AE01-3BB2E510942F}">
      <dgm:prSet/>
      <dgm:spPr/>
      <dgm:t>
        <a:bodyPr/>
        <a:lstStyle/>
        <a:p>
          <a:endParaRPr lang="ru-RU" sz="2000"/>
        </a:p>
      </dgm:t>
    </dgm:pt>
    <dgm:pt modelId="{5E5CB124-D4CC-42E5-A5D2-9EEE395459C8}">
      <dgm:prSet custT="1"/>
      <dgm:spPr/>
      <dgm:t>
        <a:bodyPr/>
        <a:lstStyle/>
        <a:p>
          <a:r>
            <a:rPr lang="ru-RU" sz="1000"/>
            <a:t>Задача № 4.3. Профессиональная подготовка, переподготовка и повышение квалификации в Администрации Вилегодского муниципального округа;</a:t>
          </a:r>
        </a:p>
      </dgm:t>
    </dgm:pt>
    <dgm:pt modelId="{4737FF46-786A-4483-B354-03E135188153}" type="parTrans" cxnId="{44DD3353-4167-4FDF-8981-659D42857368}">
      <dgm:prSet/>
      <dgm:spPr/>
      <dgm:t>
        <a:bodyPr/>
        <a:lstStyle/>
        <a:p>
          <a:endParaRPr lang="ru-RU" sz="2000"/>
        </a:p>
      </dgm:t>
    </dgm:pt>
    <dgm:pt modelId="{D48A6F86-BB73-4882-B53F-4EFC88F99E9D}" type="sibTrans" cxnId="{44DD3353-4167-4FDF-8981-659D42857368}">
      <dgm:prSet/>
      <dgm:spPr/>
      <dgm:t>
        <a:bodyPr/>
        <a:lstStyle/>
        <a:p>
          <a:endParaRPr lang="ru-RU" sz="2000"/>
        </a:p>
      </dgm:t>
    </dgm:pt>
    <dgm:pt modelId="{BA84824E-59C5-403D-920E-22E4A1AFF25C}">
      <dgm:prSet custT="1"/>
      <dgm:spPr/>
      <dgm:t>
        <a:bodyPr/>
        <a:lstStyle/>
        <a:p>
          <a:r>
            <a:rPr lang="ru-RU" sz="1000"/>
            <a:t>Задача № 4.4. Работа с ветеранами муниципальной службы.</a:t>
          </a:r>
        </a:p>
      </dgm:t>
    </dgm:pt>
    <dgm:pt modelId="{0BB5A73A-85A6-4381-B09F-BC1A645FC2B5}" type="parTrans" cxnId="{658D30F2-6EC6-4CE2-91C1-F7DE1514D1B8}">
      <dgm:prSet/>
      <dgm:spPr/>
      <dgm:t>
        <a:bodyPr/>
        <a:lstStyle/>
        <a:p>
          <a:endParaRPr lang="ru-RU" sz="2000"/>
        </a:p>
      </dgm:t>
    </dgm:pt>
    <dgm:pt modelId="{D69B92F5-2377-426F-AFA2-B16E27AC86F3}" type="sibTrans" cxnId="{658D30F2-6EC6-4CE2-91C1-F7DE1514D1B8}">
      <dgm:prSet/>
      <dgm:spPr/>
      <dgm:t>
        <a:bodyPr/>
        <a:lstStyle/>
        <a:p>
          <a:endParaRPr lang="ru-RU" sz="2000"/>
        </a:p>
      </dgm:t>
    </dgm:pt>
    <dgm:pt modelId="{815613D5-0E13-44C9-8845-EA4BA900860E}" type="pres">
      <dgm:prSet presAssocID="{5C2F1E85-446A-4710-BC3E-82C060E887ED}" presName="linear" presStyleCnt="0">
        <dgm:presLayoutVars>
          <dgm:animLvl val="lvl"/>
          <dgm:resizeHandles val="exact"/>
        </dgm:presLayoutVars>
      </dgm:prSet>
      <dgm:spPr/>
    </dgm:pt>
    <dgm:pt modelId="{1DB431D6-D0EF-4D51-B8A4-755A6C4BB570}" type="pres">
      <dgm:prSet presAssocID="{F42F141F-2451-4BC3-AF76-B3ED4D7BA6B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C6C4FA4-88A8-47F1-A4D2-DF6846683928}" type="pres">
      <dgm:prSet presAssocID="{F42F141F-2451-4BC3-AF76-B3ED4D7BA6BE}" presName="childText" presStyleLbl="revTx" presStyleIdx="0" presStyleCnt="4">
        <dgm:presLayoutVars>
          <dgm:bulletEnabled val="1"/>
        </dgm:presLayoutVars>
      </dgm:prSet>
      <dgm:spPr/>
    </dgm:pt>
    <dgm:pt modelId="{D7314CF1-1514-437F-9C5F-E17C032CB074}" type="pres">
      <dgm:prSet presAssocID="{F5514173-6B7C-4376-A3AE-0006C50FFCC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E5A4D48-5ECE-4AC4-B5C4-D3B0F6E9062A}" type="pres">
      <dgm:prSet presAssocID="{F5514173-6B7C-4376-A3AE-0006C50FFCC5}" presName="childText" presStyleLbl="revTx" presStyleIdx="1" presStyleCnt="4">
        <dgm:presLayoutVars>
          <dgm:bulletEnabled val="1"/>
        </dgm:presLayoutVars>
      </dgm:prSet>
      <dgm:spPr/>
    </dgm:pt>
    <dgm:pt modelId="{49C3B4BB-A1D4-4ABE-BE26-378ED756145F}" type="pres">
      <dgm:prSet presAssocID="{C331EF03-44C4-41CE-9232-8EC060BD475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BE65093-654C-4005-B338-6B69874A3F91}" type="pres">
      <dgm:prSet presAssocID="{C331EF03-44C4-41CE-9232-8EC060BD4751}" presName="childText" presStyleLbl="revTx" presStyleIdx="2" presStyleCnt="4">
        <dgm:presLayoutVars>
          <dgm:bulletEnabled val="1"/>
        </dgm:presLayoutVars>
      </dgm:prSet>
      <dgm:spPr/>
    </dgm:pt>
    <dgm:pt modelId="{055F8545-21AC-4446-8916-9A8FF6FB0909}" type="pres">
      <dgm:prSet presAssocID="{DB1238FD-FED1-4B84-BCE7-B85A572C450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F89E93F-74A4-4794-BAF3-B409FBCE629C}" type="pres">
      <dgm:prSet presAssocID="{DB1238FD-FED1-4B84-BCE7-B85A572C450F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F66A8A01-FB38-4C7C-8BED-F2FF8CBABC91}" type="presOf" srcId="{F42F141F-2451-4BC3-AF76-B3ED4D7BA6BE}" destId="{1DB431D6-D0EF-4D51-B8A4-755A6C4BB570}" srcOrd="0" destOrd="0" presId="urn:microsoft.com/office/officeart/2005/8/layout/vList2"/>
    <dgm:cxn modelId="{3271051A-95CF-4B7A-9426-28BE87B459BA}" type="presOf" srcId="{BA84824E-59C5-403D-920E-22E4A1AFF25C}" destId="{4F89E93F-74A4-4794-BAF3-B409FBCE629C}" srcOrd="0" destOrd="3" presId="urn:microsoft.com/office/officeart/2005/8/layout/vList2"/>
    <dgm:cxn modelId="{BF30B01D-9F5E-45B4-B470-630DEFE8616A}" srcId="{F42F141F-2451-4BC3-AF76-B3ED4D7BA6BE}" destId="{D5EA6A56-34A3-477F-8D32-01BA9F060DBB}" srcOrd="2" destOrd="0" parTransId="{D7D6C346-9818-4D57-A640-D3AFD90F1307}" sibTransId="{698C0A37-BDD5-4E8F-B946-0D7BEE72D5E8}"/>
    <dgm:cxn modelId="{070CA21F-A821-46BC-98B8-24579889FD29}" srcId="{5C2F1E85-446A-4710-BC3E-82C060E887ED}" destId="{F5514173-6B7C-4376-A3AE-0006C50FFCC5}" srcOrd="1" destOrd="0" parTransId="{5C4634A6-A6AF-42BA-BF0B-6734685A229B}" sibTransId="{3A9D6118-6583-40E7-AD60-9799CD84384F}"/>
    <dgm:cxn modelId="{B880E926-6809-4211-A146-F6A847E9195B}" type="presOf" srcId="{E77280C4-299C-4080-8026-21F97659DB2B}" destId="{0C6C4FA4-88A8-47F1-A4D2-DF6846683928}" srcOrd="0" destOrd="1" presId="urn:microsoft.com/office/officeart/2005/8/layout/vList2"/>
    <dgm:cxn modelId="{50537027-12EB-4B11-A8F4-F255F6D4278B}" type="presOf" srcId="{C595BFD1-2215-47AF-9947-C86167C3CA40}" destId="{4F89E93F-74A4-4794-BAF3-B409FBCE629C}" srcOrd="0" destOrd="1" presId="urn:microsoft.com/office/officeart/2005/8/layout/vList2"/>
    <dgm:cxn modelId="{5797062B-BC28-4F44-8BAC-197A99FDF56F}" srcId="{DB1238FD-FED1-4B84-BCE7-B85A572C450F}" destId="{98D88A67-67A0-4B80-9A44-78D453FEC875}" srcOrd="0" destOrd="0" parTransId="{25FD0E02-7085-4768-B42B-A51EA558EFB4}" sibTransId="{DB2EFEF1-FB7C-4399-B464-7186C51F4863}"/>
    <dgm:cxn modelId="{34F0CF2B-0DB7-4B92-824B-B2A261AE359B}" type="presOf" srcId="{DB1238FD-FED1-4B84-BCE7-B85A572C450F}" destId="{055F8545-21AC-4446-8916-9A8FF6FB0909}" srcOrd="0" destOrd="0" presId="urn:microsoft.com/office/officeart/2005/8/layout/vList2"/>
    <dgm:cxn modelId="{4C69BE3C-9C4A-46F3-AE01-3BB2E510942F}" srcId="{DB1238FD-FED1-4B84-BCE7-B85A572C450F}" destId="{C595BFD1-2215-47AF-9947-C86167C3CA40}" srcOrd="1" destOrd="0" parTransId="{9E5D33B6-12D7-40D3-88DD-4B53E3FE14AE}" sibTransId="{3EADA26F-321A-4694-ACDA-8F9DFA0C8BA0}"/>
    <dgm:cxn modelId="{C1C50E3E-30A6-40CB-9CA3-5F66E76C1F0B}" srcId="{C331EF03-44C4-41CE-9232-8EC060BD4751}" destId="{BC437558-55E1-43FB-8F66-44E8DC85705B}" srcOrd="1" destOrd="0" parTransId="{AE83E7D2-12FF-46D3-814F-8CDF0863BA4C}" sibTransId="{0D23959A-0B1F-43BF-BDD3-08C32A796C18}"/>
    <dgm:cxn modelId="{B423FD5E-0543-4687-8E34-9B92413ADAD1}" type="presOf" srcId="{98D88A67-67A0-4B80-9A44-78D453FEC875}" destId="{4F89E93F-74A4-4794-BAF3-B409FBCE629C}" srcOrd="0" destOrd="0" presId="urn:microsoft.com/office/officeart/2005/8/layout/vList2"/>
    <dgm:cxn modelId="{DF925061-1611-47D5-B434-470C31696280}" srcId="{5C2F1E85-446A-4710-BC3E-82C060E887ED}" destId="{DB1238FD-FED1-4B84-BCE7-B85A572C450F}" srcOrd="3" destOrd="0" parTransId="{B4BB1531-98DD-4472-A86E-E1580D84CD76}" sibTransId="{FF8E5A5E-8930-4BC5-B348-97F4040E2635}"/>
    <dgm:cxn modelId="{46314662-1B5A-41D5-9359-7AF62FAAA81B}" srcId="{5C2F1E85-446A-4710-BC3E-82C060E887ED}" destId="{C331EF03-44C4-41CE-9232-8EC060BD4751}" srcOrd="2" destOrd="0" parTransId="{BF1A2C8B-B508-40B1-BBA6-1310F4F84285}" sibTransId="{612CF799-7C58-4E21-84F9-22272DBDD792}"/>
    <dgm:cxn modelId="{31D62749-A0FF-4A7D-9B52-8AC5D1FD2ACE}" srcId="{F5514173-6B7C-4376-A3AE-0006C50FFCC5}" destId="{B7B2C8A8-514D-4401-85FB-C249C7EC4885}" srcOrd="4" destOrd="0" parTransId="{7D9945FF-DB94-4595-AAE2-DA4B160A7C9F}" sibTransId="{88F7FEF4-58AC-459A-B960-386302CAA331}"/>
    <dgm:cxn modelId="{778A756C-217F-4E17-B7E6-24D64F64648C}" type="presOf" srcId="{8135B01D-0FAA-4320-B916-C6FB58C1E4CC}" destId="{CBE65093-654C-4005-B338-6B69874A3F91}" srcOrd="0" destOrd="0" presId="urn:microsoft.com/office/officeart/2005/8/layout/vList2"/>
    <dgm:cxn modelId="{CA826E70-6C3A-47E2-B33B-C6CAE0F88807}" type="presOf" srcId="{D57BF981-C51E-4804-B567-B5734A676A71}" destId="{3E5A4D48-5ECE-4AC4-B5C4-D3B0F6E9062A}" srcOrd="0" destOrd="3" presId="urn:microsoft.com/office/officeart/2005/8/layout/vList2"/>
    <dgm:cxn modelId="{2A837B50-79F7-4C3C-9667-EA41E1C5C5D3}" srcId="{5C2F1E85-446A-4710-BC3E-82C060E887ED}" destId="{F42F141F-2451-4BC3-AF76-B3ED4D7BA6BE}" srcOrd="0" destOrd="0" parTransId="{4D9A3C82-4792-4D34-8242-6046FF550A79}" sibTransId="{4EC73680-654F-45FF-AE95-99838129AF0B}"/>
    <dgm:cxn modelId="{E8847452-D243-4CB0-B783-F0E68875CABA}" srcId="{F42F141F-2451-4BC3-AF76-B3ED4D7BA6BE}" destId="{4E5E85F5-6999-46AC-8D55-3D5B88876B67}" srcOrd="0" destOrd="0" parTransId="{5A6C3F54-A6F2-4EBE-90AA-BFCB4EEAE12A}" sibTransId="{BD1DC8D0-C152-45FD-A96B-FAE9C6651784}"/>
    <dgm:cxn modelId="{44DD3353-4167-4FDF-8981-659D42857368}" srcId="{DB1238FD-FED1-4B84-BCE7-B85A572C450F}" destId="{5E5CB124-D4CC-42E5-A5D2-9EEE395459C8}" srcOrd="2" destOrd="0" parTransId="{4737FF46-786A-4483-B354-03E135188153}" sibTransId="{D48A6F86-BB73-4882-B53F-4EFC88F99E9D}"/>
    <dgm:cxn modelId="{C6C0CA53-9634-4C52-8979-5C21C027C531}" srcId="{F5514173-6B7C-4376-A3AE-0006C50FFCC5}" destId="{4C134A2A-C685-4357-9F97-4BD47A54111E}" srcOrd="1" destOrd="0" parTransId="{52210043-9604-4583-AB64-EA67083F6EF7}" sibTransId="{4DF24065-7655-4D9A-B98C-A767C631B9F7}"/>
    <dgm:cxn modelId="{D5735D79-81B2-49F2-83F0-B59E0CB8AF1C}" srcId="{F42F141F-2451-4BC3-AF76-B3ED4D7BA6BE}" destId="{96FF09B3-42F2-403E-A504-0C463E0D2DC7}" srcOrd="3" destOrd="0" parTransId="{19F8E6F7-844B-4566-B3A7-4C1DBB377989}" sibTransId="{CB5291D3-01D1-42C8-840A-6FE34710716D}"/>
    <dgm:cxn modelId="{AA66777B-8CEA-4FB9-A6D3-2DE85D143C9E}" type="presOf" srcId="{5E5CB124-D4CC-42E5-A5D2-9EEE395459C8}" destId="{4F89E93F-74A4-4794-BAF3-B409FBCE629C}" srcOrd="0" destOrd="2" presId="urn:microsoft.com/office/officeart/2005/8/layout/vList2"/>
    <dgm:cxn modelId="{11D08084-BF26-41E0-B652-32890EE4D094}" type="presOf" srcId="{C331EF03-44C4-41CE-9232-8EC060BD4751}" destId="{49C3B4BB-A1D4-4ABE-BE26-378ED756145F}" srcOrd="0" destOrd="0" presId="urn:microsoft.com/office/officeart/2005/8/layout/vList2"/>
    <dgm:cxn modelId="{00AAD186-83C6-49D1-A4DF-AB764E2AA3F7}" srcId="{C331EF03-44C4-41CE-9232-8EC060BD4751}" destId="{8135B01D-0FAA-4320-B916-C6FB58C1E4CC}" srcOrd="0" destOrd="0" parTransId="{5ABB8410-782B-4BB2-8159-79C44A288341}" sibTransId="{FFAE10D0-C7D9-46DC-B8C4-F32E98EB1DBB}"/>
    <dgm:cxn modelId="{64174290-1C4E-45E0-805C-E36517E76894}" srcId="{F42F141F-2451-4BC3-AF76-B3ED4D7BA6BE}" destId="{58B54412-E372-4DD8-A3CC-EA8D7B38D251}" srcOrd="4" destOrd="0" parTransId="{6575ABFD-7A18-45DF-A823-0ECC4E7223E9}" sibTransId="{9214060D-ECAC-4F85-9E70-47DDACE5C871}"/>
    <dgm:cxn modelId="{C7FAE99D-24DE-4FDE-B694-CF43245DB093}" srcId="{F5514173-6B7C-4376-A3AE-0006C50FFCC5}" destId="{B8F58633-26AB-424D-B9DB-91A77DE47D35}" srcOrd="2" destOrd="0" parTransId="{356E9E4E-EE7D-4D06-A35B-89FE5A13106F}" sibTransId="{12F421C5-7E3A-495F-B6F8-659D8CA11172}"/>
    <dgm:cxn modelId="{E1B939A4-E889-44A8-805C-218988528B75}" srcId="{F42F141F-2451-4BC3-AF76-B3ED4D7BA6BE}" destId="{E77280C4-299C-4080-8026-21F97659DB2B}" srcOrd="1" destOrd="0" parTransId="{3C5FAEC5-E737-4D91-88BC-6BDEC1AD74D3}" sibTransId="{F2C90BD3-A30D-4ED1-B42D-10AB243C7836}"/>
    <dgm:cxn modelId="{4CB682A6-2946-4754-82BB-3BC451AD6D9D}" type="presOf" srcId="{58B54412-E372-4DD8-A3CC-EA8D7B38D251}" destId="{0C6C4FA4-88A8-47F1-A4D2-DF6846683928}" srcOrd="0" destOrd="4" presId="urn:microsoft.com/office/officeart/2005/8/layout/vList2"/>
    <dgm:cxn modelId="{3F01A3A6-A7FE-4FE0-8E23-DB374BF3C1D2}" type="presOf" srcId="{F5514173-6B7C-4376-A3AE-0006C50FFCC5}" destId="{D7314CF1-1514-437F-9C5F-E17C032CB074}" srcOrd="0" destOrd="0" presId="urn:microsoft.com/office/officeart/2005/8/layout/vList2"/>
    <dgm:cxn modelId="{9FF5B8A7-2503-40EB-8132-37E9CE0829C0}" type="presOf" srcId="{96FF09B3-42F2-403E-A504-0C463E0D2DC7}" destId="{0C6C4FA4-88A8-47F1-A4D2-DF6846683928}" srcOrd="0" destOrd="3" presId="urn:microsoft.com/office/officeart/2005/8/layout/vList2"/>
    <dgm:cxn modelId="{F88B6BB2-642C-4291-9AF8-40F58236C2EC}" type="presOf" srcId="{4C134A2A-C685-4357-9F97-4BD47A54111E}" destId="{3E5A4D48-5ECE-4AC4-B5C4-D3B0F6E9062A}" srcOrd="0" destOrd="1" presId="urn:microsoft.com/office/officeart/2005/8/layout/vList2"/>
    <dgm:cxn modelId="{575188B5-5311-4B4E-B4B4-6CABCE0AF4B6}" type="presOf" srcId="{B8F58633-26AB-424D-B9DB-91A77DE47D35}" destId="{3E5A4D48-5ECE-4AC4-B5C4-D3B0F6E9062A}" srcOrd="0" destOrd="2" presId="urn:microsoft.com/office/officeart/2005/8/layout/vList2"/>
    <dgm:cxn modelId="{58178AB7-C745-46F2-8D91-C7AE86753C97}" type="presOf" srcId="{630E20AB-DEB8-43CD-824E-24E094D86CEB}" destId="{3E5A4D48-5ECE-4AC4-B5C4-D3B0F6E9062A}" srcOrd="0" destOrd="0" presId="urn:microsoft.com/office/officeart/2005/8/layout/vList2"/>
    <dgm:cxn modelId="{4BB1B0BA-1026-4353-A49E-C61C4D8B0393}" type="presOf" srcId="{5C2F1E85-446A-4710-BC3E-82C060E887ED}" destId="{815613D5-0E13-44C9-8845-EA4BA900860E}" srcOrd="0" destOrd="0" presId="urn:microsoft.com/office/officeart/2005/8/layout/vList2"/>
    <dgm:cxn modelId="{256C69C0-B55B-4474-A475-FFF8AA44A932}" type="presOf" srcId="{BC437558-55E1-43FB-8F66-44E8DC85705B}" destId="{CBE65093-654C-4005-B338-6B69874A3F91}" srcOrd="0" destOrd="1" presId="urn:microsoft.com/office/officeart/2005/8/layout/vList2"/>
    <dgm:cxn modelId="{EBB748CE-2C52-440A-ACB8-EC3333724118}" srcId="{F5514173-6B7C-4376-A3AE-0006C50FFCC5}" destId="{D57BF981-C51E-4804-B567-B5734A676A71}" srcOrd="3" destOrd="0" parTransId="{45556DF8-6932-4C60-8805-ABB831686B92}" sibTransId="{7F482073-A886-4CA2-B5D7-86815B168E16}"/>
    <dgm:cxn modelId="{643EACD0-B9A1-4575-A7EB-2F5A08C584FE}" type="presOf" srcId="{D5EA6A56-34A3-477F-8D32-01BA9F060DBB}" destId="{0C6C4FA4-88A8-47F1-A4D2-DF6846683928}" srcOrd="0" destOrd="2" presId="urn:microsoft.com/office/officeart/2005/8/layout/vList2"/>
    <dgm:cxn modelId="{922841E3-26A3-4611-A141-421F221DB13E}" type="presOf" srcId="{4E5E85F5-6999-46AC-8D55-3D5B88876B67}" destId="{0C6C4FA4-88A8-47F1-A4D2-DF6846683928}" srcOrd="0" destOrd="0" presId="urn:microsoft.com/office/officeart/2005/8/layout/vList2"/>
    <dgm:cxn modelId="{658D30F2-6EC6-4CE2-91C1-F7DE1514D1B8}" srcId="{DB1238FD-FED1-4B84-BCE7-B85A572C450F}" destId="{BA84824E-59C5-403D-920E-22E4A1AFF25C}" srcOrd="3" destOrd="0" parTransId="{0BB5A73A-85A6-4381-B09F-BC1A645FC2B5}" sibTransId="{D69B92F5-2377-426F-AFA2-B16E27AC86F3}"/>
    <dgm:cxn modelId="{082411F8-DBB7-4AD9-97D7-83EC4AB366BD}" type="presOf" srcId="{B7B2C8A8-514D-4401-85FB-C249C7EC4885}" destId="{3E5A4D48-5ECE-4AC4-B5C4-D3B0F6E9062A}" srcOrd="0" destOrd="4" presId="urn:microsoft.com/office/officeart/2005/8/layout/vList2"/>
    <dgm:cxn modelId="{3AFD3CFA-A290-4577-9D22-A3FA009233A7}" srcId="{F5514173-6B7C-4376-A3AE-0006C50FFCC5}" destId="{630E20AB-DEB8-43CD-824E-24E094D86CEB}" srcOrd="0" destOrd="0" parTransId="{32D1BDAF-9A96-4CF7-9662-90EF57E311EA}" sibTransId="{2B4334AB-D705-46B2-9568-DCA25EF1C41B}"/>
    <dgm:cxn modelId="{2D3873A3-3355-447B-A115-6959A9EED0F0}" type="presParOf" srcId="{815613D5-0E13-44C9-8845-EA4BA900860E}" destId="{1DB431D6-D0EF-4D51-B8A4-755A6C4BB570}" srcOrd="0" destOrd="0" presId="urn:microsoft.com/office/officeart/2005/8/layout/vList2"/>
    <dgm:cxn modelId="{D73854D8-2013-4ADA-A15E-31745C000505}" type="presParOf" srcId="{815613D5-0E13-44C9-8845-EA4BA900860E}" destId="{0C6C4FA4-88A8-47F1-A4D2-DF6846683928}" srcOrd="1" destOrd="0" presId="urn:microsoft.com/office/officeart/2005/8/layout/vList2"/>
    <dgm:cxn modelId="{FC06C983-5DC0-4505-A67A-95759B8967A2}" type="presParOf" srcId="{815613D5-0E13-44C9-8845-EA4BA900860E}" destId="{D7314CF1-1514-437F-9C5F-E17C032CB074}" srcOrd="2" destOrd="0" presId="urn:microsoft.com/office/officeart/2005/8/layout/vList2"/>
    <dgm:cxn modelId="{D49D8258-2287-4A22-8C40-EC4E173FC844}" type="presParOf" srcId="{815613D5-0E13-44C9-8845-EA4BA900860E}" destId="{3E5A4D48-5ECE-4AC4-B5C4-D3B0F6E9062A}" srcOrd="3" destOrd="0" presId="urn:microsoft.com/office/officeart/2005/8/layout/vList2"/>
    <dgm:cxn modelId="{CEFB14CB-CB5A-47A3-AB1E-3E63F033CDAC}" type="presParOf" srcId="{815613D5-0E13-44C9-8845-EA4BA900860E}" destId="{49C3B4BB-A1D4-4ABE-BE26-378ED756145F}" srcOrd="4" destOrd="0" presId="urn:microsoft.com/office/officeart/2005/8/layout/vList2"/>
    <dgm:cxn modelId="{CB717EDC-2C59-4640-AC40-3DE3C8CE1E93}" type="presParOf" srcId="{815613D5-0E13-44C9-8845-EA4BA900860E}" destId="{CBE65093-654C-4005-B338-6B69874A3F91}" srcOrd="5" destOrd="0" presId="urn:microsoft.com/office/officeart/2005/8/layout/vList2"/>
    <dgm:cxn modelId="{6B4D8DA4-0962-4115-814B-35768AF3982E}" type="presParOf" srcId="{815613D5-0E13-44C9-8845-EA4BA900860E}" destId="{055F8545-21AC-4446-8916-9A8FF6FB0909}" srcOrd="6" destOrd="0" presId="urn:microsoft.com/office/officeart/2005/8/layout/vList2"/>
    <dgm:cxn modelId="{156AD66C-355D-41E3-9553-55F9E4D9B98A}" type="presParOf" srcId="{815613D5-0E13-44C9-8845-EA4BA900860E}" destId="{4F89E93F-74A4-4794-BAF3-B409FBCE629C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431D6-D0EF-4D51-B8A4-755A6C4BB570}">
      <dsp:nvSpPr>
        <dsp:cNvPr id="0" name=""/>
        <dsp:cNvSpPr/>
      </dsp:nvSpPr>
      <dsp:spPr>
        <a:xfrm>
          <a:off x="0" y="4585"/>
          <a:ext cx="8281852" cy="5380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Подпрограмма № 1</a:t>
          </a:r>
          <a:r>
            <a:rPr lang="ru-RU" sz="1400" i="1" kern="1200" dirty="0"/>
            <a:t> </a:t>
          </a:r>
          <a:r>
            <a:rPr lang="ru-RU" sz="1400" kern="1200" dirty="0"/>
            <a:t>«Обеспечение деятельности органов местного самоуправления Вилегодского муниципального округа»</a:t>
          </a:r>
        </a:p>
      </dsp:txBody>
      <dsp:txXfrm>
        <a:off x="26265" y="30850"/>
        <a:ext cx="8229322" cy="485509"/>
      </dsp:txXfrm>
    </dsp:sp>
    <dsp:sp modelId="{0C6C4FA4-88A8-47F1-A4D2-DF6846683928}">
      <dsp:nvSpPr>
        <dsp:cNvPr id="0" name=""/>
        <dsp:cNvSpPr/>
      </dsp:nvSpPr>
      <dsp:spPr>
        <a:xfrm>
          <a:off x="0" y="542625"/>
          <a:ext cx="8281852" cy="813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2949" tIns="12700" rIns="7112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/>
            <a:t>Задача № 1.1. Обеспечение деятельности по решению вопросов местного значения;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/>
            <a:t>Задача № 1.2. Материально-техническое и информационно-коммуникационное обеспечение;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/>
            <a:t>Задача № 1.3. Осуществление государственных полномочий;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/>
            <a:t>Задача № 1.4. Обеспечение проведения муниципальных выборов;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/>
            <a:t>Задача № 1.5. Обеспечение деятельности ликвидационных комиссий.</a:t>
          </a:r>
        </a:p>
      </dsp:txBody>
      <dsp:txXfrm>
        <a:off x="0" y="542625"/>
        <a:ext cx="8281852" cy="813095"/>
      </dsp:txXfrm>
    </dsp:sp>
    <dsp:sp modelId="{D7314CF1-1514-437F-9C5F-E17C032CB074}">
      <dsp:nvSpPr>
        <dsp:cNvPr id="0" name=""/>
        <dsp:cNvSpPr/>
      </dsp:nvSpPr>
      <dsp:spPr>
        <a:xfrm>
          <a:off x="0" y="1355720"/>
          <a:ext cx="8281852" cy="5380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Подпрограмма № 2</a:t>
          </a:r>
          <a:r>
            <a:rPr lang="ru-RU" sz="1400" i="1" kern="1200" dirty="0"/>
            <a:t> </a:t>
          </a:r>
          <a:r>
            <a:rPr lang="ru-RU" sz="1400" kern="1200" dirty="0"/>
            <a:t>«Развитие институтов гражданского общества»</a:t>
          </a:r>
        </a:p>
      </dsp:txBody>
      <dsp:txXfrm>
        <a:off x="26265" y="1381985"/>
        <a:ext cx="8229322" cy="485509"/>
      </dsp:txXfrm>
    </dsp:sp>
    <dsp:sp modelId="{3E5A4D48-5ECE-4AC4-B5C4-D3B0F6E9062A}">
      <dsp:nvSpPr>
        <dsp:cNvPr id="0" name=""/>
        <dsp:cNvSpPr/>
      </dsp:nvSpPr>
      <dsp:spPr>
        <a:xfrm>
          <a:off x="0" y="1893760"/>
          <a:ext cx="8281852" cy="813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2949" tIns="12700" rIns="7112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/>
            <a:t>Задача № 2.1. Развитие территориального общественного самоуправления;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/>
            <a:t>Задача № 2.2. Поддержка социально ориентированных некоммерческих организаций;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/>
            <a:t>Задача № 2.3. Поддержка общественных объединений;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/>
            <a:t>Задача № 2.4. Развитие института старост;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/>
            <a:t>Задача № 2.5. Инициативное бюджетирование.</a:t>
          </a:r>
        </a:p>
      </dsp:txBody>
      <dsp:txXfrm>
        <a:off x="0" y="1893760"/>
        <a:ext cx="8281852" cy="813095"/>
      </dsp:txXfrm>
    </dsp:sp>
    <dsp:sp modelId="{49C3B4BB-A1D4-4ABE-BE26-378ED756145F}">
      <dsp:nvSpPr>
        <dsp:cNvPr id="0" name=""/>
        <dsp:cNvSpPr/>
      </dsp:nvSpPr>
      <dsp:spPr>
        <a:xfrm>
          <a:off x="0" y="2706855"/>
          <a:ext cx="8281852" cy="5380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Подпрограмма № 3 «Профилактика и противодействие коррупции в Вилегодском муниципальном округе»</a:t>
          </a:r>
        </a:p>
      </dsp:txBody>
      <dsp:txXfrm>
        <a:off x="26265" y="2733120"/>
        <a:ext cx="8229322" cy="485509"/>
      </dsp:txXfrm>
    </dsp:sp>
    <dsp:sp modelId="{CBE65093-654C-4005-B338-6B69874A3F91}">
      <dsp:nvSpPr>
        <dsp:cNvPr id="0" name=""/>
        <dsp:cNvSpPr/>
      </dsp:nvSpPr>
      <dsp:spPr>
        <a:xfrm>
          <a:off x="0" y="3244895"/>
          <a:ext cx="8281852" cy="327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2949" tIns="12700" rIns="7112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/>
            <a:t>Задача № 3.1. Информирование органов местного самоуправления и населения по антикоррупционной тематике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/>
            <a:t>Задача № 3.2. Реализация мероприятий антикоррупционной направленности</a:t>
          </a:r>
        </a:p>
      </dsp:txBody>
      <dsp:txXfrm>
        <a:off x="0" y="3244895"/>
        <a:ext cx="8281852" cy="327221"/>
      </dsp:txXfrm>
    </dsp:sp>
    <dsp:sp modelId="{055F8545-21AC-4446-8916-9A8FF6FB0909}">
      <dsp:nvSpPr>
        <dsp:cNvPr id="0" name=""/>
        <dsp:cNvSpPr/>
      </dsp:nvSpPr>
      <dsp:spPr>
        <a:xfrm>
          <a:off x="0" y="3572116"/>
          <a:ext cx="8281852" cy="5380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Подпрограмма № 4 «Развитие кадрового потенциала муниципальной службы»</a:t>
          </a:r>
        </a:p>
      </dsp:txBody>
      <dsp:txXfrm>
        <a:off x="26265" y="3598381"/>
        <a:ext cx="8229322" cy="485509"/>
      </dsp:txXfrm>
    </dsp:sp>
    <dsp:sp modelId="{4F89E93F-74A4-4794-BAF3-B409FBCE629C}">
      <dsp:nvSpPr>
        <dsp:cNvPr id="0" name=""/>
        <dsp:cNvSpPr/>
      </dsp:nvSpPr>
      <dsp:spPr>
        <a:xfrm>
          <a:off x="0" y="4110156"/>
          <a:ext cx="8281852" cy="793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2949" tIns="12700" rIns="7112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/>
            <a:t>Задача № 4.1. Привлечение молодых специалистов в органы местного самоуправления Вилегодского муниципального округа;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/>
            <a:t>Задача № 4.2. Мероприятия, направленные на совершенствование профессиональных навыков муниципальных служащих;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/>
            <a:t>Задача № 4.3. Профессиональная подготовка, переподготовка и повышение квалификации в Администрации Вилегодского муниципального округа;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/>
            <a:t>Задача № 4.4. Работа с ветеранами муниципальной службы.</a:t>
          </a:r>
        </a:p>
      </dsp:txBody>
      <dsp:txXfrm>
        <a:off x="0" y="4110156"/>
        <a:ext cx="8281852" cy="7932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7448ACB-A913-4815-84BE-C34C56605A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5C9EA5F-F9A8-490F-9A02-326775ACD1E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AF1EB95-B125-4E15-8356-AEE51316D7C1}" type="datetimeFigureOut">
              <a:rPr lang="ru-RU"/>
              <a:pPr>
                <a:defRPr/>
              </a:pPr>
              <a:t>21.11.2022</a:t>
            </a:fld>
            <a:endParaRPr lang="ru-RU" dirty="0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A30E6D3C-95E3-4EC4-9BB5-6B7AB329D3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91FB28C9-A9A1-4035-A2C3-1468639C8C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DC88E-FAD1-41F7-9273-123D89BA797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1210D1-6ADD-42AD-9861-C0765D587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CA525ED-9EB2-40AF-97FB-ACC083172CB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191D7669-E322-432C-8D3C-A299791C306F}"/>
              </a:ext>
            </a:extLst>
          </p:cNvPr>
          <p:cNvSpPr/>
          <p:nvPr/>
        </p:nvSpPr>
        <p:spPr>
          <a:xfrm>
            <a:off x="447675" y="3086100"/>
            <a:ext cx="8240713" cy="33051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7957C69-CDD6-441C-9D66-907346AB4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51827A34-77A8-4C4C-9CAA-88FF9A9AE379}" type="datetimeFigureOut">
              <a:rPr lang="ru-RU"/>
              <a:pPr>
                <a:defRPr/>
              </a:pPr>
              <a:t>21.11.2022</a:t>
            </a:fld>
            <a:endParaRPr lang="ru-RU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00A1E4B-D9A6-43D5-91AE-A001D073E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31DE42-364B-4A5F-8887-42EC08457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EA69"/>
                </a:solidFill>
              </a:defRPr>
            </a:lvl1pPr>
          </a:lstStyle>
          <a:p>
            <a:pPr>
              <a:defRPr/>
            </a:pPr>
            <a:fld id="{AB1361E7-A8A7-4A1F-8EF1-ED63048EBF0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22782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375CA054-F82F-42F1-B30A-2F7DF747568C}"/>
              </a:ext>
            </a:extLst>
          </p:cNvPr>
          <p:cNvSpPr>
            <a:spLocks noChangeAspect="1"/>
          </p:cNvSpPr>
          <p:nvPr/>
        </p:nvSpPr>
        <p:spPr>
          <a:xfrm>
            <a:off x="447675" y="600075"/>
            <a:ext cx="823912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A2F5D7-8185-4145-92DF-BE5F4AC55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B8A73-B73E-4BD7-8DCD-6C6E18E8AFA3}" type="datetimeFigureOut">
              <a:rPr lang="ru-RU"/>
              <a:pPr>
                <a:defRPr/>
              </a:pPr>
              <a:t>21.11.2022</a:t>
            </a:fld>
            <a:endParaRPr lang="ru-RU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0DBFB3-F1F3-47DA-8AC9-8E35E16DD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93FE70-C9B6-4371-8109-6C0F6851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9296E-3D70-41FA-AC6A-80FEE3FA291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0385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B1DB599A-0AEC-415F-B63E-E0C7BD5887BC}"/>
              </a:ext>
            </a:extLst>
          </p:cNvPr>
          <p:cNvSpPr>
            <a:spLocks noChangeAspect="1"/>
          </p:cNvSpPr>
          <p:nvPr/>
        </p:nvSpPr>
        <p:spPr>
          <a:xfrm>
            <a:off x="6629400" y="600075"/>
            <a:ext cx="2057400" cy="5816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0887A32-07E1-4B61-B66A-E73881CE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45288" y="5956300"/>
            <a:ext cx="947737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F1652D57-6D66-4F77-8105-088470D2990C}" type="datetimeFigureOut">
              <a:rPr lang="ru-RU"/>
              <a:pPr>
                <a:defRPr/>
              </a:pPr>
              <a:t>21.11.2022</a:t>
            </a:fld>
            <a:endParaRPr lang="ru-RU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73C9EA-46E9-4878-9A7F-34BBCFA0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025" y="5951538"/>
            <a:ext cx="59229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6474BA-CF2E-447D-A316-507A95324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EA69"/>
                </a:solidFill>
              </a:defRPr>
            </a:lvl1pPr>
          </a:lstStyle>
          <a:p>
            <a:pPr>
              <a:defRPr/>
            </a:pPr>
            <a:fld id="{0F175655-9E97-43CC-A637-BB7CCA0612E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369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2FD5D851-1E12-46C0-AABA-37A67DD4B8CE}"/>
              </a:ext>
            </a:extLst>
          </p:cNvPr>
          <p:cNvSpPr>
            <a:spLocks noChangeAspect="1"/>
          </p:cNvSpPr>
          <p:nvPr/>
        </p:nvSpPr>
        <p:spPr>
          <a:xfrm>
            <a:off x="447675" y="600075"/>
            <a:ext cx="823912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BF0436E-3661-40B4-B295-5F7DB8B5E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FB38F-5CD9-4504-88D0-E9F6A179E087}" type="datetimeFigureOut">
              <a:rPr lang="ru-RU"/>
              <a:pPr>
                <a:defRPr/>
              </a:pPr>
              <a:t>21.11.2022</a:t>
            </a:fld>
            <a:endParaRPr lang="ru-RU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C4A3EB-A913-445C-8F7D-A36D7B70F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5D65C2-EE8D-4DC6-BB91-FFE9D38D9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D74E2-5A30-46CC-8C87-A6FC3E35BB6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03274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2C3EC2E9-D989-434A-9554-A6B0FB5EA457}"/>
              </a:ext>
            </a:extLst>
          </p:cNvPr>
          <p:cNvSpPr>
            <a:spLocks noChangeAspect="1"/>
          </p:cNvSpPr>
          <p:nvPr/>
        </p:nvSpPr>
        <p:spPr>
          <a:xfrm>
            <a:off x="452438" y="5141913"/>
            <a:ext cx="8239125" cy="12588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/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698F6C-DAF5-4BFA-A874-34BD38C20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09F01C21-A7B7-40AC-B042-312C0DF6B76E}" type="datetimeFigureOut">
              <a:rPr lang="ru-RU"/>
              <a:pPr>
                <a:defRPr/>
              </a:pPr>
              <a:t>21.11.2022</a:t>
            </a:fld>
            <a:endParaRPr lang="ru-RU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620ACD-ECA0-4992-944B-4C569D962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D60629-CE70-4532-B796-B8C0D3785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EA69"/>
                </a:solidFill>
              </a:defRPr>
            </a:lvl1pPr>
          </a:lstStyle>
          <a:p>
            <a:pPr>
              <a:defRPr/>
            </a:pPr>
            <a:fld id="{726F1840-B98E-436A-8676-95C98F0C091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8966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A47DC50-9B3A-4069-8EFB-24EC9DF14676}"/>
              </a:ext>
            </a:extLst>
          </p:cNvPr>
          <p:cNvSpPr>
            <a:spLocks noChangeAspect="1"/>
          </p:cNvSpPr>
          <p:nvPr/>
        </p:nvSpPr>
        <p:spPr>
          <a:xfrm>
            <a:off x="447675" y="600075"/>
            <a:ext cx="823912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D5DCEBB-D166-484D-B3A6-EA4333983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B8CFE-84C8-463D-BC25-D1D6A6FECC94}" type="datetimeFigureOut">
              <a:rPr lang="ru-RU"/>
              <a:pPr>
                <a:defRPr/>
              </a:pPr>
              <a:t>21.11.2022</a:t>
            </a:fld>
            <a:endParaRPr lang="ru-RU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6A1B686-94CC-4905-986B-BED2DA90D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40B9AF0-4B25-43A0-8EE8-FB59A66C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B3BCB-DFB7-49BE-A893-BFF13BFCB80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22303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DFBEAD39-480D-46F7-99F7-BB06E2A5F187}"/>
              </a:ext>
            </a:extLst>
          </p:cNvPr>
          <p:cNvSpPr>
            <a:spLocks noChangeAspect="1"/>
          </p:cNvSpPr>
          <p:nvPr/>
        </p:nvSpPr>
        <p:spPr>
          <a:xfrm>
            <a:off x="447675" y="600075"/>
            <a:ext cx="823912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C40597DB-060E-40DB-97B6-7F0EBC4F5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1D7A1-CE2C-4EE0-8341-E76E4D34E4E7}" type="datetimeFigureOut">
              <a:rPr lang="ru-RU"/>
              <a:pPr>
                <a:defRPr/>
              </a:pPr>
              <a:t>21.11.2022</a:t>
            </a:fld>
            <a:endParaRPr lang="ru-RU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7799670-EBCC-4883-B163-C2CCBE6DB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51C99ED-C4F8-4C36-85D0-87FCD5EC5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5FC75-1E05-4194-98E2-6BAE14C5876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74572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28F4A963-1188-43BE-8192-97DDEDA3503B}"/>
              </a:ext>
            </a:extLst>
          </p:cNvPr>
          <p:cNvSpPr>
            <a:spLocks noChangeAspect="1"/>
          </p:cNvSpPr>
          <p:nvPr/>
        </p:nvSpPr>
        <p:spPr>
          <a:xfrm>
            <a:off x="447675" y="600075"/>
            <a:ext cx="823912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166C8EA8-8BD1-4522-947F-7CACEF9D5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1D914-7186-4C1D-BB08-A002626733F9}" type="datetimeFigureOut">
              <a:rPr lang="ru-RU"/>
              <a:pPr>
                <a:defRPr/>
              </a:pPr>
              <a:t>21.11.2022</a:t>
            </a:fld>
            <a:endParaRPr lang="ru-RU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52D1B57-E59C-46DB-BFDC-8AC404F52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76E8CEF-0038-42CC-8177-8C6003B7B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1A8DC-655E-4E4E-AA32-9ADAAF479FD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6271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5E139E9-4056-4E5D-80D5-DD069FB73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CA971-EEE7-4B7E-8233-951A394D05CD}" type="datetimeFigureOut">
              <a:rPr lang="ru-RU"/>
              <a:pPr>
                <a:defRPr/>
              </a:pPr>
              <a:t>21.11.2022</a:t>
            </a:fld>
            <a:endParaRPr lang="ru-RU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051119-ECD4-41F6-BDE1-83AC19919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F293C35-2F28-4399-9415-BD89C598B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C5625-669B-4C7F-849D-22B8EE837AA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95278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D77879A9-15E3-4CB9-86DB-0757B86E9F16}"/>
              </a:ext>
            </a:extLst>
          </p:cNvPr>
          <p:cNvSpPr>
            <a:spLocks noChangeAspect="1"/>
          </p:cNvSpPr>
          <p:nvPr/>
        </p:nvSpPr>
        <p:spPr>
          <a:xfrm>
            <a:off x="452438" y="5141913"/>
            <a:ext cx="8239125" cy="12747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F1597C3-8FD8-4051-B7A7-518F5362E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11DC2558-65FD-427C-BB86-D4C3422E083F}" type="datetimeFigureOut">
              <a:rPr lang="ru-RU"/>
              <a:pPr>
                <a:defRPr/>
              </a:pPr>
              <a:t>21.11.2022</a:t>
            </a:fld>
            <a:endParaRPr lang="ru-RU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CEA2744-F852-42F5-8B3A-E868B8B81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2DB6584-0D88-46BC-81CB-813DC0EBF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EA69"/>
                </a:solidFill>
              </a:defRPr>
            </a:lvl1pPr>
          </a:lstStyle>
          <a:p>
            <a:pPr>
              <a:defRPr/>
            </a:pPr>
            <a:fld id="{742E153E-4C49-4953-B820-B86B3C1DF16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12128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/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6D2F6-1BB7-4B14-9832-EDA60C60B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B4599-6DEE-43A9-8459-315C04224BE9}" type="datetimeFigureOut">
              <a:rPr lang="ru-RU"/>
              <a:pPr>
                <a:defRPr/>
              </a:pPr>
              <a:t>21.11.2022</a:t>
            </a:fld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AD545-FA8B-4E24-B2B6-089AECE58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6D7D8-BC6C-4C97-BAA5-5F3654F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10931-CF48-422F-9E7E-DC40F1E3489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5507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6DB3B-4E50-492F-9DE7-3D84D86F2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687388"/>
            <a:ext cx="7989888" cy="10826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A0ACA5A-4D9C-46C5-8B1D-85A9051CC5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81025" y="2227263"/>
            <a:ext cx="79898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5F3BE-D54A-40E6-BEFD-95201529ED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59425" y="59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1C25CC68-FD3A-4557-B8DB-E1879AA503C6}" type="datetimeFigureOut">
              <a:rPr lang="ru-RU"/>
              <a:pPr>
                <a:defRPr/>
              </a:pPr>
              <a:t>21.11.2022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5AA7-D3EB-4004-AB5C-26BDD7C10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025" y="5951538"/>
            <a:ext cx="4870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cap="all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19DA9-03D8-4303-BBC6-7EED979B9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00975" y="5956300"/>
            <a:ext cx="7699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2"/>
                </a:solidFill>
                <a:latin typeface="Corbel" panose="020B0503020204020204" pitchFamily="34" charset="0"/>
              </a:defRPr>
            </a:lvl1pPr>
          </a:lstStyle>
          <a:p>
            <a:pPr>
              <a:defRPr/>
            </a:pPr>
            <a:fld id="{6F89FD3A-B8C4-4FB5-9C24-3CF5CC3D938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D3B7B-3E64-4124-B381-4EA9180F9ADD}"/>
              </a:ext>
            </a:extLst>
          </p:cNvPr>
          <p:cNvSpPr/>
          <p:nvPr/>
        </p:nvSpPr>
        <p:spPr>
          <a:xfrm>
            <a:off x="447675" y="441325"/>
            <a:ext cx="2720975" cy="107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42E6D7-03A4-401F-981B-AC002D4FE3FF}"/>
              </a:ext>
            </a:extLst>
          </p:cNvPr>
          <p:cNvSpPr/>
          <p:nvPr/>
        </p:nvSpPr>
        <p:spPr>
          <a:xfrm>
            <a:off x="5975350" y="441325"/>
            <a:ext cx="2711450" cy="10795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B0752B-82B3-45D2-993D-DC2BC5AC239C}"/>
              </a:ext>
            </a:extLst>
          </p:cNvPr>
          <p:cNvSpPr/>
          <p:nvPr/>
        </p:nvSpPr>
        <p:spPr>
          <a:xfrm>
            <a:off x="3216275" y="441325"/>
            <a:ext cx="2711450" cy="1079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73" r:id="rId7"/>
    <p:sldLayoutId id="2147484180" r:id="rId8"/>
    <p:sldLayoutId id="2147484181" r:id="rId9"/>
    <p:sldLayoutId id="2147484182" r:id="rId10"/>
    <p:sldLayoutId id="2147484183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orbel" panose="020B0503020204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orbel" panose="020B0503020204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orbel" panose="020B0503020204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orbel" panose="020B0503020204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48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kern="1200">
          <a:solidFill>
            <a:schemeClr val="tx2"/>
          </a:solidFill>
          <a:latin typeface="+mn-lt"/>
          <a:ea typeface="+mn-ea"/>
          <a:cs typeface="+mn-cs"/>
        </a:defRPr>
      </a:lvl1pPr>
      <a:lvl2pPr marL="62865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98525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1425" indent="-233363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1788" indent="-233363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E1ADA9D0-181D-4604-A822-BDE0C9BB97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447675" y="685800"/>
            <a:ext cx="8123238" cy="22383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sz="2400" b="1" dirty="0"/>
              <a:t>О практиках реализации программ муниципальной службы</a:t>
            </a:r>
            <a:br>
              <a:rPr lang="ru-RU" sz="2400" b="1" dirty="0"/>
            </a:br>
            <a:r>
              <a:rPr lang="ru-RU" sz="2400" b="1" dirty="0"/>
              <a:t>в муниципальных округах</a:t>
            </a:r>
            <a:br>
              <a:rPr lang="ru-RU" sz="2400" b="1" dirty="0"/>
            </a:br>
            <a:r>
              <a:rPr lang="ru-RU" sz="2400" b="1" dirty="0"/>
              <a:t>Архангельской области (на примере Вилегодского муниципального округа Архангельской области)</a:t>
            </a:r>
            <a:endParaRPr lang="ru-RU" altLang="ru-RU" sz="2400" b="1" cap="none" dirty="0">
              <a:latin typeface="Century Gothic" panose="020B0502020202020204" pitchFamily="34" charset="0"/>
            </a:endParaRPr>
          </a:p>
        </p:txBody>
      </p:sp>
      <p:sp>
        <p:nvSpPr>
          <p:cNvPr id="13315" name="Подзаголовок 2">
            <a:extLst>
              <a:ext uri="{FF2B5EF4-FFF2-40B4-BE49-F238E27FC236}">
                <a16:creationId xmlns:a16="http://schemas.microsoft.com/office/drawing/2014/main" id="{E2468C97-0F6F-485B-9B02-4CC5DDB4D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5771" y="5111931"/>
            <a:ext cx="3215140" cy="963433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2000" cap="none" dirty="0">
                <a:solidFill>
                  <a:schemeClr val="bg1"/>
                </a:solidFill>
              </a:rPr>
              <a:t>Глава Вилегодского муниципального округа А.Ю. Аксенов</a:t>
            </a:r>
          </a:p>
        </p:txBody>
      </p:sp>
      <p:pic>
        <p:nvPicPr>
          <p:cNvPr id="13316" name="Picture 5" descr="g1925_vilegodsky_rayon">
            <a:extLst>
              <a:ext uri="{FF2B5EF4-FFF2-40B4-BE49-F238E27FC236}">
                <a16:creationId xmlns:a16="http://schemas.microsoft.com/office/drawing/2014/main" id="{2506DA1A-8B64-4D19-A980-D7D433B48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1875" y="804863"/>
            <a:ext cx="12477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A58B80-BB40-4032-B9C5-1CA540F76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02" y="3289886"/>
            <a:ext cx="4348027" cy="28975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075295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sz="1800" dirty="0"/>
              <a:t>Задача № 4.2. Мероприятия, направленные на совершенствование профессиональных навыков муниципальных служащих</a:t>
            </a:r>
            <a:br>
              <a:rPr lang="ru-RU" sz="1800" dirty="0"/>
            </a:br>
            <a:r>
              <a:rPr lang="ru-RU" sz="1800" b="1" dirty="0"/>
              <a:t>наставничество над молодыми специалистами</a:t>
            </a:r>
            <a:endParaRPr lang="ru-RU" altLang="ru-RU" sz="1800" b="1" cap="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6ED042-6F6C-48F3-85A8-BE302F775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5194"/>
            <a:ext cx="9144000" cy="457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2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075295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sz="1800" dirty="0"/>
              <a:t>Задача № 4.2. Мероприятия, направленные на совершенствование профессиональных навыков муниципальных служащих</a:t>
            </a:r>
            <a:br>
              <a:rPr lang="ru-RU" sz="1800" dirty="0"/>
            </a:br>
            <a:r>
              <a:rPr lang="ru-RU" sz="1800" b="1" dirty="0"/>
              <a:t>наставничество над молодыми специалистами</a:t>
            </a:r>
            <a:endParaRPr lang="ru-RU" altLang="ru-RU" sz="1800" b="1" cap="none" dirty="0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5BB0EBA1-7D84-4487-9B3E-A5BD107017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0658480"/>
              </p:ext>
            </p:extLst>
          </p:nvPr>
        </p:nvGraphicFramePr>
        <p:xfrm>
          <a:off x="75246" y="1882140"/>
          <a:ext cx="9086850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3" imgW="12114000" imgH="8025120" progId="">
                  <p:embed/>
                </p:oleObj>
              </mc:Choice>
              <mc:Fallback>
                <p:oleObj r:id="rId3" imgW="12114000" imgH="8025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246" y="1882140"/>
                        <a:ext cx="9086850" cy="601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5861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345262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sz="1800" b="1" dirty="0"/>
              <a:t>Подпрограмма № 4 «Развитие кадрового потенциала муниципальной службы»</a:t>
            </a:r>
            <a:br>
              <a:rPr lang="ru-RU" sz="1800" dirty="0"/>
            </a:br>
            <a:r>
              <a:rPr lang="ru-RU" sz="1800" dirty="0"/>
              <a:t>Задача № 4.2. Мероприятия, направленные на совершенствование профессиональных навыков муниципальных служащих</a:t>
            </a:r>
            <a:endParaRPr lang="ru-RU" sz="1800" b="1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8C4389A-BFAF-408B-B1BA-85FFCBF05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712457"/>
              </p:ext>
            </p:extLst>
          </p:nvPr>
        </p:nvGraphicFramePr>
        <p:xfrm>
          <a:off x="457201" y="2199504"/>
          <a:ext cx="8229598" cy="318580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51280">
                  <a:extLst>
                    <a:ext uri="{9D8B030D-6E8A-4147-A177-3AD203B41FA5}">
                      <a16:colId xmlns:a16="http://schemas.microsoft.com/office/drawing/2014/main" val="499449847"/>
                    </a:ext>
                  </a:extLst>
                </a:gridCol>
                <a:gridCol w="1195481">
                  <a:extLst>
                    <a:ext uri="{9D8B030D-6E8A-4147-A177-3AD203B41FA5}">
                      <a16:colId xmlns:a16="http://schemas.microsoft.com/office/drawing/2014/main" val="1984529467"/>
                    </a:ext>
                  </a:extLst>
                </a:gridCol>
                <a:gridCol w="1167016">
                  <a:extLst>
                    <a:ext uri="{9D8B030D-6E8A-4147-A177-3AD203B41FA5}">
                      <a16:colId xmlns:a16="http://schemas.microsoft.com/office/drawing/2014/main" val="4045703558"/>
                    </a:ext>
                  </a:extLst>
                </a:gridCol>
                <a:gridCol w="1099413">
                  <a:extLst>
                    <a:ext uri="{9D8B030D-6E8A-4147-A177-3AD203B41FA5}">
                      <a16:colId xmlns:a16="http://schemas.microsoft.com/office/drawing/2014/main" val="1715341892"/>
                    </a:ext>
                  </a:extLst>
                </a:gridCol>
                <a:gridCol w="1608204">
                  <a:extLst>
                    <a:ext uri="{9D8B030D-6E8A-4147-A177-3AD203B41FA5}">
                      <a16:colId xmlns:a16="http://schemas.microsoft.com/office/drawing/2014/main" val="593119166"/>
                    </a:ext>
                  </a:extLst>
                </a:gridCol>
                <a:gridCol w="1608204">
                  <a:extLst>
                    <a:ext uri="{9D8B030D-6E8A-4147-A177-3AD203B41FA5}">
                      <a16:colId xmlns:a16="http://schemas.microsoft.com/office/drawing/2014/main" val="3895945831"/>
                    </a:ext>
                  </a:extLst>
                </a:gridCol>
              </a:tblGrid>
              <a:tr h="11119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Задача № 4.2. Мероприятия, направленные на совершенствование профессиональных навыков муниципальных служащих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927039"/>
                  </a:ext>
                </a:extLst>
              </a:tr>
              <a:tr h="953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Мероприятие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Источник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План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Факт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Показатель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Выполнение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extLst>
                  <a:ext uri="{0D108BD9-81ED-4DB2-BD59-A6C34878D82A}">
                    <a16:rowId xmlns:a16="http://schemas.microsoft.com/office/drawing/2014/main" val="879601138"/>
                  </a:ext>
                </a:extLst>
              </a:tr>
              <a:tr h="95310">
                <a:tc rowSpan="5"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4.2.2. Стимулирование лиц, осуществляющих проведение обучающих занятий с муниципальными служащими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Итого, в том числе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50,0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50,0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проведение не менее 10 обучающих занятий с муниципальными служащими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проведено 10 обучающих занятий с муниципальными служащими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extLst>
                  <a:ext uri="{0D108BD9-81ED-4DB2-BD59-A6C34878D82A}">
                    <a16:rowId xmlns:a16="http://schemas.microsoft.com/office/drawing/2014/main" val="2924524972"/>
                  </a:ext>
                </a:extLst>
              </a:tr>
              <a:tr h="953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федеральный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9204"/>
                  </a:ext>
                </a:extLst>
              </a:tr>
              <a:tr h="953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областной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0,0 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225210"/>
                  </a:ext>
                </a:extLst>
              </a:tr>
              <a:tr h="953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местный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50,0 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50,0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942332"/>
                  </a:ext>
                </a:extLst>
              </a:tr>
              <a:tr h="953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внебюджетные средства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0,0 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013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236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025" y="687388"/>
            <a:ext cx="8092712" cy="1082675"/>
          </a:xfrm>
        </p:spPr>
        <p:txBody>
          <a:bodyPr>
            <a:noAutofit/>
          </a:bodyPr>
          <a:lstStyle/>
          <a:p>
            <a:r>
              <a:rPr lang="ru-RU" sz="1800" dirty="0"/>
              <a:t>Задача № 4.2. Мероприятия, направленные на совершенствование профессиональных навыков муниципальных служащих</a:t>
            </a:r>
            <a:br>
              <a:rPr lang="ru-RU" sz="1800" dirty="0"/>
            </a:br>
            <a:r>
              <a:rPr lang="ru-RU" sz="1800" b="1" dirty="0"/>
              <a:t>Обучающие ЗАНЯТИ С муниципальными служащими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9AB48D1-C608-4DB4-9CE8-BE72F25E682F}"/>
              </a:ext>
            </a:extLst>
          </p:cNvPr>
          <p:cNvSpPr/>
          <p:nvPr/>
        </p:nvSpPr>
        <p:spPr>
          <a:xfrm>
            <a:off x="413971" y="1868297"/>
            <a:ext cx="8325186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</a:pP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течение 2022 года проведены учебные занятия для муниципальных служащих: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A246CE1-E299-49B8-B083-93EE4DD982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068336"/>
              </p:ext>
            </p:extLst>
          </p:nvPr>
        </p:nvGraphicFramePr>
        <p:xfrm>
          <a:off x="404843" y="2165400"/>
          <a:ext cx="8259766" cy="449389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24475">
                  <a:extLst>
                    <a:ext uri="{9D8B030D-6E8A-4147-A177-3AD203B41FA5}">
                      <a16:colId xmlns:a16="http://schemas.microsoft.com/office/drawing/2014/main" val="2949929964"/>
                    </a:ext>
                  </a:extLst>
                </a:gridCol>
                <a:gridCol w="4051863">
                  <a:extLst>
                    <a:ext uri="{9D8B030D-6E8A-4147-A177-3AD203B41FA5}">
                      <a16:colId xmlns:a16="http://schemas.microsoft.com/office/drawing/2014/main" val="3760134769"/>
                    </a:ext>
                  </a:extLst>
                </a:gridCol>
                <a:gridCol w="1442070">
                  <a:extLst>
                    <a:ext uri="{9D8B030D-6E8A-4147-A177-3AD203B41FA5}">
                      <a16:colId xmlns:a16="http://schemas.microsoft.com/office/drawing/2014/main" val="2228699765"/>
                    </a:ext>
                  </a:extLst>
                </a:gridCol>
                <a:gridCol w="1039872">
                  <a:extLst>
                    <a:ext uri="{9D8B030D-6E8A-4147-A177-3AD203B41FA5}">
                      <a16:colId xmlns:a16="http://schemas.microsoft.com/office/drawing/2014/main" val="4945021"/>
                    </a:ext>
                  </a:extLst>
                </a:gridCol>
                <a:gridCol w="1001486">
                  <a:extLst>
                    <a:ext uri="{9D8B030D-6E8A-4147-A177-3AD203B41FA5}">
                      <a16:colId xmlns:a16="http://schemas.microsoft.com/office/drawing/2014/main" val="104889294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№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Тематика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Проводил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Дата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Объем (ч)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07727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Информация, которую мы потребляем. Информация, которую мы не потребляли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Аксенов А.Ю.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04.01.2022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20083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Мы - сплоченная команда!? (игра на </a:t>
                      </a:r>
                      <a:r>
                        <a:rPr lang="ru-RU" sz="1600" u="none" strike="noStrike" dirty="0" err="1">
                          <a:effectLst/>
                        </a:rPr>
                        <a:t>командообразование</a:t>
                      </a:r>
                      <a:r>
                        <a:rPr lang="ru-RU" sz="1600" u="none" strike="noStrike" dirty="0">
                          <a:effectLst/>
                        </a:rPr>
                        <a:t>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Шевелева Е.А.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04.01.2022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48428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Проектное управление в прямом смысле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Аксенов А.Ю.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04.01.2022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361154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Мы ищем проекты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Аксенов А.Ю.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04.01.2022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00948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Новеллы в антикоррупционном законодательстве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Шевелева И.Ю.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04.01.2022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64188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Управление процессами и управление качеством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Аксенов А.Ю.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05.01.2022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94459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Управление проблемами. Косяки и проблемы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Аксенов А.Ю.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05.01.2022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009852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Тектонические сдвиги </a:t>
                      </a:r>
                      <a:r>
                        <a:rPr lang="ru-RU" sz="1600" u="none" strike="noStrike" dirty="0" err="1">
                          <a:effectLst/>
                        </a:rPr>
                        <a:t>геоэкономики</a:t>
                      </a:r>
                      <a:r>
                        <a:rPr lang="ru-RU" sz="1600" u="none" strike="noStrike" dirty="0">
                          <a:effectLst/>
                        </a:rPr>
                        <a:t> и геополитики. Как завтра изменится мир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Аксенов А.Ю.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05.01.2022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88741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 порядке подготовки сведений о доходах и расходах в рамках декларационной кампании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</a:rPr>
                        <a:t>Шевелева И.Ю.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15.02.2022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42395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Обучающий семинар по работе с номенклатурой и сдаче дел в архив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</a:rPr>
                        <a:t>Гомзякова И.М.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28.03.2022</a:t>
                      </a:r>
                    </a:p>
                    <a:p>
                      <a:pPr algn="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3608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6199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025" y="687388"/>
            <a:ext cx="8092712" cy="1082675"/>
          </a:xfrm>
        </p:spPr>
        <p:txBody>
          <a:bodyPr>
            <a:noAutofit/>
          </a:bodyPr>
          <a:lstStyle/>
          <a:p>
            <a:r>
              <a:rPr lang="ru-RU" sz="1800" dirty="0"/>
              <a:t>Задача № 4.2. Мероприятия, направленные на совершенствование профессиональных навыков муниципальных служащих</a:t>
            </a:r>
            <a:br>
              <a:rPr lang="ru-RU" sz="1800" dirty="0"/>
            </a:br>
            <a:r>
              <a:rPr lang="ru-RU" sz="1800" b="1" dirty="0"/>
              <a:t>Обучающие ЗАНЯТИ С муниципальными служащими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6AE031-8F7B-4818-8CC0-7D59297D6FA6}"/>
              </a:ext>
            </a:extLst>
          </p:cNvPr>
          <p:cNvSpPr/>
          <p:nvPr/>
        </p:nvSpPr>
        <p:spPr>
          <a:xfrm>
            <a:off x="773633" y="3756305"/>
            <a:ext cx="7707495" cy="275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200" dirty="0"/>
              <a:t>О порядке подготовки сведений о доходах и расходах в рамках декларационной кампании</a:t>
            </a:r>
            <a:endParaRPr lang="ru-RU" sz="105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6060AF-EB0F-4A94-A5D3-7A3FE5E5E0BE}"/>
              </a:ext>
            </a:extLst>
          </p:cNvPr>
          <p:cNvPicPr/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6904" y="2073136"/>
            <a:ext cx="3178833" cy="16346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75351C-A620-4538-A710-4AD780BED19C}"/>
              </a:ext>
            </a:extLst>
          </p:cNvPr>
          <p:cNvPicPr/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35"/>
          <a:stretch/>
        </p:blipFill>
        <p:spPr bwMode="auto">
          <a:xfrm>
            <a:off x="4572000" y="2073136"/>
            <a:ext cx="3770810" cy="16346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2FDDB0-F5CD-4B7D-BDF3-E1631B57A177}"/>
              </a:ext>
            </a:extLst>
          </p:cNvPr>
          <p:cNvPicPr/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46117" y="4137363"/>
            <a:ext cx="4962525" cy="21457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A8ACEE8-DF83-454A-BA06-66AEF430A38B}"/>
              </a:ext>
            </a:extLst>
          </p:cNvPr>
          <p:cNvSpPr/>
          <p:nvPr/>
        </p:nvSpPr>
        <p:spPr>
          <a:xfrm>
            <a:off x="2146116" y="6283072"/>
            <a:ext cx="4962525" cy="473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200" dirty="0"/>
              <a:t>О соблюдении муниципальными служащими ограничений</a:t>
            </a:r>
            <a:br>
              <a:rPr lang="ru-RU" sz="1200" dirty="0"/>
            </a:br>
            <a:r>
              <a:rPr lang="ru-RU" sz="1200" dirty="0"/>
              <a:t>при нахождении на муниципальной службе</a:t>
            </a:r>
            <a:endParaRPr lang="ru-RU" sz="105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34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025" y="687388"/>
            <a:ext cx="8092712" cy="1082675"/>
          </a:xfrm>
        </p:spPr>
        <p:txBody>
          <a:bodyPr>
            <a:noAutofit/>
          </a:bodyPr>
          <a:lstStyle/>
          <a:p>
            <a:r>
              <a:rPr lang="ru-RU" sz="1800" dirty="0"/>
              <a:t>Задача № 4.2. Мероприятия, направленные на совершенствование профессиональных навыков муниципальных служащих</a:t>
            </a:r>
            <a:br>
              <a:rPr lang="ru-RU" sz="1800" dirty="0"/>
            </a:br>
            <a:r>
              <a:rPr lang="ru-RU" sz="1800" b="1" dirty="0"/>
              <a:t>Обучающие ЗАНЯТИ С муниципальными служащими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6AE031-8F7B-4818-8CC0-7D59297D6FA6}"/>
              </a:ext>
            </a:extLst>
          </p:cNvPr>
          <p:cNvSpPr/>
          <p:nvPr/>
        </p:nvSpPr>
        <p:spPr>
          <a:xfrm>
            <a:off x="520886" y="5568941"/>
            <a:ext cx="8102229" cy="99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8 участников семинара (руководитель аппарата, 3 заместителя и один помощник главы, два руководителя муниципальных учреждений и один – государственного.</a:t>
            </a:r>
          </a:p>
          <a:p>
            <a:pPr algn="just">
              <a:lnSpc>
                <a:spcPct val="107000"/>
              </a:lnSpc>
            </a:pP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В период февраля - апреля 2022 года проведено 9 двухчасовых занятий по различным вопросам управления.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9AB48D1-C608-4DB4-9CE8-BE72F25E682F}"/>
              </a:ext>
            </a:extLst>
          </p:cNvPr>
          <p:cNvSpPr/>
          <p:nvPr/>
        </p:nvSpPr>
        <p:spPr>
          <a:xfrm>
            <a:off x="520886" y="2219081"/>
            <a:ext cx="1847846" cy="536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4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КАДРОВЫЙ РЕЗЕРВ ГЛАВЫ</a:t>
            </a:r>
            <a:endParaRPr lang="ru-RU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4BC69D-DEEB-42F5-8B3A-93EF439AF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211" y="2149411"/>
            <a:ext cx="5590904" cy="314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5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345262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sz="1800" b="1" dirty="0"/>
              <a:t>Подпрограмма № 4 «Развитие кадрового потенциала муниципальной службы»</a:t>
            </a:r>
            <a:br>
              <a:rPr lang="ru-RU" sz="1800" dirty="0"/>
            </a:br>
            <a:r>
              <a:rPr lang="ru-RU" sz="1800" dirty="0"/>
              <a:t>Задача № 4.2. Мероприятия, направленные на совершенствование профессиональных навыков муниципальных служащих</a:t>
            </a:r>
            <a:endParaRPr lang="ru-RU" sz="1800" b="1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8C4389A-BFAF-408B-B1BA-85FFCBF05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032677"/>
              </p:ext>
            </p:extLst>
          </p:nvPr>
        </p:nvGraphicFramePr>
        <p:xfrm>
          <a:off x="457201" y="2199504"/>
          <a:ext cx="8229598" cy="318580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51280">
                  <a:extLst>
                    <a:ext uri="{9D8B030D-6E8A-4147-A177-3AD203B41FA5}">
                      <a16:colId xmlns:a16="http://schemas.microsoft.com/office/drawing/2014/main" val="499449847"/>
                    </a:ext>
                  </a:extLst>
                </a:gridCol>
                <a:gridCol w="1195481">
                  <a:extLst>
                    <a:ext uri="{9D8B030D-6E8A-4147-A177-3AD203B41FA5}">
                      <a16:colId xmlns:a16="http://schemas.microsoft.com/office/drawing/2014/main" val="1984529467"/>
                    </a:ext>
                  </a:extLst>
                </a:gridCol>
                <a:gridCol w="1167016">
                  <a:extLst>
                    <a:ext uri="{9D8B030D-6E8A-4147-A177-3AD203B41FA5}">
                      <a16:colId xmlns:a16="http://schemas.microsoft.com/office/drawing/2014/main" val="4045703558"/>
                    </a:ext>
                  </a:extLst>
                </a:gridCol>
                <a:gridCol w="1099413">
                  <a:extLst>
                    <a:ext uri="{9D8B030D-6E8A-4147-A177-3AD203B41FA5}">
                      <a16:colId xmlns:a16="http://schemas.microsoft.com/office/drawing/2014/main" val="1715341892"/>
                    </a:ext>
                  </a:extLst>
                </a:gridCol>
                <a:gridCol w="1608204">
                  <a:extLst>
                    <a:ext uri="{9D8B030D-6E8A-4147-A177-3AD203B41FA5}">
                      <a16:colId xmlns:a16="http://schemas.microsoft.com/office/drawing/2014/main" val="593119166"/>
                    </a:ext>
                  </a:extLst>
                </a:gridCol>
                <a:gridCol w="1608204">
                  <a:extLst>
                    <a:ext uri="{9D8B030D-6E8A-4147-A177-3AD203B41FA5}">
                      <a16:colId xmlns:a16="http://schemas.microsoft.com/office/drawing/2014/main" val="3895945831"/>
                    </a:ext>
                  </a:extLst>
                </a:gridCol>
              </a:tblGrid>
              <a:tr h="11119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Задача № 4.2. Мероприятия, направленные на совершенствование профессиональных навыков муниципальных служащих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927039"/>
                  </a:ext>
                </a:extLst>
              </a:tr>
              <a:tr h="953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Мероприятие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Источник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План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Факт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Показатель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Выполнение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extLst>
                  <a:ext uri="{0D108BD9-81ED-4DB2-BD59-A6C34878D82A}">
                    <a16:rowId xmlns:a16="http://schemas.microsoft.com/office/drawing/2014/main" val="879601138"/>
                  </a:ext>
                </a:extLst>
              </a:tr>
              <a:tr h="95310">
                <a:tc rowSpan="5"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4.2.3. Стимулирование кураторов лиц, вошедших в кадровый резерв муниципальной службы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Итого, в том числе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20,0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20,0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обеспечение кураторства над не менее 4 лицами, вошедших в кадровый резерв муниципальной службы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обеспечение кураторства над  8 лицами, вошедших в кадровый резерв муниципальной службы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extLst>
                  <a:ext uri="{0D108BD9-81ED-4DB2-BD59-A6C34878D82A}">
                    <a16:rowId xmlns:a16="http://schemas.microsoft.com/office/drawing/2014/main" val="107910968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федеральный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01678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областной бюджет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0,0 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08026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местный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73506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внебюджетные средства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734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8971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075295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ru-RU" sz="1800" dirty="0"/>
              <a:t>Задача № 4.2. Мероприятия, направленные на совершенствование профессиональных навыков муниципальных служащих</a:t>
            </a:r>
            <a:br>
              <a:rPr lang="ru-RU" sz="1800" dirty="0"/>
            </a:br>
            <a:r>
              <a:rPr lang="ru-RU" sz="1800" b="1" dirty="0"/>
              <a:t>кадровый резерв муниципальной службы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3229DF-47F9-4073-9673-5B1DF521B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4315"/>
            <a:ext cx="9144000" cy="466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71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075295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sz="1800" dirty="0"/>
              <a:t>Задача № 4.2. Мероприятия, направленные на совершенствование профессиональных навыков муниципальных служащих</a:t>
            </a:r>
            <a:br>
              <a:rPr lang="ru-RU" sz="1800" dirty="0"/>
            </a:br>
            <a:r>
              <a:rPr lang="ru-RU" sz="1800" b="1" dirty="0"/>
              <a:t>кадровый резерв муниципальной службы</a:t>
            </a:r>
            <a:endParaRPr lang="ru-RU" altLang="ru-RU" sz="1800" b="1" cap="none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15BA75-1043-4EC5-99E0-916FD1774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24" y="1881051"/>
            <a:ext cx="7769710" cy="5348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7093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075295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sz="1800" dirty="0"/>
              <a:t>Задача № 4.2. Мероприятия, направленные на совершенствование профессиональных навыков муниципальных служащих</a:t>
            </a:r>
            <a:br>
              <a:rPr lang="ru-RU" sz="1800" dirty="0"/>
            </a:br>
            <a:r>
              <a:rPr lang="ru-RU" sz="1800" b="1" dirty="0"/>
              <a:t>кадровый резерв муниципальной службы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4E8003-02AC-4F85-B92C-44DA021E3A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5750"/>
            <a:ext cx="9144000" cy="412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86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345262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ru-RU" sz="1800" b="1" dirty="0"/>
              <a:t>МУНИЦИПАЛЬНАЯ ПРОГРАММА Вилегодского муниципального округа Архангельской области «Совершенствование муниципального управления и развитие институтов гражданского общества в Вилегодском муниципальном округе»</a:t>
            </a:r>
            <a:endParaRPr lang="ru-RU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2A2D96-F06A-4FAB-ACA2-0A35760B5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6467"/>
            <a:ext cx="9144000" cy="46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1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075295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sz="1800" dirty="0"/>
              <a:t>Задача № 4.2. Мероприятия, направленные на совершенствование профессиональных навыков муниципальных служащих </a:t>
            </a:r>
            <a:r>
              <a:rPr lang="ru-RU" sz="1800" b="1" dirty="0"/>
              <a:t>Перечень тем занятий с кадровым резервом Администрации Вилегодского муниципального округа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CA611C6-CC54-4AA2-B4AD-AA2C23E8A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637380"/>
              </p:ext>
            </p:extLst>
          </p:nvPr>
        </p:nvGraphicFramePr>
        <p:xfrm>
          <a:off x="400594" y="1792688"/>
          <a:ext cx="8342814" cy="511574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val="2589692203"/>
                    </a:ext>
                  </a:extLst>
                </a:gridCol>
                <a:gridCol w="4592873">
                  <a:extLst>
                    <a:ext uri="{9D8B030D-6E8A-4147-A177-3AD203B41FA5}">
                      <a16:colId xmlns:a16="http://schemas.microsoft.com/office/drawing/2014/main" val="1112514821"/>
                    </a:ext>
                  </a:extLst>
                </a:gridCol>
                <a:gridCol w="696047">
                  <a:extLst>
                    <a:ext uri="{9D8B030D-6E8A-4147-A177-3AD203B41FA5}">
                      <a16:colId xmlns:a16="http://schemas.microsoft.com/office/drawing/2014/main" val="4077464720"/>
                    </a:ext>
                  </a:extLst>
                </a:gridCol>
                <a:gridCol w="795482">
                  <a:extLst>
                    <a:ext uri="{9D8B030D-6E8A-4147-A177-3AD203B41FA5}">
                      <a16:colId xmlns:a16="http://schemas.microsoft.com/office/drawing/2014/main" val="1773880621"/>
                    </a:ext>
                  </a:extLst>
                </a:gridCol>
                <a:gridCol w="976806">
                  <a:extLst>
                    <a:ext uri="{9D8B030D-6E8A-4147-A177-3AD203B41FA5}">
                      <a16:colId xmlns:a16="http://schemas.microsoft.com/office/drawing/2014/main" val="896620685"/>
                    </a:ext>
                  </a:extLst>
                </a:gridCol>
                <a:gridCol w="976806">
                  <a:extLst>
                    <a:ext uri="{9D8B030D-6E8A-4147-A177-3AD203B41FA5}">
                      <a16:colId xmlns:a16="http://schemas.microsoft.com/office/drawing/2014/main" val="498533886"/>
                    </a:ext>
                  </a:extLst>
                </a:gridCol>
              </a:tblGrid>
              <a:tr h="3531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№ п/п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Тема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Дата, время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Докладчик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Продолжительность теоретического занятия (мин)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Продолжительность практического занятия (мин)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extLst>
                  <a:ext uri="{0D108BD9-81ED-4DB2-BD59-A6C34878D82A}">
                    <a16:rowId xmlns:a16="http://schemas.microsoft.com/office/drawing/2014/main" val="64903245"/>
                  </a:ext>
                </a:extLst>
              </a:tr>
              <a:tr h="3531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Полномочия Вилегодского муниципального округа. Распределение полномочий между органами местного самоуправления Вилегодского муниципального округа, органами Администрации Вилегодского муниципального округа.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19.04.2022 10:00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Шевелева И.Ю.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90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extLst>
                  <a:ext uri="{0D108BD9-81ED-4DB2-BD59-A6C34878D82A}">
                    <a16:rowId xmlns:a16="http://schemas.microsoft.com/office/drawing/2014/main" val="3699521955"/>
                  </a:ext>
                </a:extLst>
              </a:tr>
              <a:tr h="235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Структура градостроительной документации. Полномочия субъекта и региона. Организация градостроительной деятельности в Вилегодском муниципальном округе.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17.05.2022 10:00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Никишин И.Н.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90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extLst>
                  <a:ext uri="{0D108BD9-81ED-4DB2-BD59-A6C34878D82A}">
                    <a16:rowId xmlns:a16="http://schemas.microsoft.com/office/drawing/2014/main" val="4079519714"/>
                  </a:ext>
                </a:extLst>
              </a:tr>
              <a:tr h="1177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Управление муниципальным имуществом и землей. Нормативная база. Практика.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21.06.2022 10:00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Байбородин Н.А.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90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extLst>
                  <a:ext uri="{0D108BD9-81ED-4DB2-BD59-A6C34878D82A}">
                    <a16:rowId xmlns:a16="http://schemas.microsoft.com/office/drawing/2014/main" val="2858858533"/>
                  </a:ext>
                </a:extLst>
              </a:tr>
              <a:tr h="235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Бюджет Вилегодского муниципального округа. Процедура принятия, проблемы. Исполнение бюджета. Формирование собственных доходов. Основные статьи расходов.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19.07.2022 10:00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Елезова Л.В.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90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extLst>
                  <a:ext uri="{0D108BD9-81ED-4DB2-BD59-A6C34878D82A}">
                    <a16:rowId xmlns:a16="http://schemas.microsoft.com/office/drawing/2014/main" val="3387041041"/>
                  </a:ext>
                </a:extLst>
              </a:tr>
              <a:tr h="3531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Как провести капитальный и текущий ремонт объекта муниципальной собственности. Регулирующие документы, этапы, взаимодействующие структуры. Приемка работ. Проверка принятого объекта контрольно-надзорными органами.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16.08.2022 10:00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Фокин А.Ю.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90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extLst>
                  <a:ext uri="{0D108BD9-81ED-4DB2-BD59-A6C34878D82A}">
                    <a16:rowId xmlns:a16="http://schemas.microsoft.com/office/drawing/2014/main" val="2580642251"/>
                  </a:ext>
                </a:extLst>
              </a:tr>
              <a:tr h="4708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Обращения граждан (установленные требования, ответственность, принципы подготовки письменных ответов). Работа с «профессиональными жалобщиками». Взаимодействие с Собранием депутатов Вилегодского муниципального округа, Общественным Советом Вилегодского муниципального округа. Общественный контроль.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20.09.2022 10:00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Елезов С.Л.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90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extLst>
                  <a:ext uri="{0D108BD9-81ED-4DB2-BD59-A6C34878D82A}">
                    <a16:rowId xmlns:a16="http://schemas.microsoft.com/office/drawing/2014/main" val="3412180506"/>
                  </a:ext>
                </a:extLst>
              </a:tr>
              <a:tr h="235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Обеспечение кадрами органов местного самоуправления Вилегодского муниципального округа. Кадровая политика и проблемы ее реализации.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18.10.2022 10:00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Шевелева Е.А.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90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extLst>
                  <a:ext uri="{0D108BD9-81ED-4DB2-BD59-A6C34878D82A}">
                    <a16:rowId xmlns:a16="http://schemas.microsoft.com/office/drawing/2014/main" val="1882082674"/>
                  </a:ext>
                </a:extLst>
              </a:tr>
              <a:tr h="235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Работа территориальных отделов. Основные задачи. Особенности взаимодействия с функциональными органами Администрации. Проблемы.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25 11 22 10:00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Бровин А.В., Вьюхина В.Н.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90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extLst>
                  <a:ext uri="{0D108BD9-81ED-4DB2-BD59-A6C34878D82A}">
                    <a16:rowId xmlns:a16="http://schemas.microsoft.com/office/drawing/2014/main" val="1841803450"/>
                  </a:ext>
                </a:extLst>
              </a:tr>
              <a:tr h="1177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Информационная политика. Механизмы реализации. Проблемы.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20.12.2022 10:00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Федяева Н.Н.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90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6" marR="5606" marT="5606" marB="0" anchor="ctr"/>
                </a:tc>
                <a:extLst>
                  <a:ext uri="{0D108BD9-81ED-4DB2-BD59-A6C34878D82A}">
                    <a16:rowId xmlns:a16="http://schemas.microsoft.com/office/drawing/2014/main" val="1867808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8289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075295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sz="1800" dirty="0"/>
              <a:t>Задача № 4.2. Мероприятия, направленные на совершенствование профессиональных навыков муниципальных служащих</a:t>
            </a:r>
            <a:br>
              <a:rPr lang="ru-RU" sz="1800" dirty="0"/>
            </a:br>
            <a:r>
              <a:rPr lang="ru-RU" sz="1800" b="1" dirty="0"/>
              <a:t>занятия с кадровым резервом Администрации Вилегодского муниципального округа</a:t>
            </a:r>
            <a:endParaRPr lang="ru-RU" altLang="ru-RU" sz="1800" b="1" cap="none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B0C1BB-D14B-47F1-B155-9866E589F7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713" y="1971580"/>
            <a:ext cx="6914606" cy="3116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D921CE-7266-49AB-AB24-C49C562D5209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81"/>
          <a:stretch/>
        </p:blipFill>
        <p:spPr bwMode="auto">
          <a:xfrm>
            <a:off x="346439" y="4484914"/>
            <a:ext cx="3885928" cy="2274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83541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284302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sz="1800" dirty="0"/>
              <a:t>Задача № 4.2. Мероприятия, направленные на совершенствование профессиональных навыков муниципальных служащих </a:t>
            </a:r>
            <a:r>
              <a:rPr lang="ru-RU" sz="1800" b="1" dirty="0"/>
              <a:t>МУНИЦИПАЛЬНЫЙ ПРОЕКТ: Внедрение системы кадрового резерва в Администрации  Вилегодского муниципального округа </a:t>
            </a:r>
            <a:endParaRPr lang="ru-RU" altLang="ru-RU" sz="1800" b="1" cap="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325DB4-4295-4361-8A74-6CB8FEC14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50" y="1760032"/>
            <a:ext cx="8595361" cy="498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39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345262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sz="1800" b="1" dirty="0"/>
              <a:t>Подпрограмма № 4 «Развитие кадрового потенциала муниципальной службы»</a:t>
            </a:r>
            <a:br>
              <a:rPr lang="ru-RU" sz="1800" dirty="0"/>
            </a:br>
            <a:r>
              <a:rPr lang="ru-RU" sz="1800" dirty="0"/>
              <a:t>Задача № 4.2. Мероприятия, направленные на совершенствование профессиональных навыков муниципальных служащих</a:t>
            </a:r>
            <a:endParaRPr lang="ru-RU" sz="1800" b="1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8C4389A-BFAF-408B-B1BA-85FFCBF05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351590"/>
              </p:ext>
            </p:extLst>
          </p:nvPr>
        </p:nvGraphicFramePr>
        <p:xfrm>
          <a:off x="457201" y="2199504"/>
          <a:ext cx="8229598" cy="318580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51280">
                  <a:extLst>
                    <a:ext uri="{9D8B030D-6E8A-4147-A177-3AD203B41FA5}">
                      <a16:colId xmlns:a16="http://schemas.microsoft.com/office/drawing/2014/main" val="499449847"/>
                    </a:ext>
                  </a:extLst>
                </a:gridCol>
                <a:gridCol w="1195481">
                  <a:extLst>
                    <a:ext uri="{9D8B030D-6E8A-4147-A177-3AD203B41FA5}">
                      <a16:colId xmlns:a16="http://schemas.microsoft.com/office/drawing/2014/main" val="1984529467"/>
                    </a:ext>
                  </a:extLst>
                </a:gridCol>
                <a:gridCol w="1167016">
                  <a:extLst>
                    <a:ext uri="{9D8B030D-6E8A-4147-A177-3AD203B41FA5}">
                      <a16:colId xmlns:a16="http://schemas.microsoft.com/office/drawing/2014/main" val="4045703558"/>
                    </a:ext>
                  </a:extLst>
                </a:gridCol>
                <a:gridCol w="1099413">
                  <a:extLst>
                    <a:ext uri="{9D8B030D-6E8A-4147-A177-3AD203B41FA5}">
                      <a16:colId xmlns:a16="http://schemas.microsoft.com/office/drawing/2014/main" val="1715341892"/>
                    </a:ext>
                  </a:extLst>
                </a:gridCol>
                <a:gridCol w="1608204">
                  <a:extLst>
                    <a:ext uri="{9D8B030D-6E8A-4147-A177-3AD203B41FA5}">
                      <a16:colId xmlns:a16="http://schemas.microsoft.com/office/drawing/2014/main" val="593119166"/>
                    </a:ext>
                  </a:extLst>
                </a:gridCol>
                <a:gridCol w="1608204">
                  <a:extLst>
                    <a:ext uri="{9D8B030D-6E8A-4147-A177-3AD203B41FA5}">
                      <a16:colId xmlns:a16="http://schemas.microsoft.com/office/drawing/2014/main" val="3895945831"/>
                    </a:ext>
                  </a:extLst>
                </a:gridCol>
              </a:tblGrid>
              <a:tr h="11119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Задача № 4.2. Мероприятия, направленные на совершенствование профессиональных навыков муниципальных служащих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927039"/>
                  </a:ext>
                </a:extLst>
              </a:tr>
              <a:tr h="953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Мероприятие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Источник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План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Факт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Показатель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Выполнение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extLst>
                  <a:ext uri="{0D108BD9-81ED-4DB2-BD59-A6C34878D82A}">
                    <a16:rowId xmlns:a16="http://schemas.microsoft.com/office/drawing/2014/main" val="879601138"/>
                  </a:ext>
                </a:extLst>
              </a:tr>
              <a:tr h="95310">
                <a:tc rowSpan="5"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4.2.4. Стимулирование лиц, осуществляющих руководство практикой студентов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Итого, в том числе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10,0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обеспечение руководства практикой над не менее 2 студентами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нет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extLst>
                  <a:ext uri="{0D108BD9-81ED-4DB2-BD59-A6C34878D82A}">
                    <a16:rowId xmlns:a16="http://schemas.microsoft.com/office/drawing/2014/main" val="21334652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федеральный бюджет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93287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областной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66443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местный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6746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внебюджетные средства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970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2593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144965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sz="1800" dirty="0"/>
              <a:t>Задача № 4.2. Мероприятия, направленные на совершенствование профессиональных навыков муниципальных служащих</a:t>
            </a:r>
            <a:br>
              <a:rPr lang="ru-RU" sz="1800" dirty="0"/>
            </a:br>
            <a:r>
              <a:rPr lang="ru-RU" altLang="ru-RU" sz="1800" b="1" cap="none" dirty="0"/>
              <a:t>ОРГАНИЗАЦИЯ ПРАКТИКИ И СТАЖИРОВКИ СТУДЕНТОВ ОБРАЗОВАТЕЛЬНЫХ ОРГАНИЗАЦИЙ ВЫСШЕГО ОБРАЗОВАНИЯ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8A8057-5058-4210-B1C0-9AC3E3327A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26926"/>
            <a:ext cx="9144000" cy="49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60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345262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sz="1800" b="1" dirty="0"/>
              <a:t>Подпрограмма № 4 «Развитие кадрового потенциала муниципальной службы»</a:t>
            </a:r>
            <a:br>
              <a:rPr lang="ru-RU" sz="1800" dirty="0"/>
            </a:br>
            <a:r>
              <a:rPr lang="ru-RU" sz="1800" dirty="0"/>
              <a:t>Задача № 4.2. Мероприятия, направленные на совершенствование профессиональных навыков муниципальных служащих</a:t>
            </a:r>
            <a:endParaRPr lang="ru-RU" sz="1800" b="1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8C4389A-BFAF-408B-B1BA-85FFCBF05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658576"/>
              </p:ext>
            </p:extLst>
          </p:nvPr>
        </p:nvGraphicFramePr>
        <p:xfrm>
          <a:off x="457201" y="2199504"/>
          <a:ext cx="8229598" cy="342056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51280">
                  <a:extLst>
                    <a:ext uri="{9D8B030D-6E8A-4147-A177-3AD203B41FA5}">
                      <a16:colId xmlns:a16="http://schemas.microsoft.com/office/drawing/2014/main" val="499449847"/>
                    </a:ext>
                  </a:extLst>
                </a:gridCol>
                <a:gridCol w="1195481">
                  <a:extLst>
                    <a:ext uri="{9D8B030D-6E8A-4147-A177-3AD203B41FA5}">
                      <a16:colId xmlns:a16="http://schemas.microsoft.com/office/drawing/2014/main" val="1984529467"/>
                    </a:ext>
                  </a:extLst>
                </a:gridCol>
                <a:gridCol w="1167016">
                  <a:extLst>
                    <a:ext uri="{9D8B030D-6E8A-4147-A177-3AD203B41FA5}">
                      <a16:colId xmlns:a16="http://schemas.microsoft.com/office/drawing/2014/main" val="4045703558"/>
                    </a:ext>
                  </a:extLst>
                </a:gridCol>
                <a:gridCol w="1099413">
                  <a:extLst>
                    <a:ext uri="{9D8B030D-6E8A-4147-A177-3AD203B41FA5}">
                      <a16:colId xmlns:a16="http://schemas.microsoft.com/office/drawing/2014/main" val="1715341892"/>
                    </a:ext>
                  </a:extLst>
                </a:gridCol>
                <a:gridCol w="1608204">
                  <a:extLst>
                    <a:ext uri="{9D8B030D-6E8A-4147-A177-3AD203B41FA5}">
                      <a16:colId xmlns:a16="http://schemas.microsoft.com/office/drawing/2014/main" val="593119166"/>
                    </a:ext>
                  </a:extLst>
                </a:gridCol>
                <a:gridCol w="1608204">
                  <a:extLst>
                    <a:ext uri="{9D8B030D-6E8A-4147-A177-3AD203B41FA5}">
                      <a16:colId xmlns:a16="http://schemas.microsoft.com/office/drawing/2014/main" val="3895945831"/>
                    </a:ext>
                  </a:extLst>
                </a:gridCol>
              </a:tblGrid>
              <a:tr h="11119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Задача № 4.2. Мероприятия, направленные на совершенствование профессиональных навыков муниципальных служащих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927039"/>
                  </a:ext>
                </a:extLst>
              </a:tr>
              <a:tr h="953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Мероприятие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Источник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План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Факт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Показатель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Выполнение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extLst>
                  <a:ext uri="{0D108BD9-81ED-4DB2-BD59-A6C34878D82A}">
                    <a16:rowId xmlns:a16="http://schemas.microsoft.com/office/drawing/2014/main" val="879601138"/>
                  </a:ext>
                </a:extLst>
              </a:tr>
              <a:tr h="95310">
                <a:tc rowSpan="5"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4.2.5. Стимулирование лиц, активно участвующих в иных мероприятиях по совершенствованию кадрового потенциала муниципальной службы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Итого, в том числе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20,0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Вовлечение в мероприятия по совершенствованию кадрового потенциала муниципальной службы не менее 10 процентов муниципальных служащих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Вовлечение в мероприятия по совершенствованию кадрового потенциала муниципальной службы не менее 10 процентов муниципальных служащих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extLst>
                  <a:ext uri="{0D108BD9-81ED-4DB2-BD59-A6C34878D82A}">
                    <a16:rowId xmlns:a16="http://schemas.microsoft.com/office/drawing/2014/main" val="296966356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федеральный бюджет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09453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областной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4877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местный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869031"/>
                  </a:ext>
                </a:extLst>
              </a:tr>
              <a:tr h="1402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внебюджетные средства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0,0 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316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5109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345262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sz="1800" b="1" dirty="0"/>
              <a:t>Подпрограмма № 4 «Развитие кадрового потенциала муниципальной службы»</a:t>
            </a:r>
            <a:br>
              <a:rPr lang="ru-RU" sz="1800" dirty="0"/>
            </a:br>
            <a:r>
              <a:rPr lang="ru-RU" sz="1800" dirty="0"/>
              <a:t>Задача № 4.2. Мероприятия, направленные на совершенствование профессиональных навыков муниципальных служащих</a:t>
            </a:r>
            <a:endParaRPr lang="ru-RU" sz="1800" b="1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8C4389A-BFAF-408B-B1BA-85FFCBF05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134924"/>
              </p:ext>
            </p:extLst>
          </p:nvPr>
        </p:nvGraphicFramePr>
        <p:xfrm>
          <a:off x="457201" y="2199504"/>
          <a:ext cx="8229598" cy="366440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51280">
                  <a:extLst>
                    <a:ext uri="{9D8B030D-6E8A-4147-A177-3AD203B41FA5}">
                      <a16:colId xmlns:a16="http://schemas.microsoft.com/office/drawing/2014/main" val="499449847"/>
                    </a:ext>
                  </a:extLst>
                </a:gridCol>
                <a:gridCol w="1195481">
                  <a:extLst>
                    <a:ext uri="{9D8B030D-6E8A-4147-A177-3AD203B41FA5}">
                      <a16:colId xmlns:a16="http://schemas.microsoft.com/office/drawing/2014/main" val="1984529467"/>
                    </a:ext>
                  </a:extLst>
                </a:gridCol>
                <a:gridCol w="1167016">
                  <a:extLst>
                    <a:ext uri="{9D8B030D-6E8A-4147-A177-3AD203B41FA5}">
                      <a16:colId xmlns:a16="http://schemas.microsoft.com/office/drawing/2014/main" val="4045703558"/>
                    </a:ext>
                  </a:extLst>
                </a:gridCol>
                <a:gridCol w="1099413">
                  <a:extLst>
                    <a:ext uri="{9D8B030D-6E8A-4147-A177-3AD203B41FA5}">
                      <a16:colId xmlns:a16="http://schemas.microsoft.com/office/drawing/2014/main" val="1715341892"/>
                    </a:ext>
                  </a:extLst>
                </a:gridCol>
                <a:gridCol w="1608204">
                  <a:extLst>
                    <a:ext uri="{9D8B030D-6E8A-4147-A177-3AD203B41FA5}">
                      <a16:colId xmlns:a16="http://schemas.microsoft.com/office/drawing/2014/main" val="593119166"/>
                    </a:ext>
                  </a:extLst>
                </a:gridCol>
                <a:gridCol w="1608204">
                  <a:extLst>
                    <a:ext uri="{9D8B030D-6E8A-4147-A177-3AD203B41FA5}">
                      <a16:colId xmlns:a16="http://schemas.microsoft.com/office/drawing/2014/main" val="3895945831"/>
                    </a:ext>
                  </a:extLst>
                </a:gridCol>
              </a:tblGrid>
              <a:tr h="11119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Задача № 4.2. Мероприятия, направленные на совершенствование профессиональных навыков муниципальных служащих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927039"/>
                  </a:ext>
                </a:extLst>
              </a:tr>
              <a:tr h="953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Мероприятие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Источник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План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Факт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Показатель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Выполнение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extLst>
                  <a:ext uri="{0D108BD9-81ED-4DB2-BD59-A6C34878D82A}">
                    <a16:rowId xmlns:a16="http://schemas.microsoft.com/office/drawing/2014/main" val="879601138"/>
                  </a:ext>
                </a:extLst>
              </a:tr>
              <a:tr h="95310">
                <a:tc rowSpan="5"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4.2.6. Проведение мероприятий по развитию кадрового потенциала на базе органов местного самоуправления Вилегодского муниципального округа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Итого, в том числе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25,0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проведено не менее 2 мероприятий в год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нет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extLst>
                  <a:ext uri="{0D108BD9-81ED-4DB2-BD59-A6C34878D82A}">
                    <a16:rowId xmlns:a16="http://schemas.microsoft.com/office/drawing/2014/main" val="115719942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федеральный бюджет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1854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областной бюджет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65907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местный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25,0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257516"/>
                  </a:ext>
                </a:extLst>
              </a:tr>
              <a:tr h="1402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внебюджетные средства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704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6847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345262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sz="1800" b="1" dirty="0"/>
              <a:t>Подпрограмма № 4 «Развитие кадрового потенциала муниципальной службы»</a:t>
            </a:r>
            <a:br>
              <a:rPr lang="ru-RU" sz="1800" dirty="0"/>
            </a:br>
            <a:r>
              <a:rPr lang="ru-RU" sz="1800" dirty="0"/>
              <a:t>Задача № 4.2. Мероприятия, направленные на совершенствование профессиональных навыков муниципальных служащих</a:t>
            </a:r>
            <a:endParaRPr lang="ru-RU" sz="1800" b="1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8C4389A-BFAF-408B-B1BA-85FFCBF05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683396"/>
              </p:ext>
            </p:extLst>
          </p:nvPr>
        </p:nvGraphicFramePr>
        <p:xfrm>
          <a:off x="457201" y="2199504"/>
          <a:ext cx="8229598" cy="318580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51280">
                  <a:extLst>
                    <a:ext uri="{9D8B030D-6E8A-4147-A177-3AD203B41FA5}">
                      <a16:colId xmlns:a16="http://schemas.microsoft.com/office/drawing/2014/main" val="499449847"/>
                    </a:ext>
                  </a:extLst>
                </a:gridCol>
                <a:gridCol w="1195481">
                  <a:extLst>
                    <a:ext uri="{9D8B030D-6E8A-4147-A177-3AD203B41FA5}">
                      <a16:colId xmlns:a16="http://schemas.microsoft.com/office/drawing/2014/main" val="1984529467"/>
                    </a:ext>
                  </a:extLst>
                </a:gridCol>
                <a:gridCol w="1167016">
                  <a:extLst>
                    <a:ext uri="{9D8B030D-6E8A-4147-A177-3AD203B41FA5}">
                      <a16:colId xmlns:a16="http://schemas.microsoft.com/office/drawing/2014/main" val="4045703558"/>
                    </a:ext>
                  </a:extLst>
                </a:gridCol>
                <a:gridCol w="1099413">
                  <a:extLst>
                    <a:ext uri="{9D8B030D-6E8A-4147-A177-3AD203B41FA5}">
                      <a16:colId xmlns:a16="http://schemas.microsoft.com/office/drawing/2014/main" val="1715341892"/>
                    </a:ext>
                  </a:extLst>
                </a:gridCol>
                <a:gridCol w="1608204">
                  <a:extLst>
                    <a:ext uri="{9D8B030D-6E8A-4147-A177-3AD203B41FA5}">
                      <a16:colId xmlns:a16="http://schemas.microsoft.com/office/drawing/2014/main" val="593119166"/>
                    </a:ext>
                  </a:extLst>
                </a:gridCol>
                <a:gridCol w="1608204">
                  <a:extLst>
                    <a:ext uri="{9D8B030D-6E8A-4147-A177-3AD203B41FA5}">
                      <a16:colId xmlns:a16="http://schemas.microsoft.com/office/drawing/2014/main" val="3895945831"/>
                    </a:ext>
                  </a:extLst>
                </a:gridCol>
              </a:tblGrid>
              <a:tr h="11119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Задача № 4.2. Мероприятия, направленные на совершенствование профессиональных навыков муниципальных служащих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927039"/>
                  </a:ext>
                </a:extLst>
              </a:tr>
              <a:tr h="953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Мероприятие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Источник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План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Факт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Показатель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Выполнение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extLst>
                  <a:ext uri="{0D108BD9-81ED-4DB2-BD59-A6C34878D82A}">
                    <a16:rowId xmlns:a16="http://schemas.microsoft.com/office/drawing/2014/main" val="879601138"/>
                  </a:ext>
                </a:extLst>
              </a:tr>
              <a:tr h="95310">
                <a:tc rowSpan="5"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4.2.7. Проведение конкурса профессионального мастерства муниципальных служащих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Итого, в том числе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25,0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23,0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ежегодное проведение конкурса профессионального мастерства муниципальных служащих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ежегодное проведение конкурса профессионального мастерства муниципальных служащих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extLst>
                  <a:ext uri="{0D108BD9-81ED-4DB2-BD59-A6C34878D82A}">
                    <a16:rowId xmlns:a16="http://schemas.microsoft.com/office/drawing/2014/main" val="296563287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федеральный бюджет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41859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областной бюджет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99602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местный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25,0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23,0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75779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внебюджетные средства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266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460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345262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sz="1800" b="1" dirty="0"/>
              <a:t>Подпрограмма № 4 «Развитие кадрового потенциала муниципальной службы»</a:t>
            </a:r>
            <a:br>
              <a:rPr lang="ru-RU" sz="1800" dirty="0"/>
            </a:br>
            <a:r>
              <a:rPr lang="ru-RU" sz="1800" dirty="0"/>
              <a:t>Задача № 4.3. Профессиональная подготовка, переподготовка и повышение квалификации</a:t>
            </a:r>
            <a:endParaRPr lang="ru-RU" sz="1800" b="1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0FF73F7-4F76-4ADF-BBD1-4B9945731D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715434"/>
              </p:ext>
            </p:extLst>
          </p:nvPr>
        </p:nvGraphicFramePr>
        <p:xfrm>
          <a:off x="452845" y="2065746"/>
          <a:ext cx="8220890" cy="468012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907178">
                  <a:extLst>
                    <a:ext uri="{9D8B030D-6E8A-4147-A177-3AD203B41FA5}">
                      <a16:colId xmlns:a16="http://schemas.microsoft.com/office/drawing/2014/main" val="2147926140"/>
                    </a:ext>
                  </a:extLst>
                </a:gridCol>
                <a:gridCol w="1593668">
                  <a:extLst>
                    <a:ext uri="{9D8B030D-6E8A-4147-A177-3AD203B41FA5}">
                      <a16:colId xmlns:a16="http://schemas.microsoft.com/office/drawing/2014/main" val="3284336174"/>
                    </a:ext>
                  </a:extLst>
                </a:gridCol>
                <a:gridCol w="940526">
                  <a:extLst>
                    <a:ext uri="{9D8B030D-6E8A-4147-A177-3AD203B41FA5}">
                      <a16:colId xmlns:a16="http://schemas.microsoft.com/office/drawing/2014/main" val="444751110"/>
                    </a:ext>
                  </a:extLst>
                </a:gridCol>
                <a:gridCol w="1071154">
                  <a:extLst>
                    <a:ext uri="{9D8B030D-6E8A-4147-A177-3AD203B41FA5}">
                      <a16:colId xmlns:a16="http://schemas.microsoft.com/office/drawing/2014/main" val="1365735291"/>
                    </a:ext>
                  </a:extLst>
                </a:gridCol>
                <a:gridCol w="1410789">
                  <a:extLst>
                    <a:ext uri="{9D8B030D-6E8A-4147-A177-3AD203B41FA5}">
                      <a16:colId xmlns:a16="http://schemas.microsoft.com/office/drawing/2014/main" val="1894481799"/>
                    </a:ext>
                  </a:extLst>
                </a:gridCol>
                <a:gridCol w="1297575">
                  <a:extLst>
                    <a:ext uri="{9D8B030D-6E8A-4147-A177-3AD203B41FA5}">
                      <a16:colId xmlns:a16="http://schemas.microsoft.com/office/drawing/2014/main" val="2033487065"/>
                    </a:ext>
                  </a:extLst>
                </a:gridCol>
              </a:tblGrid>
              <a:tr h="32406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Задача № 4.3. Профессиональная подготовка, переподготовка и повышение квалификации в Администрации Вилегодского муниципального округа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4" marR="6614" marT="661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229738"/>
                  </a:ext>
                </a:extLst>
              </a:tr>
              <a:tr h="277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Мероприятие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Источник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План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Факт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Выполнение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extLst>
                  <a:ext uri="{0D108BD9-81ED-4DB2-BD59-A6C34878D82A}">
                    <a16:rowId xmlns:a16="http://schemas.microsoft.com/office/drawing/2014/main" val="3358675423"/>
                  </a:ext>
                </a:extLst>
              </a:tr>
              <a:tr h="277772">
                <a:tc rowSpan="5"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4.3.1. Профессиональная подготовка, переподготовка и повышение квалификации лиц, замещающих муниципальные должности и должности муниципальной службы, работников не отнесенных к должностям муниципальной службы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4" marR="6614" marT="661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Итого, в том числе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4" marR="6614" marT="66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200,0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4" marR="6614" marT="66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105,0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4" marR="6614" marT="6614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прошли обучение  не менее 5 сотрудников в год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4" marR="6614" marT="6614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прошли обучение  9 сотрудников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4" marR="6614" marT="6614" marB="0" anchor="ctr"/>
                </a:tc>
                <a:extLst>
                  <a:ext uri="{0D108BD9-81ED-4DB2-BD59-A6C34878D82A}">
                    <a16:rowId xmlns:a16="http://schemas.microsoft.com/office/drawing/2014/main" val="3694351328"/>
                  </a:ext>
                </a:extLst>
              </a:tr>
              <a:tr h="2777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федеральный бюджет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4" marR="6614" marT="66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4" marR="6614" marT="66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4" marR="6614" marT="6614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767816"/>
                  </a:ext>
                </a:extLst>
              </a:tr>
              <a:tr h="2777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областной бюджет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4" marR="6614" marT="66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4" marR="6614" marT="66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4" marR="6614" marT="6614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645437"/>
                  </a:ext>
                </a:extLst>
              </a:tr>
              <a:tr h="2777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местный бюджет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4" marR="6614" marT="66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200,0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4" marR="6614" marT="66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105,0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4" marR="6614" marT="6614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998062"/>
                  </a:ext>
                </a:extLst>
              </a:tr>
              <a:tr h="21970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внебюджетные средства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4" marR="6614" marT="66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4" marR="6614" marT="66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4" marR="6614" marT="6614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320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224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345262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sz="1800" b="1" dirty="0"/>
              <a:t>Подпрограмма № 4 «Развитие кадрового потенциала муниципальной службы»</a:t>
            </a:r>
            <a:br>
              <a:rPr lang="ru-RU" sz="1800" b="1" dirty="0"/>
            </a:br>
            <a:r>
              <a:rPr lang="ru-RU" sz="1800" dirty="0"/>
              <a:t>Задача № 4.4. Работа с ветеранами муниципальной службы</a:t>
            </a:r>
            <a:endParaRPr lang="ru-RU" sz="1800" b="1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BD5257F-123F-4476-B882-8DCDC59FA0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406681"/>
              </p:ext>
            </p:extLst>
          </p:nvPr>
        </p:nvGraphicFramePr>
        <p:xfrm>
          <a:off x="577849" y="2173288"/>
          <a:ext cx="8122013" cy="32396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30998">
                  <a:extLst>
                    <a:ext uri="{9D8B030D-6E8A-4147-A177-3AD203B41FA5}">
                      <a16:colId xmlns:a16="http://schemas.microsoft.com/office/drawing/2014/main" val="1459392037"/>
                    </a:ext>
                  </a:extLst>
                </a:gridCol>
                <a:gridCol w="1179852">
                  <a:extLst>
                    <a:ext uri="{9D8B030D-6E8A-4147-A177-3AD203B41FA5}">
                      <a16:colId xmlns:a16="http://schemas.microsoft.com/office/drawing/2014/main" val="3387006271"/>
                    </a:ext>
                  </a:extLst>
                </a:gridCol>
                <a:gridCol w="1151761">
                  <a:extLst>
                    <a:ext uri="{9D8B030D-6E8A-4147-A177-3AD203B41FA5}">
                      <a16:colId xmlns:a16="http://schemas.microsoft.com/office/drawing/2014/main" val="465915142"/>
                    </a:ext>
                  </a:extLst>
                </a:gridCol>
                <a:gridCol w="1085042">
                  <a:extLst>
                    <a:ext uri="{9D8B030D-6E8A-4147-A177-3AD203B41FA5}">
                      <a16:colId xmlns:a16="http://schemas.microsoft.com/office/drawing/2014/main" val="1708681661"/>
                    </a:ext>
                  </a:extLst>
                </a:gridCol>
                <a:gridCol w="1587180">
                  <a:extLst>
                    <a:ext uri="{9D8B030D-6E8A-4147-A177-3AD203B41FA5}">
                      <a16:colId xmlns:a16="http://schemas.microsoft.com/office/drawing/2014/main" val="1774758357"/>
                    </a:ext>
                  </a:extLst>
                </a:gridCol>
                <a:gridCol w="1587180">
                  <a:extLst>
                    <a:ext uri="{9D8B030D-6E8A-4147-A177-3AD203B41FA5}">
                      <a16:colId xmlns:a16="http://schemas.microsoft.com/office/drawing/2014/main" val="4115297539"/>
                    </a:ext>
                  </a:extLst>
                </a:gridCol>
              </a:tblGrid>
              <a:tr h="40895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Задача № 4.4. Работа с ветеранами муниципальной службы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919999"/>
                  </a:ext>
                </a:extLst>
              </a:tr>
              <a:tr h="350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Мероприятие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Источник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Показатель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Выполнение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extLst>
                  <a:ext uri="{0D108BD9-81ED-4DB2-BD59-A6C34878D82A}">
                    <a16:rowId xmlns:a16="http://schemas.microsoft.com/office/drawing/2014/main" val="3269186848"/>
                  </a:ext>
                </a:extLst>
              </a:tr>
              <a:tr h="350531">
                <a:tc rowSpan="5"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4.4.1. Проведение мероприятий, направленных на чествование ветеранов муниципальной службы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Итого, в том числе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50,0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25,0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проведено не менее 2  мероприятий в год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проведено 1  мероприятие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extLst>
                  <a:ext uri="{0D108BD9-81ED-4DB2-BD59-A6C34878D82A}">
                    <a16:rowId xmlns:a16="http://schemas.microsoft.com/office/drawing/2014/main" val="208348778"/>
                  </a:ext>
                </a:extLst>
              </a:tr>
              <a:tr h="3505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федеральный бюджет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638294"/>
                  </a:ext>
                </a:extLst>
              </a:tr>
              <a:tr h="3505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областной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568714"/>
                  </a:ext>
                </a:extLst>
              </a:tr>
              <a:tr h="3505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местный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50,0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25,0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631005"/>
                  </a:ext>
                </a:extLst>
              </a:tr>
              <a:tr h="3505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внебюджетные средства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0,0 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46" marR="8346" marT="8346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933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1109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345262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ru-RU" sz="1800" b="1" dirty="0"/>
              <a:t>МУНИЦИПАЛЬНАЯ ПРОГРАММА Вилегодского муниципального округа Архангельской области «Совершенствование муниципального управления и развитие институтов гражданского общества в Вилегодском муниципальном округе»</a:t>
            </a:r>
            <a:endParaRPr lang="ru-RU" sz="1800"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8B17205C-07A3-4C2C-B253-4650E69546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3015632"/>
              </p:ext>
            </p:extLst>
          </p:nvPr>
        </p:nvGraphicFramePr>
        <p:xfrm>
          <a:off x="409302" y="1910805"/>
          <a:ext cx="8281852" cy="4908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4539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075295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sz="1800" b="1" dirty="0"/>
              <a:t>Подпрограмма № 4 «Развитие кадрового потенциала муниципальной службы»</a:t>
            </a:r>
            <a:br>
              <a:rPr lang="ru-RU" sz="1800" b="1" dirty="0"/>
            </a:br>
            <a:r>
              <a:rPr lang="ru-RU" sz="1800" dirty="0"/>
              <a:t>Задача № 4.4. Работа с ветеранами муниципальной службы</a:t>
            </a:r>
            <a:endParaRPr lang="ru-RU" altLang="ru-RU" sz="1800" b="1" cap="none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13" y="4242566"/>
            <a:ext cx="5113176" cy="2304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1845" y="2115114"/>
            <a:ext cx="2134067" cy="4431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677"/>
          <a:stretch/>
        </p:blipFill>
        <p:spPr>
          <a:xfrm>
            <a:off x="505694" y="2115114"/>
            <a:ext cx="4170583" cy="183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248" y="2115114"/>
            <a:ext cx="1593626" cy="2253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6781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345262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sz="1800" b="1" dirty="0"/>
              <a:t>Подпрограмма № 4 «Развитие кадрового потенциала муниципальной службы»</a:t>
            </a:r>
            <a:br>
              <a:rPr lang="ru-RU" sz="1800" dirty="0"/>
            </a:br>
            <a:r>
              <a:rPr lang="ru-RU" sz="1800" dirty="0"/>
              <a:t>Задача № 4.1. Привлечение молодых специалистов в органы местного самоуправления Вилегодского муниципального округа</a:t>
            </a:r>
            <a:endParaRPr lang="ru-RU" sz="1800" b="1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A610AE7-9B3C-4067-A533-B4695DAE8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136062"/>
              </p:ext>
            </p:extLst>
          </p:nvPr>
        </p:nvGraphicFramePr>
        <p:xfrm>
          <a:off x="451621" y="2133602"/>
          <a:ext cx="8240758" cy="322735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60059">
                  <a:extLst>
                    <a:ext uri="{9D8B030D-6E8A-4147-A177-3AD203B41FA5}">
                      <a16:colId xmlns:a16="http://schemas.microsoft.com/office/drawing/2014/main" val="3206631349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409347503"/>
                    </a:ext>
                  </a:extLst>
                </a:gridCol>
                <a:gridCol w="966651">
                  <a:extLst>
                    <a:ext uri="{9D8B030D-6E8A-4147-A177-3AD203B41FA5}">
                      <a16:colId xmlns:a16="http://schemas.microsoft.com/office/drawing/2014/main" val="477386341"/>
                    </a:ext>
                  </a:extLst>
                </a:gridCol>
                <a:gridCol w="818606">
                  <a:extLst>
                    <a:ext uri="{9D8B030D-6E8A-4147-A177-3AD203B41FA5}">
                      <a16:colId xmlns:a16="http://schemas.microsoft.com/office/drawing/2014/main" val="1194980004"/>
                    </a:ext>
                  </a:extLst>
                </a:gridCol>
                <a:gridCol w="1637212">
                  <a:extLst>
                    <a:ext uri="{9D8B030D-6E8A-4147-A177-3AD203B41FA5}">
                      <a16:colId xmlns:a16="http://schemas.microsoft.com/office/drawing/2014/main" val="4251478993"/>
                    </a:ext>
                  </a:extLst>
                </a:gridCol>
                <a:gridCol w="1795190">
                  <a:extLst>
                    <a:ext uri="{9D8B030D-6E8A-4147-A177-3AD203B41FA5}">
                      <a16:colId xmlns:a16="http://schemas.microsoft.com/office/drawing/2014/main" val="1370421671"/>
                    </a:ext>
                  </a:extLst>
                </a:gridCol>
              </a:tblGrid>
              <a:tr h="31621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Задача № 4.1. Привлечение молодых специалистов в органы местного самоуправления Вилегодского муниципального округа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836699"/>
                  </a:ext>
                </a:extLst>
              </a:tr>
              <a:tr h="2710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Мероприятие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Источник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План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Факт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Показатель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Выполнение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extLst>
                  <a:ext uri="{0D108BD9-81ED-4DB2-BD59-A6C34878D82A}">
                    <a16:rowId xmlns:a16="http://schemas.microsoft.com/office/drawing/2014/main" val="3467520039"/>
                  </a:ext>
                </a:extLst>
              </a:tr>
              <a:tr h="271043">
                <a:tc rowSpan="5"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4.1.1. Проведение </a:t>
                      </a:r>
                      <a:r>
                        <a:rPr lang="ru-RU" sz="1600" u="none" strike="noStrike" dirty="0" err="1">
                          <a:effectLst/>
                        </a:rPr>
                        <a:t>профориентаци-онных</a:t>
                      </a:r>
                      <a:r>
                        <a:rPr lang="ru-RU" sz="1600" u="none" strike="noStrike" dirty="0">
                          <a:effectLst/>
                        </a:rPr>
                        <a:t> мероприятий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Итого, в том числе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30,0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30,0  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проведено не менее 2 мероприятий в год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проведено 2 мероприятия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extLst>
                  <a:ext uri="{0D108BD9-81ED-4DB2-BD59-A6C34878D82A}">
                    <a16:rowId xmlns:a16="http://schemas.microsoft.com/office/drawing/2014/main" val="121609080"/>
                  </a:ext>
                </a:extLst>
              </a:tr>
              <a:tr h="271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федеральный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723861"/>
                  </a:ext>
                </a:extLst>
              </a:tr>
              <a:tr h="271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областной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0,0 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953148"/>
                  </a:ext>
                </a:extLst>
              </a:tr>
              <a:tr h="271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местный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30,0 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30,0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16517"/>
                  </a:ext>
                </a:extLst>
              </a:tr>
              <a:tr h="271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внебюджетные средства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0,0 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65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8571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345262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sz="1800" dirty="0"/>
              <a:t>Задача № 4.1. Привлечение молодых специалистов в органы местного самоуправления Вилегодского муниципального округа</a:t>
            </a:r>
            <a:br>
              <a:rPr lang="ru-RU" sz="1800" dirty="0"/>
            </a:br>
            <a:r>
              <a:rPr lang="ru-RU" sz="1800" b="1" dirty="0"/>
              <a:t>проведение профориентационных мероприятий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38805D-7B5C-4B15-A519-6690DEB28CEA}"/>
              </a:ext>
            </a:extLst>
          </p:cNvPr>
          <p:cNvSpPr txBox="1"/>
          <p:nvPr/>
        </p:nvSpPr>
        <p:spPr>
          <a:xfrm>
            <a:off x="457200" y="6321778"/>
            <a:ext cx="5421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/>
            </a:lvl1pPr>
          </a:lstStyle>
          <a:p>
            <a:r>
              <a:rPr lang="ru-RU" dirty="0"/>
              <a:t>Слет «Совет в моменте». Квест «Ветви власти»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EB09CC-2C0C-4322-A94B-9F29E8006D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1520" y="1947451"/>
            <a:ext cx="3686629" cy="198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B21B80-9532-4CF9-8A69-7D84F929ED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6926" y="3009675"/>
            <a:ext cx="2499360" cy="1640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F5D33F-809B-4B12-90C4-1D87CAFC8EB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947452"/>
            <a:ext cx="2647407" cy="198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605260C-8448-4BD2-9DD3-013E98A74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4303892"/>
            <a:ext cx="5421956" cy="198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702256-E9D8-4E02-86F4-C3EF59D33EF4}"/>
              </a:ext>
            </a:extLst>
          </p:cNvPr>
          <p:cNvSpPr txBox="1"/>
          <p:nvPr/>
        </p:nvSpPr>
        <p:spPr>
          <a:xfrm>
            <a:off x="7125062" y="2063065"/>
            <a:ext cx="1801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День молодежного самоуправления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1661984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345262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sz="1800" b="1" dirty="0"/>
              <a:t>Подпрограмма № 4 «Развитие кадрового потенциала муниципальной службы»</a:t>
            </a:r>
            <a:br>
              <a:rPr lang="ru-RU" sz="1800" dirty="0"/>
            </a:br>
            <a:r>
              <a:rPr lang="ru-RU" sz="1800" dirty="0"/>
              <a:t>Задача № 4.1. Привлечение молодых специалистов в органы местного самоуправления Вилегодского муниципального округа</a:t>
            </a:r>
            <a:endParaRPr lang="ru-RU" sz="1800" b="1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A610AE7-9B3C-4067-A533-B4695DAE8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874564"/>
              </p:ext>
            </p:extLst>
          </p:nvPr>
        </p:nvGraphicFramePr>
        <p:xfrm>
          <a:off x="451621" y="2002974"/>
          <a:ext cx="8240758" cy="322735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53380">
                  <a:extLst>
                    <a:ext uri="{9D8B030D-6E8A-4147-A177-3AD203B41FA5}">
                      <a16:colId xmlns:a16="http://schemas.microsoft.com/office/drawing/2014/main" val="3206631349"/>
                    </a:ext>
                  </a:extLst>
                </a:gridCol>
                <a:gridCol w="1197102">
                  <a:extLst>
                    <a:ext uri="{9D8B030D-6E8A-4147-A177-3AD203B41FA5}">
                      <a16:colId xmlns:a16="http://schemas.microsoft.com/office/drawing/2014/main" val="1409347503"/>
                    </a:ext>
                  </a:extLst>
                </a:gridCol>
                <a:gridCol w="1566476">
                  <a:extLst>
                    <a:ext uri="{9D8B030D-6E8A-4147-A177-3AD203B41FA5}">
                      <a16:colId xmlns:a16="http://schemas.microsoft.com/office/drawing/2014/main" val="477386341"/>
                    </a:ext>
                  </a:extLst>
                </a:gridCol>
                <a:gridCol w="1074940">
                  <a:extLst>
                    <a:ext uri="{9D8B030D-6E8A-4147-A177-3AD203B41FA5}">
                      <a16:colId xmlns:a16="http://schemas.microsoft.com/office/drawing/2014/main" val="1194980004"/>
                    </a:ext>
                  </a:extLst>
                </a:gridCol>
                <a:gridCol w="1504916">
                  <a:extLst>
                    <a:ext uri="{9D8B030D-6E8A-4147-A177-3AD203B41FA5}">
                      <a16:colId xmlns:a16="http://schemas.microsoft.com/office/drawing/2014/main" val="4251478993"/>
                    </a:ext>
                  </a:extLst>
                </a:gridCol>
                <a:gridCol w="1343944">
                  <a:extLst>
                    <a:ext uri="{9D8B030D-6E8A-4147-A177-3AD203B41FA5}">
                      <a16:colId xmlns:a16="http://schemas.microsoft.com/office/drawing/2014/main" val="1370421671"/>
                    </a:ext>
                  </a:extLst>
                </a:gridCol>
              </a:tblGrid>
              <a:tr h="31621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Задача № 4.1. Привлечение молодых специалистов в органы местного самоуправления Вилегодского муниципального округа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836699"/>
                  </a:ext>
                </a:extLst>
              </a:tr>
              <a:tr h="2710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Мероприятие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Источник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План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Факт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Показатель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Выполнение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extLst>
                  <a:ext uri="{0D108BD9-81ED-4DB2-BD59-A6C34878D82A}">
                    <a16:rowId xmlns:a16="http://schemas.microsoft.com/office/drawing/2014/main" val="3467520039"/>
                  </a:ext>
                </a:extLst>
              </a:tr>
              <a:tr h="271043">
                <a:tc rowSpan="5"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4.1.2. Финансирование целевого обучения студентов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Итого, в том числе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обучение не менее 2 студентов по целевому набору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обучение 1 студента по целевому набору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extLst>
                  <a:ext uri="{0D108BD9-81ED-4DB2-BD59-A6C34878D82A}">
                    <a16:rowId xmlns:a16="http://schemas.microsoft.com/office/drawing/2014/main" val="980082091"/>
                  </a:ext>
                </a:extLst>
              </a:tr>
              <a:tr h="271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федеральный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009235"/>
                  </a:ext>
                </a:extLst>
              </a:tr>
              <a:tr h="271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областной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84163"/>
                  </a:ext>
                </a:extLst>
              </a:tr>
              <a:tr h="271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местный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338441"/>
                  </a:ext>
                </a:extLst>
              </a:tr>
              <a:tr h="271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внебюджетные средства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033835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329B653-4E1F-42AC-9E75-3497E44843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719013"/>
              </p:ext>
            </p:extLst>
          </p:nvPr>
        </p:nvGraphicFramePr>
        <p:xfrm>
          <a:off x="451620" y="5319240"/>
          <a:ext cx="8240757" cy="1421257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219579">
                  <a:extLst>
                    <a:ext uri="{9D8B030D-6E8A-4147-A177-3AD203B41FA5}">
                      <a16:colId xmlns:a16="http://schemas.microsoft.com/office/drawing/2014/main" val="243889418"/>
                    </a:ext>
                  </a:extLst>
                </a:gridCol>
                <a:gridCol w="1912702">
                  <a:extLst>
                    <a:ext uri="{9D8B030D-6E8A-4147-A177-3AD203B41FA5}">
                      <a16:colId xmlns:a16="http://schemas.microsoft.com/office/drawing/2014/main" val="373948593"/>
                    </a:ext>
                  </a:extLst>
                </a:gridCol>
                <a:gridCol w="1412040">
                  <a:extLst>
                    <a:ext uri="{9D8B030D-6E8A-4147-A177-3AD203B41FA5}">
                      <a16:colId xmlns:a16="http://schemas.microsoft.com/office/drawing/2014/main" val="3307415777"/>
                    </a:ext>
                  </a:extLst>
                </a:gridCol>
                <a:gridCol w="1000002">
                  <a:extLst>
                    <a:ext uri="{9D8B030D-6E8A-4147-A177-3AD203B41FA5}">
                      <a16:colId xmlns:a16="http://schemas.microsoft.com/office/drawing/2014/main" val="1278748078"/>
                    </a:ext>
                  </a:extLst>
                </a:gridCol>
                <a:gridCol w="1388892">
                  <a:extLst>
                    <a:ext uri="{9D8B030D-6E8A-4147-A177-3AD203B41FA5}">
                      <a16:colId xmlns:a16="http://schemas.microsoft.com/office/drawing/2014/main" val="2576749554"/>
                    </a:ext>
                  </a:extLst>
                </a:gridCol>
                <a:gridCol w="1307542">
                  <a:extLst>
                    <a:ext uri="{9D8B030D-6E8A-4147-A177-3AD203B41FA5}">
                      <a16:colId xmlns:a16="http://schemas.microsoft.com/office/drawing/2014/main" val="28688199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ФИО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обучающегося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46990" marT="3429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Код направления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подготовки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(специальности)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46990" marT="3429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Наименование образовательной организации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46990" marT="3429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Форма обучения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46990" marT="3429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Дата окончания образовательного учреждения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46990" marT="3429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Наименование организации-работодателя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46990" marT="34290" marB="0" anchor="ctr"/>
                </a:tc>
                <a:extLst>
                  <a:ext uri="{0D108BD9-81ED-4DB2-BD59-A6C34878D82A}">
                    <a16:rowId xmlns:a16="http://schemas.microsoft.com/office/drawing/2014/main" val="16151274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Кондратов Савелий Васильевич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46990" marT="3429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08.03.01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Строительство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46990" marT="3429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ФГБОУ «Вятский государственный университет»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46990" marT="3429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Очная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46990" marT="3429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2024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46990" marT="3429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Администрация Вилегодского муниципального округа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46990" marT="34290" marB="0" anchor="ctr"/>
                </a:tc>
                <a:extLst>
                  <a:ext uri="{0D108BD9-81ED-4DB2-BD59-A6C34878D82A}">
                    <a16:rowId xmlns:a16="http://schemas.microsoft.com/office/drawing/2014/main" val="3903197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3981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345262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sz="1800" b="1" dirty="0"/>
              <a:t>Подпрограмма № 4 «Развитие кадрового потенциала муниципальной службы»</a:t>
            </a:r>
            <a:br>
              <a:rPr lang="ru-RU" sz="1800" dirty="0"/>
            </a:br>
            <a:r>
              <a:rPr lang="ru-RU" sz="1800" dirty="0"/>
              <a:t>Задача № 4.1. Привлечение молодых специалистов в органы местного самоуправления Вилегодского муниципального округа</a:t>
            </a:r>
            <a:endParaRPr lang="ru-RU" sz="1800" b="1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A610AE7-9B3C-4067-A533-B4695DAE8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581803"/>
              </p:ext>
            </p:extLst>
          </p:nvPr>
        </p:nvGraphicFramePr>
        <p:xfrm>
          <a:off x="451621" y="2142310"/>
          <a:ext cx="8240758" cy="322735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53380">
                  <a:extLst>
                    <a:ext uri="{9D8B030D-6E8A-4147-A177-3AD203B41FA5}">
                      <a16:colId xmlns:a16="http://schemas.microsoft.com/office/drawing/2014/main" val="3206631349"/>
                    </a:ext>
                  </a:extLst>
                </a:gridCol>
                <a:gridCol w="1197102">
                  <a:extLst>
                    <a:ext uri="{9D8B030D-6E8A-4147-A177-3AD203B41FA5}">
                      <a16:colId xmlns:a16="http://schemas.microsoft.com/office/drawing/2014/main" val="1409347503"/>
                    </a:ext>
                  </a:extLst>
                </a:gridCol>
                <a:gridCol w="1566476">
                  <a:extLst>
                    <a:ext uri="{9D8B030D-6E8A-4147-A177-3AD203B41FA5}">
                      <a16:colId xmlns:a16="http://schemas.microsoft.com/office/drawing/2014/main" val="477386341"/>
                    </a:ext>
                  </a:extLst>
                </a:gridCol>
                <a:gridCol w="1074940">
                  <a:extLst>
                    <a:ext uri="{9D8B030D-6E8A-4147-A177-3AD203B41FA5}">
                      <a16:colId xmlns:a16="http://schemas.microsoft.com/office/drawing/2014/main" val="1194980004"/>
                    </a:ext>
                  </a:extLst>
                </a:gridCol>
                <a:gridCol w="1504916">
                  <a:extLst>
                    <a:ext uri="{9D8B030D-6E8A-4147-A177-3AD203B41FA5}">
                      <a16:colId xmlns:a16="http://schemas.microsoft.com/office/drawing/2014/main" val="4251478993"/>
                    </a:ext>
                  </a:extLst>
                </a:gridCol>
                <a:gridCol w="1343944">
                  <a:extLst>
                    <a:ext uri="{9D8B030D-6E8A-4147-A177-3AD203B41FA5}">
                      <a16:colId xmlns:a16="http://schemas.microsoft.com/office/drawing/2014/main" val="1370421671"/>
                    </a:ext>
                  </a:extLst>
                </a:gridCol>
              </a:tblGrid>
              <a:tr h="31621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Задача № 4.1. Привлечение молодых специалистов в органы местного самоуправления Вилегодского муниципального округа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836699"/>
                  </a:ext>
                </a:extLst>
              </a:tr>
              <a:tr h="2710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Мероприятие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Источник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План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Факт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Показатель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Выполнение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extLst>
                  <a:ext uri="{0D108BD9-81ED-4DB2-BD59-A6C34878D82A}">
                    <a16:rowId xmlns:a16="http://schemas.microsoft.com/office/drawing/2014/main" val="3467520039"/>
                  </a:ext>
                </a:extLst>
              </a:tr>
              <a:tr h="271043">
                <a:tc rowSpan="5"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4.1.3. Оплата найма жилых помещений для молодых работников органов местного самоуправления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Итого, в том числе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120,0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оплата найма жилых помещений для не менее 2 молодых работников органов местного самоуправления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оплата найма жилых помещений для не менее 2 молодых работников органов местного самоуправления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extLst>
                  <a:ext uri="{0D108BD9-81ED-4DB2-BD59-A6C34878D82A}">
                    <a16:rowId xmlns:a16="http://schemas.microsoft.com/office/drawing/2014/main" val="3137221765"/>
                  </a:ext>
                </a:extLst>
              </a:tr>
              <a:tr h="271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федеральный бюджет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932156"/>
                  </a:ext>
                </a:extLst>
              </a:tr>
              <a:tr h="271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областной бюджет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187090"/>
                  </a:ext>
                </a:extLst>
              </a:tr>
              <a:tr h="271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местный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120,0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874616"/>
                  </a:ext>
                </a:extLst>
              </a:tr>
              <a:tr h="271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внебюджетные средства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0,0 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827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0457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345262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sz="1800" b="1" dirty="0"/>
              <a:t>Подпрограмма № 4 «Развитие кадрового потенциала муниципальной службы»</a:t>
            </a:r>
            <a:br>
              <a:rPr lang="ru-RU" sz="1800" dirty="0"/>
            </a:br>
            <a:r>
              <a:rPr lang="ru-RU" sz="1800" dirty="0"/>
              <a:t>Задача № 4.1. Привлечение молодых специалистов в органы местного самоуправления Вилегодского муниципального округа</a:t>
            </a:r>
            <a:endParaRPr lang="ru-RU" sz="1800" b="1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A610AE7-9B3C-4067-A533-B4695DAE8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904338"/>
              </p:ext>
            </p:extLst>
          </p:nvPr>
        </p:nvGraphicFramePr>
        <p:xfrm>
          <a:off x="451621" y="2142310"/>
          <a:ext cx="8345262" cy="322735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897327">
                  <a:extLst>
                    <a:ext uri="{9D8B030D-6E8A-4147-A177-3AD203B41FA5}">
                      <a16:colId xmlns:a16="http://schemas.microsoft.com/office/drawing/2014/main" val="3206631349"/>
                    </a:ext>
                  </a:extLst>
                </a:gridCol>
                <a:gridCol w="1243480">
                  <a:extLst>
                    <a:ext uri="{9D8B030D-6E8A-4147-A177-3AD203B41FA5}">
                      <a16:colId xmlns:a16="http://schemas.microsoft.com/office/drawing/2014/main" val="1409347503"/>
                    </a:ext>
                  </a:extLst>
                </a:gridCol>
                <a:gridCol w="793711">
                  <a:extLst>
                    <a:ext uri="{9D8B030D-6E8A-4147-A177-3AD203B41FA5}">
                      <a16:colId xmlns:a16="http://schemas.microsoft.com/office/drawing/2014/main" val="477386341"/>
                    </a:ext>
                  </a:extLst>
                </a:gridCol>
                <a:gridCol w="767253">
                  <a:extLst>
                    <a:ext uri="{9D8B030D-6E8A-4147-A177-3AD203B41FA5}">
                      <a16:colId xmlns:a16="http://schemas.microsoft.com/office/drawing/2014/main" val="1194980004"/>
                    </a:ext>
                  </a:extLst>
                </a:gridCol>
                <a:gridCol w="1851992">
                  <a:extLst>
                    <a:ext uri="{9D8B030D-6E8A-4147-A177-3AD203B41FA5}">
                      <a16:colId xmlns:a16="http://schemas.microsoft.com/office/drawing/2014/main" val="4251478993"/>
                    </a:ext>
                  </a:extLst>
                </a:gridCol>
                <a:gridCol w="1791499">
                  <a:extLst>
                    <a:ext uri="{9D8B030D-6E8A-4147-A177-3AD203B41FA5}">
                      <a16:colId xmlns:a16="http://schemas.microsoft.com/office/drawing/2014/main" val="1370421671"/>
                    </a:ext>
                  </a:extLst>
                </a:gridCol>
              </a:tblGrid>
              <a:tr h="31621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Задача № 4.1. Привлечение молодых специалистов в органы местного самоуправления Вилегодского муниципального округа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836699"/>
                  </a:ext>
                </a:extLst>
              </a:tr>
              <a:tr h="2710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Мероприятие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Источник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Факт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Показатель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Выполнение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extLst>
                  <a:ext uri="{0D108BD9-81ED-4DB2-BD59-A6C34878D82A}">
                    <a16:rowId xmlns:a16="http://schemas.microsoft.com/office/drawing/2014/main" val="3467520039"/>
                  </a:ext>
                </a:extLst>
              </a:tr>
              <a:tr h="271043">
                <a:tc rowSpan="5"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4.1.4. Оплата профессионального обучения (профессиональной переподготовки) по специальности, для работников органов местного самоуправления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Итого, в том числе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оплата профессионального обучения (профессиональной переподготовки) по специальности, для не менее 1 работника ОМСУ</a:t>
                      </a:r>
                      <a:br>
                        <a:rPr lang="ru-RU" sz="1600" u="none" strike="noStrike" dirty="0">
                          <a:effectLst/>
                        </a:rPr>
                      </a:br>
                      <a:r>
                        <a:rPr lang="ru-RU" sz="1600" b="1" u="none" strike="noStrike" dirty="0">
                          <a:effectLst/>
                        </a:rPr>
                        <a:t>(с 2023 года)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нет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extLst>
                  <a:ext uri="{0D108BD9-81ED-4DB2-BD59-A6C34878D82A}">
                    <a16:rowId xmlns:a16="http://schemas.microsoft.com/office/drawing/2014/main" val="3137221765"/>
                  </a:ext>
                </a:extLst>
              </a:tr>
              <a:tr h="271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федеральный бюджет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932156"/>
                  </a:ext>
                </a:extLst>
              </a:tr>
              <a:tr h="271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областной бюджет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187090"/>
                  </a:ext>
                </a:extLst>
              </a:tr>
              <a:tr h="271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местный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874616"/>
                  </a:ext>
                </a:extLst>
              </a:tr>
              <a:tr h="271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внебюджетные средства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8" marR="5038" marT="50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827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7285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AD5FF08-667B-4A01-B7F1-1AC608C4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1024" y="687388"/>
            <a:ext cx="8345262" cy="1082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sz="1800" b="1" dirty="0"/>
              <a:t>Подпрограмма № 4 «Развитие кадрового потенциала муниципальной службы»</a:t>
            </a:r>
            <a:br>
              <a:rPr lang="ru-RU" sz="1800" dirty="0"/>
            </a:br>
            <a:r>
              <a:rPr lang="ru-RU" sz="1800" dirty="0"/>
              <a:t>Задача № 4.2. Мероприятия, направленные на совершенствование профессиональных навыков муниципальных служащих</a:t>
            </a:r>
            <a:endParaRPr lang="ru-RU" sz="1800" b="1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8C4389A-BFAF-408B-B1BA-85FFCBF05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785987"/>
              </p:ext>
            </p:extLst>
          </p:nvPr>
        </p:nvGraphicFramePr>
        <p:xfrm>
          <a:off x="457201" y="2199504"/>
          <a:ext cx="8229598" cy="318580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51280">
                  <a:extLst>
                    <a:ext uri="{9D8B030D-6E8A-4147-A177-3AD203B41FA5}">
                      <a16:colId xmlns:a16="http://schemas.microsoft.com/office/drawing/2014/main" val="499449847"/>
                    </a:ext>
                  </a:extLst>
                </a:gridCol>
                <a:gridCol w="1195481">
                  <a:extLst>
                    <a:ext uri="{9D8B030D-6E8A-4147-A177-3AD203B41FA5}">
                      <a16:colId xmlns:a16="http://schemas.microsoft.com/office/drawing/2014/main" val="1984529467"/>
                    </a:ext>
                  </a:extLst>
                </a:gridCol>
                <a:gridCol w="1167016">
                  <a:extLst>
                    <a:ext uri="{9D8B030D-6E8A-4147-A177-3AD203B41FA5}">
                      <a16:colId xmlns:a16="http://schemas.microsoft.com/office/drawing/2014/main" val="4045703558"/>
                    </a:ext>
                  </a:extLst>
                </a:gridCol>
                <a:gridCol w="1099413">
                  <a:extLst>
                    <a:ext uri="{9D8B030D-6E8A-4147-A177-3AD203B41FA5}">
                      <a16:colId xmlns:a16="http://schemas.microsoft.com/office/drawing/2014/main" val="1715341892"/>
                    </a:ext>
                  </a:extLst>
                </a:gridCol>
                <a:gridCol w="1608204">
                  <a:extLst>
                    <a:ext uri="{9D8B030D-6E8A-4147-A177-3AD203B41FA5}">
                      <a16:colId xmlns:a16="http://schemas.microsoft.com/office/drawing/2014/main" val="593119166"/>
                    </a:ext>
                  </a:extLst>
                </a:gridCol>
                <a:gridCol w="1608204">
                  <a:extLst>
                    <a:ext uri="{9D8B030D-6E8A-4147-A177-3AD203B41FA5}">
                      <a16:colId xmlns:a16="http://schemas.microsoft.com/office/drawing/2014/main" val="3895945831"/>
                    </a:ext>
                  </a:extLst>
                </a:gridCol>
              </a:tblGrid>
              <a:tr h="11119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Задача № 4.2. Мероприятия, направленные на совершенствование профессиональных навыков муниципальных служащих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927039"/>
                  </a:ext>
                </a:extLst>
              </a:tr>
              <a:tr h="953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Мероприятие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Источник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План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Факт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Показатель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Выполнение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extLst>
                  <a:ext uri="{0D108BD9-81ED-4DB2-BD59-A6C34878D82A}">
                    <a16:rowId xmlns:a16="http://schemas.microsoft.com/office/drawing/2014/main" val="879601138"/>
                  </a:ext>
                </a:extLst>
              </a:tr>
              <a:tr h="95310">
                <a:tc rowSpan="5"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4.2.1. Стимулирование лиц, участвующих в программе наставничества над молодыми специалистами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Итого, в том числе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20,0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обеспечение наставничества над не менее 5 молодыми специалистами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обеспечение наставничества над 3 молодыми специалистами</a:t>
                      </a:r>
                      <a:br>
                        <a:rPr lang="ru-RU" sz="1600" u="none" strike="noStrike" dirty="0">
                          <a:effectLst/>
                        </a:rPr>
                      </a:br>
                      <a:r>
                        <a:rPr lang="ru-RU" sz="1600" b="1" u="none" strike="noStrike" dirty="0">
                          <a:effectLst/>
                        </a:rPr>
                        <a:t>(с декабря 2022 года)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extLst>
                  <a:ext uri="{0D108BD9-81ED-4DB2-BD59-A6C34878D82A}">
                    <a16:rowId xmlns:a16="http://schemas.microsoft.com/office/drawing/2014/main" val="3987369965"/>
                  </a:ext>
                </a:extLst>
              </a:tr>
              <a:tr h="953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федеральный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0,0 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6737899"/>
                  </a:ext>
                </a:extLst>
              </a:tr>
              <a:tr h="953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областной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297255"/>
                  </a:ext>
                </a:extLst>
              </a:tr>
              <a:tr h="953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местный бюджет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151268"/>
                  </a:ext>
                </a:extLst>
              </a:tr>
              <a:tr h="953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внебюджетные средства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69" marR="2269" marT="22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49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305354"/>
      </p:ext>
    </p:extLst>
  </p:cSld>
  <p:clrMapOvr>
    <a:masterClrMapping/>
  </p:clrMapOvr>
</p:sld>
</file>

<file path=ppt/theme/theme1.xml><?xml version="1.0" encoding="utf-8"?>
<a:theme xmlns:a="http://schemas.openxmlformats.org/drawingml/2006/main" name="Дивиденд">
  <a:themeElements>
    <a:clrScheme name="Другая 9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008E40"/>
      </a:accent1>
      <a:accent2>
        <a:srgbClr val="2172AF"/>
      </a:accent2>
      <a:accent3>
        <a:srgbClr val="9F6715"/>
      </a:accent3>
      <a:accent4>
        <a:srgbClr val="FFDB01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Дивиденд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3604</TotalTime>
  <Words>2395</Words>
  <Application>Microsoft Office PowerPoint</Application>
  <PresentationFormat>Экран (4:3)</PresentationFormat>
  <Paragraphs>515</Paragraphs>
  <Slides>30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Calibri</vt:lpstr>
      <vt:lpstr>Century Gothic</vt:lpstr>
      <vt:lpstr>Corbel</vt:lpstr>
      <vt:lpstr>Gill Sans MT</vt:lpstr>
      <vt:lpstr>Times New Roman</vt:lpstr>
      <vt:lpstr>Wingdings 2</vt:lpstr>
      <vt:lpstr>Дивиденд</vt:lpstr>
      <vt:lpstr>О практиках реализации программ муниципальной службы в муниципальных округах Архангельской области (на примере Вилегодского муниципального округа Архангельской области)</vt:lpstr>
      <vt:lpstr>МУНИЦИПАЛЬНАЯ ПРОГРАММА Вилегодского муниципального округа Архангельской области «Совершенствование муниципального управления и развитие институтов гражданского общества в Вилегодском муниципальном округе»</vt:lpstr>
      <vt:lpstr>МУНИЦИПАЛЬНАЯ ПРОГРАММА Вилегодского муниципального округа Архангельской области «Совершенствование муниципального управления и развитие институтов гражданского общества в Вилегодском муниципальном округе»</vt:lpstr>
      <vt:lpstr>Подпрограмма № 4 «Развитие кадрового потенциала муниципальной службы» Задача № 4.1. Привлечение молодых специалистов в органы местного самоуправления Вилегодского муниципального округа</vt:lpstr>
      <vt:lpstr>Задача № 4.1. Привлечение молодых специалистов в органы местного самоуправления Вилегодского муниципального округа проведение профориентационных мероприятий</vt:lpstr>
      <vt:lpstr>Подпрограмма № 4 «Развитие кадрового потенциала муниципальной службы» Задача № 4.1. Привлечение молодых специалистов в органы местного самоуправления Вилегодского муниципального округа</vt:lpstr>
      <vt:lpstr>Подпрограмма № 4 «Развитие кадрового потенциала муниципальной службы» Задача № 4.1. Привлечение молодых специалистов в органы местного самоуправления Вилегодского муниципального округа</vt:lpstr>
      <vt:lpstr>Подпрограмма № 4 «Развитие кадрового потенциала муниципальной службы» Задача № 4.1. Привлечение молодых специалистов в органы местного самоуправления Вилегодского муниципального округа</vt:lpstr>
      <vt:lpstr>Подпрограмма № 4 «Развитие кадрового потенциала муниципальной службы» Задача № 4.2. Мероприятия, направленные на совершенствование профессиональных навыков муниципальных служащих</vt:lpstr>
      <vt:lpstr>Задача № 4.2. Мероприятия, направленные на совершенствование профессиональных навыков муниципальных служащих наставничество над молодыми специалистами</vt:lpstr>
      <vt:lpstr>Задача № 4.2. Мероприятия, направленные на совершенствование профессиональных навыков муниципальных служащих наставничество над молодыми специалистами</vt:lpstr>
      <vt:lpstr>Подпрограмма № 4 «Развитие кадрового потенциала муниципальной службы» Задача № 4.2. Мероприятия, направленные на совершенствование профессиональных навыков муниципальных служащих</vt:lpstr>
      <vt:lpstr>Задача № 4.2. Мероприятия, направленные на совершенствование профессиональных навыков муниципальных служащих Обучающие ЗАНЯТИ С муниципальными служащими</vt:lpstr>
      <vt:lpstr>Задача № 4.2. Мероприятия, направленные на совершенствование профессиональных навыков муниципальных служащих Обучающие ЗАНЯТИ С муниципальными служащими</vt:lpstr>
      <vt:lpstr>Задача № 4.2. Мероприятия, направленные на совершенствование профессиональных навыков муниципальных служащих Обучающие ЗАНЯТИ С муниципальными служащими</vt:lpstr>
      <vt:lpstr>Подпрограмма № 4 «Развитие кадрового потенциала муниципальной службы» Задача № 4.2. Мероприятия, направленные на совершенствование профессиональных навыков муниципальных служащих</vt:lpstr>
      <vt:lpstr>Задача № 4.2. Мероприятия, направленные на совершенствование профессиональных навыков муниципальных служащих кадровый резерв муниципальной службы</vt:lpstr>
      <vt:lpstr>Задача № 4.2. Мероприятия, направленные на совершенствование профессиональных навыков муниципальных служащих кадровый резерв муниципальной службы</vt:lpstr>
      <vt:lpstr>Задача № 4.2. Мероприятия, направленные на совершенствование профессиональных навыков муниципальных служащих кадровый резерв муниципальной службы</vt:lpstr>
      <vt:lpstr>Задача № 4.2. Мероприятия, направленные на совершенствование профессиональных навыков муниципальных служащих Перечень тем занятий с кадровым резервом Администрации Вилегодского муниципального округа</vt:lpstr>
      <vt:lpstr>Задача № 4.2. Мероприятия, направленные на совершенствование профессиональных навыков муниципальных служащих занятия с кадровым резервом Администрации Вилегодского муниципального округа</vt:lpstr>
      <vt:lpstr>Задача № 4.2. Мероприятия, направленные на совершенствование профессиональных навыков муниципальных служащих МУНИЦИПАЛЬНЫЙ ПРОЕКТ: Внедрение системы кадрового резерва в Администрации  Вилегодского муниципального округа </vt:lpstr>
      <vt:lpstr>Подпрограмма № 4 «Развитие кадрового потенциала муниципальной службы» Задача № 4.2. Мероприятия, направленные на совершенствование профессиональных навыков муниципальных служащих</vt:lpstr>
      <vt:lpstr>Задача № 4.2. Мероприятия, направленные на совершенствование профессиональных навыков муниципальных служащих ОРГАНИЗАЦИЯ ПРАКТИКИ И СТАЖИРОВКИ СТУДЕНТОВ ОБРАЗОВАТЕЛЬНЫХ ОРГАНИЗАЦИЙ ВЫСШЕГО ОБРАЗОВАНИЯ</vt:lpstr>
      <vt:lpstr>Подпрограмма № 4 «Развитие кадрового потенциала муниципальной службы» Задача № 4.2. Мероприятия, направленные на совершенствование профессиональных навыков муниципальных служащих</vt:lpstr>
      <vt:lpstr>Подпрограмма № 4 «Развитие кадрового потенциала муниципальной службы» Задача № 4.2. Мероприятия, направленные на совершенствование профессиональных навыков муниципальных служащих</vt:lpstr>
      <vt:lpstr>Подпрограмма № 4 «Развитие кадрового потенциала муниципальной службы» Задача № 4.2. Мероприятия, направленные на совершенствование профессиональных навыков муниципальных служащих</vt:lpstr>
      <vt:lpstr>Подпрограмма № 4 «Развитие кадрового потенциала муниципальной службы» Задача № 4.3. Профессиональная подготовка, переподготовка и повышение квалификации</vt:lpstr>
      <vt:lpstr>Подпрограмма № 4 «Развитие кадрового потенциала муниципальной службы» Задача № 4.4. Работа с ветеранами муниципальной службы</vt:lpstr>
      <vt:lpstr>Подпрограмма № 4 «Развитие кадрового потенциала муниципальной службы» Задача № 4.4. Работа с ветеранами муниципальной службы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Аксенов Алексей Юрьевич</dc:creator>
  <cp:lastModifiedBy>Аксенов Алексей Юрьевич</cp:lastModifiedBy>
  <cp:revision>508</cp:revision>
  <cp:lastPrinted>2022-11-18T08:15:15Z</cp:lastPrinted>
  <dcterms:created xsi:type="dcterms:W3CDTF">2017-04-24T10:23:08Z</dcterms:created>
  <dcterms:modified xsi:type="dcterms:W3CDTF">2022-11-21T15:25:39Z</dcterms:modified>
</cp:coreProperties>
</file>