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0"/>
    <a:srgbClr val="ECF6DD"/>
    <a:srgbClr val="DFDFDC"/>
    <a:srgbClr val="FFF2CC"/>
    <a:srgbClr val="FFFFFF"/>
    <a:srgbClr val="8DC3FF"/>
    <a:srgbClr val="FF7C80"/>
    <a:srgbClr val="BD9789"/>
    <a:srgbClr val="8D9BA6"/>
    <a:srgbClr val="9EB5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28" autoAdjust="0"/>
    <p:restoredTop sz="82525" autoAdjust="0"/>
  </p:normalViewPr>
  <p:slideViewPr>
    <p:cSldViewPr snapToGrid="0">
      <p:cViewPr>
        <p:scale>
          <a:sx n="100" d="100"/>
          <a:sy n="100" d="100"/>
        </p:scale>
        <p:origin x="-744" y="-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FAFD9-0712-404B-9A6C-D6ECD37C860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1FB82-6F78-44B9-B2FA-B5D86C8EC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03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1FB82-6F78-44B9-B2FA-B5D86C8ECD9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9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1FB82-6F78-44B9-B2FA-B5D86C8ECD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9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1FB82-6F78-44B9-B2FA-B5D86C8ECD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9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1FB82-6F78-44B9-B2FA-B5D86C8ECD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1FB82-6F78-44B9-B2FA-B5D86C8ECD9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1FB82-6F78-44B9-B2FA-B5D86C8ECD9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EFBB-575C-4F90-AFCE-4BA7241325C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6A9-A5A6-4314-B61B-666347ED85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39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EFBB-575C-4F90-AFCE-4BA7241325C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6A9-A5A6-4314-B61B-666347ED85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76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EFBB-575C-4F90-AFCE-4BA7241325C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6A9-A5A6-4314-B61B-666347ED85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58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EFBB-575C-4F90-AFCE-4BA7241325C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6A9-A5A6-4314-B61B-666347ED85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27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EFBB-575C-4F90-AFCE-4BA7241325C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6A9-A5A6-4314-B61B-666347ED85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54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EFBB-575C-4F90-AFCE-4BA7241325C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6A9-A5A6-4314-B61B-666347ED85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0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EFBB-575C-4F90-AFCE-4BA7241325C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6A9-A5A6-4314-B61B-666347ED85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83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EFBB-575C-4F90-AFCE-4BA7241325C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6A9-A5A6-4314-B61B-666347ED85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8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EFBB-575C-4F90-AFCE-4BA7241325C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6A9-A5A6-4314-B61B-666347ED85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85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EFBB-575C-4F90-AFCE-4BA7241325C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6A9-A5A6-4314-B61B-666347ED85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17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EFBB-575C-4F90-AFCE-4BA7241325C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6A9-A5A6-4314-B61B-666347ED85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08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4EFBB-575C-4F90-AFCE-4BA7241325C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846A9-A5A6-4314-B61B-666347ED85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62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A63E244418AF1C4154B5B0C5C4B80D5A5E4250B824DB46E829A812DBFDABDBDF564C02C4436ACEA0557AC1FB151143F3EL0f0J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CCACBC6E8AC6C893C5F167AD5747BC009DFE844117132330B71C4B0474675613E699F8B67FC5005C16DC4403025BEB3F90341E7E139056C27D85EE1y8PE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libkr.ru/wp-content/uploads/2021/11/d26dvkexqaim6-z.jpg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6387" y="5373198"/>
            <a:ext cx="4528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380103" y="5358754"/>
            <a:ext cx="4782194" cy="1123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A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Докладчик: Чесноков Игорь Александрович,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A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председатель комитета Архангельского областного Собрания депутатов по законодательству и вопросам местного самоуправления</a:t>
            </a:r>
          </a:p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A0"/>
              </a:solidFill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710" y="277789"/>
            <a:ext cx="6142661" cy="619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Рисунок 9" descr="герб для документов - прозрачный фо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00" y="144463"/>
            <a:ext cx="1350902" cy="1335994"/>
          </a:xfrm>
          <a:prstGeom prst="rect">
            <a:avLst/>
          </a:prstGeom>
          <a:effectLst>
            <a:outerShdw blurRad="127000" sx="104000" sy="104000" algn="ctr" rotWithShape="0">
              <a:prstClr val="black"/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54335" y="2538939"/>
            <a:ext cx="329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муниципальных </a:t>
            </a:r>
            <a:r>
              <a:rPr lang="ru-RU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округов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8855" y="2878572"/>
            <a:ext cx="5170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на территории </a:t>
            </a:r>
            <a:r>
              <a:rPr lang="ru-RU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Архангельской области»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6800" y="2199300"/>
            <a:ext cx="419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«Актуальные вопросы создания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10152" y="1563573"/>
            <a:ext cx="186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Информация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4704" y="1877085"/>
            <a:ext cx="4461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 к выездному заседанию комитета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77694" y="6477548"/>
            <a:ext cx="143661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ноябрь 2022 года</a:t>
            </a:r>
            <a:endParaRPr lang="ru-RU" sz="1200" dirty="0">
              <a:solidFill>
                <a:srgbClr val="0000A0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1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6171" y="2684059"/>
            <a:ext cx="10515600" cy="561090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000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0000A0"/>
                </a:solidFill>
                <a:latin typeface="Georgia" pitchFamily="18" charset="0"/>
              </a:rPr>
              <a:t>	</a:t>
            </a:r>
            <a:r>
              <a:rPr lang="ru-RU" sz="2000" dirty="0" smtClean="0">
                <a:solidFill>
                  <a:srgbClr val="0000A0"/>
                </a:solidFill>
                <a:latin typeface="Georgia" pitchFamily="18" charset="0"/>
              </a:rPr>
              <a:t>	В </a:t>
            </a:r>
            <a:r>
              <a:rPr lang="ru-RU" sz="2000" dirty="0" smtClean="0">
                <a:solidFill>
                  <a:srgbClr val="0000A0"/>
                </a:solidFill>
                <a:latin typeface="Georgia" pitchFamily="18" charset="0"/>
              </a:rPr>
              <a:t>соответствии с областным законом от 22 октября 2009 г. № 78-6-ОЗ </a:t>
            </a:r>
            <a:br>
              <a:rPr lang="ru-RU" sz="2000" dirty="0" smtClean="0">
                <a:solidFill>
                  <a:srgbClr val="0000A0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0000A0"/>
                </a:solidFill>
                <a:latin typeface="Georgia" pitchFamily="18" charset="0"/>
              </a:rPr>
              <a:t>«О реализации полномочий Архангельской области в сфере регулирования межбюджетных отношений» норматив отчисления налога на доходы физических лиц: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00A0"/>
                </a:solidFill>
                <a:latin typeface="Georgia" pitchFamily="18" charset="0"/>
              </a:rPr>
              <a:t>	</a:t>
            </a:r>
            <a:r>
              <a:rPr lang="ru-RU" sz="2000" dirty="0" smtClean="0">
                <a:solidFill>
                  <a:srgbClr val="0000A0"/>
                </a:solidFill>
                <a:latin typeface="Georgia" pitchFamily="18" charset="0"/>
              </a:rPr>
              <a:t>- в </a:t>
            </a:r>
            <a:r>
              <a:rPr lang="ru-RU" sz="2000" dirty="0" smtClean="0">
                <a:solidFill>
                  <a:srgbClr val="0000A0"/>
                </a:solidFill>
                <a:latin typeface="Georgia" pitchFamily="18" charset="0"/>
              </a:rPr>
              <a:t>бюджет муниципальных округов Архангельской области - 21, 5 % налогового дохода консолидированного бюджета Архангельской области от данного налога;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00A0"/>
                </a:solidFill>
                <a:latin typeface="Georgia" pitchFamily="18" charset="0"/>
              </a:rPr>
              <a:t>	</a:t>
            </a:r>
            <a:r>
              <a:rPr lang="ru-RU" sz="2000" dirty="0" smtClean="0">
                <a:solidFill>
                  <a:srgbClr val="0000A0"/>
                </a:solidFill>
                <a:latin typeface="Georgia" pitchFamily="18" charset="0"/>
              </a:rPr>
              <a:t>-  </a:t>
            </a:r>
            <a:r>
              <a:rPr lang="ru-RU" sz="2000" dirty="0" smtClean="0">
                <a:solidFill>
                  <a:srgbClr val="0000A0"/>
                </a:solidFill>
                <a:latin typeface="Georgia" pitchFamily="18" charset="0"/>
              </a:rPr>
              <a:t>в бюджет муниципальных районов Архангельской области - 20, 0 % .</a:t>
            </a:r>
          </a:p>
          <a:p>
            <a:pPr algn="just"/>
            <a:endParaRPr lang="ru-RU" sz="2000" dirty="0" smtClean="0">
              <a:solidFill>
                <a:srgbClr val="0000A0"/>
              </a:solidFill>
              <a:latin typeface="Georgia" pitchFamily="18" charset="0"/>
            </a:endParaRPr>
          </a:p>
        </p:txBody>
      </p:sp>
      <p:pic>
        <p:nvPicPr>
          <p:cNvPr id="4" name="Рисунок 3" descr="герб для документов - прозрачный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44463"/>
            <a:ext cx="1350902" cy="1335994"/>
          </a:xfrm>
          <a:prstGeom prst="rect">
            <a:avLst/>
          </a:prstGeom>
          <a:effectLst>
            <a:outerShdw blurRad="127000" sx="104000" sy="104000" algn="ctr" rotWithShape="0">
              <a:prstClr val="black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45473" y="1514678"/>
            <a:ext cx="10001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rgbClr val="0000A0"/>
                </a:solidFill>
              </a:rPr>
              <a:t>	</a:t>
            </a:r>
            <a:r>
              <a:rPr lang="ru-RU" b="1" dirty="0" smtClean="0">
                <a:solidFill>
                  <a:srgbClr val="0000A0"/>
                </a:solidFill>
                <a:latin typeface="Georgia" pitchFamily="18" charset="0"/>
                <a:ea typeface="+mj-ea"/>
                <a:cs typeface="Arial" pitchFamily="34" charset="0"/>
              </a:rPr>
              <a:t>установление норматива отчислений от налога на доходы физических лиц в местные бюджеты муниципальных округов Архангельской области в размере, установленном для местных бюджетов городских округов Архангельской области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2625" y="338043"/>
            <a:ext cx="10515600" cy="24337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Georgia" pitchFamily="18" charset="0"/>
              </a:rPr>
              <a:t>	</a:t>
            </a:r>
            <a:r>
              <a:rPr lang="ru-RU" sz="1800" dirty="0" smtClean="0">
                <a:latin typeface="Georgia" pitchFamily="18" charset="0"/>
              </a:rPr>
              <a:t>	</a:t>
            </a:r>
            <a:r>
              <a:rPr lang="ru-RU" sz="1800" b="1" dirty="0" err="1" smtClean="0">
                <a:solidFill>
                  <a:srgbClr val="0000A0"/>
                </a:solidFill>
                <a:latin typeface="Georgia" pitchFamily="18" charset="0"/>
              </a:rPr>
              <a:t>софинансирование</a:t>
            </a:r>
            <a:r>
              <a:rPr lang="ru-RU" sz="1800" b="1" dirty="0" smtClean="0">
                <a:solidFill>
                  <a:srgbClr val="0000A0"/>
                </a:solidFill>
                <a:latin typeface="Georgia" pitchFamily="18" charset="0"/>
              </a:rPr>
              <a:t> </a:t>
            </a:r>
            <a:r>
              <a:rPr lang="ru-RU" sz="1800" b="1" dirty="0" smtClean="0">
                <a:solidFill>
                  <a:srgbClr val="0000A0"/>
                </a:solidFill>
                <a:latin typeface="Georgia" pitchFamily="18" charset="0"/>
              </a:rPr>
              <a:t>за счет средств областного бюджета муниципальных программ развития институтов гражданского общества в муниципальных округах Архангельской области, предусматривающих поддержку проектов развития территориального общественного самоуправления, целевых проектов некоммерческих организаций и организации деятельности старост сельских населенных пунктов Архангельской области</a:t>
            </a:r>
          </a:p>
          <a:p>
            <a:pPr algn="just">
              <a:buNone/>
            </a:pPr>
            <a:endParaRPr lang="ru-RU" sz="2000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Georgia" pitchFamily="18" charset="0"/>
              </a:rPr>
              <a:t>	</a:t>
            </a:r>
            <a:r>
              <a:rPr lang="ru-RU" sz="2000" dirty="0" smtClean="0">
                <a:latin typeface="Georgia" pitchFamily="18" charset="0"/>
              </a:rPr>
              <a:t>	</a:t>
            </a:r>
            <a:endParaRPr lang="ru-RU" sz="2000" dirty="0" smtClean="0">
              <a:solidFill>
                <a:srgbClr val="0000A0"/>
              </a:solidFill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герб для документов - прозрачный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44463"/>
            <a:ext cx="1350902" cy="1335994"/>
          </a:xfrm>
          <a:prstGeom prst="rect">
            <a:avLst/>
          </a:prstGeom>
          <a:effectLst>
            <a:outerShdw blurRad="127000" sx="104000" sy="104000" algn="ctr" rotWithShape="0">
              <a:prstClr val="black"/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476499"/>
            <a:ext cx="462338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85800" y="232966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	Для 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оказания финансовой поддержки местным бюджетам муниципальных округов Архангельской области в целях создания благоприятной среды и стимулов для формирования и развития территориального общественного самоуправления  из областного бюджета в 2021 г. выделено 3 млн. руб., в 2022 г. – 8,5 млн. руб., в 2023 г. запланировано – 18, 5 млн. руб.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	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В 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рамках инициативного </a:t>
            </a: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бюджетирования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и популяризации лучших муниципальных практик муниципальным округам Архангельской области в 2022 г. запланировано выделено 30 млн. руб.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0312" y="320856"/>
            <a:ext cx="10515600" cy="20794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0000A0"/>
                </a:solidFill>
                <a:latin typeface="Georgia" pitchFamily="18" charset="0"/>
              </a:rPr>
              <a:t>	</a:t>
            </a:r>
            <a:r>
              <a:rPr lang="ru-RU" sz="1800" b="1" dirty="0" smtClean="0">
                <a:solidFill>
                  <a:srgbClr val="0000A0"/>
                </a:solidFill>
                <a:latin typeface="Georgia" pitchFamily="18" charset="0"/>
              </a:rPr>
              <a:t>предоставление из областного бюджета субсидий местным бюджетам муниципальных образований Архангельской области на </a:t>
            </a:r>
            <a:r>
              <a:rPr lang="ru-RU" sz="1800" b="1" dirty="0" err="1" smtClean="0">
                <a:solidFill>
                  <a:srgbClr val="0000A0"/>
                </a:solidFill>
                <a:latin typeface="Georgia" pitchFamily="18" charset="0"/>
              </a:rPr>
              <a:t>софинансирование</a:t>
            </a:r>
            <a:r>
              <a:rPr lang="ru-RU" sz="1800" b="1" dirty="0" smtClean="0">
                <a:solidFill>
                  <a:srgbClr val="0000A0"/>
                </a:solidFill>
                <a:latin typeface="Georgia" pitchFamily="18" charset="0"/>
              </a:rPr>
              <a:t> выплаты выходных пособий муниципальным служащим и другим работникам органов местного самоуправления муниципальных районов Архангельской области и поселений Архангельской области, входящих в состав муниципальных районов Архангельской области, уволенным в связи с ликвидацией таких органов вследствие создания муниципальных округов Архангельской области, и выплаты им среднего месячного заработка за период трудоустройства или единовременной компенсации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>
              <a:buNone/>
            </a:pPr>
            <a:endParaRPr lang="ru-RU" sz="1800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>
              <a:buNone/>
            </a:pPr>
            <a:endParaRPr lang="ru-RU" sz="1800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/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герб для документов - прозрачный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44463"/>
            <a:ext cx="1350902" cy="1335994"/>
          </a:xfrm>
          <a:prstGeom prst="rect">
            <a:avLst/>
          </a:prstGeom>
          <a:effectLst>
            <a:outerShdw blurRad="127000" sx="104000" sy="104000" algn="ctr" rotWithShape="0">
              <a:prstClr val="black"/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66252" y="2532357"/>
            <a:ext cx="4448823" cy="1882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u="sng" dirty="0" smtClean="0">
                <a:solidFill>
                  <a:srgbClr val="0000A0"/>
                </a:solidFill>
                <a:latin typeface="Georgia" pitchFamily="18" charset="0"/>
              </a:rPr>
              <a:t>2021</a:t>
            </a:r>
            <a:r>
              <a:rPr lang="ru-RU" u="sng" dirty="0" smtClean="0">
                <a:solidFill>
                  <a:srgbClr val="0000A0"/>
                </a:solidFill>
                <a:latin typeface="Georgia" pitchFamily="18" charset="0"/>
              </a:rPr>
              <a:t> г. 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Каргопольский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МО – 3,1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Вилегодский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МО – 4, 5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Верхнетоемский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МО – 2,5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Виноградовский МО – 3,3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Плесецкий МО – 5,5 млн. руб.</a:t>
            </a:r>
            <a:endParaRPr lang="ru-RU" dirty="0" smtClean="0">
              <a:solidFill>
                <a:srgbClr val="0000A0"/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23252" y="4528538"/>
            <a:ext cx="4529924" cy="1882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u="sng" dirty="0" smtClean="0">
                <a:solidFill>
                  <a:srgbClr val="0000A0"/>
                </a:solidFill>
                <a:latin typeface="Georgia" pitchFamily="18" charset="0"/>
              </a:rPr>
              <a:t>2022 </a:t>
            </a:r>
            <a:r>
              <a:rPr lang="ru-RU" u="sng" dirty="0" smtClean="0">
                <a:solidFill>
                  <a:srgbClr val="0000A0"/>
                </a:solidFill>
                <a:latin typeface="Georgia" pitchFamily="18" charset="0"/>
              </a:rPr>
              <a:t>г. 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Верхнетоемский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МО – 3,1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Виноградовский МО – 3,8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Плесецкий МО – 17,09 млн. руб.</a:t>
            </a:r>
            <a:endParaRPr lang="ru-RU" dirty="0" smtClean="0">
              <a:solidFill>
                <a:srgbClr val="0000A0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1215" y="2524124"/>
            <a:ext cx="5223585" cy="38766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u="sng" dirty="0" smtClean="0">
                <a:solidFill>
                  <a:srgbClr val="0000A0"/>
                </a:solidFill>
                <a:latin typeface="Georgia" pitchFamily="18" charset="0"/>
              </a:rPr>
              <a:t>2023</a:t>
            </a:r>
            <a:r>
              <a:rPr lang="ru-RU" u="sng" dirty="0" smtClean="0">
                <a:solidFill>
                  <a:srgbClr val="0000A0"/>
                </a:solidFill>
                <a:latin typeface="Georgia" pitchFamily="18" charset="0"/>
              </a:rPr>
              <a:t> г. 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Котласский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МО – 5,9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Лешуконский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МО – 5,5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Мезенский МО – 5,6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Няндомский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МО – 5,3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Устьянский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МО – 5,5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Холмогорский МО – 6,2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Шенкурский МО – 6,2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00A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2575" y="498021"/>
            <a:ext cx="10515600" cy="106407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0000A0"/>
                </a:solidFill>
              </a:rPr>
              <a:t>	</a:t>
            </a:r>
            <a:r>
              <a:rPr lang="ru-RU" sz="1900" b="1" dirty="0" smtClean="0">
                <a:solidFill>
                  <a:srgbClr val="0000A0"/>
                </a:solidFill>
                <a:latin typeface="Georgia" pitchFamily="18" charset="0"/>
              </a:rPr>
              <a:t>предоставление меры социальной поддержки в виде денежной компенсации отдельным категориям лиц, замещавших муниципальные должности, в случае досрочного прекращения полномочий в связи с созданием муниципальных округов Архангельской области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000A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000A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u="sng" dirty="0" smtClean="0">
              <a:solidFill>
                <a:srgbClr val="0000A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u="sng" dirty="0" smtClean="0">
              <a:solidFill>
                <a:srgbClr val="0000A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u="sng" dirty="0" smtClean="0">
              <a:solidFill>
                <a:srgbClr val="0000A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000A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u="sng" dirty="0" smtClean="0">
              <a:solidFill>
                <a:srgbClr val="0000A0"/>
              </a:solidFill>
            </a:endParaRPr>
          </a:p>
          <a:p>
            <a:pPr algn="just">
              <a:buNone/>
            </a:pPr>
            <a:endParaRPr lang="ru-RU" sz="2000" dirty="0" smtClean="0">
              <a:solidFill>
                <a:srgbClr val="000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герб для документов - прозрачный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44463"/>
            <a:ext cx="1350902" cy="1335994"/>
          </a:xfrm>
          <a:prstGeom prst="rect">
            <a:avLst/>
          </a:prstGeom>
          <a:effectLst>
            <a:outerShdw blurRad="127000" sx="104000" sy="104000" algn="ctr" rotWithShape="0">
              <a:prstClr val="black"/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13751" y="2209799"/>
            <a:ext cx="6144273" cy="14235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A0"/>
                </a:solidFill>
                <a:latin typeface="Georgia" pitchFamily="18" charset="0"/>
              </a:rPr>
              <a:t>2021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г. 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Каргопольский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МО – 0,2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Вилегодский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МО – 0,4 млн. руб.</a:t>
            </a:r>
            <a:endParaRPr lang="ru-RU" dirty="0" smtClean="0">
              <a:solidFill>
                <a:srgbClr val="0000A0"/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4701" y="3781425"/>
            <a:ext cx="6172849" cy="18859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A0"/>
                </a:solidFill>
                <a:latin typeface="Georgia" pitchFamily="18" charset="0"/>
              </a:rPr>
              <a:t>2022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г. 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Верхнетоемский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МО – 1,8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Виноградовский МО – 2,6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Плесецкий МО – 4,4 млн. руб.</a:t>
            </a:r>
            <a:endParaRPr lang="ru-RU" dirty="0" smtClean="0">
              <a:solidFill>
                <a:srgbClr val="0000A0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85975" y="2200275"/>
            <a:ext cx="4401199" cy="3467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A0"/>
                </a:solidFill>
                <a:latin typeface="Georgia" pitchFamily="18" charset="0"/>
              </a:rPr>
              <a:t>2023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г.: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Котласский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МО – 1,8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Лешуконский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МО – 0,8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Мезенский МО – 2,2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Няндомский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МО – 2,2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Устьянский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МО – 3,2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Холмогорский МО – 2,0 млн. руб.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Шенкурский МО – 1,7 млн. руб.</a:t>
            </a:r>
            <a:endParaRPr lang="ru-RU" u="sng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u="sng" dirty="0" smtClean="0">
              <a:solidFill>
                <a:srgbClr val="0000A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350" y="420461"/>
            <a:ext cx="10515600" cy="555647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rgbClr val="0000A0"/>
                </a:solidFill>
                <a:latin typeface="Georgia" pitchFamily="18" charset="0"/>
              </a:rPr>
              <a:t>	установление дополнительного размера субсидий местным бюджетам муниципальных округов Архангельской области из дорожного фонда Архангельской области на </a:t>
            </a:r>
            <a:r>
              <a:rPr lang="ru-RU" sz="1800" b="1" dirty="0" err="1" smtClean="0">
                <a:solidFill>
                  <a:srgbClr val="0000A0"/>
                </a:solidFill>
                <a:latin typeface="Georgia" pitchFamily="18" charset="0"/>
              </a:rPr>
              <a:t>софинансирование</a:t>
            </a:r>
            <a:r>
              <a:rPr lang="ru-RU" sz="1800" b="1" dirty="0" smtClean="0">
                <a:solidFill>
                  <a:srgbClr val="0000A0"/>
                </a:solidFill>
                <a:latin typeface="Georgia" pitchFamily="18" charset="0"/>
              </a:rPr>
              <a:t> дорожной деятельности в отношении автомобильных дорог общего пользования местного значения, капитального ремонта и ремонта дворовых территорий многоквартирных домов, проездов к дворовым территориям многоквартирных домов населенных пунктов, осуществляемой за счет бюджетных ассигнований муниципальных дорожных фондов</a:t>
            </a:r>
          </a:p>
          <a:p>
            <a:pPr algn="just">
              <a:buNone/>
            </a:pPr>
            <a:endParaRPr lang="ru-RU" sz="1800" dirty="0" smtClean="0">
              <a:solidFill>
                <a:srgbClr val="0000A0"/>
              </a:solidFill>
              <a:hlinkClick r:id="rId3"/>
            </a:endParaRPr>
          </a:p>
          <a:p>
            <a:pPr>
              <a:buNone/>
            </a:pPr>
            <a:endParaRPr lang="ru-RU" sz="2000" u="sng" dirty="0" smtClean="0">
              <a:solidFill>
                <a:srgbClr val="0000A0"/>
              </a:solidFill>
            </a:endParaRPr>
          </a:p>
          <a:p>
            <a:pPr>
              <a:buNone/>
            </a:pPr>
            <a:endParaRPr lang="ru-RU" sz="2000" u="sng" dirty="0">
              <a:solidFill>
                <a:srgbClr val="0000A0"/>
              </a:solidFill>
            </a:endParaRPr>
          </a:p>
        </p:txBody>
      </p:sp>
      <p:pic>
        <p:nvPicPr>
          <p:cNvPr id="4" name="Рисунок 3" descr="герб для документов - прозрачный фо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00" y="144463"/>
            <a:ext cx="1350902" cy="1335994"/>
          </a:xfrm>
          <a:prstGeom prst="rect">
            <a:avLst/>
          </a:prstGeom>
          <a:effectLst>
            <a:outerShdw blurRad="127000" sx="104000" sy="104000" algn="ctr" rotWithShape="0">
              <a:prstClr val="black"/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52101" y="2847975"/>
            <a:ext cx="6258574" cy="1704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dirty="0" smtClean="0">
                <a:solidFill>
                  <a:srgbClr val="0000A0"/>
                </a:solidFill>
                <a:latin typeface="Georgia" pitchFamily="18" charset="0"/>
              </a:rPr>
              <a:t>2021-2022</a:t>
            </a:r>
            <a:r>
              <a:rPr lang="ru-RU" sz="2400" dirty="0" smtClean="0">
                <a:solidFill>
                  <a:srgbClr val="0000A0"/>
                </a:solidFill>
                <a:latin typeface="Georgia" pitchFamily="18" charset="0"/>
              </a:rPr>
              <a:t> г.г.: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A0"/>
                </a:solidFill>
                <a:latin typeface="Georgia" pitchFamily="18" charset="0"/>
              </a:rPr>
              <a:t>Муниципальные районы – 25%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A0"/>
                </a:solidFill>
                <a:latin typeface="Georgia" pitchFamily="18" charset="0"/>
              </a:rPr>
              <a:t>Муниципальные округа – 40</a:t>
            </a:r>
            <a:r>
              <a:rPr lang="ru-RU" sz="2400" dirty="0" smtClean="0">
                <a:solidFill>
                  <a:srgbClr val="0000A0"/>
                </a:solidFill>
                <a:latin typeface="Georgia" pitchFamily="18" charset="0"/>
              </a:rPr>
              <a:t>%</a:t>
            </a:r>
            <a:endParaRPr lang="ru-RU" sz="2400" dirty="0" smtClean="0">
              <a:solidFill>
                <a:srgbClr val="0000A0"/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52101" y="4648200"/>
            <a:ext cx="6258574" cy="1714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smtClean="0">
                <a:solidFill>
                  <a:srgbClr val="0000A0"/>
                </a:solidFill>
                <a:latin typeface="Georgia" pitchFamily="18" charset="0"/>
              </a:rPr>
              <a:t>Запланировано </a:t>
            </a:r>
            <a:r>
              <a:rPr lang="ru-RU" sz="2400" dirty="0" smtClean="0">
                <a:solidFill>
                  <a:srgbClr val="0000A0"/>
                </a:solidFill>
                <a:latin typeface="Georgia" pitchFamily="18" charset="0"/>
              </a:rPr>
              <a:t>в </a:t>
            </a:r>
            <a:r>
              <a:rPr lang="ru-RU" sz="2800" dirty="0" smtClean="0">
                <a:solidFill>
                  <a:srgbClr val="0000A0"/>
                </a:solidFill>
                <a:latin typeface="Georgia" pitchFamily="18" charset="0"/>
              </a:rPr>
              <a:t>2023</a:t>
            </a:r>
            <a:r>
              <a:rPr lang="ru-RU" sz="2400" dirty="0" smtClean="0">
                <a:solidFill>
                  <a:srgbClr val="0000A0"/>
                </a:solidFill>
                <a:latin typeface="Georgia" pitchFamily="18" charset="0"/>
              </a:rPr>
              <a:t> г.: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A0"/>
                </a:solidFill>
                <a:latin typeface="Georgia" pitchFamily="18" charset="0"/>
              </a:rPr>
              <a:t>Муниципальные районы – 50%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A0"/>
                </a:solidFill>
                <a:latin typeface="Georgia" pitchFamily="18" charset="0"/>
              </a:rPr>
              <a:t>Муниципальные округа – 80%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5931" y="353427"/>
            <a:ext cx="10440139" cy="145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Архангельская область</a:t>
            </a:r>
            <a:r>
              <a:rPr lang="ru-RU" sz="2800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Численность населения на 1 января 2022 года (без НАО) </a:t>
            </a:r>
            <a:r>
              <a:rPr lang="ru-RU" sz="2000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– </a:t>
            </a:r>
            <a:r>
              <a:rPr lang="ru-RU" sz="2800" dirty="0" smtClean="0">
                <a:solidFill>
                  <a:srgbClr val="0000A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1069 782 </a:t>
            </a:r>
            <a:r>
              <a:rPr lang="ru-RU" sz="2000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чел.</a:t>
            </a:r>
            <a:r>
              <a:rPr lang="ru-RU" sz="2800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</a:br>
            <a:endParaRPr lang="ru-RU" sz="2800" dirty="0">
              <a:solidFill>
                <a:srgbClr val="0000A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Рисунок 4" descr="герб для документов - прозрачный фо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0" y="144463"/>
            <a:ext cx="1350902" cy="1335994"/>
          </a:xfrm>
          <a:prstGeom prst="rect">
            <a:avLst/>
          </a:prstGeom>
          <a:effectLst>
            <a:outerShdw blurRad="127000" sx="104000" sy="104000" algn="ctr" rotWithShape="0">
              <a:prstClr val="black"/>
            </a:outerShdw>
          </a:effectLst>
        </p:spPr>
      </p:pic>
      <p:pic>
        <p:nvPicPr>
          <p:cNvPr id="6" name="Рисунок 5" descr="Для презентации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7214" y="2226875"/>
            <a:ext cx="3960439" cy="315137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grpSp>
        <p:nvGrpSpPr>
          <p:cNvPr id="7" name="Группа 20"/>
          <p:cNvGrpSpPr>
            <a:grpSpLocks/>
          </p:cNvGrpSpPr>
          <p:nvPr/>
        </p:nvGrpSpPr>
        <p:grpSpPr bwMode="auto">
          <a:xfrm>
            <a:off x="5769132" y="1921199"/>
            <a:ext cx="4465637" cy="576263"/>
            <a:chOff x="4644008" y="908720"/>
            <a:chExt cx="4464496" cy="576064"/>
          </a:xfrm>
        </p:grpSpPr>
        <p:sp>
          <p:nvSpPr>
            <p:cNvPr id="8" name="Заголовок 1"/>
            <p:cNvSpPr>
              <a:spLocks/>
            </p:cNvSpPr>
            <p:nvPr/>
          </p:nvSpPr>
          <p:spPr bwMode="auto">
            <a:xfrm>
              <a:off x="5508104" y="908720"/>
              <a:ext cx="360040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2000" b="1">
                  <a:solidFill>
                    <a:srgbClr val="820000"/>
                  </a:solidFill>
                  <a:latin typeface="Georgia" pitchFamily="18" charset="0"/>
                </a:rPr>
                <a:t>муниципальных образований</a:t>
              </a:r>
            </a:p>
          </p:txBody>
        </p:sp>
        <p:sp>
          <p:nvSpPr>
            <p:cNvPr id="9" name="Заголовок 1"/>
            <p:cNvSpPr>
              <a:spLocks/>
            </p:cNvSpPr>
            <p:nvPr/>
          </p:nvSpPr>
          <p:spPr bwMode="auto">
            <a:xfrm>
              <a:off x="4644008" y="908720"/>
              <a:ext cx="158392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 smtClean="0">
                  <a:solidFill>
                    <a:srgbClr val="820000"/>
                  </a:solidFill>
                  <a:latin typeface="Georgia" pitchFamily="18" charset="0"/>
                  <a:cs typeface="+mn-cs"/>
                </a:rPr>
                <a:t>159</a:t>
              </a:r>
              <a:endParaRPr lang="ru-RU" sz="4800" b="1" dirty="0">
                <a:solidFill>
                  <a:srgbClr val="820000"/>
                </a:solidFill>
                <a:latin typeface="Georgia" pitchFamily="18" charset="0"/>
                <a:cs typeface="+mn-cs"/>
              </a:endParaRPr>
            </a:p>
          </p:txBody>
        </p:sp>
      </p:grpSp>
      <p:grpSp>
        <p:nvGrpSpPr>
          <p:cNvPr id="10" name="Группа 21"/>
          <p:cNvGrpSpPr>
            <a:grpSpLocks/>
          </p:cNvGrpSpPr>
          <p:nvPr/>
        </p:nvGrpSpPr>
        <p:grpSpPr bwMode="auto">
          <a:xfrm>
            <a:off x="6525782" y="2355414"/>
            <a:ext cx="3240088" cy="576262"/>
            <a:chOff x="5436096" y="1628800"/>
            <a:chExt cx="3240360" cy="576064"/>
          </a:xfrm>
        </p:grpSpPr>
        <p:sp>
          <p:nvSpPr>
            <p:cNvPr id="11" name="Заголовок 1"/>
            <p:cNvSpPr>
              <a:spLocks/>
            </p:cNvSpPr>
            <p:nvPr/>
          </p:nvSpPr>
          <p:spPr bwMode="auto">
            <a:xfrm>
              <a:off x="5436096" y="1628800"/>
              <a:ext cx="57606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3600" b="1" dirty="0">
                  <a:solidFill>
                    <a:srgbClr val="0000A0"/>
                  </a:solidFill>
                  <a:latin typeface="Georgia" pitchFamily="18" charset="0"/>
                </a:rPr>
                <a:t>7</a:t>
              </a:r>
            </a:p>
          </p:txBody>
        </p:sp>
        <p:sp>
          <p:nvSpPr>
            <p:cNvPr id="12" name="Заголовок 1"/>
            <p:cNvSpPr>
              <a:spLocks/>
            </p:cNvSpPr>
            <p:nvPr/>
          </p:nvSpPr>
          <p:spPr bwMode="auto">
            <a:xfrm>
              <a:off x="6156176" y="1844824"/>
              <a:ext cx="252028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b="1" dirty="0">
                  <a:solidFill>
                    <a:srgbClr val="0000A0"/>
                  </a:solidFill>
                  <a:latin typeface="Georgia" pitchFamily="18" charset="0"/>
                </a:rPr>
                <a:t>городских округов</a:t>
              </a:r>
            </a:p>
          </p:txBody>
        </p:sp>
      </p:grpSp>
      <p:grpSp>
        <p:nvGrpSpPr>
          <p:cNvPr id="13" name="Группа 22"/>
          <p:cNvGrpSpPr>
            <a:grpSpLocks/>
          </p:cNvGrpSpPr>
          <p:nvPr/>
        </p:nvGrpSpPr>
        <p:grpSpPr bwMode="auto">
          <a:xfrm>
            <a:off x="6301004" y="3936891"/>
            <a:ext cx="3384550" cy="647700"/>
            <a:chOff x="5220072" y="2276872"/>
            <a:chExt cx="3384376" cy="648072"/>
          </a:xfrm>
        </p:grpSpPr>
        <p:sp>
          <p:nvSpPr>
            <p:cNvPr id="14" name="Заголовок 1"/>
            <p:cNvSpPr>
              <a:spLocks/>
            </p:cNvSpPr>
            <p:nvPr/>
          </p:nvSpPr>
          <p:spPr bwMode="auto">
            <a:xfrm>
              <a:off x="5220072" y="2276872"/>
              <a:ext cx="79208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3600" b="1" dirty="0" smtClean="0">
                  <a:solidFill>
                    <a:srgbClr val="0000A0"/>
                  </a:solidFill>
                  <a:latin typeface="Georgia" pitchFamily="18" charset="0"/>
                </a:rPr>
                <a:t>7</a:t>
              </a:r>
              <a:endParaRPr lang="ru-RU" sz="3600" b="1" dirty="0">
                <a:solidFill>
                  <a:srgbClr val="0000A0"/>
                </a:solidFill>
                <a:latin typeface="Georgia" pitchFamily="18" charset="0"/>
              </a:endParaRPr>
            </a:p>
          </p:txBody>
        </p:sp>
        <p:sp>
          <p:nvSpPr>
            <p:cNvPr id="15" name="Заголовок 1"/>
            <p:cNvSpPr>
              <a:spLocks/>
            </p:cNvSpPr>
            <p:nvPr/>
          </p:nvSpPr>
          <p:spPr bwMode="auto">
            <a:xfrm>
              <a:off x="6156176" y="2348880"/>
              <a:ext cx="244827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b="1" dirty="0">
                  <a:solidFill>
                    <a:srgbClr val="0000A0"/>
                  </a:solidFill>
                  <a:latin typeface="Georgia" pitchFamily="18" charset="0"/>
                </a:rPr>
                <a:t>муниципальных районов</a:t>
              </a:r>
            </a:p>
          </p:txBody>
        </p:sp>
      </p:grpSp>
      <p:grpSp>
        <p:nvGrpSpPr>
          <p:cNvPr id="16" name="Группа 23"/>
          <p:cNvGrpSpPr>
            <a:grpSpLocks/>
          </p:cNvGrpSpPr>
          <p:nvPr/>
        </p:nvGrpSpPr>
        <p:grpSpPr bwMode="auto">
          <a:xfrm>
            <a:off x="6301001" y="4549913"/>
            <a:ext cx="3097213" cy="647700"/>
            <a:chOff x="5220072" y="3068960"/>
            <a:chExt cx="3096344" cy="648072"/>
          </a:xfrm>
        </p:grpSpPr>
        <p:sp>
          <p:nvSpPr>
            <p:cNvPr id="17" name="Заголовок 1"/>
            <p:cNvSpPr>
              <a:spLocks/>
            </p:cNvSpPr>
            <p:nvPr/>
          </p:nvSpPr>
          <p:spPr bwMode="auto">
            <a:xfrm>
              <a:off x="5220072" y="3068960"/>
              <a:ext cx="79208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3600" b="1" dirty="0" smtClean="0">
                  <a:solidFill>
                    <a:srgbClr val="0000A0"/>
                  </a:solidFill>
                  <a:latin typeface="Georgia" pitchFamily="18" charset="0"/>
                </a:rPr>
                <a:t>13</a:t>
              </a:r>
              <a:endParaRPr lang="ru-RU" sz="3600" b="1" dirty="0">
                <a:solidFill>
                  <a:srgbClr val="0000A0"/>
                </a:solidFill>
                <a:latin typeface="Georgia" pitchFamily="18" charset="0"/>
              </a:endParaRPr>
            </a:p>
          </p:txBody>
        </p:sp>
        <p:sp>
          <p:nvSpPr>
            <p:cNvPr id="18" name="Заголовок 1"/>
            <p:cNvSpPr>
              <a:spLocks/>
            </p:cNvSpPr>
            <p:nvPr/>
          </p:nvSpPr>
          <p:spPr bwMode="auto">
            <a:xfrm>
              <a:off x="6156176" y="3140968"/>
              <a:ext cx="216024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b="1" dirty="0">
                  <a:solidFill>
                    <a:srgbClr val="0000A0"/>
                  </a:solidFill>
                  <a:latin typeface="Georgia" pitchFamily="18" charset="0"/>
                </a:rPr>
                <a:t>городских поселений</a:t>
              </a:r>
            </a:p>
          </p:txBody>
        </p:sp>
      </p:grpSp>
      <p:grpSp>
        <p:nvGrpSpPr>
          <p:cNvPr id="19" name="Группа 24"/>
          <p:cNvGrpSpPr>
            <a:grpSpLocks/>
          </p:cNvGrpSpPr>
          <p:nvPr/>
        </p:nvGrpSpPr>
        <p:grpSpPr bwMode="auto">
          <a:xfrm>
            <a:off x="6085104" y="5308566"/>
            <a:ext cx="4465638" cy="1008062"/>
            <a:chOff x="5004048" y="4005064"/>
            <a:chExt cx="4464626" cy="1007764"/>
          </a:xfrm>
        </p:grpSpPr>
        <p:sp>
          <p:nvSpPr>
            <p:cNvPr id="20" name="Заголовок 1"/>
            <p:cNvSpPr>
              <a:spLocks/>
            </p:cNvSpPr>
            <p:nvPr/>
          </p:nvSpPr>
          <p:spPr bwMode="auto">
            <a:xfrm>
              <a:off x="6156176" y="4005064"/>
              <a:ext cx="223224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b="1" dirty="0">
                  <a:solidFill>
                    <a:srgbClr val="0000A0"/>
                  </a:solidFill>
                  <a:latin typeface="Georgia" pitchFamily="18" charset="0"/>
                </a:rPr>
                <a:t>сельских поселений</a:t>
              </a:r>
            </a:p>
          </p:txBody>
        </p:sp>
        <p:sp>
          <p:nvSpPr>
            <p:cNvPr id="21" name="Заголовок 1"/>
            <p:cNvSpPr>
              <a:spLocks/>
            </p:cNvSpPr>
            <p:nvPr/>
          </p:nvSpPr>
          <p:spPr bwMode="auto">
            <a:xfrm>
              <a:off x="5004048" y="4005064"/>
              <a:ext cx="108012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3600" b="1" dirty="0" smtClean="0">
                  <a:solidFill>
                    <a:srgbClr val="0000A0"/>
                  </a:solidFill>
                  <a:latin typeface="Georgia" pitchFamily="18" charset="0"/>
                </a:rPr>
                <a:t>120</a:t>
              </a:r>
              <a:endParaRPr lang="ru-RU" sz="3600" b="1" dirty="0">
                <a:solidFill>
                  <a:srgbClr val="0000A0"/>
                </a:solidFill>
                <a:latin typeface="Georgia" pitchFamily="18" charset="0"/>
              </a:endParaRPr>
            </a:p>
          </p:txBody>
        </p:sp>
        <p:sp>
          <p:nvSpPr>
            <p:cNvPr id="22" name="Заголовок 1"/>
            <p:cNvSpPr>
              <a:spLocks/>
            </p:cNvSpPr>
            <p:nvPr/>
          </p:nvSpPr>
          <p:spPr bwMode="auto">
            <a:xfrm>
              <a:off x="5652334" y="4436764"/>
              <a:ext cx="381634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200" dirty="0">
                  <a:solidFill>
                    <a:srgbClr val="0000A0"/>
                  </a:solidFill>
                </a:rPr>
                <a:t>Информация по состоянию на </a:t>
              </a:r>
              <a:r>
                <a:rPr lang="ru-RU" sz="1200" dirty="0" smtClean="0">
                  <a:solidFill>
                    <a:srgbClr val="0000A0"/>
                  </a:solidFill>
                </a:rPr>
                <a:t>20.11.2022 </a:t>
              </a:r>
              <a:r>
                <a:rPr lang="ru-RU" sz="1200" dirty="0">
                  <a:solidFill>
                    <a:srgbClr val="0000A0"/>
                  </a:solidFill>
                </a:rPr>
                <a:t>г.</a:t>
              </a:r>
              <a:endParaRPr lang="ru-RU" sz="1200" b="1" dirty="0">
                <a:solidFill>
                  <a:srgbClr val="0000A0"/>
                </a:solidFill>
                <a:latin typeface="Georgia" pitchFamily="18" charset="0"/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5553232" y="1705299"/>
            <a:ext cx="5481725" cy="4908561"/>
          </a:xfrm>
          <a:prstGeom prst="roundRect">
            <a:avLst>
              <a:gd name="adj" fmla="val 4641"/>
            </a:avLst>
          </a:prstGeom>
          <a:noFill/>
          <a:ln>
            <a:solidFill>
              <a:srgbClr val="82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cap="all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05082" y="1705299"/>
            <a:ext cx="4105275" cy="4881928"/>
          </a:xfrm>
          <a:prstGeom prst="roundRect">
            <a:avLst>
              <a:gd name="adj" fmla="val 4641"/>
            </a:avLst>
          </a:prstGeom>
          <a:noFill/>
          <a:ln>
            <a:solidFill>
              <a:srgbClr val="015B6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cap="all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5" name="Группа 22"/>
          <p:cNvGrpSpPr>
            <a:grpSpLocks/>
          </p:cNvGrpSpPr>
          <p:nvPr/>
        </p:nvGrpSpPr>
        <p:grpSpPr bwMode="auto">
          <a:xfrm>
            <a:off x="6311374" y="2864136"/>
            <a:ext cx="3384550" cy="647700"/>
            <a:chOff x="5220072" y="2276872"/>
            <a:chExt cx="3384376" cy="648072"/>
          </a:xfrm>
        </p:grpSpPr>
        <p:sp>
          <p:nvSpPr>
            <p:cNvPr id="26" name="Заголовок 1"/>
            <p:cNvSpPr>
              <a:spLocks/>
            </p:cNvSpPr>
            <p:nvPr/>
          </p:nvSpPr>
          <p:spPr bwMode="auto">
            <a:xfrm>
              <a:off x="5220072" y="2276872"/>
              <a:ext cx="79208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3600" b="1" dirty="0" smtClean="0">
                  <a:solidFill>
                    <a:srgbClr val="0000A0"/>
                  </a:solidFill>
                  <a:latin typeface="Georgia" pitchFamily="18" charset="0"/>
                </a:rPr>
                <a:t>12</a:t>
              </a:r>
              <a:endParaRPr lang="ru-RU" sz="3600" b="1" dirty="0">
                <a:solidFill>
                  <a:srgbClr val="0000A0"/>
                </a:solidFill>
                <a:latin typeface="Georgia" pitchFamily="18" charset="0"/>
              </a:endParaRPr>
            </a:p>
          </p:txBody>
        </p:sp>
        <p:sp>
          <p:nvSpPr>
            <p:cNvPr id="27" name="Заголовок 1"/>
            <p:cNvSpPr>
              <a:spLocks/>
            </p:cNvSpPr>
            <p:nvPr/>
          </p:nvSpPr>
          <p:spPr bwMode="auto">
            <a:xfrm>
              <a:off x="6156176" y="2348880"/>
              <a:ext cx="244827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b="1" dirty="0">
                  <a:solidFill>
                    <a:srgbClr val="0000A0"/>
                  </a:solidFill>
                  <a:latin typeface="Georgia" pitchFamily="18" charset="0"/>
                </a:rPr>
                <a:t>муниципальных </a:t>
              </a:r>
              <a:r>
                <a:rPr lang="ru-RU" b="1" dirty="0" smtClean="0">
                  <a:solidFill>
                    <a:srgbClr val="0000A0"/>
                  </a:solidFill>
                  <a:latin typeface="Georgia" pitchFamily="18" charset="0"/>
                </a:rPr>
                <a:t>округов</a:t>
              </a:r>
              <a:endParaRPr lang="ru-RU" b="1" dirty="0">
                <a:solidFill>
                  <a:srgbClr val="0000A0"/>
                </a:solidFill>
                <a:latin typeface="Georgia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7229385" y="339879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00A0"/>
                </a:solidFill>
                <a:latin typeface="Georgia" pitchFamily="18" charset="0"/>
              </a:rPr>
              <a:t>( 7 </a:t>
            </a:r>
            <a:r>
              <a:rPr lang="ru-RU" sz="1400" b="1" dirty="0" smtClean="0">
                <a:solidFill>
                  <a:srgbClr val="0000A0"/>
                </a:solidFill>
                <a:latin typeface="Georgia" pitchFamily="18" charset="0"/>
              </a:rPr>
              <a:t>в стадии преобразования</a:t>
            </a:r>
            <a:r>
              <a:rPr lang="ru-RU" sz="1400" b="1" dirty="0" smtClean="0">
                <a:solidFill>
                  <a:srgbClr val="0000A0"/>
                </a:solidFill>
                <a:latin typeface="Georgia" pitchFamily="18" charset="0"/>
              </a:rPr>
              <a:t>,</a:t>
            </a:r>
          </a:p>
          <a:p>
            <a:r>
              <a:rPr lang="ru-RU" sz="1400" b="1" dirty="0" smtClean="0">
                <a:solidFill>
                  <a:srgbClr val="0000A0"/>
                </a:solidFill>
                <a:latin typeface="Georgia" pitchFamily="18" charset="0"/>
              </a:rPr>
              <a:t> </a:t>
            </a:r>
            <a:r>
              <a:rPr lang="ru-RU" sz="1400" b="1" dirty="0" smtClean="0">
                <a:solidFill>
                  <a:srgbClr val="0000A0"/>
                </a:solidFill>
                <a:latin typeface="Georgia" pitchFamily="18" charset="0"/>
              </a:rPr>
              <a:t>переходный период до </a:t>
            </a:r>
            <a:r>
              <a:rPr lang="ru-RU" sz="1400" b="1" dirty="0" smtClean="0">
                <a:solidFill>
                  <a:srgbClr val="0000A0"/>
                </a:solidFill>
                <a:latin typeface="Georgia" pitchFamily="18" charset="0"/>
              </a:rPr>
              <a:t>01.01.2023)</a:t>
            </a:r>
            <a:endParaRPr lang="ru-RU" sz="1400" b="1" dirty="0">
              <a:solidFill>
                <a:srgbClr val="000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1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1057" y="428054"/>
            <a:ext cx="8091038" cy="85830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Муниципальные </a:t>
            </a:r>
            <a:r>
              <a:rPr lang="ru-RU" sz="2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округа</a:t>
            </a:r>
            <a:br>
              <a:rPr lang="ru-RU" sz="2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Архангельской области: </a:t>
            </a:r>
            <a:endParaRPr lang="ru-RU" sz="2800" b="1" dirty="0">
              <a:solidFill>
                <a:srgbClr val="0000A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60526" y="3109596"/>
            <a:ext cx="11086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герб для документов - прозрачный фо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0" y="144463"/>
            <a:ext cx="1350902" cy="1335994"/>
          </a:xfrm>
          <a:prstGeom prst="rect">
            <a:avLst/>
          </a:prstGeom>
          <a:effectLst>
            <a:outerShdw blurRad="127000" sx="104000" sy="104000" algn="ctr" rotWithShape="0">
              <a:prstClr val="black"/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87471" y="1624622"/>
            <a:ext cx="6613885" cy="17666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Созданы в </a:t>
            </a:r>
            <a:r>
              <a:rPr lang="ru-RU" sz="2800" dirty="0" smtClean="0">
                <a:solidFill>
                  <a:srgbClr val="0000A0"/>
                </a:solidFill>
                <a:latin typeface="Georgia" pitchFamily="18" charset="0"/>
              </a:rPr>
              <a:t>2020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году: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Вилегодский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муниципальный округ – (8 626 чел.)</a:t>
            </a:r>
          </a:p>
          <a:p>
            <a:pPr algn="just"/>
            <a:r>
              <a:rPr lang="ru-RU" sz="1200" dirty="0" smtClean="0">
                <a:solidFill>
                  <a:srgbClr val="0000A0"/>
                </a:solidFill>
                <a:latin typeface="Georgia" pitchFamily="18" charset="0"/>
              </a:rPr>
              <a:t>(преобразовано 6 сельских поселений)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Каргопольский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муниципальный округ – (16 227 чел.)</a:t>
            </a:r>
          </a:p>
          <a:p>
            <a:pPr algn="just"/>
            <a:r>
              <a:rPr lang="ru-RU" sz="1200" dirty="0" smtClean="0">
                <a:solidFill>
                  <a:srgbClr val="0000A0"/>
                </a:solidFill>
                <a:latin typeface="Georgia" pitchFamily="18" charset="0"/>
              </a:rPr>
              <a:t>(преобразовано 1 </a:t>
            </a:r>
            <a:r>
              <a:rPr lang="ru-RU" sz="1200" dirty="0" smtClean="0">
                <a:solidFill>
                  <a:srgbClr val="0000A0"/>
                </a:solidFill>
                <a:latin typeface="Georgia" pitchFamily="18" charset="0"/>
              </a:rPr>
              <a:t>городское и  </a:t>
            </a:r>
            <a:r>
              <a:rPr lang="ru-RU" sz="1200" dirty="0" smtClean="0">
                <a:solidFill>
                  <a:srgbClr val="0000A0"/>
                </a:solidFill>
                <a:latin typeface="Georgia" pitchFamily="18" charset="0"/>
              </a:rPr>
              <a:t>5 сельских поселений)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87467" y="3497801"/>
            <a:ext cx="6613893" cy="27964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00A0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Созданы в </a:t>
            </a:r>
            <a:r>
              <a:rPr lang="ru-RU" sz="2800" dirty="0" smtClean="0">
                <a:solidFill>
                  <a:srgbClr val="0000A0"/>
                </a:solidFill>
                <a:latin typeface="Georgia" pitchFamily="18" charset="0"/>
              </a:rPr>
              <a:t>2021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году: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Верхнетоемский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муниципальный округ – (11 515 чел.)</a:t>
            </a:r>
          </a:p>
          <a:p>
            <a:pPr algn="just"/>
            <a:r>
              <a:rPr lang="ru-RU" sz="1200" dirty="0" smtClean="0">
                <a:solidFill>
                  <a:srgbClr val="0000A0"/>
                </a:solidFill>
                <a:latin typeface="Georgia" pitchFamily="18" charset="0"/>
              </a:rPr>
              <a:t>(преобразовано 8 сельских поселений)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Виноградовский муниципальный округ – (12 942 чел.)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 </a:t>
            </a:r>
            <a:r>
              <a:rPr lang="ru-RU" sz="1200" dirty="0" smtClean="0">
                <a:solidFill>
                  <a:srgbClr val="0000A0"/>
                </a:solidFill>
                <a:latin typeface="Georgia" pitchFamily="18" charset="0"/>
              </a:rPr>
              <a:t>(преобразовано 8 сельских поселений)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Плесецкий муниципальный округ – (36 281 чел.)</a:t>
            </a:r>
          </a:p>
          <a:p>
            <a:pPr algn="just"/>
            <a:r>
              <a:rPr lang="ru-RU" sz="1200" dirty="0" smtClean="0">
                <a:solidFill>
                  <a:srgbClr val="0000A0"/>
                </a:solidFill>
                <a:latin typeface="Georgia" pitchFamily="18" charset="0"/>
              </a:rPr>
              <a:t>(преобразованы 4 </a:t>
            </a:r>
            <a:r>
              <a:rPr lang="ru-RU" sz="1200" dirty="0" smtClean="0">
                <a:solidFill>
                  <a:srgbClr val="0000A0"/>
                </a:solidFill>
                <a:latin typeface="Georgia" pitchFamily="18" charset="0"/>
              </a:rPr>
              <a:t>городских </a:t>
            </a:r>
            <a:r>
              <a:rPr lang="ru-RU" sz="1200" dirty="0" smtClean="0">
                <a:solidFill>
                  <a:srgbClr val="0000A0"/>
                </a:solidFill>
                <a:latin typeface="Georgia" pitchFamily="18" charset="0"/>
              </a:rPr>
              <a:t>и 10 сельских поселений)</a:t>
            </a:r>
            <a:endParaRPr lang="ru-RU" dirty="0" smtClean="0">
              <a:solidFill>
                <a:srgbClr val="0000A0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ля презентации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539" y="2743196"/>
            <a:ext cx="3400811" cy="2706074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740484" y="1607645"/>
            <a:ext cx="3720576" cy="4668868"/>
          </a:xfrm>
          <a:prstGeom prst="roundRect">
            <a:avLst>
              <a:gd name="adj" fmla="val 4641"/>
            </a:avLst>
          </a:prstGeom>
          <a:noFill/>
          <a:ln>
            <a:solidFill>
              <a:srgbClr val="015B6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cap="all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1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918" y="-116480"/>
            <a:ext cx="969416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Муниципальные округа Архангельской области: </a:t>
            </a:r>
          </a:p>
        </p:txBody>
      </p:sp>
      <p:pic>
        <p:nvPicPr>
          <p:cNvPr id="5" name="Рисунок 4" descr="герб для документов - прозрачный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44463"/>
            <a:ext cx="1350902" cy="1335994"/>
          </a:xfrm>
          <a:prstGeom prst="rect">
            <a:avLst/>
          </a:prstGeom>
          <a:effectLst>
            <a:outerShdw blurRad="127000" sx="104000" sy="104000" algn="ctr" rotWithShape="0">
              <a:prstClr val="black"/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66319" y="801189"/>
            <a:ext cx="8259363" cy="59653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solidFill>
                <a:srgbClr val="0000A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Созданы 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в </a:t>
            </a:r>
            <a:r>
              <a:rPr lang="ru-RU" sz="2800" dirty="0" smtClean="0">
                <a:solidFill>
                  <a:srgbClr val="0000A0"/>
                </a:solidFill>
                <a:latin typeface="Georgia" pitchFamily="18" charset="0"/>
              </a:rPr>
              <a:t>2022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году (переходный период до 1 января 2023 года):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0000A0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Устьянский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муниципальный округ  –  (24 591 чел.)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00A0"/>
                </a:solidFill>
                <a:latin typeface="Georgia" pitchFamily="18" charset="0"/>
              </a:rPr>
              <a:t>(преобразовано 1 городское и 14 сельских поселений)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Няндомский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муниципальный округ  –  (24  158 чел.)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 smtClean="0">
                <a:solidFill>
                  <a:srgbClr val="0000A0"/>
                </a:solidFill>
                <a:latin typeface="Georgia" pitchFamily="18" charset="0"/>
              </a:rPr>
              <a:t>(преобразовано 1 городское и 2 сельских поселения)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Холмогорский муниципальный округ  –  ( 17 788 чел.)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00A0"/>
                </a:solidFill>
                <a:latin typeface="Georgia" pitchFamily="18" charset="0"/>
              </a:rPr>
              <a:t>(преобразовано 13 сельских поселений)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Котласский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муниципальный округ  –  ( 18 189 чел.)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00A0"/>
                </a:solidFill>
                <a:latin typeface="Georgia" pitchFamily="18" charset="0"/>
              </a:rPr>
              <a:t>(преобразовано 3 городских и 1 сельское поселение)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Мезенский муниципальный округ  –  (7 964 чел.)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00A0"/>
                </a:solidFill>
                <a:latin typeface="Georgia" pitchFamily="18" charset="0"/>
              </a:rPr>
              <a:t>(преобразовано 1 городское и 10 сельских поселений)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>
                <a:solidFill>
                  <a:srgbClr val="0000A0"/>
                </a:solidFill>
                <a:latin typeface="Georgia" pitchFamily="18" charset="0"/>
              </a:rPr>
              <a:t>Лешуконский</a:t>
            </a: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 муниципальный округ  –  (5 693 чел.)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solidFill>
                  <a:srgbClr val="0000A0"/>
                </a:solidFill>
                <a:latin typeface="Georgia" pitchFamily="18" charset="0"/>
              </a:rPr>
              <a:t>(преобразовано  6 сельских поселений)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00A0"/>
                </a:solidFill>
                <a:latin typeface="Georgia" pitchFamily="18" charset="0"/>
              </a:rPr>
              <a:t>Шенкурский муниципальный округ  –  ( 11 727 чел.)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solidFill>
                  <a:srgbClr val="0000A0"/>
                </a:solidFill>
                <a:latin typeface="Georgia" pitchFamily="18" charset="0"/>
              </a:rPr>
              <a:t>(преобразовано 1 городское и 8 сельских поселений)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0000A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903" y="120404"/>
            <a:ext cx="7224195" cy="881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Нормативная правовая база</a:t>
            </a:r>
            <a:endParaRPr lang="ru-RU" sz="2800" b="1" dirty="0">
              <a:solidFill>
                <a:srgbClr val="0000A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11392"/>
            <a:ext cx="10515600" cy="484196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b="1" i="1" dirty="0" smtClean="0">
                <a:solidFill>
                  <a:srgbClr val="0000A0"/>
                </a:solidFill>
                <a:latin typeface="Georgia" pitchFamily="18" charset="0"/>
              </a:rPr>
              <a:t>Федеральный закон от 6 октября 2003 года № 131-ФЗ «Об общих принципах организации местного самоуправления в Российской Федерации</a:t>
            </a:r>
            <a:r>
              <a:rPr lang="ru-RU" sz="2600" b="1" i="1" dirty="0" smtClean="0">
                <a:solidFill>
                  <a:srgbClr val="0000A0"/>
                </a:solidFill>
                <a:latin typeface="Georgia" pitchFamily="18" charset="0"/>
              </a:rPr>
              <a:t>»</a:t>
            </a:r>
          </a:p>
          <a:p>
            <a:pPr algn="just"/>
            <a:endParaRPr lang="ru-RU" sz="2600" b="1" i="1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/>
            <a:r>
              <a:rPr lang="ru-RU" sz="2600" b="1" i="1" dirty="0" smtClean="0">
                <a:solidFill>
                  <a:srgbClr val="0000A0"/>
                </a:solidFill>
                <a:latin typeface="Georgia" pitchFamily="18" charset="0"/>
              </a:rPr>
              <a:t>Федеральный закон от 21.12.2021 № 414-ФЗ «Об общих принципах организации публичной власти в субъектах Российской Федерации</a:t>
            </a:r>
            <a:r>
              <a:rPr lang="ru-RU" sz="2600" b="1" i="1" dirty="0" smtClean="0">
                <a:solidFill>
                  <a:srgbClr val="0000A0"/>
                </a:solidFill>
                <a:latin typeface="Georgia" pitchFamily="18" charset="0"/>
              </a:rPr>
              <a:t>»</a:t>
            </a:r>
          </a:p>
          <a:p>
            <a:pPr algn="just"/>
            <a:endParaRPr lang="ru-RU" sz="2600" b="1" i="1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/>
            <a:r>
              <a:rPr lang="ru-RU" sz="2600" b="1" i="1" dirty="0" smtClean="0">
                <a:solidFill>
                  <a:srgbClr val="0000A0"/>
                </a:solidFill>
                <a:latin typeface="Georgia" pitchFamily="18" charset="0"/>
              </a:rPr>
              <a:t>Областной закон от 23.09.2004 № 259-внеоч.-ОЗ «О реализации государственных полномочий Архангельской области в сфере правового регулирования организации и осуществления местного самоуправления</a:t>
            </a:r>
            <a:r>
              <a:rPr lang="ru-RU" sz="2600" b="1" i="1" dirty="0" smtClean="0">
                <a:solidFill>
                  <a:srgbClr val="0000A0"/>
                </a:solidFill>
                <a:latin typeface="Georgia" pitchFamily="18" charset="0"/>
              </a:rPr>
              <a:t>»</a:t>
            </a:r>
          </a:p>
          <a:p>
            <a:pPr algn="just"/>
            <a:endParaRPr lang="ru-RU" sz="2600" b="1" i="1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/>
            <a:r>
              <a:rPr lang="ru-RU" sz="2600" b="1" i="1" dirty="0" smtClean="0">
                <a:solidFill>
                  <a:srgbClr val="0000A0"/>
                </a:solidFill>
                <a:latin typeface="Georgia" pitchFamily="18" charset="0"/>
              </a:rPr>
              <a:t>Концепция создания и развития муниципальных округов Архангельской области, утвержденная постановлением Правительства Архангельской области от 02.06.2015 № 200-пп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герб для документов - прозрачный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44463"/>
            <a:ext cx="1350902" cy="1335994"/>
          </a:xfrm>
          <a:prstGeom prst="rect">
            <a:avLst/>
          </a:prstGeom>
          <a:effectLst>
            <a:outerShdw blurRad="127000" sx="104000" sy="104000" algn="ctr" rotWithShape="0">
              <a:prstClr val="black"/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2" y="1454323"/>
            <a:ext cx="7382689" cy="5190322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rgbClr val="0000A0"/>
                </a:solidFill>
                <a:latin typeface="Georgia" pitchFamily="18" charset="0"/>
              </a:rPr>
              <a:t>Распоряжение </a:t>
            </a:r>
            <a:r>
              <a:rPr lang="ru-RU" sz="1400" dirty="0" smtClean="0">
                <a:solidFill>
                  <a:srgbClr val="0000A0"/>
                </a:solidFill>
                <a:latin typeface="Georgia" pitchFamily="18" charset="0"/>
              </a:rPr>
              <a:t>правительства Архангельской области от 19 августа 2020 г. № </a:t>
            </a:r>
            <a:r>
              <a:rPr lang="ru-RU" sz="1400" dirty="0" smtClean="0">
                <a:solidFill>
                  <a:srgbClr val="0000A0"/>
                </a:solidFill>
                <a:latin typeface="Georgia" pitchFamily="18" charset="0"/>
              </a:rPr>
              <a:t>329-рп </a:t>
            </a:r>
            <a:r>
              <a:rPr lang="ru-RU" sz="1400" dirty="0" smtClean="0">
                <a:solidFill>
                  <a:srgbClr val="0000A0"/>
                </a:solidFill>
                <a:latin typeface="Georgia" pitchFamily="18" charset="0"/>
              </a:rPr>
              <a:t>«Об утверждении плана мероприятий по социально-экономическому развитию </a:t>
            </a:r>
            <a:r>
              <a:rPr lang="ru-RU" sz="1400" dirty="0" err="1" smtClean="0">
                <a:solidFill>
                  <a:srgbClr val="0000A0"/>
                </a:solidFill>
                <a:latin typeface="Georgia" pitchFamily="18" charset="0"/>
              </a:rPr>
              <a:t>Каргопольского</a:t>
            </a:r>
            <a:r>
              <a:rPr lang="ru-RU" sz="1400" dirty="0" smtClean="0">
                <a:solidFill>
                  <a:srgbClr val="0000A0"/>
                </a:solidFill>
                <a:latin typeface="Georgia" pitchFamily="18" charset="0"/>
              </a:rPr>
              <a:t> муниципального округа Архангельской области» </a:t>
            </a:r>
          </a:p>
          <a:p>
            <a:pPr algn="just"/>
            <a:r>
              <a:rPr lang="ru-RU" sz="1400" dirty="0" smtClean="0">
                <a:solidFill>
                  <a:srgbClr val="0000A0"/>
                </a:solidFill>
                <a:latin typeface="Georgia" pitchFamily="18" charset="0"/>
              </a:rPr>
              <a:t>Распоряжение правительства Архангельской области от 17 ноября 2020 г. № 482-рп «Об утверждении плана мероприятий по социально-экономическому развитию </a:t>
            </a:r>
            <a:r>
              <a:rPr lang="ru-RU" sz="1400" dirty="0" err="1" smtClean="0">
                <a:solidFill>
                  <a:srgbClr val="0000A0"/>
                </a:solidFill>
                <a:latin typeface="Georgia" pitchFamily="18" charset="0"/>
              </a:rPr>
              <a:t>Вилегодского</a:t>
            </a:r>
            <a:r>
              <a:rPr lang="ru-RU" sz="1400" dirty="0" smtClean="0">
                <a:solidFill>
                  <a:srgbClr val="0000A0"/>
                </a:solidFill>
                <a:latin typeface="Georgia" pitchFamily="18" charset="0"/>
              </a:rPr>
              <a:t> муниципального округа Архангельской области» </a:t>
            </a:r>
          </a:p>
          <a:p>
            <a:pPr algn="just"/>
            <a:r>
              <a:rPr lang="ru-RU" sz="1400" dirty="0" smtClean="0">
                <a:solidFill>
                  <a:srgbClr val="0000A0"/>
                </a:solidFill>
                <a:latin typeface="Georgia" pitchFamily="18" charset="0"/>
              </a:rPr>
              <a:t>Распоряжение правительства Архангельской области от 29 ноября 2021 г. № 573-рп «Об утверждении плана мероприятий по социально-экономическому развитию </a:t>
            </a:r>
            <a:r>
              <a:rPr lang="ru-RU" sz="1400" dirty="0" err="1" smtClean="0">
                <a:solidFill>
                  <a:srgbClr val="0000A0"/>
                </a:solidFill>
                <a:latin typeface="Georgia" pitchFamily="18" charset="0"/>
              </a:rPr>
              <a:t>Верхнетоемского</a:t>
            </a:r>
            <a:r>
              <a:rPr lang="ru-RU" sz="1400" dirty="0" smtClean="0">
                <a:solidFill>
                  <a:srgbClr val="0000A0"/>
                </a:solidFill>
                <a:latin typeface="Georgia" pitchFamily="18" charset="0"/>
              </a:rPr>
              <a:t> муниципального округа Архангельской области» </a:t>
            </a:r>
          </a:p>
          <a:p>
            <a:pPr algn="just"/>
            <a:r>
              <a:rPr lang="ru-RU" sz="1400" dirty="0" smtClean="0">
                <a:solidFill>
                  <a:srgbClr val="0000A0"/>
                </a:solidFill>
                <a:latin typeface="Georgia" pitchFamily="18" charset="0"/>
              </a:rPr>
              <a:t>Распоряжение правительства Архангельской области от 14 февраля 2022 г. № 44-рп «Об утверждении плана мероприятий по социально-экономическому развитию </a:t>
            </a:r>
            <a:r>
              <a:rPr lang="ru-RU" sz="1400" dirty="0" err="1" smtClean="0">
                <a:solidFill>
                  <a:srgbClr val="0000A0"/>
                </a:solidFill>
                <a:latin typeface="Georgia" pitchFamily="18" charset="0"/>
              </a:rPr>
              <a:t>Виноградовского</a:t>
            </a:r>
            <a:r>
              <a:rPr lang="ru-RU" sz="1400" dirty="0" smtClean="0">
                <a:solidFill>
                  <a:srgbClr val="0000A0"/>
                </a:solidFill>
                <a:latin typeface="Georgia" pitchFamily="18" charset="0"/>
              </a:rPr>
              <a:t> муниципального округа Архангельской области» </a:t>
            </a:r>
          </a:p>
          <a:p>
            <a:pPr algn="just"/>
            <a:r>
              <a:rPr lang="ru-RU" sz="1400" dirty="0" smtClean="0">
                <a:solidFill>
                  <a:srgbClr val="0000A0"/>
                </a:solidFill>
                <a:latin typeface="Georgia" pitchFamily="18" charset="0"/>
              </a:rPr>
              <a:t>Распоряжение правительства Архангельской области от 21 марта 2022 г. № 84-рп «Об утверждении плана мероприятий по социально-экономическому развитию </a:t>
            </a:r>
            <a:r>
              <a:rPr lang="ru-RU" sz="1400" dirty="0" err="1" smtClean="0">
                <a:solidFill>
                  <a:srgbClr val="0000A0"/>
                </a:solidFill>
                <a:latin typeface="Georgia" pitchFamily="18" charset="0"/>
              </a:rPr>
              <a:t>Плесецкого</a:t>
            </a:r>
            <a:r>
              <a:rPr lang="ru-RU" sz="1400" dirty="0" smtClean="0">
                <a:solidFill>
                  <a:srgbClr val="0000A0"/>
                </a:solidFill>
                <a:latin typeface="Georgia" pitchFamily="18" charset="0"/>
              </a:rPr>
              <a:t> муниципального округа Архангельской области» </a:t>
            </a:r>
          </a:p>
          <a:p>
            <a:pPr algn="just"/>
            <a:r>
              <a:rPr lang="ru-RU" sz="1400" dirty="0" smtClean="0">
                <a:solidFill>
                  <a:srgbClr val="0000A0"/>
                </a:solidFill>
                <a:latin typeface="Georgia" pitchFamily="18" charset="0"/>
              </a:rPr>
              <a:t>Распоряжение правительства Архангельской области от 9 сентября 2022 г. № 558-рп «Об утверждении плана мероприятий по социально-экономическому развитию Мезенского муниципального округа Архангельской области»</a:t>
            </a:r>
          </a:p>
          <a:p>
            <a:pPr algn="just"/>
            <a:r>
              <a:rPr lang="ru-RU" sz="1400" dirty="0" smtClean="0">
                <a:solidFill>
                  <a:srgbClr val="0000A0"/>
                </a:solidFill>
                <a:latin typeface="Georgia" pitchFamily="18" charset="0"/>
              </a:rPr>
              <a:t>Распоряжение правительства Архангельской области от 9 сентября 2022 г. № 559-рп «Об утверждении плана мероприятий по социально-экономическому развитию Лешуконского муниципального округа Архангельской области»</a:t>
            </a:r>
          </a:p>
          <a:p>
            <a:pPr algn="just"/>
            <a:endParaRPr lang="ru-RU" sz="1400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/>
            <a:endParaRPr lang="ru-RU" sz="1400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/>
            <a:endParaRPr lang="ru-RU" sz="1400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/>
            <a:endParaRPr lang="ru-RU" sz="1400" dirty="0" smtClean="0">
              <a:solidFill>
                <a:srgbClr val="0000A0"/>
              </a:solidFill>
              <a:latin typeface="Georgia" pitchFamily="18" charset="0"/>
            </a:endParaRPr>
          </a:p>
          <a:p>
            <a:endParaRPr lang="ru-RU" sz="1400" dirty="0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421" y="291740"/>
            <a:ext cx="10515600" cy="101237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Меры государственной поддержки создания и развития муниципальных округов Архангельской области </a:t>
            </a:r>
            <a:br>
              <a:rPr lang="ru-RU" sz="1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(статья 7.8.1 областного закона от 23.09.2004 № 259-внеоч.-ОЗ )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7774" y="1454333"/>
            <a:ext cx="3585974" cy="517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герб для документов - прозрачный фо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00" y="144463"/>
            <a:ext cx="1350902" cy="1335994"/>
          </a:xfrm>
          <a:prstGeom prst="rect">
            <a:avLst/>
          </a:prstGeom>
          <a:effectLst>
            <a:outerShdw blurRad="127000" sx="104000" sy="104000" algn="ctr" rotWithShape="0">
              <a:prstClr val="black"/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674" y="199655"/>
            <a:ext cx="10515600" cy="108267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Меры государственной поддержки создания и развития муниципальных округов Архангельской области </a:t>
            </a:r>
            <a:r>
              <a:rPr lang="ru-RU" sz="1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(</a:t>
            </a:r>
            <a:r>
              <a:rPr lang="ru-RU" sz="1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статья 7.8.1 областного закона от 23.09.2004 № 259-внеоч.-ОЗ )</a:t>
            </a:r>
            <a:br>
              <a:rPr lang="ru-RU" sz="1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</a:br>
            <a:endParaRPr lang="ru-RU" sz="1800" b="1" dirty="0">
              <a:solidFill>
                <a:srgbClr val="0000A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0000A0"/>
                </a:solidFill>
                <a:latin typeface="Georgia" pitchFamily="18" charset="0"/>
              </a:rPr>
              <a:t>	</a:t>
            </a:r>
            <a:r>
              <a:rPr lang="ru-RU" sz="1800" dirty="0" smtClean="0">
                <a:solidFill>
                  <a:srgbClr val="0000A0"/>
                </a:solidFill>
                <a:latin typeface="Georgia" pitchFamily="18" charset="0"/>
              </a:rPr>
              <a:t>	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Мероприятия 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по социально-экономическому развитию муниципального округа Архангельской области, предусмотренные планом финансируются за счет средств областного бюджета и реализуются посредством включения данных мероприятий в государственные программы Архангельской области, утверждаемые постановлениями Правительства Архангельской области, и областную адресную инвестиционную программу, предусмотренную областным законом об областном бюджете на очередной финансовый год и на плановый период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.</a:t>
            </a:r>
          </a:p>
          <a:p>
            <a:pPr algn="just">
              <a:buNone/>
            </a:pPr>
            <a:endParaRPr lang="ru-RU" sz="1800" b="1" i="1" dirty="0" smtClean="0">
              <a:solidFill>
                <a:srgbClr val="0000A0"/>
              </a:solidFill>
              <a:latin typeface="Georgia" pitchFamily="18" charset="0"/>
              <a:hlinkClick r:id="rId3"/>
            </a:endParaRPr>
          </a:p>
          <a:p>
            <a:pPr algn="just">
              <a:buNone/>
            </a:pP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	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	Мероприятия 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по социально-экономическому развитию муниципального округа Архангельской области финансируются также за счет средств местного бюджета муниципального округа Архангельской области, внебюджетных 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источников.</a:t>
            </a:r>
            <a:endParaRPr lang="ru-RU" sz="1800" b="1" i="1" dirty="0" smtClean="0">
              <a:solidFill>
                <a:srgbClr val="0000A0"/>
              </a:solidFill>
              <a:latin typeface="Georgia" pitchFamily="18" charset="0"/>
              <a:hlinkClick r:id="rId3"/>
            </a:endParaRPr>
          </a:p>
          <a:p>
            <a:endParaRPr lang="ru-RU" sz="1800" dirty="0">
              <a:latin typeface="Georgia" pitchFamily="18" charset="0"/>
            </a:endParaRPr>
          </a:p>
        </p:txBody>
      </p:sp>
      <p:pic>
        <p:nvPicPr>
          <p:cNvPr id="4" name="Рисунок 3" descr="герб для документов - прозрачный фо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00" y="144463"/>
            <a:ext cx="1350902" cy="1335994"/>
          </a:xfrm>
          <a:prstGeom prst="rect">
            <a:avLst/>
          </a:prstGeom>
          <a:effectLst>
            <a:outerShdw blurRad="127000" sx="104000" sy="104000" algn="ctr" rotWithShape="0">
              <a:prstClr val="black"/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90637"/>
            <a:ext cx="10515600" cy="55673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00A0"/>
                </a:solidFill>
              </a:rPr>
              <a:t> 		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В</a:t>
            </a:r>
            <a:r>
              <a:rPr lang="ru-RU" sz="2400" dirty="0" smtClean="0">
                <a:solidFill>
                  <a:srgbClr val="0000A0"/>
                </a:solidFill>
              </a:rPr>
              <a:t> 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Архангельской 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области разработана и действует государственная программа, утвержденная постановлением Правительства Архангельской области от 10 октября 2019 года № 548-пп «Совершенствование государственного управления и местного самоуправления, развитие институтов гражданского общества в Архангельской области».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	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	В 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связи с образованием муниципальных округов данная программа дополнена  подпрограммой «Содействие социально-экономическому развитию муниципальных округов Архангельской области».</a:t>
            </a:r>
            <a:endParaRPr lang="ru-RU" sz="1800" b="1" i="1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>
              <a:buNone/>
            </a:pP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	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	Срок 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реализации государственной программы – до </a:t>
            </a:r>
            <a:r>
              <a:rPr lang="ru-RU" sz="2400" b="1" i="1" dirty="0" smtClean="0">
                <a:solidFill>
                  <a:srgbClr val="0000A0"/>
                </a:solidFill>
                <a:latin typeface="Georgia" pitchFamily="18" charset="0"/>
              </a:rPr>
              <a:t>2025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 года.</a:t>
            </a:r>
            <a:endParaRPr lang="ru-RU" sz="1800" b="1" i="1" dirty="0" smtClean="0">
              <a:solidFill>
                <a:srgbClr val="0000A0"/>
              </a:solidFill>
              <a:latin typeface="Georgia" pitchFamily="18" charset="0"/>
            </a:endParaRPr>
          </a:p>
          <a:p>
            <a:pPr algn="just">
              <a:buNone/>
            </a:pP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	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	Цель 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госпрограммы – повышение эффективности функционирования системы государственного управления и местного самоуправления в Архангельской области; развитие системы некоммерческих организаций и повышение гражданской активности населения, укрепление единства российской нации и этнокультурное развитие многонационального народа Российской Федерации, проживающего на территории Архангельской области.</a:t>
            </a:r>
            <a:endParaRPr lang="ru-RU" sz="1800" b="1" i="1" dirty="0">
              <a:solidFill>
                <a:srgbClr val="0000A0"/>
              </a:solidFill>
              <a:latin typeface="Georgia" pitchFamily="18" charset="0"/>
            </a:endParaRPr>
          </a:p>
        </p:txBody>
      </p:sp>
      <p:pic>
        <p:nvPicPr>
          <p:cNvPr id="4" name="Рисунок 3" descr="герб для документов - прозрачный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44463"/>
            <a:ext cx="1350902" cy="1335994"/>
          </a:xfrm>
          <a:prstGeom prst="rect">
            <a:avLst/>
          </a:prstGeom>
          <a:effectLst>
            <a:outerShdw blurRad="127000" sx="104000" sy="104000" algn="ctr" rotWithShape="0">
              <a:prstClr val="black"/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7051"/>
            <a:ext cx="10515600" cy="31960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Финансирование расходов по </a:t>
            </a:r>
            <a:r>
              <a:rPr lang="ru-RU" sz="1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созданию муниципальных округов</a:t>
            </a:r>
            <a:br>
              <a:rPr lang="ru-RU" sz="1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 Архангельской </a:t>
            </a:r>
            <a:r>
              <a:rPr lang="ru-RU" sz="1800" b="1" dirty="0" smtClean="0">
                <a:solidFill>
                  <a:srgbClr val="0000A0"/>
                </a:solidFill>
                <a:latin typeface="Georgia" pitchFamily="18" charset="0"/>
                <a:cs typeface="Arial" pitchFamily="34" charset="0"/>
              </a:rPr>
              <a:t>области</a:t>
            </a:r>
            <a:endParaRPr lang="ru-RU" sz="1800" b="1" dirty="0">
              <a:solidFill>
                <a:srgbClr val="0000A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2039" y="1692982"/>
            <a:ext cx="3901440" cy="4437861"/>
          </a:xfrm>
          <a:prstGeom prst="roundRect">
            <a:avLst>
              <a:gd name="adj" fmla="val 46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A0"/>
                </a:solidFill>
              </a:rPr>
              <a:t>	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Объем расходов на 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реализацию подпрограммы:</a:t>
            </a:r>
          </a:p>
          <a:p>
            <a:pPr>
              <a:buNone/>
            </a:pPr>
            <a:endParaRPr lang="ru-RU" sz="1800" b="1" i="1" dirty="0" smtClean="0">
              <a:solidFill>
                <a:srgbClr val="0000A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в 2021 – 66, 9 млн. 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руб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.;</a:t>
            </a:r>
          </a:p>
          <a:p>
            <a:pPr>
              <a:buNone/>
            </a:pPr>
            <a:endParaRPr lang="ru-RU" sz="1800" b="1" i="1" dirty="0" smtClean="0">
              <a:solidFill>
                <a:srgbClr val="0000A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в 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2022  - 168, 4 млн. руб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.;</a:t>
            </a:r>
          </a:p>
          <a:p>
            <a:pPr>
              <a:buNone/>
            </a:pPr>
            <a:endParaRPr lang="ru-RU" sz="1800" b="1" i="1" dirty="0" smtClean="0">
              <a:solidFill>
                <a:srgbClr val="0000A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в 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2023 году запланировано  - 474, 9 млн. </a:t>
            </a:r>
            <a:r>
              <a:rPr lang="ru-RU" sz="1800" b="1" i="1" dirty="0" smtClean="0">
                <a:solidFill>
                  <a:srgbClr val="0000A0"/>
                </a:solidFill>
                <a:latin typeface="Georgia" pitchFamily="18" charset="0"/>
              </a:rPr>
              <a:t>рублей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52994" y="1680256"/>
          <a:ext cx="4880162" cy="4425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897"/>
                <a:gridCol w="993751"/>
                <a:gridCol w="1010194"/>
                <a:gridCol w="1036320"/>
              </a:tblGrid>
              <a:tr h="310283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Муниципальный округ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/>
                        <a:t>Выделение средств (млн. руб.)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02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2021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2022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2023</a:t>
                      </a:r>
                      <a:endParaRPr lang="ru-RU" sz="1400" b="1" dirty="0"/>
                    </a:p>
                  </a:txBody>
                  <a:tcPr/>
                </a:tc>
              </a:tr>
              <a:tr h="32917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Каргопольский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30,0</a:t>
                      </a:r>
                      <a:endParaRPr lang="ru-RU" sz="1400" dirty="0"/>
                    </a:p>
                  </a:txBody>
                  <a:tcPr/>
                </a:tc>
              </a:tr>
              <a:tr h="310283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Вилегодский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18,0</a:t>
                      </a:r>
                      <a:endParaRPr lang="ru-RU" sz="1400" dirty="0"/>
                    </a:p>
                  </a:txBody>
                  <a:tcPr/>
                </a:tc>
              </a:tr>
              <a:tr h="338046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Верхнетоемский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21,0</a:t>
                      </a:r>
                      <a:endParaRPr lang="ru-RU" sz="1400" dirty="0"/>
                    </a:p>
                  </a:txBody>
                  <a:tcPr/>
                </a:tc>
              </a:tr>
              <a:tr h="313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Виноградовский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20,0</a:t>
                      </a:r>
                      <a:endParaRPr lang="ru-RU" sz="1400" dirty="0"/>
                    </a:p>
                  </a:txBody>
                  <a:tcPr/>
                </a:tc>
              </a:tr>
              <a:tr h="31028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Плесецкий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</a:tr>
              <a:tr h="310283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Котласский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43,1</a:t>
                      </a:r>
                      <a:endParaRPr lang="ru-RU" sz="1400" dirty="0"/>
                    </a:p>
                  </a:txBody>
                  <a:tcPr/>
                </a:tc>
              </a:tr>
              <a:tr h="310283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Лешуконский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12,4</a:t>
                      </a:r>
                      <a:endParaRPr lang="ru-RU" sz="1400" dirty="0"/>
                    </a:p>
                  </a:txBody>
                  <a:tcPr/>
                </a:tc>
              </a:tr>
              <a:tr h="31028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Мезенский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39,1</a:t>
                      </a:r>
                      <a:endParaRPr lang="ru-RU" sz="1400" dirty="0"/>
                    </a:p>
                  </a:txBody>
                  <a:tcPr/>
                </a:tc>
              </a:tr>
              <a:tr h="310283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Няндомский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57,0</a:t>
                      </a:r>
                      <a:endParaRPr lang="ru-RU" sz="1400" dirty="0"/>
                    </a:p>
                  </a:txBody>
                  <a:tcPr/>
                </a:tc>
              </a:tr>
              <a:tr h="310283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Устьянский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73,1</a:t>
                      </a:r>
                      <a:endParaRPr lang="ru-RU" sz="1400" dirty="0"/>
                    </a:p>
                  </a:txBody>
                  <a:tcPr/>
                </a:tc>
              </a:tr>
              <a:tr h="3415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Холмогорский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38,3</a:t>
                      </a:r>
                      <a:endParaRPr lang="ru-RU" sz="1400" dirty="0"/>
                    </a:p>
                  </a:txBody>
                  <a:tcPr/>
                </a:tc>
              </a:tr>
              <a:tr h="31028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Шенкурский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18,9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герб для документов - прозрачный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44463"/>
            <a:ext cx="1350902" cy="1335994"/>
          </a:xfrm>
          <a:prstGeom prst="rect">
            <a:avLst/>
          </a:prstGeom>
          <a:effectLst>
            <a:outerShdw blurRad="127000" sx="104000" sy="104000" algn="ctr" rotWithShape="0">
              <a:prstClr val="black"/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911</Words>
  <Application>Microsoft Office PowerPoint</Application>
  <PresentationFormat>Произвольный</PresentationFormat>
  <Paragraphs>222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Архангельская область Численность населения на 1 января 2022 года (без НАО) – 1069 782 чел. </vt:lpstr>
      <vt:lpstr>Муниципальные округа  Архангельской области: </vt:lpstr>
      <vt:lpstr>Муниципальные округа Архангельской области: </vt:lpstr>
      <vt:lpstr>Нормативная правовая база</vt:lpstr>
      <vt:lpstr>Меры государственной поддержки создания и развития муниципальных округов Архангельской области  (статья 7.8.1 областного закона от 23.09.2004 № 259-внеоч.-ОЗ ) </vt:lpstr>
      <vt:lpstr>Меры государственной поддержки создания и развития муниципальных округов Архангельской области  (статья 7.8.1 областного закона от 23.09.2004 № 259-внеоч.-ОЗ ) </vt:lpstr>
      <vt:lpstr>Слайд 8</vt:lpstr>
      <vt:lpstr>Финансирование расходов по созданию муниципальных округов  Архангельской области</vt:lpstr>
      <vt:lpstr>Слайд 10</vt:lpstr>
      <vt:lpstr>Слайд 11</vt:lpstr>
      <vt:lpstr>Слайд 12</vt:lpstr>
      <vt:lpstr>Слайд 13</vt:lpstr>
      <vt:lpstr>Слайд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Архангельское областное Собрание депутатов</dc:title>
  <dc:creator>стрекаловская елизавета владимировна</dc:creator>
  <cp:lastModifiedBy>Беляев Александр Сергеевич</cp:lastModifiedBy>
  <cp:revision>209</cp:revision>
  <dcterms:created xsi:type="dcterms:W3CDTF">2019-07-13T11:56:44Z</dcterms:created>
  <dcterms:modified xsi:type="dcterms:W3CDTF">2022-11-18T14:08:25Z</dcterms:modified>
</cp:coreProperties>
</file>