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7"/>
  </p:notesMasterIdLst>
  <p:handoutMasterIdLst>
    <p:handoutMasterId r:id="rId18"/>
  </p:handoutMasterIdLst>
  <p:sldIdLst>
    <p:sldId id="719" r:id="rId2"/>
    <p:sldId id="753" r:id="rId3"/>
    <p:sldId id="754" r:id="rId4"/>
    <p:sldId id="755" r:id="rId5"/>
    <p:sldId id="756" r:id="rId6"/>
    <p:sldId id="757" r:id="rId7"/>
    <p:sldId id="759" r:id="rId8"/>
    <p:sldId id="763" r:id="rId9"/>
    <p:sldId id="766" r:id="rId10"/>
    <p:sldId id="768" r:id="rId11"/>
    <p:sldId id="770" r:id="rId12"/>
    <p:sldId id="772" r:id="rId13"/>
    <p:sldId id="776" r:id="rId14"/>
    <p:sldId id="777" r:id="rId15"/>
    <p:sldId id="637" r:id="rId16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  <a:srgbClr val="FF99CC"/>
    <a:srgbClr val="660066"/>
    <a:srgbClr val="CC0000"/>
    <a:srgbClr val="FF33CC"/>
    <a:srgbClr val="9966FF"/>
    <a:srgbClr val="003366"/>
    <a:srgbClr val="C9E8EF"/>
    <a:srgbClr val="E3EBF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8" autoAdjust="0"/>
    <p:restoredTop sz="99189" autoAdjust="0"/>
  </p:normalViewPr>
  <p:slideViewPr>
    <p:cSldViewPr>
      <p:cViewPr varScale="1">
        <p:scale>
          <a:sx n="112" d="100"/>
          <a:sy n="112" d="100"/>
        </p:scale>
        <p:origin x="-1632" y="-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14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 baseline="0" smtClean="0">
                        <a:ln>
                          <a:noFill/>
                        </a:ln>
                        <a:latin typeface="Calibri" pitchFamily="34" charset="0"/>
                      </a:rPr>
                      <a:t>442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n>
                      <a:noFill/>
                    </a:ln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289</c:v>
                </c:pt>
                <c:pt idx="1">
                  <c:v>391</c:v>
                </c:pt>
                <c:pt idx="2">
                  <c:v>476</c:v>
                </c:pt>
                <c:pt idx="3">
                  <c:v>442</c:v>
                </c:pt>
                <c:pt idx="4">
                  <c:v>647</c:v>
                </c:pt>
                <c:pt idx="5">
                  <c:v>428</c:v>
                </c:pt>
                <c:pt idx="6">
                  <c:v>444</c:v>
                </c:pt>
                <c:pt idx="7">
                  <c:v>459</c:v>
                </c:pt>
                <c:pt idx="8">
                  <c:v>506</c:v>
                </c:pt>
                <c:pt idx="9">
                  <c:v>474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1.1690043726343859E-2"/>
                  <c:y val="9.3750000000000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251652653389897E-3"/>
                  <c:y val="1.1401221623523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500000000000001E-2"/>
                  <c:y val="-9.3750000000000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416666666666666E-2"/>
                  <c:y val="3.125000000000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3333333333333367E-3"/>
                  <c:y val="-6.25000000000000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12966488054241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n>
                          <a:noFill/>
                        </a:ln>
                      </a:rPr>
                      <a:t>284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n>
                      <a:noFill/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195</c:v>
                </c:pt>
                <c:pt idx="1">
                  <c:v>226</c:v>
                </c:pt>
                <c:pt idx="2">
                  <c:v>337</c:v>
                </c:pt>
                <c:pt idx="3">
                  <c:v>284</c:v>
                </c:pt>
                <c:pt idx="4">
                  <c:v>441</c:v>
                </c:pt>
                <c:pt idx="5">
                  <c:v>279</c:v>
                </c:pt>
                <c:pt idx="6">
                  <c:v>282</c:v>
                </c:pt>
                <c:pt idx="7">
                  <c:v>306</c:v>
                </c:pt>
                <c:pt idx="8">
                  <c:v>368</c:v>
                </c:pt>
                <c:pt idx="9">
                  <c:v>362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431104"/>
        <c:axId val="32431488"/>
      </c:barChart>
      <c:catAx>
        <c:axId val="324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n>
                  <a:noFill/>
                </a:ln>
              </a:defRPr>
            </a:pPr>
            <a:endParaRPr lang="ru-RU"/>
          </a:p>
        </c:txPr>
        <c:crossAx val="32431488"/>
        <c:crosses val="autoZero"/>
        <c:auto val="1"/>
        <c:lblAlgn val="ctr"/>
        <c:lblOffset val="100"/>
        <c:noMultiLvlLbl val="0"/>
      </c:catAx>
      <c:valAx>
        <c:axId val="324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n>
                  <a:noFill/>
                </a:ln>
              </a:defRPr>
            </a:pPr>
            <a:endParaRPr lang="ru-RU"/>
          </a:p>
        </c:txPr>
        <c:crossAx val="32431104"/>
        <c:crosses val="autoZero"/>
        <c:crossBetween val="between"/>
        <c:majorUnit val="100"/>
        <c:minorUnit val="1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n>
            <a:solidFill>
              <a:schemeClr val="bg1"/>
            </a:solidFill>
          </a:ln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10</c:v>
                </c:pt>
                <c:pt idx="1">
                  <c:v>11</c:v>
                </c:pt>
                <c:pt idx="2">
                  <c:v>21</c:v>
                </c:pt>
                <c:pt idx="3">
                  <c:v>21.9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16.399999999999999</c:v>
                </c:pt>
                <c:pt idx="8">
                  <c:v>20.8</c:v>
                </c:pt>
                <c:pt idx="9">
                  <c:v>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7.4</c:v>
                </c:pt>
                <c:pt idx="4">
                  <c:v>7.5</c:v>
                </c:pt>
                <c:pt idx="5">
                  <c:v>6.2</c:v>
                </c:pt>
                <c:pt idx="6">
                  <c:v>7.3</c:v>
                </c:pt>
                <c:pt idx="7">
                  <c:v>11.5</c:v>
                </c:pt>
                <c:pt idx="8">
                  <c:v>12.9</c:v>
                </c:pt>
                <c:pt idx="9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5.3</c:v>
                </c:pt>
                <c:pt idx="1">
                  <c:v>4.7</c:v>
                </c:pt>
                <c:pt idx="2">
                  <c:v>6.1</c:v>
                </c:pt>
                <c:pt idx="3">
                  <c:v>11.2</c:v>
                </c:pt>
                <c:pt idx="4">
                  <c:v>5.3</c:v>
                </c:pt>
                <c:pt idx="5">
                  <c:v>12.1</c:v>
                </c:pt>
                <c:pt idx="6">
                  <c:v>9.6999999999999993</c:v>
                </c:pt>
                <c:pt idx="7">
                  <c:v>11.9</c:v>
                </c:pt>
                <c:pt idx="8">
                  <c:v>15.1</c:v>
                </c:pt>
                <c:pt idx="9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01600"/>
        <c:axId val="43403136"/>
      </c:barChart>
      <c:catAx>
        <c:axId val="4340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43403136"/>
        <c:crosses val="autoZero"/>
        <c:auto val="1"/>
        <c:lblAlgn val="ctr"/>
        <c:lblOffset val="100"/>
        <c:noMultiLvlLbl val="0"/>
      </c:catAx>
      <c:valAx>
        <c:axId val="434031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434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noFill/>
            </a:ln>
            <a:effectLst/>
          </c:spPr>
          <c:explosion val="1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Благоустройство территории и природоохранная деятельность</c:v>
                </c:pt>
                <c:pt idx="1">
                  <c:v>Сохранение исторического и культурного наследия, народных традиций и промыслов, развитие въездного туризма</c:v>
                </c:pt>
                <c:pt idx="2">
                  <c:v>Экологическая культура и безопасность</c:v>
                </c:pt>
                <c:pt idx="3">
                  <c:v>Поддержка социально уязвимых групп населения</c:v>
                </c:pt>
                <c:pt idx="4">
                  <c:v>Развитие физической культуры и спорта</c:v>
                </c:pt>
                <c:pt idx="5">
                  <c:v>Проттвопожарная защита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0.43</c:v>
                </c:pt>
                <c:pt idx="1">
                  <c:v>0.18</c:v>
                </c:pt>
                <c:pt idx="2">
                  <c:v>0.04</c:v>
                </c:pt>
                <c:pt idx="3">
                  <c:v>0.1</c:v>
                </c:pt>
                <c:pt idx="4">
                  <c:v>0.15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BE589C-1DB6-485A-908B-14E29D3D2B22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7FB421-EE4F-43F8-BB83-54C056F4F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23" tIns="45861" rIns="91723" bIns="45861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23" tIns="45861" rIns="91723" bIns="45861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E084655-D265-4932-A067-12DF701DCFB3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23" tIns="45861" rIns="91723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23" tIns="45861" rIns="91723" bIns="45861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23" tIns="45861" rIns="91723" bIns="45861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C0B175E-E47B-406E-812A-501AA71A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10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3131-8FEA-4704-BE63-8DE5CF036EAC}" type="datetime1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EF7E-9B8C-49ED-A50B-A5BFD0B64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6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8A20-39B8-4109-ABB7-DF9FF74E6AB5}" type="datetime1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FB66-0710-4815-933D-C718E20DD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3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7B22-9E19-4129-8EB5-3A626C25D529}" type="datetime1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0EBB-FF7A-4169-AEB6-158FD79A7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D4D6-3635-43CF-A8A7-45B4BAB0DAEE}" type="datetime1">
              <a:rPr lang="ru-RU" smtClean="0"/>
              <a:t>30.06.2021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ACA1-3CC7-4744-8F23-61C75ADEE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7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FE6C-133B-4C39-A2F7-7BF4A91A559E}" type="datetime1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EF9F-BDDE-4F94-8AD0-A9FB160F7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4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8E71-D368-4631-BE79-65CFEAB3A63C}" type="datetime1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DF14-8374-4EF2-B97B-00D7E1C3B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A4F6-9611-4A74-8434-59DAF4416543}" type="datetime1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98A8-2244-4EA4-A31A-A7537FDE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2A19-6560-45F3-9F1F-D9BBC874A20D}" type="datetime1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4F48-195A-4328-B43E-7F66C891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5C37-2202-445D-8FD8-3E4AB10CC4B1}" type="datetime1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2643-15B7-44C0-A0C3-9F72D4756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1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8AF7-F2C7-4CCC-9C58-1698CADD79AA}" type="datetime1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DDD8-C233-4D63-88C7-EF9B85CE7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3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B04A-8800-4F6B-B9D8-995B96C2E923}" type="datetime1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2268-BBCA-4A42-A585-207E5D6C7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D024-6BA3-46CE-B11D-5F30C2E1800E}" type="datetime1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0077-934A-4DED-8360-B7399D61F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990EC-81FB-423A-9431-FB2C739A2F75}" type="datetime1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638FD-F595-487E-B05C-5E28765A3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1684112" y="6010399"/>
            <a:ext cx="5616103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ru-RU" sz="1000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550" dirty="0">
                <a:solidFill>
                  <a:schemeClr val="tx2"/>
                </a:solidFill>
                <a:latin typeface="Arial" charset="0"/>
                <a:cs typeface="Arial" charset="0"/>
              </a:rPr>
              <a:t>Архангельск, </a:t>
            </a:r>
            <a:r>
              <a:rPr lang="ru-RU" sz="15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30июня 2021 </a:t>
            </a:r>
            <a:r>
              <a:rPr lang="ru-RU" sz="1550" dirty="0">
                <a:solidFill>
                  <a:schemeClr val="tx2"/>
                </a:solidFill>
                <a:latin typeface="Arial" charset="0"/>
                <a:cs typeface="Arial" charset="0"/>
              </a:rPr>
              <a:t>года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123728" y="233352"/>
            <a:ext cx="6805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Правительство Архангельской области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46113" y="1988840"/>
            <a:ext cx="8283574" cy="302433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0"/>
              </a:spcAft>
            </a:pPr>
            <a: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endParaRPr lang="ru-RU" sz="24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 состоянии, проблемах и перспективах развития </a:t>
            </a:r>
            <a:b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территориального общественного самоуправления </a:t>
            </a:r>
            <a:b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Архангельской области, об эффективности мер </a:t>
            </a:r>
            <a:b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территориального </a:t>
            </a:r>
            <a:r>
              <a:rPr lang="ru-RU" sz="2400" b="1" kern="1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1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общественного самоуправления </a:t>
            </a:r>
          </a:p>
          <a:p>
            <a:pPr algn="ctr">
              <a:spcAft>
                <a:spcPts val="0"/>
              </a:spcAft>
            </a:pPr>
            <a:r>
              <a:rPr lang="ru-RU" sz="2400" b="1" kern="1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по итогам 2020 года</a:t>
            </a:r>
            <a:endParaRPr lang="ru-RU" sz="24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283501"/>
            <a:ext cx="10731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857500" y="5232102"/>
            <a:ext cx="60721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Широбоков Алексей Владимирович, начальник отдела по поддержке общественных инициатив департамента </a:t>
            </a:r>
            <a: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 внутренней политике и местному  самоуправлению администрации </a:t>
            </a:r>
            <a:r>
              <a:rPr lang="ru-RU" sz="14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Губернатора Архангельской области </a:t>
            </a:r>
            <a: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1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и </a:t>
            </a:r>
            <a:r>
              <a:rPr lang="ru-RU" sz="14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Правительства Архангельской области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2123728" y="764357"/>
            <a:ext cx="6805960" cy="86444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Администрация Губернатора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Arial" charset="0"/>
              </a:rPr>
              <a:t>Архангельской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области и Правительства Архангельской области</a:t>
            </a:r>
            <a:endParaRPr lang="ru-RU" sz="20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4576"/>
            <a:ext cx="1296144" cy="15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Результаты реализации проектов ТОС </a:t>
            </a:r>
            <a:r>
              <a:rPr lang="ru-RU" sz="2000" b="1" dirty="0" smtClean="0">
                <a:solidFill>
                  <a:srgbClr val="FF0000"/>
                </a:solidFill>
              </a:rPr>
              <a:t>(обустроено 47 детских и спортивных площадок)</a:t>
            </a:r>
            <a:endParaRPr lang="ru-RU" sz="2000" b="1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Обустроено 47 детских игровых и спортивных площадок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6DDD8-C233-4D63-88C7-EF9B85CE703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32" y="1482963"/>
            <a:ext cx="4201703" cy="29227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127" y="1468339"/>
            <a:ext cx="2729070" cy="20468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627" y="3302867"/>
            <a:ext cx="2777570" cy="19168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13" y="3889138"/>
            <a:ext cx="4094488" cy="252554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512" y="4362938"/>
            <a:ext cx="2597312" cy="205174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648" y="4659874"/>
            <a:ext cx="2339751" cy="175481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196" y="1479148"/>
            <a:ext cx="2466627" cy="288378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067" y="234188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599" y="1469220"/>
            <a:ext cx="3317555" cy="24881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956" y="3889138"/>
            <a:ext cx="4978834" cy="30710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412" y="4363820"/>
            <a:ext cx="3157385" cy="24941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51" y="4968194"/>
            <a:ext cx="2844286" cy="213321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07" y="1480030"/>
            <a:ext cx="2998520" cy="35056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525" y="3311995"/>
            <a:ext cx="3376512" cy="23301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49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76864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Результаты реализации проектов ТОС </a:t>
            </a:r>
            <a:r>
              <a:rPr lang="ru-RU" sz="2400" b="1" dirty="0">
                <a:solidFill>
                  <a:srgbClr val="FF0000"/>
                </a:solidFill>
              </a:rPr>
              <a:t>(обустроено </a:t>
            </a:r>
            <a:r>
              <a:rPr lang="ru-RU" sz="2400" b="1" dirty="0" smtClean="0">
                <a:solidFill>
                  <a:srgbClr val="FF0000"/>
                </a:solidFill>
              </a:rPr>
              <a:t>23 центра культуры и отдыха)</a:t>
            </a:r>
            <a:endParaRPr lang="ru-RU" sz="24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69" y="1412776"/>
            <a:ext cx="4007981" cy="26709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518" y="1412776"/>
            <a:ext cx="3995665" cy="26642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" y="1412776"/>
            <a:ext cx="1851670" cy="246889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049" y="4077072"/>
            <a:ext cx="4085653" cy="27809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7477" y="3792185"/>
            <a:ext cx="2325221" cy="310029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067" y="234188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946687"/>
            <a:ext cx="2183486" cy="291131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820138"/>
            <a:ext cx="2304256" cy="30723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63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9120"/>
            <a:ext cx="7920880" cy="1042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Результаты реализации проектов ТОС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(27 колодцев и 12 пожарных водоемов)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1" y="1251991"/>
            <a:ext cx="3205749" cy="47251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Объект 20" descr="C:\Users\Сод\Desktop\богдан\л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950" y="2984339"/>
            <a:ext cx="2627784" cy="38884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Рисунок 24" descr="C:\Users\1\Desktop\мои документы\Районные ТОСы\районные тосы 2013 год\проекты район.ТОС 2013год\HSQBgEW3wrI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30122"/>
            <a:ext cx="2817156" cy="3964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197431"/>
            <a:ext cx="2559093" cy="36605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57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>
            <a:spLocks/>
          </p:cNvSpPr>
          <p:nvPr/>
        </p:nvSpPr>
        <p:spPr>
          <a:xfrm>
            <a:off x="3491880" y="2924944"/>
            <a:ext cx="2160240" cy="2088232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488831" cy="10422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Госпрограмма </a:t>
            </a:r>
            <a:r>
              <a:rPr lang="ru-RU" b="1" dirty="0">
                <a:solidFill>
                  <a:srgbClr val="C00000"/>
                </a:solidFill>
              </a:rPr>
              <a:t>Архангельской области </a:t>
            </a:r>
            <a:r>
              <a:rPr lang="ru-RU" b="1" dirty="0" smtClean="0">
                <a:solidFill>
                  <a:srgbClr val="C00000"/>
                </a:solidFill>
              </a:rPr>
              <a:t>«Совершенствование </a:t>
            </a:r>
            <a:r>
              <a:rPr lang="ru-RU" b="1" dirty="0">
                <a:solidFill>
                  <a:srgbClr val="C00000"/>
                </a:solidFill>
              </a:rPr>
              <a:t>государственного управления и местного самоуправления, развитие институтов гражданского общества в Архангельской </a:t>
            </a:r>
            <a:r>
              <a:rPr lang="ru-RU" b="1" dirty="0" smtClean="0">
                <a:solidFill>
                  <a:srgbClr val="C00000"/>
                </a:solidFill>
              </a:rPr>
              <a:t>области»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64369" y="2522240"/>
            <a:ext cx="8273037" cy="3829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Результаты реализации подпрограммы:</a:t>
            </a:r>
          </a:p>
          <a:p>
            <a:pPr marL="285750" indent="-285750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ru-RU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действует </a:t>
            </a:r>
            <a:r>
              <a:rPr lang="ru-RU" b="1" dirty="0" smtClean="0">
                <a:latin typeface="Arial" charset="0"/>
                <a:cs typeface="Arial" charset="0"/>
              </a:rPr>
              <a:t>1155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органов ТОС</a:t>
            </a:r>
          </a:p>
          <a:p>
            <a:pPr marL="285750" indent="-285750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ru-RU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363 </a:t>
            </a:r>
            <a:r>
              <a:rPr kumimoji="0" lang="ru-RU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реализованных проекта ТОС по шести приоритетным направлениям</a:t>
            </a:r>
          </a:p>
          <a:p>
            <a:pPr marL="285750" indent="-285750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органы ТОС представлены в </a:t>
            </a:r>
            <a:r>
              <a:rPr lang="ru-RU" b="1" dirty="0" smtClean="0">
                <a:latin typeface="Arial" charset="0"/>
                <a:cs typeface="Arial" charset="0"/>
              </a:rPr>
              <a:t>24</a:t>
            </a:r>
            <a:r>
              <a:rPr lang="ru-RU" dirty="0" smtClean="0">
                <a:latin typeface="Arial" charset="0"/>
                <a:cs typeface="Arial" charset="0"/>
              </a:rPr>
              <a:t> муниципалитетах Архангельской области (за исключением городских округов «Мирный» и «Новая Земля»)</a:t>
            </a:r>
          </a:p>
          <a:p>
            <a:pPr marL="285750" indent="-285750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>
                <a:latin typeface="Arial" charset="0"/>
                <a:cs typeface="Arial" charset="0"/>
              </a:rPr>
              <a:t>п</a:t>
            </a:r>
            <a:r>
              <a:rPr kumimoji="0" lang="ru-RU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роведена</a:t>
            </a:r>
            <a:r>
              <a:rPr kumimoji="0" lang="ru-RU" i="0" u="none" strike="noStrike" cap="none" normalizeH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b="1" i="0" u="none" strike="noStrike" cap="none" normalizeH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серия обучающих семинаров </a:t>
            </a:r>
            <a:r>
              <a:rPr kumimoji="0" lang="ru-RU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 проектному управлению «Десять шагов к успешному проекту», обучено более двухсот</a:t>
            </a:r>
            <a:r>
              <a:rPr kumimoji="0" lang="ru-RU" i="0" u="none" strike="noStrike" cap="none" normalizeH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активистов ТОС</a:t>
            </a:r>
          </a:p>
          <a:p>
            <a:pPr marL="285750" indent="-285750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>
                <a:latin typeface="Arial" charset="0"/>
                <a:cs typeface="Arial" charset="0"/>
              </a:rPr>
              <a:t>модернизирован сайт </a:t>
            </a:r>
            <a:r>
              <a:rPr lang="ru-RU" dirty="0" err="1">
                <a:latin typeface="Arial" charset="0"/>
                <a:cs typeface="Arial" charset="0"/>
              </a:rPr>
              <a:t>ТОСы</a:t>
            </a:r>
            <a:r>
              <a:rPr lang="ru-RU" dirty="0">
                <a:latin typeface="Arial" charset="0"/>
                <a:cs typeface="Arial" charset="0"/>
              </a:rPr>
              <a:t> Архангельской области (переведен на </a:t>
            </a:r>
            <a:r>
              <a:rPr lang="en-US" dirty="0">
                <a:latin typeface="Arial" charset="0"/>
                <a:cs typeface="Arial" charset="0"/>
              </a:rPr>
              <a:t>CMS </a:t>
            </a:r>
            <a:r>
              <a:rPr lang="ru-RU" dirty="0">
                <a:latin typeface="Arial" charset="0"/>
                <a:cs typeface="Arial" charset="0"/>
              </a:rPr>
              <a:t>«1С </a:t>
            </a:r>
            <a:r>
              <a:rPr lang="en-US" dirty="0" err="1">
                <a:latin typeface="Arial" charset="0"/>
                <a:cs typeface="Arial" charset="0"/>
              </a:rPr>
              <a:t>Bitrix</a:t>
            </a:r>
            <a:r>
              <a:rPr lang="ru-RU" dirty="0">
                <a:latin typeface="Arial" charset="0"/>
                <a:cs typeface="Arial" charset="0"/>
              </a:rPr>
              <a:t>», обновлена структура сайта</a:t>
            </a:r>
            <a:r>
              <a:rPr lang="ru-RU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664369" y="1988840"/>
            <a:ext cx="7339526" cy="503002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Выполнялось 7 мероприятий (все мероприятия выполнены)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64369" y="1268760"/>
            <a:ext cx="7339526" cy="73024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Подпрограмма №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«Развитие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территориального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общественного самоуправления»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>
            <a:spLocks/>
          </p:cNvSpPr>
          <p:nvPr/>
        </p:nvSpPr>
        <p:spPr>
          <a:xfrm>
            <a:off x="3491880" y="2924944"/>
            <a:ext cx="2160240" cy="2088232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488831" cy="10422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Госпрограмма </a:t>
            </a:r>
            <a:r>
              <a:rPr lang="ru-RU" b="1" dirty="0">
                <a:solidFill>
                  <a:srgbClr val="C00000"/>
                </a:solidFill>
              </a:rPr>
              <a:t>Архангельской области </a:t>
            </a:r>
            <a:r>
              <a:rPr lang="ru-RU" b="1" dirty="0" smtClean="0">
                <a:solidFill>
                  <a:srgbClr val="C00000"/>
                </a:solidFill>
              </a:rPr>
              <a:t>«Совершенствование </a:t>
            </a:r>
            <a:r>
              <a:rPr lang="ru-RU" b="1" dirty="0">
                <a:solidFill>
                  <a:srgbClr val="C00000"/>
                </a:solidFill>
              </a:rPr>
              <a:t>государственного управления и местного самоуправления, развитие институтов гражданского общества в Архангельской </a:t>
            </a:r>
            <a:r>
              <a:rPr lang="ru-RU" b="1" dirty="0" smtClean="0">
                <a:solidFill>
                  <a:srgbClr val="C00000"/>
                </a:solidFill>
              </a:rPr>
              <a:t>области»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64369" y="2522240"/>
            <a:ext cx="8273037" cy="3829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/>
              <a:t>Задача 1.</a:t>
            </a:r>
            <a:r>
              <a:rPr lang="ru-RU" dirty="0"/>
              <a:t> Повышение и стимулирование активности населения </a:t>
            </a:r>
            <a:br>
              <a:rPr lang="ru-RU" dirty="0"/>
            </a:br>
            <a:r>
              <a:rPr lang="ru-RU" dirty="0"/>
              <a:t>для участия в осуществлении собственных инициатив через механизм ТОС, повышение информированности населения о ТОС как форме непосредственного участия населения в осуществлении местного самоуправления. </a:t>
            </a:r>
          </a:p>
          <a:p>
            <a:pPr algn="just"/>
            <a:r>
              <a:rPr lang="ru-RU" b="1" dirty="0"/>
              <a:t>Задача 2. </a:t>
            </a:r>
            <a:r>
              <a:rPr lang="ru-RU" dirty="0"/>
              <a:t>Повышение уровня знаний участников ТОС в области юриспруденции, проектного управления, управления финансами, поиска внебюджетных источников финансирования проектов, методик вовлечения населения в проектную и другую деятельность ТОС. </a:t>
            </a:r>
          </a:p>
          <a:p>
            <a:pPr algn="just"/>
            <a:r>
              <a:rPr lang="ru-RU" b="1" dirty="0"/>
              <a:t>Задача 3. </a:t>
            </a:r>
            <a:r>
              <a:rPr lang="ru-RU" dirty="0"/>
              <a:t>Развитие сотрудничества между представителями ТОС </a:t>
            </a:r>
            <a:br>
              <a:rPr lang="ru-RU" dirty="0"/>
            </a:br>
            <a:r>
              <a:rPr lang="ru-RU" dirty="0"/>
              <a:t>и органов местного самоуправления по вопросам ТОС </a:t>
            </a:r>
            <a:br>
              <a:rPr lang="ru-RU" dirty="0"/>
            </a:br>
            <a:r>
              <a:rPr lang="ru-RU" dirty="0"/>
              <a:t>на межрегиональном и общероссийском уровне, трансляция лучших практик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664369" y="1988840"/>
            <a:ext cx="7339526" cy="503002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</a:rPr>
              <a:t>Задачи развития ТОС в Архангельской области на 2021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64369" y="1268760"/>
            <a:ext cx="7339526" cy="73024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Подпрограмма №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«Развитие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территориального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общественного самоуправления»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1979613" y="620713"/>
            <a:ext cx="648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/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428625" y="1643063"/>
            <a:ext cx="8501063" cy="7858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2428875" y="1357313"/>
            <a:ext cx="6715125" cy="857250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charset="0"/>
              </a:rPr>
              <a:t>Спасибо за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charset="0"/>
              </a:rPr>
              <a:t>внимание!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10731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79613" y="620713"/>
            <a:ext cx="6481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Правительство Архангельской области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22" y="116632"/>
            <a:ext cx="1360903" cy="15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622" y="2775248"/>
            <a:ext cx="85030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endParaRPr lang="ru-RU" b="1" dirty="0">
              <a:solidFill>
                <a:srgbClr val="000000"/>
              </a:solidFill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состоянии, проблемах и перспективах развития </a:t>
            </a:r>
            <a:b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территориального общественного самоуправления </a:t>
            </a:r>
            <a:b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Архангельской области, об эффективности </a:t>
            </a:r>
            <a:r>
              <a:rPr lang="ru-RU" b="1" kern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мер государственной </a:t>
            </a: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поддержки территориального </a:t>
            </a:r>
            <a:b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общественного самоуправления </a:t>
            </a:r>
          </a:p>
          <a:p>
            <a:pPr algn="ctr">
              <a:spcAft>
                <a:spcPts val="0"/>
              </a:spcAft>
            </a:pPr>
            <a:r>
              <a:rPr lang="ru-RU" b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Архангельской области по итогам 2020 года</a:t>
            </a:r>
            <a:endParaRPr lang="ru-RU" b="1" dirty="0">
              <a:solidFill>
                <a:srgbClr val="000000"/>
              </a:solidFill>
              <a:ea typeface="Times New Roman" panose="02020603050405020304" pitchFamily="18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677147" cy="10422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Карта ТОС Архангельской области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148064" y="1141413"/>
            <a:ext cx="3744416" cy="535531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ВСЕГО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Архангельской области на 2021 год 1155 органов ТОС,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том числе: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69– в городских округах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70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муниципальных округах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1086 – в муниципальных районах</a:t>
            </a: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dyagileva\Downloads\карта тос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061"/>
          <a:stretch/>
        </p:blipFill>
        <p:spPr bwMode="auto">
          <a:xfrm>
            <a:off x="323527" y="1346819"/>
            <a:ext cx="4752529" cy="4386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11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488831" cy="10422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C00000"/>
                </a:solidFill>
              </a:rPr>
              <a:t>Система государственной поддержки ТОС в Архангельской области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50825" y="1268760"/>
            <a:ext cx="4105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Нормативно-правовая база регионального </a:t>
            </a:r>
            <a:r>
              <a:rPr lang="ru-RU" sz="2000" b="1" dirty="0">
                <a:solidFill>
                  <a:schemeClr val="tx2"/>
                </a:solidFill>
              </a:rPr>
              <a:t>уровня</a:t>
            </a:r>
          </a:p>
        </p:txBody>
      </p:sp>
      <p:sp>
        <p:nvSpPr>
          <p:cNvPr id="18" name="Правая фигурная скобка 17"/>
          <p:cNvSpPr/>
          <p:nvPr/>
        </p:nvSpPr>
        <p:spPr bwMode="auto">
          <a:xfrm>
            <a:off x="4356100" y="1412776"/>
            <a:ext cx="468313" cy="4938935"/>
          </a:xfrm>
          <a:prstGeom prst="rightBrace">
            <a:avLst>
              <a:gd name="adj1" fmla="val 11434"/>
              <a:gd name="adj2" fmla="val 50000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932363" y="1289398"/>
            <a:ext cx="396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Практическая государственная поддержка ТОС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932363" y="2078317"/>
            <a:ext cx="3960812" cy="504056"/>
          </a:xfrm>
          <a:prstGeom prst="roundRect">
            <a:avLst>
              <a:gd name="adj" fmla="val 9108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17375E"/>
                </a:solidFill>
              </a:rPr>
              <a:t>Финансовая</a:t>
            </a:r>
            <a:endParaRPr lang="ru-RU" b="1">
              <a:solidFill>
                <a:srgbClr val="17375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932289" y="2647287"/>
            <a:ext cx="3960812" cy="511150"/>
          </a:xfrm>
          <a:prstGeom prst="roundRect">
            <a:avLst>
              <a:gd name="adj" fmla="val 11698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17375E"/>
                </a:solidFill>
              </a:rPr>
              <a:t>Информационная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933876" y="3230445"/>
            <a:ext cx="3959225" cy="732972"/>
          </a:xfrm>
          <a:prstGeom prst="roundRect">
            <a:avLst>
              <a:gd name="adj" fmla="val 8870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2400" b="1" dirty="0" smtClean="0">
                <a:solidFill>
                  <a:srgbClr val="17375E"/>
                </a:solidFill>
              </a:rPr>
              <a:t>Консультационно- </a:t>
            </a:r>
            <a:r>
              <a:rPr lang="ru-RU" sz="2400" b="1" dirty="0">
                <a:solidFill>
                  <a:srgbClr val="17375E"/>
                </a:solidFill>
              </a:rPr>
              <a:t>методическая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932289" y="4030489"/>
            <a:ext cx="3960812" cy="478631"/>
          </a:xfrm>
          <a:prstGeom prst="roundRect">
            <a:avLst>
              <a:gd name="adj" fmla="val 11360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17375E"/>
                </a:solidFill>
              </a:rPr>
              <a:t>Организационная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50825" y="1976645"/>
            <a:ext cx="4105275" cy="10923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285750" algn="just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Областной закон </a:t>
            </a:r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>
                <a:solidFill>
                  <a:schemeClr val="tx2"/>
                </a:solidFill>
              </a:rPr>
              <a:t>О государственной поддержке ТОС </a:t>
            </a: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Архангельской области</a:t>
            </a:r>
            <a:r>
              <a:rPr lang="ru-RU" sz="2000" dirty="0" smtClean="0">
                <a:solidFill>
                  <a:schemeClr val="tx2"/>
                </a:solidFill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50824" y="3396420"/>
            <a:ext cx="4177160" cy="20938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285750" algn="just" eaLnBrk="0" hangingPunct="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Подпрограмма № </a:t>
            </a:r>
            <a:r>
              <a:rPr lang="ru-RU" dirty="0" smtClean="0">
                <a:solidFill>
                  <a:schemeClr val="tx2"/>
                </a:solidFill>
              </a:rPr>
              <a:t>3 </a:t>
            </a:r>
            <a:r>
              <a:rPr lang="ru-RU" dirty="0">
                <a:solidFill>
                  <a:schemeClr val="tx2"/>
                </a:solidFill>
              </a:rPr>
              <a:t>«Развитие </a:t>
            </a:r>
            <a:r>
              <a:rPr lang="ru-RU" dirty="0" smtClean="0">
                <a:solidFill>
                  <a:schemeClr val="tx2"/>
                </a:solidFill>
              </a:rPr>
              <a:t>ТОС» госпрограммы «Совершенствование государственного </a:t>
            </a:r>
            <a:r>
              <a:rPr lang="ru-RU" dirty="0">
                <a:solidFill>
                  <a:schemeClr val="tx2"/>
                </a:solidFill>
              </a:rPr>
              <a:t>управления и местного самоуправления, развитие институтов </a:t>
            </a:r>
            <a:r>
              <a:rPr lang="ru-RU" dirty="0" smtClean="0">
                <a:solidFill>
                  <a:schemeClr val="tx2"/>
                </a:solidFill>
              </a:rPr>
              <a:t>гражданского </a:t>
            </a:r>
            <a:r>
              <a:rPr lang="ru-RU" dirty="0">
                <a:solidFill>
                  <a:schemeClr val="tx2"/>
                </a:solidFill>
              </a:rPr>
              <a:t>общества в Архангельской области»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933876" y="4653136"/>
            <a:ext cx="3959225" cy="1601947"/>
          </a:xfrm>
          <a:prstGeom prst="roundRect">
            <a:avLst>
              <a:gd name="adj" fmla="val 5673"/>
            </a:avLst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целевые ориентиры</a:t>
            </a:r>
          </a:p>
          <a:p>
            <a:pPr marL="342900" indent="-342900" algn="ctr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конкретные мероприятия</a:t>
            </a:r>
          </a:p>
          <a:p>
            <a:pPr marL="342900" indent="-342900" algn="ctr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объемы бюджетного </a:t>
            </a:r>
            <a:r>
              <a:rPr lang="ru-RU" sz="2000" b="1" dirty="0" smtClean="0">
                <a:solidFill>
                  <a:srgbClr val="002060"/>
                </a:solidFill>
              </a:rPr>
              <a:t>финансирования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2160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488831" cy="10422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C00000"/>
                </a:solidFill>
              </a:rPr>
              <a:t>Механизм финансирования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проектов ТОС в Архангельской области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14028" y="5589240"/>
            <a:ext cx="8650460" cy="55067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Собственные и привлеченные средства, волонтерское участие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19" y="4005064"/>
            <a:ext cx="1516913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роект ТОС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627784" y="4005064"/>
            <a:ext cx="1516913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 ТОС</a:t>
            </a:r>
          </a:p>
        </p:txBody>
      </p:sp>
      <p:sp>
        <p:nvSpPr>
          <p:cNvPr id="30" name="Овал 29"/>
          <p:cNvSpPr/>
          <p:nvPr/>
        </p:nvSpPr>
        <p:spPr>
          <a:xfrm>
            <a:off x="7385792" y="4005064"/>
            <a:ext cx="1516913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 ТОС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5814000" y="1592796"/>
            <a:ext cx="792000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51521" y="2275776"/>
            <a:ext cx="865118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Грантовый</a:t>
            </a:r>
            <a:r>
              <a:rPr lang="ru-RU" b="1" dirty="0" smtClean="0">
                <a:solidFill>
                  <a:srgbClr val="002060"/>
                </a:solidFill>
              </a:rPr>
              <a:t> фонд конкурса проектов ТОС</a:t>
            </a:r>
          </a:p>
        </p:txBody>
      </p:sp>
      <p:sp>
        <p:nvSpPr>
          <p:cNvPr id="57" name="Овал 56"/>
          <p:cNvSpPr/>
          <p:nvPr/>
        </p:nvSpPr>
        <p:spPr>
          <a:xfrm>
            <a:off x="5071311" y="4011141"/>
            <a:ext cx="1516913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 ТОС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829767" y="3441348"/>
            <a:ext cx="0" cy="56371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170115" y="3447425"/>
            <a:ext cx="0" cy="56371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390255" y="3447425"/>
            <a:ext cx="0" cy="56371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009330" y="3447425"/>
            <a:ext cx="0" cy="56371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1009330" y="4941168"/>
            <a:ext cx="645" cy="64807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3390255" y="4947245"/>
            <a:ext cx="645" cy="64807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5849862" y="4941168"/>
            <a:ext cx="645" cy="64807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8183282" y="4947245"/>
            <a:ext cx="645" cy="64807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822002" y="1592796"/>
            <a:ext cx="1" cy="68298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2566001" y="1600424"/>
            <a:ext cx="824899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3386239" y="1592796"/>
            <a:ext cx="1" cy="68298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2852935"/>
            <a:ext cx="8651185" cy="5944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Муниципальный конкурс проектов ТОС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менее половины членов конкурсной комиссии - общественники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1520" y="1196752"/>
            <a:ext cx="2314481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Областной бюджет</a:t>
            </a:r>
          </a:p>
        </p:txBody>
      </p:sp>
      <p:sp>
        <p:nvSpPr>
          <p:cNvPr id="42" name="Овал 41"/>
          <p:cNvSpPr/>
          <p:nvPr/>
        </p:nvSpPr>
        <p:spPr>
          <a:xfrm>
            <a:off x="6588224" y="1196752"/>
            <a:ext cx="2314481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Местный бюджет</a:t>
            </a:r>
            <a:endParaRPr lang="ru-RU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7272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488831" cy="10422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b="1" dirty="0" err="1" smtClean="0">
                <a:solidFill>
                  <a:srgbClr val="C00000"/>
                </a:solidFill>
              </a:rPr>
              <a:t>Грантовая</a:t>
            </a:r>
            <a:r>
              <a:rPr lang="ru-RU" sz="3200" b="1" dirty="0" smtClean="0">
                <a:solidFill>
                  <a:srgbClr val="C00000"/>
                </a:solidFill>
              </a:rPr>
              <a:t> поддержка ТОС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Архангельской области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74126" y="5400203"/>
            <a:ext cx="2442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Средства местных бюджетов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1174126" y="5867980"/>
            <a:ext cx="2546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Средства областного бюджета</a:t>
            </a:r>
            <a:endParaRPr lang="ru-RU" sz="1400" b="1" dirty="0"/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5365750" y="5256187"/>
            <a:ext cx="2083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Заявки на конкурсы ТОС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365750" y="5759424"/>
            <a:ext cx="2460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Реализованные проекты ТОС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953000" y="5281587"/>
            <a:ext cx="358775" cy="3190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25"/>
          <p:cNvSpPr>
            <a:spLocks noChangeArrowheads="1"/>
          </p:cNvSpPr>
          <p:nvPr/>
        </p:nvSpPr>
        <p:spPr bwMode="auto">
          <a:xfrm>
            <a:off x="4953000" y="5770537"/>
            <a:ext cx="358775" cy="32067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4572000" y="1340768"/>
          <a:ext cx="424847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70558" y="4941168"/>
            <a:ext cx="2133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Внебюджетные средства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9996" y="5868057"/>
            <a:ext cx="360561" cy="3870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13565" y="5400203"/>
            <a:ext cx="360561" cy="3870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3565" y="4924028"/>
            <a:ext cx="360561" cy="3870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456889" y="1340768"/>
          <a:ext cx="4115111" cy="341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9451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>
            <a:off x="5267944" y="6237312"/>
            <a:ext cx="2023911" cy="0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75656" y="3933056"/>
            <a:ext cx="696963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4856037" y="1700808"/>
            <a:ext cx="2310856" cy="1"/>
          </a:xfrm>
          <a:prstGeom prst="line">
            <a:avLst/>
          </a:prstGeom>
          <a:noFill/>
          <a:ln w="19050">
            <a:solidFill>
              <a:schemeClr val="accent1"/>
            </a:solidFill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>
            <a:off x="6906404" y="3277725"/>
            <a:ext cx="315430" cy="1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198466" y="2348880"/>
            <a:ext cx="879472" cy="2"/>
          </a:xfrm>
          <a:prstGeom prst="line">
            <a:avLst/>
          </a:prstGeom>
          <a:noFill/>
          <a:ln w="19050">
            <a:solidFill>
              <a:schemeClr val="accent1"/>
            </a:solidFill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>
          <a:xfrm>
            <a:off x="6638202" y="4828244"/>
            <a:ext cx="1327073" cy="0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Диаграмма 13"/>
          <p:cNvGraphicFramePr>
            <a:graphicFrameLocks/>
          </p:cNvGraphicFramePr>
          <p:nvPr>
            <p:extLst/>
          </p:nvPr>
        </p:nvGraphicFramePr>
        <p:xfrm>
          <a:off x="212787" y="1338444"/>
          <a:ext cx="8718425" cy="527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узел 1"/>
          <p:cNvSpPr>
            <a:spLocks/>
          </p:cNvSpPr>
          <p:nvPr/>
        </p:nvSpPr>
        <p:spPr>
          <a:xfrm>
            <a:off x="3491880" y="2924944"/>
            <a:ext cx="2160240" cy="2088232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6582543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99120"/>
            <a:ext cx="7488831" cy="10422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Тематика проектов ТОС в Архангельской области в 201</a:t>
            </a:r>
            <a:r>
              <a:rPr lang="en-US" sz="3200" b="1" dirty="0" smtClean="0">
                <a:solidFill>
                  <a:srgbClr val="C00000"/>
                </a:solidFill>
              </a:rPr>
              <a:t>8</a:t>
            </a:r>
            <a:r>
              <a:rPr lang="ru-RU" sz="3200" b="1" dirty="0" smtClean="0">
                <a:solidFill>
                  <a:srgbClr val="C00000"/>
                </a:solidFill>
              </a:rPr>
              <a:t>-2020 годах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15987"/>
            <a:ext cx="60114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056" y="1332637"/>
            <a:ext cx="330682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43%, Благоустройство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475656" y="1825080"/>
            <a:ext cx="0" cy="2107977"/>
          </a:xfrm>
          <a:prstGeom prst="line">
            <a:avLst/>
          </a:prstGeom>
          <a:noFill/>
          <a:ln w="19050">
            <a:solidFill>
              <a:schemeClr val="accent1"/>
            </a:solidFill>
          </a:ln>
          <a:effectLst/>
        </p:spPr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99" y="6309320"/>
            <a:ext cx="397154" cy="4964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971380" y="4501862"/>
            <a:ext cx="205477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16%, Спорт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8202" y="1449181"/>
            <a:ext cx="239829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18%, Культура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1380" y="2121382"/>
            <a:ext cx="206511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4%, Экология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1381" y="2924944"/>
            <a:ext cx="206511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10%, Социально уязвимые группы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8" y="5417641"/>
            <a:ext cx="2581945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10%, Противопожарная защита (новое направление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15617" y="6351711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Правительство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9252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YandexDisk\Work_Documents\РАБОТА_NEW\2016\2016-01-18_Общественное телевидение ВСМС 20.01.2016\Фото для передачи\ТОС Солнечный проект Мост\шихириха мост тос солнечн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432" y="1177453"/>
            <a:ext cx="2686991" cy="366255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02447"/>
            <a:ext cx="7488831" cy="1042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Результаты реализации проектов ТОС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Архангельской области (15 мостов)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83568" y="6423719"/>
            <a:ext cx="432048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E02B69-D8D1-4154-B839-9177645F6AD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89" y="1177453"/>
            <a:ext cx="1996700" cy="27427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56" y="1177453"/>
            <a:ext cx="2846344" cy="213475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Рисунок 19" descr="C:\Users\1\Desktop\мои документы\Районные ТОСы\районные тосы 2013 год\проекты район.ТОС 2013год\CZ4jGrn4xa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971610" cy="20420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31" y="4073563"/>
            <a:ext cx="1635389" cy="277530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202846"/>
            <a:ext cx="2843808" cy="189603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02" y="1177453"/>
            <a:ext cx="1955631" cy="2932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331" y="4865674"/>
            <a:ext cx="2602861" cy="198319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74" y="3892977"/>
            <a:ext cx="2149258" cy="29558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34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"/>
            <a:ext cx="7920880" cy="1207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Результаты реализации проектов ТОС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(восстановлен 71 </a:t>
            </a:r>
            <a:r>
              <a:rPr lang="ru-RU" sz="2400" b="1" dirty="0">
                <a:solidFill>
                  <a:srgbClr val="FF0000"/>
                </a:solidFill>
              </a:rPr>
              <a:t>памятник героям Великой отечественной </a:t>
            </a:r>
            <a:r>
              <a:rPr lang="ru-RU" sz="2400" b="1" dirty="0" smtClean="0">
                <a:solidFill>
                  <a:srgbClr val="FF0000"/>
                </a:solidFill>
              </a:rPr>
              <a:t>войны </a:t>
            </a:r>
            <a:r>
              <a:rPr lang="ru-RU" sz="2400" b="1" dirty="0">
                <a:solidFill>
                  <a:srgbClr val="FF0000"/>
                </a:solidFill>
              </a:rPr>
              <a:t>и труженикам тыла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734" y="116632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9161"/>
            <a:ext cx="3021949" cy="17175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67132"/>
            <a:ext cx="2053766" cy="308091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" y="3076715"/>
            <a:ext cx="2837909" cy="21284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127" y="1356799"/>
            <a:ext cx="2678385" cy="218246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20" y="3305208"/>
            <a:ext cx="2928980" cy="16475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21" y="5232531"/>
            <a:ext cx="2479280" cy="16528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823" y="4939802"/>
            <a:ext cx="2545177" cy="190888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821" y="3087489"/>
            <a:ext cx="2469751" cy="185231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020" y="4952759"/>
            <a:ext cx="2443381" cy="189850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Объект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5911" y="1356799"/>
            <a:ext cx="2595528" cy="173069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63" y="3500967"/>
            <a:ext cx="2211828" cy="33177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2" name="Рисунок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7" y="139320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C:\Users\1\Desktop\мои документы\РАЙОННЫЕ  ТОСы\КОНКУРС ТОСов\2020 конкурс ТОСов\фото реал проектов 2020 год ТОС\Фото ТОС МО Вохтомское 2020г\20200901_074755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163" y="5568234"/>
            <a:ext cx="2487048" cy="128976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5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Результаты реализации проектов ТОС </a:t>
            </a:r>
            <a:r>
              <a:rPr lang="ru-RU" sz="2400" b="1" dirty="0" smtClean="0">
                <a:solidFill>
                  <a:srgbClr val="FF0000"/>
                </a:solidFill>
              </a:rPr>
              <a:t>(благоустроено 82 территории)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6DDD8-C233-4D63-88C7-EF9B85CE703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864"/>
            <a:ext cx="2193708" cy="29249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549" y="2568804"/>
            <a:ext cx="2165353" cy="3248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08" y="1402720"/>
            <a:ext cx="2747797" cy="20608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951" y="2294816"/>
            <a:ext cx="1840412" cy="245388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69" y="4054698"/>
            <a:ext cx="2000337" cy="2000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717" y="3559333"/>
            <a:ext cx="1732853" cy="33897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606" y="2523446"/>
            <a:ext cx="1867174" cy="25189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 descr="https://psv4.userapi.com/c536132/u62270254/docs/d24/c1c184c2adab/DcZpymVAtXs.jpg?extra=kI_yhHPhnUK7m5S5V-KQKLTDpMpjVS3J7a0b-lasHWIl1Ab5JG1MYCokG1rRVJFcgMC9zT0nmR5Jw16-kRReYBVZpHTBC4d2406kYsy5CWzsURz-EpnERPN99LxrBhFccgFYTIyip9KZBidSm7rD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504" y="1389688"/>
            <a:ext cx="2582823" cy="16792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 descr="https://sun9-72.userapi.com/impg/fFywh7I6YeZ3aekDB7n_0MWs5ms9NOkth8BQow/dl3gTTzYyMM.jpg?size=1280x960&amp;quality=96&amp;sign=330c02f2516ae9da226d726f81e589ef&amp;type=album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503" y="3052259"/>
            <a:ext cx="1908239" cy="17235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902" y="4568194"/>
            <a:ext cx="1697765" cy="22898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63" y="3998885"/>
            <a:ext cx="1629177" cy="28939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 descr="C:\Users\1\AppData\Local\Temp\Rar$DI05.177\HVFkNjw2Et0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322400"/>
            <a:ext cx="2225625" cy="151547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Рисунок 19" descr="C:\Users\1\Desktop\тос фото реализации проектов\николаевка\IMG_20200824_142206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1389688"/>
            <a:ext cx="1619673" cy="18102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Объект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8569" y="5254227"/>
            <a:ext cx="2160240" cy="16016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41" y="5563939"/>
            <a:ext cx="2142362" cy="16067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4" name="Рисунок 1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067" y="234188"/>
            <a:ext cx="925762" cy="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33518</TotalTime>
  <Words>455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проектов ТОС (благоустроено 82 территории)</vt:lpstr>
      <vt:lpstr>Результаты реализации проектов ТОС (обустроено 47 детских и спортивных площадок)</vt:lpstr>
      <vt:lpstr>Результаты реализации проектов ТОС (обустроено 23 центра культуры и отдыха)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малого и среднего предпринимательства</dc:title>
  <dc:creator>Valued Acer Customer</dc:creator>
  <cp:lastModifiedBy>1</cp:lastModifiedBy>
  <cp:revision>1266</cp:revision>
  <cp:lastPrinted>2021-06-28T14:08:21Z</cp:lastPrinted>
  <dcterms:created xsi:type="dcterms:W3CDTF">2010-10-07T20:25:48Z</dcterms:created>
  <dcterms:modified xsi:type="dcterms:W3CDTF">2021-06-30T11:06:41Z</dcterms:modified>
</cp:coreProperties>
</file>