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267" r:id="rId3"/>
    <p:sldId id="298" r:id="rId4"/>
    <p:sldId id="269" r:id="rId5"/>
    <p:sldId id="271" r:id="rId6"/>
    <p:sldId id="272" r:id="rId7"/>
    <p:sldId id="273" r:id="rId8"/>
    <p:sldId id="274" r:id="rId9"/>
    <p:sldId id="270" r:id="rId10"/>
    <p:sldId id="318" r:id="rId11"/>
    <p:sldId id="299" r:id="rId12"/>
    <p:sldId id="275" r:id="rId13"/>
    <p:sldId id="285" r:id="rId14"/>
    <p:sldId id="276" r:id="rId15"/>
    <p:sldId id="296" r:id="rId16"/>
    <p:sldId id="312" r:id="rId17"/>
    <p:sldId id="297" r:id="rId18"/>
    <p:sldId id="277" r:id="rId19"/>
    <p:sldId id="290" r:id="rId20"/>
    <p:sldId id="313" r:id="rId21"/>
    <p:sldId id="278" r:id="rId22"/>
    <p:sldId id="289" r:id="rId23"/>
    <p:sldId id="316" r:id="rId24"/>
    <p:sldId id="279" r:id="rId25"/>
    <p:sldId id="287" r:id="rId26"/>
    <p:sldId id="286" r:id="rId27"/>
    <p:sldId id="317" r:id="rId28"/>
    <p:sldId id="282" r:id="rId29"/>
    <p:sldId id="315" r:id="rId30"/>
    <p:sldId id="283" r:id="rId31"/>
    <p:sldId id="288" r:id="rId32"/>
    <p:sldId id="293" r:id="rId33"/>
    <p:sldId id="314" r:id="rId34"/>
    <p:sldId id="311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9933"/>
    <a:srgbClr val="000000"/>
    <a:srgbClr val="FFFF66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245" autoAdjust="0"/>
  </p:normalViewPr>
  <p:slideViewPr>
    <p:cSldViewPr>
      <p:cViewPr varScale="1">
        <p:scale>
          <a:sx n="105" d="100"/>
          <a:sy n="105" d="100"/>
        </p:scale>
        <p:origin x="16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B601783-E9FD-4733-AB6E-391C5339C1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6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0A990B-3B1C-4E9A-95AE-76FE4366A13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614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735D-9931-4E8D-AB1B-13B4C97406F7}" type="slidenum">
              <a:rPr lang="ru-RU"/>
              <a:pPr/>
              <a:t>1</a:t>
            </a:fld>
            <a:endParaRPr lang="ru-R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609600" y="2667000"/>
            <a:ext cx="7772400" cy="990600"/>
          </a:xfrm>
          <a:effectLst>
            <a:outerShdw dist="53882" dir="2700000" algn="ctr" rotWithShape="0">
              <a:srgbClr val="000000"/>
            </a:outerShdw>
          </a:effectLst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295400" y="3962400"/>
            <a:ext cx="6400800" cy="6858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5FD7E99-3B8D-45F2-9D76-019313BACE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CFFB2-195C-486A-AE0F-217F3E4E7BD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EB8D6-5272-4A7B-95E4-F455A33406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59DF663B-058C-43FA-AE60-3BE15D8269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D7BBB-1E72-46C8-9BAE-092C1D1C6A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7A4EC-6241-4C10-AAA0-A686AF2368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1E528-42B7-4EE4-92CE-D900468EA4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627DA-8EB1-4408-AE15-7C5DAE1101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6EFA6-AC73-44D5-81B0-CF0CB0A702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B5D6D-2BEB-45A0-A410-39A75DC518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F6B3A-95A0-442E-B718-8F3D054296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DEB2D-2CBA-49EA-8C67-AC024E9BBBD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3C6EBBB-7FCD-40A5-9C3A-E27A7EE51850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7.tif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14480" y="142852"/>
            <a:ext cx="7143800" cy="1143008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ГБУ Архангельской Области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«Служба Спасения им. И.А.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Поливаного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07" y="116632"/>
            <a:ext cx="1714480" cy="1692336"/>
          </a:xfrm>
          <a:prstGeom prst="rect">
            <a:avLst/>
          </a:prstGeom>
          <a:noFill/>
        </p:spPr>
      </p:pic>
      <p:pic>
        <p:nvPicPr>
          <p:cNvPr id="8194" name="Picture 2" descr="S:\СЛУЖБА ОРГАНИЗАЦИОННО-ПРОФИЛАКТИЧЕСКОЙ РАБОТЫ\ВОЛКОВА\презентация\высот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8520" y="1686130"/>
            <a:ext cx="2714644" cy="361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3" descr="D:\ПЕРВОНАЧАЛЬНОЕ ОБУЧЕНИЕ\ПРЕЗЕНТАЦИИ\АОСС Норвегия\Природа\Успенская церковь испр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429132"/>
            <a:ext cx="3143240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08920"/>
            <a:ext cx="4230073" cy="317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6079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Поливаного»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 defTabSz="447675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 defTabSz="447675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18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67744" y="835871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Поиск и спасение пострадавших, терпящих бедствие  на море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8656" y="1866624"/>
            <a:ext cx="4615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олик о спасателях-пловцах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9348" y="1565460"/>
            <a:ext cx="6165304" cy="4932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217534"/>
      </p:ext>
    </p:extLst>
  </p:cSld>
  <p:clrMapOvr>
    <a:masterClrMapping/>
  </p:clrMapOvr>
  <p:transition advTm="993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68474" cy="8572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14546" y="428604"/>
            <a:ext cx="4303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Структура областной службы спасения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71802" y="1071546"/>
            <a:ext cx="257176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учреждения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4259" y="2276851"/>
            <a:ext cx="19288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Зам. начальника </a:t>
            </a:r>
          </a:p>
          <a:p>
            <a:pPr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службе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95862" y="2262603"/>
            <a:ext cx="1940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Зам. начальника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оперативной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работе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94185" y="2358386"/>
            <a:ext cx="15473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Главный инженер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1305349" y="1348300"/>
            <a:ext cx="1631553" cy="952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28368" y="1521599"/>
            <a:ext cx="0" cy="808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825544" y="1278715"/>
            <a:ext cx="1194118" cy="75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1274468" y="2767549"/>
            <a:ext cx="1588" cy="4102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5400000">
            <a:off x="4249735" y="2972895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667685" y="3192195"/>
            <a:ext cx="12167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 кадров</a:t>
            </a:r>
            <a:endParaRPr lang="ru-RU" sz="1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465729" y="4548937"/>
            <a:ext cx="17252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Медицинский отдел</a:t>
            </a:r>
            <a:endParaRPr lang="ru-RU" sz="14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3538502" y="5072073"/>
            <a:ext cx="1635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 спецзащиты</a:t>
            </a:r>
            <a:endParaRPr lang="ru-RU" sz="14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3216013" y="3749101"/>
            <a:ext cx="22801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Специализированный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поисково-спасательный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отряд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43240" y="3010820"/>
            <a:ext cx="2472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Информационно-диспетчерский центр</a:t>
            </a:r>
            <a:endParaRPr lang="ru-RU" sz="14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359706" y="5487573"/>
            <a:ext cx="1937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Кинологическая группа</a:t>
            </a:r>
            <a:endParaRPr lang="ru-RU" sz="14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710277" y="3944446"/>
            <a:ext cx="1767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Транспортный отдел</a:t>
            </a:r>
            <a:endParaRPr lang="ru-RU" sz="14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770818" y="4645297"/>
            <a:ext cx="1670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 спецтехники</a:t>
            </a:r>
            <a:endParaRPr lang="ru-RU" sz="14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6547599" y="5234828"/>
            <a:ext cx="2229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 связи и оповещения</a:t>
            </a:r>
            <a:endParaRPr lang="ru-RU" sz="1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025693" y="3045999"/>
            <a:ext cx="25919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Административно-</a:t>
            </a:r>
          </a:p>
          <a:p>
            <a:pPr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хозяйственная </a:t>
            </a:r>
          </a:p>
          <a:p>
            <a:pPr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группа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-103282" y="1072437"/>
            <a:ext cx="19288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Финансово-экономический отдел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63757" y="4548853"/>
            <a:ext cx="2143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Учебно-методический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центр</a:t>
            </a:r>
            <a:endParaRPr lang="ru-RU" sz="1400" dirty="0"/>
          </a:p>
        </p:txBody>
      </p:sp>
      <p:cxnSp>
        <p:nvCxnSpPr>
          <p:cNvPr id="37" name="Прямая со стрелкой 36"/>
          <p:cNvCxnSpPr/>
          <p:nvPr/>
        </p:nvCxnSpPr>
        <p:spPr>
          <a:xfrm rot="5400000">
            <a:off x="7502102" y="2761452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5772987" y="5072074"/>
            <a:ext cx="229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FFFFFF"/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5763419" y="1371348"/>
            <a:ext cx="1760909" cy="969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259357" y="5274779"/>
            <a:ext cx="209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Отдел организации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служебной деятельности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97569" y="3703725"/>
            <a:ext cx="1675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Юридический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отдел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8104" y="1071546"/>
            <a:ext cx="3350176" cy="4944754"/>
          </a:xfrm>
        </p:spPr>
        <p:txBody>
          <a:bodyPr/>
          <a:lstStyle/>
          <a:p>
            <a:pPr marL="0" indent="0" algn="ctr" defTabSz="542925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Информационно-диспетчерский центр</a:t>
            </a:r>
          </a:p>
          <a:p>
            <a:pPr marL="0" indent="0" defTabSz="542925"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 algn="just" defTabSz="542925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Круглосуточный прием и анализ поступающей информации от населения, организаций и оперативных служб.</a:t>
            </a:r>
          </a:p>
          <a:p>
            <a:pPr marL="0" indent="0" algn="just" defTabSz="542925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Управление поисково-спасательными группами, обеспечение взаимодействия при ведении АСР.</a:t>
            </a:r>
          </a:p>
          <a:p>
            <a:pPr marL="0" indent="0" algn="just" defTabSz="542925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Выдача справочной информации частным лицам, службам и организациям. </a:t>
            </a:r>
          </a:p>
          <a:p>
            <a:pPr marL="0" indent="0" algn="just" defTabSz="542925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	</a:t>
            </a:r>
            <a:endParaRPr lang="ru-RU" sz="20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1000100" cy="9871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50006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542925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5500702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2A99EC"/>
              </a:buClr>
            </a:pPr>
            <a:r>
              <a:rPr lang="ru-RU" sz="2000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6" y="1763295"/>
            <a:ext cx="5050904" cy="336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25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590" y="274638"/>
            <a:ext cx="7878898" cy="418058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4293096"/>
            <a:ext cx="8786874" cy="2564904"/>
          </a:xfrm>
        </p:spPr>
        <p:txBody>
          <a:bodyPr/>
          <a:lstStyle/>
          <a:p>
            <a:pPr marL="0" indent="0" algn="ctr" defTabSz="542925">
              <a:buNone/>
            </a:pP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 2005 года оперативные дежурные службы спасения выводят заблудившихся в лесу людей  с помощью сотовой связи. </a:t>
            </a:r>
          </a:p>
          <a:p>
            <a:pPr marL="0" indent="0" algn="just" defTabSz="542925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	Специалист определяет местонахождение заблудившегося человека, ориентирует его на местности и контролирует его движение к населенному пункту. </a:t>
            </a:r>
          </a:p>
          <a:p>
            <a:pPr marL="0" indent="0" algn="just" defTabSz="542925"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2020 году  сотрудники ИДЦ </a:t>
            </a:r>
            <a:r>
              <a:rPr lang="ru-RU" sz="1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вывели из леса </a:t>
            </a:r>
            <a:r>
              <a:rPr lang="ru-RU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199  человек.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542925">
              <a:buNone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/>
            <a:endParaRPr lang="ru-RU" sz="1800" dirty="0"/>
          </a:p>
        </p:txBody>
      </p:sp>
      <p:pic>
        <p:nvPicPr>
          <p:cNvPr id="12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54149"/>
            <a:ext cx="5007917" cy="333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2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40152" y="1071546"/>
            <a:ext cx="3061004" cy="5165766"/>
          </a:xfrm>
        </p:spPr>
        <p:txBody>
          <a:bodyPr/>
          <a:lstStyle/>
          <a:p>
            <a:pPr marL="0" indent="0" algn="ctr" defTabSz="542925">
              <a:buNone/>
            </a:pPr>
            <a:endParaRPr lang="ru-RU" sz="1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542925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Специализированный  </a:t>
            </a:r>
          </a:p>
          <a:p>
            <a:pPr marL="0" indent="0" algn="ctr" defTabSz="542925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Поисково-спасательный отряд</a:t>
            </a:r>
            <a:r>
              <a:rPr lang="ru-RU" sz="16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Структура, предназначенная для ведения аварийно-спасательных работ. Ежедневно круглосуточно дежурит 2 экипажа в составе 6 и 2 человек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поисково-спасательная группа, химик, водитель) Также на дежурство заступают дежурный кинолог и медик.</a:t>
            </a:r>
          </a:p>
          <a:p>
            <a:pPr mar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среднем за одно дежурство спасатели выезжают 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7- 12 раз. </a:t>
            </a:r>
          </a:p>
          <a:p>
            <a:pPr marL="0" indent="0" algn="just" defTabSz="542925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809625">
              <a:buNone/>
              <a:tabLst>
                <a:tab pos="5429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7" name="Picture 2" descr="X:\АРХИВИРОВАНИЕ\ФОТО ПОД АРХИВИРОВАНИЕ\СПАСАТЕЛИ и не только\ФОТО ДЛЯ РАБОТЫ\фото ОПЕРАТИВКА\P7295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73016"/>
            <a:ext cx="3641530" cy="2731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" y="1071546"/>
            <a:ext cx="3562649" cy="237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644703"/>
            <a:ext cx="2350625" cy="3134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4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792162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ГБУ Архангельской Области «Служба Спасения им. И.А. Поливаного»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85860"/>
            <a:ext cx="8786842" cy="714380"/>
          </a:xfrm>
        </p:spPr>
        <p:txBody>
          <a:bodyPr/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С 1 января 2013 года в состав Архангельской областной службы спасения вошла специализированная пожарная часть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№ 17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sz="1600" dirty="0"/>
          </a:p>
        </p:txBody>
      </p:sp>
      <p:pic>
        <p:nvPicPr>
          <p:cNvPr id="6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1085591" cy="1071570"/>
          </a:xfrm>
          <a:prstGeom prst="rect">
            <a:avLst/>
          </a:prstGeom>
          <a:noFill/>
        </p:spPr>
      </p:pic>
      <p:pic>
        <p:nvPicPr>
          <p:cNvPr id="1026" name="Picture 2" descr="X:\АРХИВИРОВАНИЕ\ФОТО ПОД АРХИВИРОВАНИЕ\Оперативка\2014\Один день 19.03.14\IMG_0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000240"/>
            <a:ext cx="6000792" cy="448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715304" cy="792162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Поливаного»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сентябре 2017 года, в службе спасения вновь произошли изменения. СПЧ №17 была ликвидирована. </a:t>
            </a: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Все пожарные были переведены в статус спасателей.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Появился Специализированный поисково-спасательный отряд (СПСО).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085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 descr="C:\Documents and Settings\SOPR_VED_I\Рабочий стол\-9HdBmf2H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714620"/>
            <a:ext cx="5072098" cy="380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ГБУ Архангельской Области «Служба Спасения им. И.А. Поливаного»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Работники СПСО проходят  проф.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подготовку по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программе  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«Пожарный»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 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Спасатель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». Обучение проходит в </a:t>
            </a:r>
            <a:r>
              <a:rPr lang="ru-RU" sz="180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Учебно-Методическом Центре ГБУ АО «Служба спасения имени И.А. </a:t>
            </a:r>
            <a:r>
              <a:rPr lang="ru-RU" sz="1800" dirty="0" err="1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Поливаного</a:t>
            </a:r>
            <a:r>
              <a:rPr lang="ru-RU" sz="180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».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После обучения, в случае успешного прохождения аттестации, работник получает статус «Спасатель», далее проходит 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стажировку в составе дежурной смены АОСС. </a:t>
            </a: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64" y="1295400"/>
            <a:ext cx="3623072" cy="483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92888" cy="792162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8204" y="1295400"/>
            <a:ext cx="3942951" cy="386640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Кинологическая группа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Дата основания кинологического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отдела – 1 июля 2003 года. </a:t>
            </a:r>
          </a:p>
          <a:p>
            <a:pPr marL="0" indent="0" algn="just" defTabSz="447675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Основными направлениями считаются ведение поисково-спасательных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работ в лесу и на техногенном завале. </a:t>
            </a:r>
          </a:p>
          <a:p>
            <a:pPr marL="0" indent="0" algn="just" defTabSz="4476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Виды работ: </a:t>
            </a:r>
          </a:p>
          <a:p>
            <a:pPr algn="just" defTabSz="447675">
              <a:buClr>
                <a:schemeClr val="tx1"/>
              </a:buClr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Свободный поиск (поиск на местности)</a:t>
            </a:r>
          </a:p>
          <a:p>
            <a:pPr algn="just" defTabSz="447675">
              <a:buClr>
                <a:schemeClr val="tx1"/>
              </a:buClr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Следовая работа</a:t>
            </a:r>
          </a:p>
          <a:p>
            <a:pPr algn="just" defTabSz="447675">
              <a:buClr>
                <a:schemeClr val="tx1"/>
              </a:buClr>
              <a:buAutoNum type="arabicPeriod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Поиск тел погибших</a:t>
            </a:r>
          </a:p>
          <a:p>
            <a:pPr algn="just" defTabSz="447675"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447675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3" y="1206202"/>
            <a:ext cx="4806685" cy="360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57668" y="5085184"/>
            <a:ext cx="8362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поисковый  период 2020 года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поисково-спасательными группами, в составе которых включены  кинологические расчеты,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обнаружено живыми 4 человека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2 погибших.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590" y="274638"/>
            <a:ext cx="7772689" cy="634082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10216" y="692696"/>
            <a:ext cx="5219502" cy="3816424"/>
          </a:xfrm>
        </p:spPr>
        <p:txBody>
          <a:bodyPr/>
          <a:lstStyle/>
          <a:p>
            <a:pPr marL="0" lv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штате службы   -   6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собак разных пород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Лабрадор Торино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Немецкая овчарка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антана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Бельгийская овчарка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малинуа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Челси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Бельгийская овчарка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малинуа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Roquetta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Рокета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Эрдельтерьер Фанди</a:t>
            </a:r>
          </a:p>
          <a:p>
            <a:pPr marL="0" lv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6. Метис лайки Спарта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Всего 6 кинологических расчетов (кинолог и собака), из них аттестованных 4 расчета (2 – готовятся к аттестации)</a:t>
            </a:r>
          </a:p>
          <a:p>
            <a:pPr lvl="0" algn="just" defTabSz="542925">
              <a:buClr>
                <a:schemeClr val="tx1"/>
              </a:buClr>
              <a:buAutoNum type="arabicPeriod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lvl="0" algn="just" defTabSz="542925">
              <a:buClr>
                <a:schemeClr val="tx1"/>
              </a:buClr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542925">
              <a:buClr>
                <a:schemeClr val="tx1"/>
              </a:buClr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542925">
              <a:buClr>
                <a:schemeClr val="tx1"/>
              </a:buClr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542925"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1085591" cy="107157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52" y="1556792"/>
            <a:ext cx="3711099" cy="278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14504" y="4797152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собаки-волонтеры (личные собаки специалистов кинологической группы)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Бигль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Барселона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Немецкая овчарка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Дельта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Лабрадор-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ретривер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спаниель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716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4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792162"/>
          </a:xfrm>
        </p:spPr>
        <p:txBody>
          <a:bodyPr/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643438" y="1295400"/>
            <a:ext cx="4357718" cy="5276872"/>
          </a:xfrm>
        </p:spPr>
        <p:txBody>
          <a:bodyPr/>
          <a:lstStyle/>
          <a:p>
            <a:pPr marL="0" indent="0" algn="just" defTabSz="85725">
              <a:buNone/>
            </a:pP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 smtClean="0"/>
              <a:t>	</a:t>
            </a:r>
          </a:p>
          <a:p>
            <a:pPr marL="0" indent="0" algn="just">
              <a:buNone/>
            </a:pPr>
            <a:endParaRPr lang="ru-RU" sz="1800" dirty="0" smtClean="0"/>
          </a:p>
          <a:p>
            <a:endParaRPr lang="ru-RU" sz="1200" dirty="0"/>
          </a:p>
        </p:txBody>
      </p:sp>
      <p:pic>
        <p:nvPicPr>
          <p:cNvPr id="2052" name="Picture 4" descr="S:\СЛУЖБА ОРГАНИЗАЦИОННО-ПРОФИЛАКТИЧЕСКОЙ РАБОТЫ\ВОЛКОВА\презентация\здание испра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142984"/>
            <a:ext cx="5572164" cy="3540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4282" y="4857760"/>
            <a:ext cx="8715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85725">
              <a:buNone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Дата создания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ctr" defTabSz="85725">
              <a:buNone/>
            </a:pPr>
            <a:r>
              <a:rPr lang="ru-RU" sz="1600" b="1" dirty="0" smtClean="0">
                <a:ln w="18000">
                  <a:noFill/>
                  <a:prstDash val="solid"/>
                  <a:miter lim="800000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апреля 1998 года</a:t>
            </a:r>
            <a:endParaRPr lang="ru-RU" sz="1600" b="1" u="sng" dirty="0" smtClean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defTabSz="85725">
              <a:buNone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Задачи службы:</a:t>
            </a:r>
          </a:p>
          <a:p>
            <a:pPr marL="0" indent="0" algn="ctr" defTabSz="857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				Проведение аварийно-спасательных работ  на территории Архангельской области.	</a:t>
            </a: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542925" algn="l"/>
              </a:tabLst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Финансирование:</a:t>
            </a:r>
          </a:p>
          <a:p>
            <a:pPr algn="ctr">
              <a:tabLst>
                <a:tab pos="54292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Архангельская областная служба спасения –учреждение, финансируемое за счет средств бюджета Архангельской области. </a:t>
            </a:r>
            <a:endParaRPr lang="ru-RU" sz="1600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590" y="274638"/>
            <a:ext cx="7772689" cy="634082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10216" y="692696"/>
            <a:ext cx="5219502" cy="4248472"/>
          </a:xfrm>
        </p:spPr>
        <p:txBody>
          <a:bodyPr/>
          <a:lstStyle/>
          <a:p>
            <a:pPr marL="0" lv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lvl="0" indent="0" algn="just" defTabSz="542925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defTabSz="542925">
              <a:buAutoNum type="arabicPeriod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defTabSz="542925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1085591" cy="107157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0" y="1259809"/>
            <a:ext cx="1884471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40" y="1230724"/>
            <a:ext cx="2553648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22663" y="3648886"/>
            <a:ext cx="1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Фанди и Дельта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678759" y="3184240"/>
            <a:ext cx="237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Торино и Барселона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75" y="908720"/>
            <a:ext cx="1691160" cy="255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648278" y="3490516"/>
            <a:ext cx="83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Челси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21" y="3908556"/>
            <a:ext cx="1897403" cy="2529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109184" y="6456558"/>
            <a:ext cx="95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Спарта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" y="4021776"/>
            <a:ext cx="1765793" cy="2352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650299" y="6398334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Сантана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56" y="3911708"/>
            <a:ext cx="1771352" cy="235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2922427" y="6350858"/>
            <a:ext cx="91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Рокета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51" y="3890672"/>
            <a:ext cx="1785654" cy="238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7460059" y="6350858"/>
            <a:ext cx="71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Умка</a:t>
            </a:r>
            <a:endParaRPr lang="ru-RU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85" y="921886"/>
            <a:ext cx="1374920" cy="2447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7669889" y="3362454"/>
            <a:ext cx="7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Хлоя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938622"/>
      </p:ext>
    </p:extLst>
  </p:cSld>
  <p:clrMapOvr>
    <a:masterClrMapping/>
  </p:clrMapOvr>
  <p:transition advTm="534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92162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071546"/>
            <a:ext cx="3571900" cy="4857784"/>
          </a:xfrm>
        </p:spPr>
        <p:txBody>
          <a:bodyPr anchor="t"/>
          <a:lstStyle/>
          <a:p>
            <a:pPr marL="0" lv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lvl="0" indent="0">
              <a:buNone/>
              <a:tabLst>
                <a:tab pos="542925" algn="l"/>
              </a:tabLs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sz="2000" b="1" dirty="0" err="1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спецзащиты</a:t>
            </a:r>
            <a:endParaRPr lang="ru-RU" sz="2000" b="1" dirty="0" smtClean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  <a:tabLst>
                <a:tab pos="542925" algn="l"/>
              </a:tabLst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  <a:tabLst>
                <a:tab pos="5429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Осуществляет руководство при ведении аварийно-спасательных работ в условиях химического заражения. </a:t>
            </a: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54292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Оснащен средствами защиты личного состава (дыхательные аппараты и специальная защитная одежда изолирующего типа различных классов) и приборами для контроля опасных для здоровья и жизни веществ. </a:t>
            </a:r>
            <a:endParaRPr lang="en-US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  <a:tabLst>
                <a:tab pos="542925" algn="l"/>
              </a:tabLst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8" name="Picture 6" descr="S:\СЛУЖБА ОРГАНИЗАЦИОННО-ПРОФИЛАКТИЧЕСКОЙ РАБОТЫ\ВОЛКОВА\презентация\Железнее не быва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643172" y="958092"/>
            <a:ext cx="2337409" cy="3118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293096"/>
            <a:ext cx="3082874" cy="231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01" y="958092"/>
            <a:ext cx="2125440" cy="318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9512" y="3789040"/>
            <a:ext cx="4749678" cy="2854670"/>
          </a:xfrm>
        </p:spPr>
        <p:txBody>
          <a:bodyPr/>
          <a:lstStyle/>
          <a:p>
            <a:pPr marL="0" indent="0" algn="ctr" defTabSz="180975">
              <a:buNone/>
              <a:tabLst>
                <a:tab pos="536575" algn="l"/>
              </a:tabLs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Архангельская </a:t>
            </a:r>
          </a:p>
          <a:p>
            <a:pPr marL="0" indent="0" algn="ctr" defTabSz="180975">
              <a:buNone/>
              <a:tabLst>
                <a:tab pos="536575" algn="l"/>
              </a:tabLst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областная служба спасения </a:t>
            </a:r>
            <a:endParaRPr lang="ru-RU" sz="2000" dirty="0" smtClean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180975">
              <a:buNone/>
              <a:tabLst>
                <a:tab pos="536575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Единственное аварийно-спасательное формирование территориальной подсистемы РСЧС Архангельской области, аттестованное на проведение газоспасательных работ.  </a:t>
            </a:r>
          </a:p>
          <a:p>
            <a:endParaRPr lang="ru-RU" sz="18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84363"/>
            <a:ext cx="1000100" cy="987183"/>
          </a:xfrm>
          <a:prstGeom prst="rect">
            <a:avLst/>
          </a:prstGeom>
          <a:noFill/>
        </p:spPr>
      </p:pic>
      <p:pic>
        <p:nvPicPr>
          <p:cNvPr id="6" name="Picture 2" descr="S:\СЛУЖБА ОРГАНИЗАЦИОННО-ПРОФИЛАКТИЧЕСКОЙ РАБОТЫ\ВОЛКОВА\презентация\бром мети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64704"/>
            <a:ext cx="3602037" cy="270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21034"/>
            <a:ext cx="3700167" cy="246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06" y="811191"/>
            <a:ext cx="3605798" cy="270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120093"/>
            <a:ext cx="7242676" cy="493819"/>
          </a:xfrm>
          <a:prstGeom prst="rect">
            <a:avLst/>
          </a:prstGeom>
        </p:spPr>
      </p:pic>
    </p:spTree>
  </p:cSld>
  <p:clrMapOvr>
    <a:masterClrMapping/>
  </p:clrMapOvr>
  <p:transition advTm="470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355976" y="980728"/>
            <a:ext cx="4344544" cy="5328592"/>
          </a:xfrm>
        </p:spPr>
        <p:txBody>
          <a:bodyPr anchor="t"/>
          <a:lstStyle/>
          <a:p>
            <a:pPr marL="0" lv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Медицинский </a:t>
            </a:r>
            <a:r>
              <a:rPr lang="ru-RU" sz="2000" b="1" dirty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отдел</a:t>
            </a:r>
          </a:p>
          <a:p>
            <a:pPr marL="0" lvl="0" indent="0" algn="just">
              <a:buNone/>
              <a:tabLst>
                <a:tab pos="542925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Работники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отдела осуществляют выезды в составе поисково-спасательного отряда для оказания помощи пострадавшим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Благодаря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наличию специалистов с медицинским образованием, квалифицированная помощь может оказываться пострадавшему в любом труднодоступном месте области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Наши медики имеют допуск на десантирование  с вертолета.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  <a:tabLst>
                <a:tab pos="542925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Кроме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этого на отдел возложены следующие функции:</a:t>
            </a:r>
          </a:p>
          <a:p>
            <a:pPr marL="0" lvl="0" indent="0" algn="just">
              <a:buNone/>
              <a:tabLst>
                <a:tab pos="542925" algn="l"/>
              </a:tabLs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— медицинское сопровождение личного состава ГБУ АО «Служба спасения им. И.А.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Поливаного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lvl="0" indent="0" algn="just">
              <a:buNone/>
              <a:tabLst>
                <a:tab pos="542925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— организация, координация и проведение комплекса лечебно-профилактических, противоэпидемических и санитарно-гигиенических мероприятий, осуществляемых для сохранения и укрепления здоровья работников службы и членов их семей;</a:t>
            </a:r>
          </a:p>
          <a:p>
            <a:pPr marL="0" lvl="0" indent="0" algn="just">
              <a:buNone/>
              <a:tabLst>
                <a:tab pos="542925" algn="l"/>
              </a:tabLst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 проведение занятий по физической подготовке личного состава ГБУ АО «Служба спасения им. И.А.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Поливаного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1" y="908720"/>
            <a:ext cx="1986436" cy="2979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9" y="4038861"/>
            <a:ext cx="3825477" cy="25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42942"/>
      </p:ext>
    </p:extLst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634082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692696"/>
            <a:ext cx="4320480" cy="5436037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Транспортный отдел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Силами отдела проводится сезонное техническое обслуживание транспорта, плановые и капитальные ремонты служебных машин. В ведении этой службы находится </a:t>
            </a:r>
            <a:r>
              <a:rPr lang="ru-RU" sz="1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более 20 единиц аварийно-спасательной техники: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МАЗ – 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МАН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ТРЭКОЛ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УАЗ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АЦ-40 (ЗИЛ-131)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ГАЗЕЛЬ – 3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ЗИЛ-131 – 4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ФОРД – 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ФИАТ (лаборатория) – 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ГАЗ ВЕПРЬ – 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снегоходы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17411" name="Picture 3" descr="S:\СЛУЖБА ОРГАНИЗАЦИОННО-ПРОФИЛАКТИЧЕСКОЙ РАБОТЫ\ВОЛКОВА\презентация\маз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232" y="1099010"/>
            <a:ext cx="3806986" cy="285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7887"/>
            <a:ext cx="3624992" cy="257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2" y="3999911"/>
            <a:ext cx="3749580" cy="249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2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51520" y="4010914"/>
            <a:ext cx="4429726" cy="213573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Отдел спецтехники</a:t>
            </a:r>
            <a:r>
              <a:rPr lang="ru-RU" sz="2000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Отдел обеспечивает ремонт и  техническое обслуживание специальной техники, оборудования и снаряжения. 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  ведении этой службы более 100 единиц оборудования для ведения аварийно-спасательных работ. 	</a:t>
            </a:r>
          </a:p>
          <a:p>
            <a:endParaRPr lang="ru-RU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14"/>
            <a:ext cx="1085591" cy="107157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29192"/>
            <a:ext cx="3672408" cy="275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12720"/>
            <a:ext cx="2234429" cy="297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3" y="1213733"/>
            <a:ext cx="4038600" cy="2692144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490066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Отдел связи и оповещения</a:t>
            </a:r>
          </a:p>
          <a:p>
            <a:pPr marL="0" indent="0" algn="just" defTabSz="542925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Обеспечивает обслуживание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ремонт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систем связи 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автоматизации.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Разрабатывает программное обеспечение для АОСС, осуществляет антивирусный контроль, проводит архивирование документов и баз данных, постоянно ведет работу по совершенствованию пользовательских свойств существующего программного комплекса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АОСС. При развертывании передвижного пункта управления обеспечивает связь в зоне ЧС.</a:t>
            </a:r>
            <a:endParaRPr lang="ru-RU" sz="20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5" y="71414"/>
            <a:ext cx="1085591" cy="1071570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3920"/>
            <a:ext cx="4222620" cy="2373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4356353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51520" y="1153408"/>
            <a:ext cx="8435280" cy="2709664"/>
          </a:xfrm>
        </p:spPr>
        <p:txBody>
          <a:bodyPr/>
          <a:lstStyle/>
          <a:p>
            <a:pPr algn="ctr">
              <a:buNone/>
            </a:pPr>
            <a:r>
              <a:rPr lang="ru-RU" sz="2000" b="1" dirty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Административно-хозяйственная группа</a:t>
            </a:r>
          </a:p>
          <a:p>
            <a:pPr marL="0" indent="0" algn="just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	Обеспечивает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личный состав имуществом, обмундированием, средствами защиты, смывающими и обеззараживающими средствами. Организует складской учет в учреждении. Кроме того, специалисты административно-хозяйственной группы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обеспечивают обслуживание зданий службы, инженерных систем, организуют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и проводят ремонт помещений, контролируют качество выполнения работ.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проведении длительных аварийно-спасательных работ специалисты этого отдела организуют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тыловое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обеспечение работающих подразделений всеми необходимыми материалами и имуществом.</a:t>
            </a:r>
            <a:endParaRPr lang="ru-RU" sz="15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85" y="71414"/>
            <a:ext cx="1085591" cy="107157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18753"/>
            <a:ext cx="4067944" cy="228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86753"/>
            <a:ext cx="4124816" cy="2320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353835"/>
      </p:ext>
    </p:extLst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5590" y="274638"/>
            <a:ext cx="7601209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968498"/>
            <a:ext cx="4247902" cy="512479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Отдел кадров</a:t>
            </a:r>
            <a:endParaRPr lang="ru-RU" sz="2000" dirty="0" smtClean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  <a:tabLst>
                <a:tab pos="44767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На подразделение возложена работа с персоналом, контроль обеспечения социальными гарантиями всех работников службы, определение перспективной и текущей потребности в кадрах.</a:t>
            </a:r>
          </a:p>
          <a:p>
            <a:pPr mar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Силами психологов оказывается  экстренная психологическая помощь населению по телефону и на месте ЧП. Проводится работа с родственниками пострадавших. Оказывается реабилитационная помощь работникам службы.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Одной из задач, возложенной на отдел, является организации и координации работы по охране труда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подразделениях.</a:t>
            </a:r>
          </a:p>
          <a:p>
            <a:pPr marL="0" indent="0" algn="just" defTabSz="54292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pic>
        <p:nvPicPr>
          <p:cNvPr id="1029" name="Picture 5" descr="S:\СЛУЖБА ОРГАНИЗАЦИОННО-ПРОФИЛАКТИЧЕСКОЙ РАБОТЫ\ВОЛКОВА\презентация\психолог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9027" y="752614"/>
            <a:ext cx="2458877" cy="328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625" y="4328494"/>
            <a:ext cx="3777495" cy="212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4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ГБУ Архангельской Области «Служба Спасения им. И.А. Поливаного»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7200" y="1171984"/>
            <a:ext cx="8229600" cy="189697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С 2017 года учебно-методический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центр (УМЦ) является структурным подразделением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ГБУ АО «Служба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спасения имени И.А.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Поливаного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Осуществляет подготовку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профессиональное обучение, повышение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квалификации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профессиональную переподготовку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должностных лиц и специалистов гражданской обороны Архангельской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области,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 также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организацию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подготовку других специалистов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сфере гражданской обороны, защиты от чрезвычайных ситуаций, обеспечения пожарной безопасности и безопасности людей на водных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объектах.</a:t>
            </a: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90792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90792"/>
            <a:ext cx="2311564" cy="308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542" y="3861048"/>
            <a:ext cx="3340058" cy="222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3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ГБУ Архангельской Области «Служба Спасения им. И.А. Поливаного»</a:t>
            </a:r>
            <a:endParaRPr lang="ru-RU" sz="1800" dirty="0"/>
          </a:p>
        </p:txBody>
      </p:sp>
      <p:pic>
        <p:nvPicPr>
          <p:cNvPr id="4098" name="Picture 2" descr="X:\БОНДАРЕНКО М. А\Новая папка\Полива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00108"/>
            <a:ext cx="3746500" cy="4432300"/>
          </a:xfrm>
          <a:prstGeom prst="rect">
            <a:avLst/>
          </a:prstGeom>
          <a:noFill/>
        </p:spPr>
      </p:pic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Основатель Архангельской областной службы спасения –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Поливаный Игорь Афанасьевич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418058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07504" y="967334"/>
            <a:ext cx="8786874" cy="115896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Учебный отдел УМЦ</a:t>
            </a:r>
            <a:endParaRPr lang="ru-RU" sz="1800" dirty="0" smtClean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4476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Специалисты отдела проводят профилактические занятия  в образовательных и дошкольных учреждениях города по безопасности жизнедеятельности. </a:t>
            </a:r>
          </a:p>
          <a:p>
            <a:pPr marL="0" indent="0" algn="just" defTabSz="4476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447675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10" name="Picture 4" descr="D:\новенькое фото\фото с занятий\март-май, 2008 г. МДОУ № 116 Загадка\P1014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387" y="1916833"/>
            <a:ext cx="3224106" cy="241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23999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66732"/>
            <a:ext cx="3453265" cy="230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45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15200" cy="57606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4500570"/>
            <a:ext cx="8472518" cy="2071702"/>
          </a:xfrm>
        </p:spPr>
        <p:txBody>
          <a:bodyPr/>
          <a:lstStyle/>
          <a:p>
            <a:pPr marL="0" indent="0" algn="ctr" defTabSz="4476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  <a:endParaRPr lang="ru-RU" sz="2000" dirty="0" smtClean="0">
              <a:solidFill>
                <a:srgbClr val="FF993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defTabSz="447675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2008 года  занятия по безопасности жизнедеятельности проводятся и в специализированных учреждениях для детей с нарушением интеллекта. </a:t>
            </a:r>
          </a:p>
          <a:p>
            <a:pPr marL="0" indent="0" algn="just" defTabSz="4476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В 2008 году на   выставке в  Москве специалисты службы спасения за разработанную программу «Школа безопасности» для детей с нарушением интеллекта были награждены дипломом и медалью. </a:t>
            </a:r>
          </a:p>
          <a:p>
            <a:pPr marL="0" indent="0" algn="just" defTabSz="4476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16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6" name="Picture 2" descr="D:\мои документы\Обучение\КОРРЕКЦИОННЫЕ ЗАНЯТИЯ\к презентации программы\фото\P10143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734" y="1000108"/>
            <a:ext cx="421601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S:\СЛУЖБА ОРГАНИЗАЦИОННО-ПРОФИЛАКТИЧЕСКОЙ РАБОТЫ\ВОЛКОВА\презентация\меда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000108"/>
            <a:ext cx="251622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1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2009 года в Москве на 8-ой международной специализированной выставке «Пожарная безопасность ХХI века»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отдела   получили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и золотую медаль за разработанную программу дополнительного образования «5 шагов безопасности»,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рассчитанную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старшего дошкольного возраста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085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81" y="2924944"/>
            <a:ext cx="2736304" cy="3645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86" y="2996952"/>
            <a:ext cx="3931410" cy="294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557" y="1052736"/>
            <a:ext cx="8229600" cy="48307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2012 года азы безопасного поведения дошкольникам помогают постигнуть театрализованные занятия с наручными куклами.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норвежской компании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Статойл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было изготовлено 27 авторских наручных кукол, а специалисты АОСС разработали сценарии для театрализованных представлений.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52"/>
            <a:ext cx="10858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91589" y="242088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Также специалисты отдела разработали проект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Заюшка-утешаюшка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В оперативных автомобилях ездят игрушки-зайцы.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практике спасателей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встречается немало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происшествий, в которые вовлечены дети. Это и дорожные аварии, и пожары, и внезапно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захлопнувшиеся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двери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квартиры. 	Мягкий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заяц, подаренный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спасателем,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успокоить ребенка и справиться ему со случившейся ситуацией, разделит его горе или просто даст ощущение, что малыш не один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Игрушки девушки вяжут сами.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8" y="4725144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aocc.ru/wp-content/gallery/images/na-sayt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92170"/>
            <a:ext cx="2836338" cy="2127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58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614" y="254487"/>
            <a:ext cx="8229600" cy="792162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Поливаного»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454864" y="6150650"/>
            <a:ext cx="8186738" cy="50006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050" name="Picture 2" descr="https://sun9-50.userapi.com/impg/JSjUh0gu5vJh65QA1gHzEZCp0NLRYLVPzw3jwA/9TnUV4Vw6kA.jpg?size=1376x1032&amp;quality=96&amp;sign=4ce494ebcfbf5db9bb1c06db6f44ef8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66" y="1026033"/>
            <a:ext cx="6811467" cy="510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19" y="114551"/>
            <a:ext cx="1085591" cy="1071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16632"/>
            <a:ext cx="7472386" cy="720080"/>
          </a:xfrm>
        </p:spPr>
        <p:txBody>
          <a:bodyPr/>
          <a:lstStyle/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5000636"/>
            <a:ext cx="8786874" cy="1714512"/>
          </a:xfrm>
        </p:spPr>
        <p:txBody>
          <a:bodyPr anchor="t"/>
          <a:lstStyle/>
          <a:p>
            <a:pPr marL="0" indent="0" algn="just" defTabSz="541338">
              <a:buNone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	Зона ответственности службы – территория Архангельской области</a:t>
            </a:r>
            <a:endParaRPr lang="ru-RU" sz="21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/>
          </a:p>
        </p:txBody>
      </p:sp>
      <p:pic>
        <p:nvPicPr>
          <p:cNvPr id="5" name="Picture 2" descr="ob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928670"/>
            <a:ext cx="4373089" cy="4023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5929330"/>
            <a:ext cx="43577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/>
          </a:p>
        </p:txBody>
      </p:sp>
    </p:spTree>
  </p:cSld>
  <p:clrMapOvr>
    <a:masterClrMapping/>
  </p:clrMapOvr>
  <p:transition advTm="506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428736"/>
            <a:ext cx="4000528" cy="357190"/>
          </a:xfrm>
        </p:spPr>
        <p:txBody>
          <a:bodyPr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Поисково-спасательные работы в лесной зоне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57298"/>
            <a:ext cx="4284693" cy="500066"/>
          </a:xfrm>
        </p:spPr>
        <p:txBody>
          <a:bodyPr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Ликвидация последствий природных катастроф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8596" y="928671"/>
            <a:ext cx="8286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 своему предназначению  служба   выполняет следующие работы:</a:t>
            </a:r>
          </a:p>
          <a:p>
            <a:endParaRPr lang="ru-RU" sz="1200" dirty="0"/>
          </a:p>
        </p:txBody>
      </p:sp>
      <p:pic>
        <p:nvPicPr>
          <p:cNvPr id="1027" name="Picture 3" descr="S:\СЛУЖБА ОРГАНИЗАЦИОННО-ПРОФИЛАКТИЧЕСКОЙ РАБОТЫ\ВОЛКОВА\презентация\стих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857364"/>
            <a:ext cx="3238496" cy="242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S:\СЛУЖБА ОРГАНИЗАЦИОННО-ПРОФИЛАКТИЧЕСКОЙ РАБОТЫ\ВОЛКОВА\презентация\storm_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3857628"/>
            <a:ext cx="292895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882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0" y="4485522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53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562074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034" y="1142984"/>
            <a:ext cx="4040188" cy="785818"/>
          </a:xfrm>
        </p:spPr>
        <p:txBody>
          <a:bodyPr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Работы по предупреждению и ликвидации химических происшествий, нейтрализации опасных химических веществ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214422"/>
            <a:ext cx="4041775" cy="500067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Тушение пожаров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9219" name="Picture 3" descr="S:\СЛУЖБА ОРГАНИЗАЦИОННО-ПРОФИЛАКТИЧЕСКОЙ РАБОТЫ\ВОЛКОВА\презентация\химия супер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57430"/>
            <a:ext cx="3786213" cy="2839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362774"/>
            <a:ext cx="4250642" cy="283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5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418058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Поливаного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4040188" cy="500066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Ликвидация последствий взрывов и обрушений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2" y="1000109"/>
            <a:ext cx="4643437" cy="571504"/>
          </a:xfrm>
        </p:spPr>
        <p:txBody>
          <a:bodyPr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Ликвидация последствий дорожно-транспортных происшествий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5591" cy="1071570"/>
          </a:xfrm>
          <a:prstGeom prst="rect">
            <a:avLst/>
          </a:prstGeom>
          <a:noFill/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46378"/>
            <a:ext cx="3416627" cy="2277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38666"/>
            <a:ext cx="3538736" cy="235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88" y="154637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88" y="4365104"/>
            <a:ext cx="3546424" cy="236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96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ГБУ Архангельской Области «Служба Спасения им. И.А.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Поливаного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-36512" y="866733"/>
            <a:ext cx="9036496" cy="642937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Участие в ликвидации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последствий аварий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воздушном транспорте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910023"/>
            <a:ext cx="3238477" cy="2428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1085591" cy="1071570"/>
          </a:xfrm>
          <a:prstGeom prst="rect">
            <a:avLst/>
          </a:prstGeom>
          <a:noFill/>
        </p:spPr>
      </p:pic>
      <p:pic>
        <p:nvPicPr>
          <p:cNvPr id="1026" name="Picture 2" descr="https://aocc.ru/wp-content/gallery/images/aviakatastrofa-yak-18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22" y="1158192"/>
            <a:ext cx="3007377" cy="2255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75" y="1288643"/>
            <a:ext cx="3168352" cy="211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71893" y="3539579"/>
            <a:ext cx="4059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2002 год, Приморский р-н, </a:t>
            </a:r>
            <a:r>
              <a:rPr lang="ru-RU" dirty="0" err="1" smtClean="0"/>
              <a:t>Катунино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607585" y="3495021"/>
            <a:ext cx="399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2012 год, Приморский р-</a:t>
            </a:r>
            <a:r>
              <a:rPr lang="ru-RU" dirty="0" err="1" smtClean="0"/>
              <a:t>н,Катунино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365636" y="6338244"/>
            <a:ext cx="396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2018, Приморский р-н, </a:t>
            </a:r>
            <a:r>
              <a:rPr lang="ru-RU" dirty="0" err="1" smtClean="0"/>
              <a:t>Лодьмозеро</a:t>
            </a:r>
            <a:endParaRPr lang="ru-RU" dirty="0"/>
          </a:p>
        </p:txBody>
      </p:sp>
    </p:spTree>
  </p:cSld>
  <p:clrMapOvr>
    <a:masterClrMapping/>
  </p:clrMapOvr>
  <p:transition advTm="506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188640"/>
            <a:ext cx="7858180" cy="720080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ГБУ Архангельской Области «Служба Спасения им. И.А. Поливаного»</a:t>
            </a:r>
            <a:endParaRPr 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4282" y="4714884"/>
            <a:ext cx="8643998" cy="1928826"/>
          </a:xfrm>
        </p:spPr>
        <p:txBody>
          <a:bodyPr/>
          <a:lstStyle/>
          <a:p>
            <a:pPr marL="0" indent="0" algn="just" defTabSz="447675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 defTabSz="447675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just" defTabSz="54292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endParaRPr lang="ru-RU" sz="1800" dirty="0"/>
          </a:p>
        </p:txBody>
      </p:sp>
      <p:pic>
        <p:nvPicPr>
          <p:cNvPr id="5" name="Picture 2" descr="d:\Мои документы\ИСТОРИЯ АОСС и МЧС\АОСС ЗНАК_XXX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085591" cy="1071570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28" y="2204864"/>
            <a:ext cx="3982872" cy="265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1089300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Поиск и спасение пострадавших, терпящих бедствие  на море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8656" y="1866624"/>
            <a:ext cx="461539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	В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2008 году на базе АОСС было создано подразделение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спасателей–пловцов.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За образец были взяты подразделения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пловцов–спасателей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береговой охраны США, Норвегии и Германии.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	Подготовка подобных специалистов включает в себя различные типы десантирования на корабли и в воду, вопросы выживания в море, специальную медицинскую подготовку, включая борьбу с гипотермией, тренировки по выходу из затонувшего вертолета. 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Спасатели-пловцы АОСС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принимают участие в спасательных операциях в Белом море,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2012 году обеспечивали безопасность изыскательских работ в Карском море.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993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Sample presentation slides">
  <a:themeElements>
    <a:clrScheme name="GD_BusPres_01_TP01136794  3">
      <a:dk1>
        <a:srgbClr val="152A83"/>
      </a:dk1>
      <a:lt1>
        <a:srgbClr val="FFFFFF"/>
      </a:lt1>
      <a:dk2>
        <a:srgbClr val="0066CC"/>
      </a:dk2>
      <a:lt2>
        <a:srgbClr val="9CD5F4"/>
      </a:lt2>
      <a:accent1>
        <a:srgbClr val="BE9932"/>
      </a:accent1>
      <a:accent2>
        <a:srgbClr val="2A99EC"/>
      </a:accent2>
      <a:accent3>
        <a:srgbClr val="AAB8E2"/>
      </a:accent3>
      <a:accent4>
        <a:srgbClr val="DADADA"/>
      </a:accent4>
      <a:accent5>
        <a:srgbClr val="DBCAAD"/>
      </a:accent5>
      <a:accent6>
        <a:srgbClr val="258AD6"/>
      </a:accent6>
      <a:hlink>
        <a:srgbClr val="70B040"/>
      </a:hlink>
      <a:folHlink>
        <a:srgbClr val="6B8ED3"/>
      </a:folHlink>
    </a:clrScheme>
    <a:fontScheme name="GD_BusPres_01_TP01136794 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D_BusPres_01_TP01136794  1">
        <a:dk1>
          <a:srgbClr val="000066"/>
        </a:dk1>
        <a:lt1>
          <a:srgbClr val="FFFFFF"/>
        </a:lt1>
        <a:dk2>
          <a:srgbClr val="006699"/>
        </a:dk2>
        <a:lt2>
          <a:srgbClr val="EEE378"/>
        </a:lt2>
        <a:accent1>
          <a:srgbClr val="69C828"/>
        </a:accent1>
        <a:accent2>
          <a:srgbClr val="E68B30"/>
        </a:accent2>
        <a:accent3>
          <a:srgbClr val="AAB8CA"/>
        </a:accent3>
        <a:accent4>
          <a:srgbClr val="DADADA"/>
        </a:accent4>
        <a:accent5>
          <a:srgbClr val="B9E0AC"/>
        </a:accent5>
        <a:accent6>
          <a:srgbClr val="D07D2A"/>
        </a:accent6>
        <a:hlink>
          <a:srgbClr val="0FAAE1"/>
        </a:hlink>
        <a:folHlink>
          <a:srgbClr val="547F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2">
        <a:dk1>
          <a:srgbClr val="0F4334"/>
        </a:dk1>
        <a:lt1>
          <a:srgbClr val="FFFFFF"/>
        </a:lt1>
        <a:dk2>
          <a:srgbClr val="43BD4C"/>
        </a:dk2>
        <a:lt2>
          <a:srgbClr val="F0F7BD"/>
        </a:lt2>
        <a:accent1>
          <a:srgbClr val="B2B838"/>
        </a:accent1>
        <a:accent2>
          <a:srgbClr val="E68B30"/>
        </a:accent2>
        <a:accent3>
          <a:srgbClr val="B0DBB2"/>
        </a:accent3>
        <a:accent4>
          <a:srgbClr val="DADADA"/>
        </a:accent4>
        <a:accent5>
          <a:srgbClr val="D5D8AE"/>
        </a:accent5>
        <a:accent6>
          <a:srgbClr val="D07D2A"/>
        </a:accent6>
        <a:hlink>
          <a:srgbClr val="3FB180"/>
        </a:hlink>
        <a:folHlink>
          <a:srgbClr val="3BA7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D_BusPres_01_TP01136794  3">
        <a:dk1>
          <a:srgbClr val="152A83"/>
        </a:dk1>
        <a:lt1>
          <a:srgbClr val="FFFFFF"/>
        </a:lt1>
        <a:dk2>
          <a:srgbClr val="0066CC"/>
        </a:dk2>
        <a:lt2>
          <a:srgbClr val="9CD5F4"/>
        </a:lt2>
        <a:accent1>
          <a:srgbClr val="BE9932"/>
        </a:accent1>
        <a:accent2>
          <a:srgbClr val="2A99EC"/>
        </a:accent2>
        <a:accent3>
          <a:srgbClr val="AAB8E2"/>
        </a:accent3>
        <a:accent4>
          <a:srgbClr val="DADADA"/>
        </a:accent4>
        <a:accent5>
          <a:srgbClr val="DBCAAD"/>
        </a:accent5>
        <a:accent6>
          <a:srgbClr val="258AD6"/>
        </a:accent6>
        <a:hlink>
          <a:srgbClr val="70B040"/>
        </a:hlink>
        <a:folHlink>
          <a:srgbClr val="6B8ED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</Template>
  <TotalTime>6053</TotalTime>
  <Words>898</Words>
  <Application>Microsoft Office PowerPoint</Application>
  <PresentationFormat>Экран (4:3)</PresentationFormat>
  <Paragraphs>215</Paragraphs>
  <Slides>34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Times New Roman</vt:lpstr>
      <vt:lpstr>Verdana</vt:lpstr>
      <vt:lpstr>Wingdings</vt:lpstr>
      <vt:lpstr>Sample presentation slides</vt:lpstr>
      <vt:lpstr>ГБУ Архангельской Области  «Служба Спасения им. И.А. Поливаного»</vt:lpstr>
      <vt:lpstr>           ГБУ Архангельской Области «Служба Спасения им. И.А. Поливаного»</vt:lpstr>
      <vt:lpstr>           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 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 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Презентация PowerPoint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      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         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Презентация PowerPoint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         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  <vt:lpstr>ГБУ Архангельской Области «Служба Спасения им. И.А. Поливаного»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Admin</dc:creator>
  <cp:lastModifiedBy>User</cp:lastModifiedBy>
  <cp:revision>561</cp:revision>
  <dcterms:created xsi:type="dcterms:W3CDTF">2008-09-25T18:07:50Z</dcterms:created>
  <dcterms:modified xsi:type="dcterms:W3CDTF">2021-04-09T10:06:25Z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TC011367951049</vt:lpwstr>
  </property>
</Properties>
</file>