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333" r:id="rId2"/>
    <p:sldId id="382" r:id="rId3"/>
    <p:sldId id="365" r:id="rId4"/>
    <p:sldId id="329" r:id="rId5"/>
    <p:sldId id="366" r:id="rId6"/>
    <p:sldId id="334" r:id="rId7"/>
    <p:sldId id="348" r:id="rId8"/>
    <p:sldId id="350" r:id="rId9"/>
  </p:sldIdLst>
  <p:sldSz cx="9144000" cy="6858000" type="screen4x3"/>
  <p:notesSz cx="6800850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D22C5B9D-0BC0-4B2D-85AA-3D345DDC9694}">
          <p14:sldIdLst>
            <p14:sldId id="333"/>
          </p14:sldIdLst>
        </p14:section>
        <p14:section name="Раздел без заголовка" id="{8741ED17-E04E-4423-B2DA-9FAD929ED495}">
          <p14:sldIdLst>
            <p14:sldId id="365"/>
            <p14:sldId id="329"/>
            <p14:sldId id="382"/>
            <p14:sldId id="335"/>
            <p14:sldId id="389"/>
            <p14:sldId id="366"/>
            <p14:sldId id="390"/>
            <p14:sldId id="385"/>
            <p14:sldId id="375"/>
            <p14:sldId id="383"/>
            <p14:sldId id="381"/>
            <p14:sldId id="334"/>
            <p14:sldId id="386"/>
            <p14:sldId id="392"/>
            <p14:sldId id="373"/>
            <p14:sldId id="348"/>
            <p14:sldId id="391"/>
            <p14:sldId id="377"/>
            <p14:sldId id="379"/>
            <p14:sldId id="380"/>
            <p14:sldId id="35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99"/>
    <a:srgbClr val="000099"/>
    <a:srgbClr val="3366CC"/>
    <a:srgbClr val="43B040"/>
    <a:srgbClr val="E06694"/>
    <a:srgbClr val="DDEA7E"/>
    <a:srgbClr val="9F73E7"/>
    <a:srgbClr val="CC3300"/>
    <a:srgbClr val="99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4762" autoAdjust="0"/>
  </p:normalViewPr>
  <p:slideViewPr>
    <p:cSldViewPr>
      <p:cViewPr>
        <p:scale>
          <a:sx n="75" d="100"/>
          <a:sy n="75" d="100"/>
        </p:scale>
        <p:origin x="-1920" y="-2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98" y="-90"/>
      </p:cViewPr>
      <p:guideLst>
        <p:guide orient="horz" pos="3110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2241" y="0"/>
            <a:ext cx="2947035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11CB7-E291-4CBF-9A22-1F2BD4A07D03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085" y="4689515"/>
            <a:ext cx="544068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7035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2241" y="9377316"/>
            <a:ext cx="2947035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115B0-FC94-48C9-90B0-27DCB1BDD3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9468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115B0-FC94-48C9-90B0-27DCB1BDD30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1957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115B0-FC94-48C9-90B0-27DCB1BDD30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1957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115B0-FC94-48C9-90B0-27DCB1BDD30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1957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115B0-FC94-48C9-90B0-27DCB1BDD30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1957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115B0-FC94-48C9-90B0-27DCB1BDD30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1957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115B0-FC94-48C9-90B0-27DCB1BDD30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1957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115B0-FC94-48C9-90B0-27DCB1BDD30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1957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115B0-FC94-48C9-90B0-27DCB1BDD30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1957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BEED-6540-4425-9919-ECB092B7DB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5193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F6BE-CB69-4D43-A7BC-F3CF454CA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233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3402-39A5-4200-BF12-96BC4BDB8A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2046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819C5-FB53-4D03-BE37-F37BC961FE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9071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E90C-005E-4C1B-B43A-4075C62C65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1180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F9FF-BAA2-43CC-9712-29502ED9AD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8445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D81D-AC5F-4AC2-B8BB-6310CF409B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2276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4ADAD-62ED-4940-92B0-36C09F9BF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9615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31B8-398A-4AFE-ACF9-E0061049F9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821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4DCE-BA66-42FF-8D33-95CBBFEF61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1634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49B63-8338-491E-8E77-C3ACB5A6DC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14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CAEED-9060-40B7-B659-85C30DB8BF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3010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4680520"/>
          </a:xfrm>
        </p:spPr>
        <p:txBody>
          <a:bodyPr>
            <a:normAutofit fontScale="90000"/>
          </a:bodyPr>
          <a:lstStyle/>
          <a:p>
            <a:pPr lvl="0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ДОКЛАД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финансировании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2021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году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мероприятий государственной программы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Архангельской области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«Обеспечение общественного порядка, профилактика 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преступности, коррупции, терроризма, экстремизма 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незаконного потребления наркотических средств 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психотропных веществ в Архангельской области       (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2020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2025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годы)»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Arial" pitchFamily="34" charset="0"/>
                <a:cs typeface="Arial" pitchFamily="34" charset="0"/>
              </a:rPr>
              <a:t>утверждена постановлением Правительства Архангельской области </a:t>
            </a:r>
            <a:br>
              <a:rPr lang="ru-RU" sz="1600" dirty="0">
                <a:latin typeface="Arial" pitchFamily="34" charset="0"/>
                <a:cs typeface="Arial" pitchFamily="34" charset="0"/>
              </a:rPr>
            </a:br>
            <a:r>
              <a:rPr lang="ru-RU" sz="1600" dirty="0">
                <a:latin typeface="Arial" pitchFamily="34" charset="0"/>
                <a:cs typeface="Arial" pitchFamily="34" charset="0"/>
              </a:rPr>
              <a:t>от 11 октября 2013 года № 478-пп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9"/>
          <p:cNvSpPr>
            <a:spLocks noChangeArrowheads="1"/>
          </p:cNvSpPr>
          <p:nvPr/>
        </p:nvSpPr>
        <p:spPr bwMode="auto">
          <a:xfrm>
            <a:off x="0" y="6409134"/>
            <a:ext cx="9144000" cy="476250"/>
          </a:xfrm>
          <a:prstGeom prst="rect">
            <a:avLst/>
          </a:prstGeom>
          <a:solidFill>
            <a:srgbClr val="0090C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2" tIns="45706" rIns="91412" bIns="45706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Департамент специальных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shamin\Desktop\Доклад на Правительство по ГП\АГП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3219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 flipV="1">
            <a:off x="0" y="6381750"/>
            <a:ext cx="9144000" cy="365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91412" tIns="45706" rIns="91412" bIns="45706" anchor="ctr"/>
          <a:lstStyle/>
          <a:p>
            <a:pPr algn="ctr">
              <a:defRPr/>
            </a:pPr>
            <a:endParaRPr lang="ru-RU" sz="2100">
              <a:solidFill>
                <a:schemeClr val="l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Прямоугольник 9"/>
          <p:cNvSpPr>
            <a:spLocks noChangeArrowheads="1"/>
          </p:cNvSpPr>
          <p:nvPr/>
        </p:nvSpPr>
        <p:spPr bwMode="auto">
          <a:xfrm>
            <a:off x="0" y="6281172"/>
            <a:ext cx="9144000" cy="598864"/>
          </a:xfrm>
          <a:prstGeom prst="rect">
            <a:avLst/>
          </a:prstGeom>
          <a:solidFill>
            <a:srgbClr val="0090C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2" tIns="45706" rIns="91412" bIns="45706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Департамент специальных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695325"/>
            <a:ext cx="9144000" cy="566263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Основные направления </a:t>
            </a:r>
            <a:r>
              <a:rPr lang="ru-RU" sz="2800" b="1" dirty="0" smtClean="0">
                <a:solidFill>
                  <a:srgbClr val="003399"/>
                </a:solidFill>
              </a:rPr>
              <a:t>реализации </a:t>
            </a:r>
            <a:r>
              <a:rPr lang="ru-RU" sz="2800" b="1" dirty="0" smtClean="0">
                <a:solidFill>
                  <a:srgbClr val="003399"/>
                </a:solidFill>
              </a:rPr>
              <a:t>госпрограммы: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/>
              <a:t> </a:t>
            </a:r>
            <a:r>
              <a:rPr lang="ru-RU" sz="2200" b="1" i="1" dirty="0" smtClean="0">
                <a:solidFill>
                  <a:srgbClr val="003399"/>
                </a:solidFill>
              </a:rPr>
              <a:t>предупреждение и профилактика преступности и обеспечение общественного порядка;</a:t>
            </a:r>
            <a:br>
              <a:rPr lang="ru-RU" sz="2200" b="1" i="1" dirty="0" smtClean="0">
                <a:solidFill>
                  <a:srgbClr val="003399"/>
                </a:solidFill>
              </a:rPr>
            </a:br>
            <a:r>
              <a:rPr lang="ru-RU" sz="2200" b="1" i="1" dirty="0" smtClean="0">
                <a:solidFill>
                  <a:srgbClr val="003399"/>
                </a:solidFill>
              </a:rPr>
              <a:t>противодействие коррупции в Архангельской области;</a:t>
            </a:r>
            <a:br>
              <a:rPr lang="ru-RU" sz="2200" b="1" i="1" dirty="0" smtClean="0">
                <a:solidFill>
                  <a:srgbClr val="003399"/>
                </a:solidFill>
              </a:rPr>
            </a:br>
            <a:r>
              <a:rPr lang="ru-RU" sz="2200" b="1" i="1" dirty="0" smtClean="0">
                <a:solidFill>
                  <a:srgbClr val="003399"/>
                </a:solidFill>
              </a:rPr>
              <a:t>реализация государственной политики по профилактике терроризма</a:t>
            </a:r>
            <a:br>
              <a:rPr lang="ru-RU" sz="2200" b="1" i="1" dirty="0" smtClean="0">
                <a:solidFill>
                  <a:srgbClr val="003399"/>
                </a:solidFill>
              </a:rPr>
            </a:br>
            <a:r>
              <a:rPr lang="ru-RU" sz="2200" b="1" i="1" dirty="0" smtClean="0">
                <a:solidFill>
                  <a:srgbClr val="003399"/>
                </a:solidFill>
              </a:rPr>
              <a:t>и экстремизма;</a:t>
            </a:r>
            <a:br>
              <a:rPr lang="ru-RU" sz="2200" b="1" i="1" dirty="0" smtClean="0">
                <a:solidFill>
                  <a:srgbClr val="003399"/>
                </a:solidFill>
              </a:rPr>
            </a:br>
            <a:r>
              <a:rPr lang="ru-RU" sz="2200" b="1" i="1" dirty="0" smtClean="0">
                <a:solidFill>
                  <a:srgbClr val="003399"/>
                </a:solidFill>
              </a:rPr>
              <a:t>реализация комплексных мер противодействия злоупотреблению наркотиками и их незаконному обороту. </a:t>
            </a:r>
            <a:r>
              <a:rPr lang="ru-RU" sz="2200" b="1" i="1" dirty="0">
                <a:solidFill>
                  <a:srgbClr val="003399"/>
                </a:solidFill>
                <a:cs typeface="Calibri" pitchFamily="34" charset="0"/>
              </a:rPr>
              <a:t/>
            </a:r>
            <a:br>
              <a:rPr lang="ru-RU" sz="2200" b="1" i="1" dirty="0">
                <a:solidFill>
                  <a:srgbClr val="003399"/>
                </a:solidFill>
                <a:cs typeface="Calibri" pitchFamily="34" charset="0"/>
              </a:rPr>
            </a:br>
            <a:endParaRPr lang="ru-RU" sz="2200" b="1" i="1" dirty="0">
              <a:solidFill>
                <a:srgbClr val="003399"/>
              </a:solidFill>
              <a:cs typeface="Calibri" pitchFamily="34" charset="0"/>
            </a:endParaRPr>
          </a:p>
        </p:txBody>
      </p:sp>
      <p:pic>
        <p:nvPicPr>
          <p:cNvPr id="8" name="Picture 2" descr="C:\Users\shamin\Desktop\Доклад на Правительство по ГП\АГП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43538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solidFill>
              <a:schemeClr val="tx1"/>
            </a:solidFill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8" name="Прямоугольник 9"/>
          <p:cNvSpPr>
            <a:spLocks noChangeArrowheads="1"/>
          </p:cNvSpPr>
          <p:nvPr/>
        </p:nvSpPr>
        <p:spPr bwMode="auto">
          <a:xfrm>
            <a:off x="0" y="6409134"/>
            <a:ext cx="9144000" cy="476250"/>
          </a:xfrm>
          <a:prstGeom prst="rect">
            <a:avLst/>
          </a:prstGeom>
          <a:solidFill>
            <a:srgbClr val="0090C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2" tIns="45706" rIns="91412" bIns="45706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Департамент специальных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5918" y="12858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42910" y="857232"/>
            <a:ext cx="75009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Ответственный исполнитель государственной программы -администрация Губернатора Архангельской области 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и Правительства Архангельской области.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1928802"/>
            <a:ext cx="2357454" cy="121444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3"/>
          </a:lnRef>
          <a:fillRef idx="1003">
            <a:schemeClr val="lt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chemeClr val="tx2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министерство здравоохранения Архангельской области</a:t>
            </a:r>
          </a:p>
          <a:p>
            <a:pPr algn="ctr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928926" y="1928802"/>
            <a:ext cx="2428892" cy="121444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3"/>
          </a:lnRef>
          <a:fillRef idx="1003">
            <a:schemeClr val="lt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министерство образования и науки Архангельской  области</a:t>
            </a:r>
          </a:p>
          <a:p>
            <a:pPr algn="ctr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115616" y="3356992"/>
            <a:ext cx="2415212" cy="114357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3"/>
          </a:lnRef>
          <a:fillRef idx="1003">
            <a:schemeClr val="lt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министерство природных ресурсов и лесопромышленного комплекса</a:t>
            </a: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932040" y="3429000"/>
            <a:ext cx="2428892" cy="121444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3"/>
          </a:lnRef>
          <a:fillRef idx="1003">
            <a:schemeClr val="lt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министерство строительства </a:t>
            </a:r>
          </a:p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 архитектуры Архангельской  области</a:t>
            </a:r>
          </a:p>
          <a:p>
            <a:pPr algn="ctr"/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5643570" y="1928802"/>
            <a:ext cx="2428892" cy="121444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3"/>
          </a:lnRef>
          <a:fillRef idx="1003">
            <a:schemeClr val="lt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министерство  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связи и информационных технологий 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Архангельской  области</a:t>
            </a:r>
          </a:p>
          <a:p>
            <a:pPr algn="ctr"/>
            <a:endParaRPr lang="ru-RU" dirty="0"/>
          </a:p>
        </p:txBody>
      </p:sp>
      <p:sp>
        <p:nvSpPr>
          <p:cNvPr id="33" name="Содержимое 32"/>
          <p:cNvSpPr>
            <a:spLocks noGrp="1"/>
          </p:cNvSpPr>
          <p:nvPr>
            <p:ph idx="1"/>
          </p:nvPr>
        </p:nvSpPr>
        <p:spPr>
          <a:xfrm>
            <a:off x="285720" y="4786322"/>
            <a:ext cx="8186766" cy="1339841"/>
          </a:xfrm>
        </p:spPr>
        <p:txBody>
          <a:bodyPr/>
          <a:lstStyle/>
          <a:p>
            <a:pPr algn="ctr">
              <a:buNone/>
            </a:pPr>
            <a:r>
              <a:rPr lang="ru-RU" sz="1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Цель государственной программы: обеспечение правопорядка 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 повышение уровня безопасности граждан на территории Архангельской области.</a:t>
            </a:r>
          </a:p>
          <a:p>
            <a:endParaRPr lang="ru-RU" dirty="0"/>
          </a:p>
        </p:txBody>
      </p:sp>
      <p:pic>
        <p:nvPicPr>
          <p:cNvPr id="17" name="Picture 2" descr="C:\Users\shamin\Desktop\Доклад на Правительство по ГП\АГП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04602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 flipV="1">
            <a:off x="0" y="6381750"/>
            <a:ext cx="9144000" cy="365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91412" tIns="45706" rIns="91412" bIns="45706" anchor="ctr"/>
          <a:lstStyle/>
          <a:p>
            <a:pPr algn="ctr">
              <a:defRPr/>
            </a:pPr>
            <a:endParaRPr lang="ru-RU" sz="2100">
              <a:solidFill>
                <a:schemeClr val="l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Прямоугольник 9"/>
          <p:cNvSpPr>
            <a:spLocks noChangeArrowheads="1"/>
          </p:cNvSpPr>
          <p:nvPr/>
        </p:nvSpPr>
        <p:spPr bwMode="auto">
          <a:xfrm>
            <a:off x="0" y="6286520"/>
            <a:ext cx="9144000" cy="598864"/>
          </a:xfrm>
          <a:prstGeom prst="rect">
            <a:avLst/>
          </a:prstGeom>
          <a:solidFill>
            <a:srgbClr val="0090C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2" tIns="45706" rIns="91412" bIns="45706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Департамент специальных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5643602"/>
          </a:xfrm>
        </p:spPr>
        <p:txBody>
          <a:bodyPr/>
          <a:lstStyle/>
          <a:p>
            <a:pPr lvl="0" indent="457200"/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Подпрограмма № 1 «Профилактика незаконного потребления наркотических средств и психотропных веществ, реабилитация и ресоциализация потребителей наркотических средств и психотропных веществ»</a:t>
            </a:r>
            <a:r>
              <a:rPr lang="en-US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реализацию </a:t>
            </a: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10 мероприятий подпрограммы </a:t>
            </a: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1 </a:t>
            </a:r>
            <a:b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в 2021 году предусмотрены </a:t>
            </a: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финансовые средства</a:t>
            </a:r>
            <a:b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из </a:t>
            </a:r>
            <a:r>
              <a:rPr lang="ru-RU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областного </a:t>
            </a: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бюджета в размере 3330,5 </a:t>
            </a: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тыс. </a:t>
            </a:r>
            <a:r>
              <a:rPr lang="ru-RU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рублей </a:t>
            </a:r>
            <a:r>
              <a:rPr lang="ru-RU" sz="18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Цели </a:t>
            </a:r>
            <a:r>
              <a:rPr lang="ru-RU" sz="18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подпрограммы: </a:t>
            </a:r>
            <a:br>
              <a:rPr lang="ru-RU" sz="18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создание </a:t>
            </a:r>
            <a:r>
              <a:rPr lang="ru-RU" sz="18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условий, способствующих сдерживанию роста незаконного потребления наркотических средств и психотропных веществ</a:t>
            </a:r>
            <a:r>
              <a:rPr lang="ru-RU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;</a:t>
            </a:r>
            <a:br>
              <a:rPr lang="ru-RU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развитие </a:t>
            </a:r>
            <a:r>
              <a:rPr lang="ru-RU" sz="18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 территории Архангельской области системы комплексной реабилитации и ресоциализации потребителей наркотических средств </a:t>
            </a:r>
            <a:r>
              <a:rPr lang="ru-RU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8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психотропных веществ.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Users\shamin\Desktop\Доклад на Правительство по ГП\АГП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88084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Прямоугольник 9"/>
          <p:cNvSpPr>
            <a:spLocks noChangeArrowheads="1"/>
          </p:cNvSpPr>
          <p:nvPr/>
        </p:nvSpPr>
        <p:spPr bwMode="auto">
          <a:xfrm>
            <a:off x="0" y="6357958"/>
            <a:ext cx="9144000" cy="527426"/>
          </a:xfrm>
          <a:prstGeom prst="rect">
            <a:avLst/>
          </a:prstGeom>
          <a:solidFill>
            <a:srgbClr val="0090C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2" tIns="45706" rIns="91412" bIns="45706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Департамент специальных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24198"/>
            <a:ext cx="8229600" cy="4825082"/>
          </a:xfrm>
        </p:spPr>
        <p:txBody>
          <a:bodyPr>
            <a:normAutofit fontScale="90000"/>
          </a:bodyPr>
          <a:lstStyle/>
          <a:p>
            <a:pPr indent="449580">
              <a:spcAft>
                <a:spcPts val="0"/>
              </a:spcAft>
            </a:pP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Подпрограмма № 2 «Профилактика преступлений</a:t>
            </a:r>
            <a:b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и иных правонарушений в Архангельской области»</a:t>
            </a:r>
            <a:r>
              <a:rPr lang="en-US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 реализацию </a:t>
            </a:r>
            <a:r>
              <a:rPr lang="ru-RU" sz="2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13 мероприятий подпрограммы </a:t>
            </a:r>
            <a:r>
              <a:rPr lang="ru-RU" sz="2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ru-RU" sz="2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br>
              <a:rPr lang="ru-RU" sz="2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2021 </a:t>
            </a:r>
            <a:r>
              <a:rPr lang="ru-RU" sz="2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году </a:t>
            </a:r>
            <a:r>
              <a:rPr lang="ru-RU" sz="22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предусмотрены </a:t>
            </a:r>
            <a:r>
              <a:rPr lang="ru-RU" sz="2200" b="1" dirty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финансовые </a:t>
            </a:r>
            <a:r>
              <a:rPr lang="ru-RU" sz="22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средства</a:t>
            </a:r>
            <a:br>
              <a:rPr lang="ru-RU" sz="22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2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в </a:t>
            </a:r>
            <a:r>
              <a:rPr lang="ru-RU" sz="2200" b="1" dirty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размере </a:t>
            </a:r>
            <a:r>
              <a:rPr lang="ru-RU" sz="22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126682,7 </a:t>
            </a:r>
            <a:r>
              <a:rPr lang="ru-RU" sz="2200" b="1" dirty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тыс. рублей из областного </a:t>
            </a:r>
            <a:r>
              <a:rPr lang="ru-RU" sz="22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бюджета.</a:t>
            </a:r>
            <a:r>
              <a:rPr lang="ru-RU" sz="22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22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2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200" b="1" dirty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2200" b="1" dirty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2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Цели подпрограммы: снижение уровня преступности </a:t>
            </a:r>
            <a:br>
              <a:rPr lang="ru-RU" sz="22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2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на территории Архангельской области и развитие системы профилактики правонарушений, направленной </a:t>
            </a:r>
            <a:br>
              <a:rPr lang="ru-RU" sz="22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2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на активизацию борьбы с преступностью.</a:t>
            </a:r>
            <a:r>
              <a:rPr lang="ru-RU" sz="2200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2200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shamin\Desktop\Доклад на Правительство по ГП\АГП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95101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Прямоугольник 9"/>
          <p:cNvSpPr>
            <a:spLocks noChangeArrowheads="1"/>
          </p:cNvSpPr>
          <p:nvPr/>
        </p:nvSpPr>
        <p:spPr bwMode="auto">
          <a:xfrm>
            <a:off x="0" y="6409134"/>
            <a:ext cx="9144000" cy="476250"/>
          </a:xfrm>
          <a:prstGeom prst="rect">
            <a:avLst/>
          </a:prstGeom>
          <a:solidFill>
            <a:srgbClr val="0090C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2" tIns="45706" rIns="91412" bIns="45706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Департамент специальных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328592"/>
          </a:xfrm>
        </p:spPr>
        <p:txBody>
          <a:bodyPr>
            <a:normAutofit fontScale="90000"/>
          </a:bodyPr>
          <a:lstStyle/>
          <a:p>
            <a:pPr indent="449580">
              <a:spcAft>
                <a:spcPts val="0"/>
              </a:spcAft>
            </a:pPr>
            <a:r>
              <a:rPr lang="ru-RU" sz="27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Подпрограмма № 4 «Профилактика экстремизма и терроризма в Архангельской области»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На реализацию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мероприятий подпрограммы №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2021 году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предусмотрены финансовые средства</a:t>
            </a:r>
            <a:b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в размере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6901,8,7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тыс. рублей из областного бюджета.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Цели подпрограммы: реализация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государственной политики по профилактике терроризма и экстремизма, укрепление межнационального согласия, достижение взаимопонимания и взаимного уважения в вопросах межэтнического и межкультурного сотрудничества.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shamin\Desktop\Доклад на Правительство по ГП\АГП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37036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Прямоугольник 9"/>
          <p:cNvSpPr>
            <a:spLocks noChangeArrowheads="1"/>
          </p:cNvSpPr>
          <p:nvPr/>
        </p:nvSpPr>
        <p:spPr bwMode="auto">
          <a:xfrm>
            <a:off x="0" y="6409134"/>
            <a:ext cx="9144000" cy="476250"/>
          </a:xfrm>
          <a:prstGeom prst="rect">
            <a:avLst/>
          </a:prstGeom>
          <a:solidFill>
            <a:srgbClr val="0090C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2" tIns="45706" rIns="91412" bIns="45706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Департамент специальных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24198"/>
            <a:ext cx="8229600" cy="4825082"/>
          </a:xfrm>
        </p:spPr>
        <p:txBody>
          <a:bodyPr>
            <a:normAutofit fontScale="90000"/>
          </a:bodyPr>
          <a:lstStyle/>
          <a:p>
            <a:pPr lvl="0" indent="457200"/>
            <a:r>
              <a:rPr lang="ru-RU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Подпрограмма </a:t>
            </a:r>
            <a:r>
              <a:rPr lang="ru-RU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5 </a:t>
            </a:r>
            <a:r>
              <a:rPr lang="ru-RU" sz="28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«Противодействие коррупции в Архангельской области</a:t>
            </a:r>
            <a:r>
              <a:rPr lang="ru-RU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en-US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 реализацию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мероприятий подпрограммы №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2021 году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предусмотрены финансовые средства</a:t>
            </a:r>
            <a:b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в размере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550,0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тыс. рублей из областного бюджета. </a:t>
            </a:r>
            <a:br>
              <a:rPr lang="ru-RU" sz="2400" b="1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Цели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подпрограммы: искоренение </a:t>
            </a:r>
            <a:r>
              <a:rPr lang="ru-R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причин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условий, порождающих коррупцию в обществе,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формирование антикоррупционного общественного сознания и нетерпимости 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отношению к коррупции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endParaRPr lang="ru-RU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shamin\Desktop\Доклад на Правительство по ГП\АГП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00792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62372" y="1928802"/>
            <a:ext cx="8219256" cy="3660438"/>
          </a:xfrm>
        </p:spPr>
        <p:txBody>
          <a:bodyPr/>
          <a:lstStyle/>
          <a:p>
            <a:pPr marL="0" indent="0" algn="ctr">
              <a:spcBef>
                <a:spcPts val="300"/>
              </a:spcBef>
              <a:buNone/>
            </a:pPr>
            <a:r>
              <a:rPr lang="ru-RU" sz="4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СПАСИБО </a:t>
            </a:r>
          </a:p>
          <a:p>
            <a:pPr marL="0" indent="0" algn="ctr">
              <a:spcBef>
                <a:spcPts val="300"/>
              </a:spcBef>
              <a:buNone/>
            </a:pPr>
            <a:r>
              <a:rPr lang="ru-RU" sz="4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 ВНИМАНИЕ!</a:t>
            </a:r>
            <a:endParaRPr lang="ru-RU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9"/>
          <p:cNvSpPr>
            <a:spLocks noChangeArrowheads="1"/>
          </p:cNvSpPr>
          <p:nvPr/>
        </p:nvSpPr>
        <p:spPr bwMode="auto">
          <a:xfrm>
            <a:off x="0" y="6409134"/>
            <a:ext cx="9144000" cy="476250"/>
          </a:xfrm>
          <a:prstGeom prst="rect">
            <a:avLst/>
          </a:prstGeom>
          <a:solidFill>
            <a:srgbClr val="0090C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2" tIns="45706" rIns="91412" bIns="45706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Департамент специальных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shamin\Desktop\Доклад на Правительство по ГП\АГП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05608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3714</TotalTime>
  <Words>153</Words>
  <Application>Microsoft Office PowerPoint</Application>
  <PresentationFormat>Экран (4:3)</PresentationFormat>
  <Paragraphs>38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ДОКЛАД о финансировании в 2021 году мероприятий государственной программы Архангельской области «Обеспечение общественного порядка, профилактика  преступности, коррупции, терроризма, экстремизма  и незаконного потребления наркотических средств  и психотропных веществ в Архангельской области       (2020 - 2025 годы)»  утверждена постановлением Правительства Архангельской области  от 11 октября 2013 года № 478-пп  </vt:lpstr>
      <vt:lpstr>Основные направления реализации госпрограммы:    предупреждение и профилактика преступности и обеспечение общественного порядка; противодействие коррупции в Архангельской области; реализация государственной политики по профилактике терроризма и экстремизма; реализация комплексных мер противодействия злоупотреблению наркотиками и их незаконному обороту.  </vt:lpstr>
      <vt:lpstr>Слайд 3</vt:lpstr>
      <vt:lpstr>Подпрограмма № 1 «Профилактика незаконного потребления наркотических средств и психотропных веществ, реабилитация и ресоциализация потребителей наркотических средств и психотропных веществ»  На реализацию 10 мероприятий подпрограммы № 1   в 2021 году предусмотрены финансовые средства из областного бюджета в размере 3330,5 тыс. рублей   Цели подпрограммы:  создание условий, способствующих сдерживанию роста незаконного потребления наркотических средств и психотропных веществ; развитие на территории Архангельской области системы комплексной реабилитации и ресоциализации потребителей наркотических средств  и психотропных веществ. </vt:lpstr>
      <vt:lpstr>Подпрограмма № 2 «Профилактика преступлений  и иных правонарушений в Архангельской области»  На реализацию 13 мероприятий подпрограммы № 2 в 2021 году предусмотрены финансовые средства в размере 126682,7 тыс. рублей из областного бюджета.   Цели подпрограммы: снижение уровня преступности  на территории Архангельской области и развитие системы профилактики правонарушений, направленной  на активизацию борьбы с преступностью.  </vt:lpstr>
      <vt:lpstr>Подпрограмма № 4 «Профилактика экстремизма и терроризма в Архангельской области»    На реализацию 3 мероприятий подпрограммы № 4 в 2021 году предусмотрены финансовые средства в размере 6901,8,7 тыс. рублей из областного бюджета.    Цели подпрограммы: реализация государственной политики по профилактике терроризма и экстремизма, укрепление межнационального согласия, достижение взаимопонимания и взаимного уважения в вопросах межэтнического и межкультурного сотрудничества. </vt:lpstr>
      <vt:lpstr>Подпрограмма № 5 «Противодействие коррупции в Архангельской области»  На реализацию 4 мероприятий подпрограммы № 5 в 2021 году предусмотрены финансовые средства в размере 550,0 тыс. рублей из областного бюджета.   Цели подпрограммы: искоренение причин  и условий, порождающих коррупцию в обществе,  и формирование антикоррупционного общественного сознания и нетерпимости  по отношению к коррупции.  </vt:lpstr>
      <vt:lpstr>Слайд 8</vt:lpstr>
    </vt:vector>
  </TitlesOfParts>
  <Company>MPTiS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ddd</dc:title>
  <dc:creator>ddd</dc:creator>
  <cp:lastModifiedBy>kraev</cp:lastModifiedBy>
  <cp:revision>301</cp:revision>
  <cp:lastPrinted>2019-04-19T15:21:30Z</cp:lastPrinted>
  <dcterms:created xsi:type="dcterms:W3CDTF">2013-03-19T13:16:46Z</dcterms:created>
  <dcterms:modified xsi:type="dcterms:W3CDTF">2020-10-26T13:22:14Z</dcterms:modified>
</cp:coreProperties>
</file>