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style2.xml" ContentType="application/vnd.ms-office.chart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charts/colors2.xml" ContentType="application/vnd.ms-office.chartcolorstyl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harts/colors1.xml" ContentType="application/vnd.ms-office.chartcolorstyle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charts/style1.xml" ContentType="application/vnd.ms-office.chart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44" r:id="rId2"/>
  </p:sldMasterIdLst>
  <p:notesMasterIdLst>
    <p:notesMasterId r:id="rId6"/>
  </p:notesMasterIdLst>
  <p:sldIdLst>
    <p:sldId id="265" r:id="rId3"/>
    <p:sldId id="266" r:id="rId4"/>
    <p:sldId id="267" r:id="rId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Иванова Анна Александровна" initials="ИАА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00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00" d="100"/>
          <a:sy n="100" d="100"/>
        </p:scale>
        <p:origin x="-946" y="-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1.xml"/><Relationship Id="rId2" Type="http://schemas.microsoft.com/office/2011/relationships/chartColorStyle" Target="colors1.xml"/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2.xml"/><Relationship Id="rId2" Type="http://schemas.microsoft.com/office/2011/relationships/chartColorStyle" Target="colors2.xml"/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8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err="1" smtClean="0">
                <a:solidFill>
                  <a:srgbClr val="C00000"/>
                </a:solidFill>
              </a:rPr>
              <a:t>Каргопольский</a:t>
            </a:r>
            <a:r>
              <a:rPr lang="ru-RU" sz="1800" b="1" dirty="0" smtClean="0">
                <a:solidFill>
                  <a:srgbClr val="C00000"/>
                </a:solidFill>
              </a:rPr>
              <a:t> муниципальный округ</a:t>
            </a:r>
            <a:endParaRPr lang="ru-RU" sz="1800" b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4159224874857412"/>
                  <c:y val="-0.12379821045524859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15339160281095529"/>
                      <c:h val="9.8359797629323231E-2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Государственная поддержка социально-экономического развития округа</c:v>
                </c:pt>
                <c:pt idx="1">
                  <c:v>Выходное пособие и сохранение среднего месячного заработка на период трудоустройства</c:v>
                </c:pt>
                <c:pt idx="2">
                  <c:v>Меры социальной поддержки муниципальным служащим, вследствие досрочного прекращения их полномочий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#,##0.0">
                  <c:v>30000</c:v>
                </c:pt>
                <c:pt idx="1">
                  <c:v>7806.7</c:v>
                </c:pt>
                <c:pt idx="2">
                  <c:v>834.7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legend>
      <c:legendPos val="b"/>
      <c:legendEntry>
        <c:idx val="3"/>
        <c:delete val="1"/>
      </c:legendEntry>
      <c:layout>
        <c:manualLayout>
          <c:xMode val="edge"/>
          <c:yMode val="edge"/>
          <c:x val="8.7194225894092606E-2"/>
          <c:y val="0.68048387135728883"/>
          <c:w val="0.91280577410590757"/>
          <c:h val="0.29651143834259969"/>
        </c:manualLayout>
      </c:layout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r>
              <a:rPr lang="ru-RU" sz="1800" b="1" dirty="0" err="1" smtClean="0">
                <a:solidFill>
                  <a:srgbClr val="C00000"/>
                </a:solidFill>
              </a:rPr>
              <a:t>Вилегодский</a:t>
            </a:r>
            <a:r>
              <a:rPr lang="ru-RU" sz="1800" b="1" dirty="0" smtClean="0">
                <a:solidFill>
                  <a:srgbClr val="C00000"/>
                </a:solidFill>
              </a:rPr>
              <a:t> муниципальный округ</a:t>
            </a:r>
          </a:p>
          <a:p>
            <a:pPr>
              <a:defRPr sz="1600" b="1" i="0" u="none" strike="noStrike" kern="1200" spc="0" baseline="0">
                <a:solidFill>
                  <a:srgbClr val="C00000"/>
                </a:solidFill>
                <a:latin typeface="+mn-lt"/>
                <a:ea typeface="+mn-ea"/>
                <a:cs typeface="+mn-cs"/>
              </a:defRPr>
            </a:pPr>
            <a:endParaRPr lang="ru-RU" sz="1600" b="1" dirty="0">
              <a:solidFill>
                <a:srgbClr val="C00000"/>
              </a:solidFill>
            </a:endParaRPr>
          </a:p>
        </c:rich>
      </c:tx>
      <c:layout/>
      <c:spPr>
        <a:noFill/>
        <a:ln>
          <a:noFill/>
        </a:ln>
        <a:effectLst/>
      </c:spPr>
    </c:title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Pt>
            <c:idx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1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2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</c:dPt>
          <c:dPt>
            <c:idx val="3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</c:dPt>
          <c:dLbls>
            <c:dLbl>
              <c:idx val="0"/>
              <c:layout>
                <c:manualLayout>
                  <c:x val="-0.18101998077807344"/>
                  <c:y val="-0.108220021623613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ru-RU"/>
                </a:p>
              </c:txPr>
              <c:showVal val="1"/>
              <c:extLst>
                <c:ext xmlns:c15="http://schemas.microsoft.com/office/drawing/2012/chart" uri="{CE6537A1-D6FC-4f65-9D91-7224C49458BB}">
                  <c15:layout>
                    <c:manualLayout>
                      <c:w val="0.21171385127289324"/>
                      <c:h val="0.10764797177417998"/>
                    </c:manualLayout>
                  </c15:layout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showVal val="1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Лист1!$A$2:$A$5</c:f>
              <c:strCache>
                <c:ptCount val="3"/>
                <c:pt idx="0">
                  <c:v>Государственная поддержка социально-экономического развития округа</c:v>
                </c:pt>
                <c:pt idx="1">
                  <c:v>Выходное пособие и сохранения среднего месячного заработка на период трудоустройства </c:v>
                </c:pt>
                <c:pt idx="2">
                  <c:v>Меры социальной поддержки муниципальных служащих, вследствие досрочного прекращения их полномочий в связи 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 formatCode="0.00">
                  <c:v>18000</c:v>
                </c:pt>
                <c:pt idx="1">
                  <c:v>6693.9</c:v>
                </c:pt>
                <c:pt idx="2">
                  <c:v>389.6</c:v>
                </c:pt>
              </c:numCache>
            </c:numRef>
          </c:val>
        </c:ser>
        <c:dLbls/>
        <c:firstSliceAng val="0"/>
      </c:pieChart>
      <c:spPr>
        <a:noFill/>
        <a:ln>
          <a:noFill/>
        </a:ln>
        <a:effectLst/>
      </c:spPr>
    </c:plotArea>
    <c:plotVisOnly val="1"/>
    <c:dispBlanksAs val="zero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1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3168CD-9A52-477F-9AAC-2C77FC749A50}" type="datetimeFigureOut">
              <a:rPr lang="ru-RU" smtClean="0"/>
              <a:pPr/>
              <a:t>28.10.2020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A84613-4085-4533-9E8C-C2DFDF44B6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591303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84613-4085-4533-9E8C-C2DFDF44B6CF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399584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A84613-4085-4533-9E8C-C2DFDF44B6CF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41468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96549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598699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40664872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xmlns="" val="23886221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8599163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xmlns="" val="350431877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57780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289422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8732395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1298560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4070914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6010602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xmlns="" val="338011588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139951546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4AC259-EBD3-4477-8ED1-9C4E8D32F78F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2C2C70-2A90-47DD-B4C7-2A4AE87F3363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724898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801901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18347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6357842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123515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2512917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2093366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9162493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894"/>
            <a:ext cx="9143999" cy="68401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xmlns="" val="3085398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9F9D1EDC-A2B1-4467-8D3F-4DFD9B83CAD8}" type="datetimeFigureOut">
              <a:rPr lang="uk-UA" smtClean="0"/>
              <a:pPr/>
              <a:t>28.10.2020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412570F2-E200-4629-A09A-B32E2C0D788B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5982"/>
            <a:ext cx="9144000" cy="6852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684661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0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971600" y="980728"/>
            <a:ext cx="7560840" cy="5400600"/>
          </a:xfrm>
        </p:spPr>
        <p:txBody>
          <a:bodyPr>
            <a:normAutofit/>
          </a:bodyPr>
          <a:lstStyle/>
          <a:p>
            <a:pPr indent="0" algn="just">
              <a:lnSpc>
                <a:spcPts val="1800"/>
              </a:lnSpc>
              <a:spcAft>
                <a:spcPts val="0"/>
              </a:spcAft>
              <a:buNone/>
            </a:pPr>
            <a:endParaRPr lang="ru-RU" sz="24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r>
              <a:rPr lang="ru-RU" b="1" dirty="0"/>
              <a:t>Подпрограмма № 3 «Развитие территориального общественного самоуправления в Архангельской области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r>
              <a:rPr lang="ru-RU" dirty="0"/>
              <a:t>Общий объем финансирования </a:t>
            </a:r>
            <a:r>
              <a:rPr lang="ru-RU" dirty="0" smtClean="0"/>
              <a:t>на </a:t>
            </a:r>
            <a:r>
              <a:rPr lang="ru-RU" dirty="0"/>
              <a:t>2021 </a:t>
            </a:r>
            <a:r>
              <a:rPr lang="ru-RU" dirty="0" smtClean="0"/>
              <a:t>год</a:t>
            </a:r>
          </a:p>
          <a:p>
            <a:r>
              <a:rPr lang="ru-RU" dirty="0"/>
              <a:t> </a:t>
            </a:r>
            <a:r>
              <a:rPr lang="ru-RU" b="1" dirty="0" smtClean="0"/>
              <a:t>15 576,2 </a:t>
            </a:r>
            <a:r>
              <a:rPr lang="ru-RU" b="1" dirty="0"/>
              <a:t>тыс. рублей</a:t>
            </a:r>
            <a:r>
              <a:rPr lang="ru-RU" dirty="0"/>
              <a:t>, в том числе:</a:t>
            </a:r>
          </a:p>
          <a:p>
            <a:r>
              <a:rPr lang="ru-RU" dirty="0"/>
              <a:t>средства </a:t>
            </a:r>
            <a:r>
              <a:rPr lang="ru-RU" dirty="0" smtClean="0"/>
              <a:t>областного </a:t>
            </a:r>
            <a:r>
              <a:rPr lang="ru-RU" dirty="0"/>
              <a:t>бюджета – </a:t>
            </a:r>
            <a:r>
              <a:rPr lang="ru-RU" dirty="0" smtClean="0"/>
              <a:t>12 000,0 </a:t>
            </a:r>
            <a:r>
              <a:rPr lang="ru-RU" dirty="0"/>
              <a:t>тыс. </a:t>
            </a:r>
            <a:r>
              <a:rPr lang="ru-RU" dirty="0" smtClean="0"/>
              <a:t>руб.</a:t>
            </a:r>
            <a:endParaRPr lang="ru-RU" dirty="0"/>
          </a:p>
          <a:p>
            <a:r>
              <a:rPr lang="ru-RU" dirty="0"/>
              <a:t>средства </a:t>
            </a:r>
            <a:r>
              <a:rPr lang="ru-RU" dirty="0" smtClean="0"/>
              <a:t>местного </a:t>
            </a:r>
            <a:r>
              <a:rPr lang="ru-RU" dirty="0"/>
              <a:t>бюджета – </a:t>
            </a:r>
            <a:r>
              <a:rPr lang="ru-RU" dirty="0" smtClean="0"/>
              <a:t>3</a:t>
            </a:r>
            <a:r>
              <a:rPr lang="ru-RU" dirty="0"/>
              <a:t> </a:t>
            </a:r>
            <a:r>
              <a:rPr lang="ru-RU" dirty="0" smtClean="0"/>
              <a:t>576</a:t>
            </a:r>
            <a:r>
              <a:rPr lang="ru-RU" dirty="0"/>
              <a:t> </a:t>
            </a:r>
            <a:r>
              <a:rPr lang="ru-RU" dirty="0" smtClean="0"/>
              <a:t>,2 </a:t>
            </a:r>
            <a:r>
              <a:rPr lang="ru-RU" dirty="0"/>
              <a:t>тыс. </a:t>
            </a:r>
            <a:r>
              <a:rPr lang="ru-RU" dirty="0" smtClean="0"/>
              <a:t>руб.</a:t>
            </a:r>
          </a:p>
          <a:p>
            <a:endParaRPr lang="ru-RU" dirty="0" smtClean="0"/>
          </a:p>
          <a:p>
            <a:r>
              <a:rPr lang="ru-RU" dirty="0" smtClean="0">
                <a:solidFill>
                  <a:schemeClr val="tx1"/>
                </a:solidFill>
              </a:rPr>
              <a:t>из них за счет средств областного бюджета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субсидии на реализацию проектов ТОС:</a:t>
            </a:r>
          </a:p>
          <a:p>
            <a:endParaRPr lang="ru-RU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городским округам – 1 700 тыс</a:t>
            </a:r>
            <a:r>
              <a:rPr lang="ru-RU" dirty="0">
                <a:solidFill>
                  <a:schemeClr val="tx1"/>
                </a:solidFill>
              </a:rPr>
              <a:t>. </a:t>
            </a:r>
            <a:r>
              <a:rPr lang="ru-RU" dirty="0" smtClean="0">
                <a:solidFill>
                  <a:schemeClr val="tx1"/>
                </a:solidFill>
              </a:rPr>
              <a:t>руб.</a:t>
            </a:r>
          </a:p>
          <a:p>
            <a:endParaRPr lang="ru-RU" sz="500" dirty="0" smtClean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муниципальным районам – 7 175 тыс. руб.</a:t>
            </a:r>
          </a:p>
          <a:p>
            <a:endParaRPr lang="ru-RU" sz="500" dirty="0">
              <a:solidFill>
                <a:schemeClr val="tx1"/>
              </a:solidFill>
            </a:endParaRPr>
          </a:p>
          <a:p>
            <a:r>
              <a:rPr lang="ru-RU" dirty="0" smtClean="0">
                <a:solidFill>
                  <a:schemeClr val="tx1"/>
                </a:solidFill>
              </a:rPr>
              <a:t>муниципальным округам – 1 000,0 тыс. руб.</a:t>
            </a:r>
          </a:p>
          <a:p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8676456" cy="504056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822" y="425859"/>
            <a:ext cx="8095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государственного управления </a:t>
            </a:r>
            <a:b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местного самоуправления, развитие институтов гражданского общества в Архангельской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423220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971600" y="941498"/>
            <a:ext cx="7560840" cy="5400600"/>
          </a:xfrm>
        </p:spPr>
        <p:txBody>
          <a:bodyPr>
            <a:normAutofit/>
          </a:bodyPr>
          <a:lstStyle/>
          <a:p>
            <a:pPr indent="0" algn="just">
              <a:lnSpc>
                <a:spcPts val="1800"/>
              </a:lnSpc>
              <a:spcAft>
                <a:spcPts val="0"/>
              </a:spcAft>
              <a:buNone/>
            </a:pPr>
            <a:endParaRPr lang="ru-RU" sz="24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r>
              <a:rPr lang="ru-RU" b="1" dirty="0"/>
              <a:t>Подпрограмма № </a:t>
            </a:r>
            <a:r>
              <a:rPr lang="ru-RU" b="1" dirty="0" smtClean="0"/>
              <a:t>8</a:t>
            </a:r>
            <a:r>
              <a:rPr lang="ru-RU" b="1" dirty="0"/>
              <a:t> </a:t>
            </a:r>
            <a:r>
              <a:rPr lang="ru-RU" b="1" dirty="0" smtClean="0"/>
              <a:t>«Содействие </a:t>
            </a:r>
            <a:r>
              <a:rPr lang="ru-RU" b="1" dirty="0"/>
              <a:t>социально-экономическому развитию муниципальных округов Архангельской области</a:t>
            </a:r>
            <a:r>
              <a:rPr lang="ru-RU" b="1" dirty="0" smtClean="0"/>
              <a:t>»</a:t>
            </a:r>
          </a:p>
          <a:p>
            <a:endParaRPr lang="ru-RU" b="1" dirty="0" smtClean="0"/>
          </a:p>
          <a:p>
            <a:r>
              <a:rPr lang="ru-RU" dirty="0" smtClean="0"/>
              <a:t>Общий </a:t>
            </a:r>
            <a:r>
              <a:rPr lang="ru-RU" dirty="0"/>
              <a:t>объем финансирования </a:t>
            </a:r>
            <a:r>
              <a:rPr lang="ru-RU" dirty="0" smtClean="0"/>
              <a:t>на </a:t>
            </a:r>
            <a:r>
              <a:rPr lang="ru-RU" dirty="0"/>
              <a:t>2021 </a:t>
            </a:r>
            <a:r>
              <a:rPr lang="ru-RU" dirty="0" smtClean="0"/>
              <a:t>год</a:t>
            </a:r>
          </a:p>
          <a:p>
            <a:r>
              <a:rPr lang="ru-RU" b="1" dirty="0"/>
              <a:t> </a:t>
            </a:r>
            <a:r>
              <a:rPr lang="ru-RU" b="1" dirty="0" smtClean="0"/>
              <a:t>63 725,0 </a:t>
            </a:r>
            <a:r>
              <a:rPr lang="ru-RU" b="1" dirty="0"/>
              <a:t>тыс. рублей</a:t>
            </a:r>
            <a:r>
              <a:rPr lang="ru-RU" dirty="0"/>
              <a:t>, в том числе:</a:t>
            </a:r>
          </a:p>
          <a:p>
            <a:r>
              <a:rPr lang="ru-RU" dirty="0"/>
              <a:t>средства </a:t>
            </a:r>
            <a:r>
              <a:rPr lang="ru-RU" dirty="0" smtClean="0"/>
              <a:t>областного </a:t>
            </a:r>
            <a:r>
              <a:rPr lang="ru-RU" dirty="0"/>
              <a:t>бюджета – </a:t>
            </a:r>
            <a:r>
              <a:rPr lang="ru-RU" dirty="0" smtClean="0"/>
              <a:t>63 000,0 </a:t>
            </a:r>
            <a:r>
              <a:rPr lang="ru-RU" dirty="0"/>
              <a:t>тыс. </a:t>
            </a:r>
            <a:r>
              <a:rPr lang="ru-RU" dirty="0" smtClean="0"/>
              <a:t>руб.; </a:t>
            </a:r>
            <a:endParaRPr lang="ru-RU" dirty="0"/>
          </a:p>
          <a:p>
            <a:r>
              <a:rPr lang="ru-RU" dirty="0"/>
              <a:t>средства </a:t>
            </a:r>
            <a:r>
              <a:rPr lang="ru-RU" dirty="0" smtClean="0"/>
              <a:t>местного </a:t>
            </a:r>
            <a:r>
              <a:rPr lang="ru-RU" dirty="0"/>
              <a:t>бюджета – </a:t>
            </a:r>
            <a:r>
              <a:rPr lang="ru-RU" dirty="0" smtClean="0"/>
              <a:t>725,0 </a:t>
            </a:r>
            <a:r>
              <a:rPr lang="ru-RU" dirty="0"/>
              <a:t>тыс. </a:t>
            </a:r>
            <a:r>
              <a:rPr lang="ru-RU" dirty="0" smtClean="0"/>
              <a:t>руб.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404664"/>
            <a:ext cx="8676456" cy="504056"/>
          </a:xfrm>
          <a:prstGeom prst="rect">
            <a:avLst/>
          </a:prstGeom>
          <a:solidFill>
            <a:srgbClr val="0033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3822" y="425859"/>
            <a:ext cx="80957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Совершенствование государственного управления </a:t>
            </a:r>
            <a:b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местного самоуправления, развитие институтов гражданского общества в Архангельской области</a:t>
            </a:r>
          </a:p>
        </p:txBody>
      </p:sp>
      <p:graphicFrame>
        <p:nvGraphicFramePr>
          <p:cNvPr id="14" name="Диаграмма 13"/>
          <p:cNvGraphicFramePr/>
          <p:nvPr>
            <p:extLst>
              <p:ext uri="{D42A27DB-BD31-4B8C-83A1-F6EECF244321}">
                <p14:modId xmlns:p14="http://schemas.microsoft.com/office/powerpoint/2010/main" xmlns="" val="4217118657"/>
              </p:ext>
            </p:extLst>
          </p:nvPr>
        </p:nvGraphicFramePr>
        <p:xfrm>
          <a:off x="467544" y="3429000"/>
          <a:ext cx="4752528" cy="33123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21" name="Диаграмма 20"/>
          <p:cNvGraphicFramePr/>
          <p:nvPr>
            <p:extLst>
              <p:ext uri="{D42A27DB-BD31-4B8C-83A1-F6EECF244321}">
                <p14:modId xmlns:p14="http://schemas.microsoft.com/office/powerpoint/2010/main" xmlns="" val="1329764240"/>
              </p:ext>
            </p:extLst>
          </p:nvPr>
        </p:nvGraphicFramePr>
        <p:xfrm>
          <a:off x="4751512" y="3429000"/>
          <a:ext cx="4392488" cy="24482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xmlns="" val="2773452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type="subTitle" idx="1"/>
          </p:nvPr>
        </p:nvSpPr>
        <p:spPr>
          <a:xfrm>
            <a:off x="971600" y="1268760"/>
            <a:ext cx="7560840" cy="5073338"/>
          </a:xfrm>
        </p:spPr>
        <p:txBody>
          <a:bodyPr>
            <a:normAutofit/>
          </a:bodyPr>
          <a:lstStyle/>
          <a:p>
            <a:pPr indent="0" algn="just">
              <a:lnSpc>
                <a:spcPts val="1800"/>
              </a:lnSpc>
              <a:spcAft>
                <a:spcPts val="0"/>
              </a:spcAft>
              <a:buNone/>
            </a:pPr>
            <a:endParaRPr lang="ru-RU" sz="2400" dirty="0">
              <a:solidFill>
                <a:schemeClr val="tx1"/>
              </a:solidFill>
              <a:ea typeface="Calibri" panose="020F0502020204030204" pitchFamily="34" charset="0"/>
            </a:endParaRPr>
          </a:p>
          <a:p>
            <a:r>
              <a:rPr lang="ru-RU" b="1" dirty="0" smtClean="0"/>
              <a:t>Мероприятие «Реализация мероприятий по благоустройству сельских территории» в рамках государственной программы </a:t>
            </a:r>
            <a:r>
              <a:rPr lang="ru-RU" b="1" dirty="0"/>
              <a:t>Архангельской </a:t>
            </a:r>
            <a:r>
              <a:rPr lang="ru-RU" b="1" dirty="0" smtClean="0"/>
              <a:t>области «Комплексное развитие сельских территорий Архангельской области»</a:t>
            </a:r>
          </a:p>
          <a:p>
            <a:endParaRPr lang="ru-RU" b="1" dirty="0" smtClean="0"/>
          </a:p>
          <a:p>
            <a:r>
              <a:rPr lang="ru-RU" dirty="0" smtClean="0"/>
              <a:t>Общий </a:t>
            </a:r>
            <a:r>
              <a:rPr lang="ru-RU" dirty="0"/>
              <a:t>объем финансирования </a:t>
            </a:r>
            <a:r>
              <a:rPr lang="ru-RU" dirty="0" smtClean="0"/>
              <a:t>на </a:t>
            </a:r>
            <a:r>
              <a:rPr lang="ru-RU" dirty="0"/>
              <a:t>2021 </a:t>
            </a:r>
            <a:r>
              <a:rPr lang="ru-RU" dirty="0" smtClean="0"/>
              <a:t>год</a:t>
            </a:r>
          </a:p>
          <a:p>
            <a:r>
              <a:rPr lang="ru-RU" b="1" dirty="0"/>
              <a:t> </a:t>
            </a:r>
            <a:r>
              <a:rPr lang="ru-RU" b="1" dirty="0" smtClean="0"/>
              <a:t>11 500,6 </a:t>
            </a:r>
            <a:r>
              <a:rPr lang="ru-RU" b="1" dirty="0"/>
              <a:t>тыс. рублей</a:t>
            </a:r>
            <a:r>
              <a:rPr lang="ru-RU" dirty="0"/>
              <a:t>, в том числе</a:t>
            </a:r>
            <a:r>
              <a:rPr lang="ru-RU" dirty="0" smtClean="0"/>
              <a:t>:</a:t>
            </a:r>
          </a:p>
          <a:p>
            <a:endParaRPr lang="ru-RU" sz="900" dirty="0"/>
          </a:p>
          <a:p>
            <a:r>
              <a:rPr lang="ru-RU" dirty="0"/>
              <a:t>средства </a:t>
            </a:r>
            <a:r>
              <a:rPr lang="ru-RU" dirty="0" smtClean="0"/>
              <a:t>федерального </a:t>
            </a:r>
            <a:r>
              <a:rPr lang="ru-RU" dirty="0"/>
              <a:t>бюджета – </a:t>
            </a:r>
            <a:r>
              <a:rPr lang="ru-RU" dirty="0" smtClean="0"/>
              <a:t>10 350,3 </a:t>
            </a:r>
            <a:r>
              <a:rPr lang="ru-RU" dirty="0"/>
              <a:t>тыс. </a:t>
            </a:r>
            <a:r>
              <a:rPr lang="ru-RU" dirty="0" smtClean="0"/>
              <a:t>руб.; </a:t>
            </a:r>
            <a:endParaRPr lang="ru-RU" dirty="0"/>
          </a:p>
          <a:p>
            <a:r>
              <a:rPr lang="ru-RU" dirty="0"/>
              <a:t>средства </a:t>
            </a:r>
            <a:r>
              <a:rPr lang="ru-RU" dirty="0" smtClean="0"/>
              <a:t>областного </a:t>
            </a:r>
            <a:r>
              <a:rPr lang="ru-RU" dirty="0"/>
              <a:t>бюджета – </a:t>
            </a:r>
            <a:r>
              <a:rPr lang="ru-RU" dirty="0" smtClean="0"/>
              <a:t>1 150,3 тыс</a:t>
            </a:r>
            <a:r>
              <a:rPr lang="ru-RU" dirty="0"/>
              <a:t>. </a:t>
            </a:r>
            <a:r>
              <a:rPr lang="ru-RU" dirty="0" smtClean="0"/>
              <a:t>руб.</a:t>
            </a:r>
          </a:p>
          <a:p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404664"/>
            <a:ext cx="8676456" cy="504056"/>
          </a:xfrm>
          <a:prstGeom prst="rect">
            <a:avLst/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0033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822" y="425859"/>
            <a:ext cx="809577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ln w="0"/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Комплексное развитие сельских территорий Архангельской области</a:t>
            </a:r>
          </a:p>
        </p:txBody>
      </p:sp>
    </p:spTree>
    <p:extLst>
      <p:ext uri="{BB962C8B-B14F-4D97-AF65-F5344CB8AC3E}">
        <p14:creationId xmlns:p14="http://schemas.microsoft.com/office/powerpoint/2010/main" xmlns="" val="24759900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пециальное оформление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Crop" id="{EC9488ED-E761-4D60-9AC4-764D1FE2C171}" vid="{CE19780C-D67D-4C13-9DE9-A52BC3BA51B4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311</TotalTime>
  <Words>88</Words>
  <Application>Microsoft Office PowerPoint</Application>
  <PresentationFormat>Экран (4:3)</PresentationFormat>
  <Paragraphs>39</Paragraphs>
  <Slides>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3</vt:i4>
      </vt:variant>
    </vt:vector>
  </HeadingPairs>
  <TitlesOfParts>
    <vt:vector size="5" baseType="lpstr">
      <vt:lpstr>Специальное оформление</vt:lpstr>
      <vt:lpstr>Crop</vt:lpstr>
      <vt:lpstr>Слайд 1</vt:lpstr>
      <vt:lpstr>Слайд 2</vt:lpstr>
      <vt:lpstr>Слайд 3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Название  презентации</dc:title>
  <dc:creator>Павел</dc:creator>
  <cp:lastModifiedBy>Каркавцева Любовь Геннадьевна</cp:lastModifiedBy>
  <cp:revision>68</cp:revision>
  <dcterms:created xsi:type="dcterms:W3CDTF">2009-01-08T12:15:48Z</dcterms:created>
  <dcterms:modified xsi:type="dcterms:W3CDTF">2020-10-28T06:21:29Z</dcterms:modified>
</cp:coreProperties>
</file>