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44" r:id="rId2"/>
  </p:sldMasterIdLst>
  <p:notesMasterIdLst>
    <p:notesMasterId r:id="rId6"/>
  </p:notesMasterIdLst>
  <p:sldIdLst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ванова Анна Александровна" initials="ИАА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err="1" smtClean="0">
                <a:solidFill>
                  <a:srgbClr val="C00000"/>
                </a:solidFill>
              </a:rPr>
              <a:t>Каргопольский</a:t>
            </a:r>
            <a:r>
              <a:rPr lang="ru-RU" sz="1800" b="1" dirty="0" smtClean="0">
                <a:solidFill>
                  <a:srgbClr val="C00000"/>
                </a:solidFill>
              </a:rPr>
              <a:t> муниципальный округ</a:t>
            </a:r>
            <a:endParaRPr lang="ru-RU" sz="1800" b="1" dirty="0">
              <a:solidFill>
                <a:srgbClr val="C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4159224874857412"/>
                  <c:y val="-0.123798210455248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0.15339160281095529"/>
                      <c:h val="9.835979762932323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3"/>
                <c:pt idx="0">
                  <c:v>Государственная поддержка социально-экономического развития округа</c:v>
                </c:pt>
                <c:pt idx="1">
                  <c:v>Выходное пособие и сохранение среднего месячного заработка на период трудоустройства</c:v>
                </c:pt>
                <c:pt idx="2">
                  <c:v>Меры социальной поддержки муниципальным служащим, вследствие досрочного прекращения их полномочий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">
                  <c:v>30000</c:v>
                </c:pt>
                <c:pt idx="1">
                  <c:v>7806.7</c:v>
                </c:pt>
                <c:pt idx="2">
                  <c:v>834.7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8.7194225894092606E-2"/>
          <c:y val="0.68048387135728883"/>
          <c:w val="0.91280577410590757"/>
          <c:h val="0.2965114383425996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 err="1" smtClean="0">
                <a:solidFill>
                  <a:srgbClr val="C00000"/>
                </a:solidFill>
              </a:rPr>
              <a:t>Вилегодский</a:t>
            </a:r>
            <a:r>
              <a:rPr lang="ru-RU" sz="1800" b="1" dirty="0" smtClean="0">
                <a:solidFill>
                  <a:srgbClr val="C00000"/>
                </a:solidFill>
              </a:rPr>
              <a:t> муниципальный округ</a:t>
            </a:r>
          </a:p>
          <a:p>
            <a:pPr>
              <a:defRPr sz="1600" b="1" i="0" u="none" strike="noStrike" kern="1200" spc="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ru-RU" sz="1600" b="1" dirty="0">
              <a:solidFill>
                <a:srgbClr val="C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8101998077807344"/>
                  <c:y val="-0.108220021623613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0.21171385127289324"/>
                      <c:h val="0.1076479717741799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3"/>
                <c:pt idx="0">
                  <c:v>Государственная поддержка социально-экономического развития округа</c:v>
                </c:pt>
                <c:pt idx="1">
                  <c:v>Выходное пособие и сохранения среднего месячного заработка на период трудоустройства </c:v>
                </c:pt>
                <c:pt idx="2">
                  <c:v>Меры социальной поддержки муниципальных служащих, вследствие досрочного прекращения их полномочий в связи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0.00">
                  <c:v>18000</c:v>
                </c:pt>
                <c:pt idx="1">
                  <c:v>6693.9</c:v>
                </c:pt>
                <c:pt idx="2">
                  <c:v>389.6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168CD-9A52-477F-9AAC-2C77FC749A50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84613-4085-4533-9E8C-C2DFDF44B6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9130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84613-4085-4533-9E8C-C2DFDF44B6C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9958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84613-4085-4533-9E8C-C2DFDF44B6C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146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6549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9869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66487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xmlns="" val="2388622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59916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35043187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25778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89422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73239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29856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07091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01060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3801158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995154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AC259-EBD3-4477-8ED1-9C4E8D32F78F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C2C70-2A90-47DD-B4C7-2A4AE87F3363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724898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80190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183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63578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12351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25129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9336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1624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894"/>
            <a:ext cx="9143999" cy="68401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9F9D1EDC-A2B1-4467-8D3F-4DFD9B83CAD8}" type="datetimeFigureOut">
              <a:rPr lang="uk-UA" smtClean="0"/>
              <a:pPr/>
              <a:t>28.10.2020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12570F2-E200-4629-A09A-B32E2C0D788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982"/>
            <a:ext cx="9144000" cy="685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8466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971600" y="980728"/>
            <a:ext cx="7560840" cy="5400600"/>
          </a:xfrm>
        </p:spPr>
        <p:txBody>
          <a:bodyPr>
            <a:normAutofit/>
          </a:bodyPr>
          <a:lstStyle/>
          <a:p>
            <a:pPr indent="0" algn="just">
              <a:lnSpc>
                <a:spcPts val="1800"/>
              </a:lnSpc>
              <a:spcAft>
                <a:spcPts val="0"/>
              </a:spcAft>
              <a:buNone/>
            </a:pPr>
            <a:endParaRPr lang="ru-RU" sz="24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r>
              <a:rPr lang="ru-RU" b="1" dirty="0"/>
              <a:t>Подпрограмма № 3 «Развитие территориального общественного самоуправления в Архангельской области</a:t>
            </a:r>
            <a:r>
              <a:rPr lang="ru-RU" b="1" dirty="0" smtClean="0"/>
              <a:t>»</a:t>
            </a:r>
          </a:p>
          <a:p>
            <a:endParaRPr lang="ru-RU" b="1" dirty="0" smtClean="0"/>
          </a:p>
          <a:p>
            <a:r>
              <a:rPr lang="ru-RU" dirty="0"/>
              <a:t>Общий объем финансирования </a:t>
            </a:r>
            <a:r>
              <a:rPr lang="ru-RU" dirty="0" smtClean="0"/>
              <a:t>на </a:t>
            </a:r>
            <a:r>
              <a:rPr lang="ru-RU" dirty="0"/>
              <a:t>2021 </a:t>
            </a:r>
            <a:r>
              <a:rPr lang="ru-RU" dirty="0" smtClean="0"/>
              <a:t>год</a:t>
            </a:r>
          </a:p>
          <a:p>
            <a:r>
              <a:rPr lang="ru-RU" dirty="0"/>
              <a:t> </a:t>
            </a:r>
            <a:r>
              <a:rPr lang="ru-RU" b="1" dirty="0" smtClean="0"/>
              <a:t>15 576,2 </a:t>
            </a:r>
            <a:r>
              <a:rPr lang="ru-RU" b="1" dirty="0"/>
              <a:t>тыс. рублей</a:t>
            </a:r>
            <a:r>
              <a:rPr lang="ru-RU" dirty="0"/>
              <a:t>, в том числе:</a:t>
            </a:r>
          </a:p>
          <a:p>
            <a:r>
              <a:rPr lang="ru-RU" dirty="0"/>
              <a:t>средства </a:t>
            </a:r>
            <a:r>
              <a:rPr lang="ru-RU" dirty="0" smtClean="0"/>
              <a:t>областного </a:t>
            </a:r>
            <a:r>
              <a:rPr lang="ru-RU" dirty="0"/>
              <a:t>бюджета – </a:t>
            </a:r>
            <a:r>
              <a:rPr lang="ru-RU" dirty="0" smtClean="0"/>
              <a:t>12 000,0 </a:t>
            </a:r>
            <a:r>
              <a:rPr lang="ru-RU" dirty="0"/>
              <a:t>тыс. </a:t>
            </a:r>
            <a:r>
              <a:rPr lang="ru-RU" dirty="0" smtClean="0"/>
              <a:t>руб.</a:t>
            </a:r>
            <a:endParaRPr lang="ru-RU" dirty="0"/>
          </a:p>
          <a:p>
            <a:r>
              <a:rPr lang="ru-RU" dirty="0"/>
              <a:t>средства </a:t>
            </a:r>
            <a:r>
              <a:rPr lang="ru-RU" dirty="0" smtClean="0"/>
              <a:t>местного </a:t>
            </a:r>
            <a:r>
              <a:rPr lang="ru-RU" dirty="0"/>
              <a:t>бюджета – </a:t>
            </a:r>
            <a:r>
              <a:rPr lang="ru-RU" dirty="0" smtClean="0"/>
              <a:t>3</a:t>
            </a:r>
            <a:r>
              <a:rPr lang="ru-RU" dirty="0"/>
              <a:t> </a:t>
            </a:r>
            <a:r>
              <a:rPr lang="ru-RU" dirty="0" smtClean="0"/>
              <a:t>576</a:t>
            </a:r>
            <a:r>
              <a:rPr lang="ru-RU" dirty="0"/>
              <a:t> </a:t>
            </a:r>
            <a:r>
              <a:rPr lang="ru-RU" dirty="0" smtClean="0"/>
              <a:t>,2 </a:t>
            </a:r>
            <a:r>
              <a:rPr lang="ru-RU" dirty="0"/>
              <a:t>тыс. </a:t>
            </a:r>
            <a:r>
              <a:rPr lang="ru-RU" dirty="0" smtClean="0"/>
              <a:t>руб.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из них за счет средств областного бюджета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субсидии на реализацию проектов ТОС: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городским округам – 1 700 тыс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руб.</a:t>
            </a:r>
          </a:p>
          <a:p>
            <a:endParaRPr lang="ru-RU" sz="500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муниципальным районам – 7 175 тыс. руб.</a:t>
            </a:r>
          </a:p>
          <a:p>
            <a:endParaRPr lang="ru-RU" sz="500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муниципальным округам – 1 000,0 тыс. руб.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4664"/>
            <a:ext cx="8676456" cy="504056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822" y="425859"/>
            <a:ext cx="8095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Совершенствование государственного управления </a:t>
            </a:r>
            <a:br>
              <a:rPr lang="ru-RU" sz="12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2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местного самоуправления, развитие институтов гражданского общества в Архангельской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423220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971600" y="941498"/>
            <a:ext cx="7560840" cy="5400600"/>
          </a:xfrm>
        </p:spPr>
        <p:txBody>
          <a:bodyPr>
            <a:normAutofit/>
          </a:bodyPr>
          <a:lstStyle/>
          <a:p>
            <a:pPr indent="0" algn="just">
              <a:lnSpc>
                <a:spcPts val="1800"/>
              </a:lnSpc>
              <a:spcAft>
                <a:spcPts val="0"/>
              </a:spcAft>
              <a:buNone/>
            </a:pPr>
            <a:endParaRPr lang="ru-RU" sz="24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r>
              <a:rPr lang="ru-RU" b="1" dirty="0"/>
              <a:t>Подпрограмма № </a:t>
            </a:r>
            <a:r>
              <a:rPr lang="ru-RU" b="1" dirty="0" smtClean="0"/>
              <a:t>8</a:t>
            </a:r>
            <a:r>
              <a:rPr lang="ru-RU" b="1" dirty="0"/>
              <a:t> </a:t>
            </a:r>
            <a:r>
              <a:rPr lang="ru-RU" b="1" dirty="0" smtClean="0"/>
              <a:t>«Содействие </a:t>
            </a:r>
            <a:r>
              <a:rPr lang="ru-RU" b="1" dirty="0"/>
              <a:t>социально-экономическому развитию муниципальных округов Архангельской области</a:t>
            </a:r>
            <a:r>
              <a:rPr lang="ru-RU" b="1" dirty="0" smtClean="0"/>
              <a:t>»</a:t>
            </a:r>
          </a:p>
          <a:p>
            <a:endParaRPr lang="ru-RU" b="1" dirty="0" smtClean="0"/>
          </a:p>
          <a:p>
            <a:r>
              <a:rPr lang="ru-RU" dirty="0" smtClean="0"/>
              <a:t>Общий </a:t>
            </a:r>
            <a:r>
              <a:rPr lang="ru-RU" dirty="0"/>
              <a:t>объем финансирования </a:t>
            </a:r>
            <a:r>
              <a:rPr lang="ru-RU" dirty="0" smtClean="0"/>
              <a:t>на </a:t>
            </a:r>
            <a:r>
              <a:rPr lang="ru-RU" dirty="0"/>
              <a:t>2021 </a:t>
            </a:r>
            <a:r>
              <a:rPr lang="ru-RU" dirty="0" smtClean="0"/>
              <a:t>год</a:t>
            </a:r>
          </a:p>
          <a:p>
            <a:r>
              <a:rPr lang="ru-RU" b="1" dirty="0"/>
              <a:t> </a:t>
            </a:r>
            <a:r>
              <a:rPr lang="ru-RU" b="1" dirty="0" smtClean="0"/>
              <a:t>63 725,0 </a:t>
            </a:r>
            <a:r>
              <a:rPr lang="ru-RU" b="1" dirty="0"/>
              <a:t>тыс. рублей</a:t>
            </a:r>
            <a:r>
              <a:rPr lang="ru-RU" dirty="0"/>
              <a:t>, в том числе:</a:t>
            </a:r>
          </a:p>
          <a:p>
            <a:r>
              <a:rPr lang="ru-RU" dirty="0"/>
              <a:t>средства </a:t>
            </a:r>
            <a:r>
              <a:rPr lang="ru-RU" dirty="0" smtClean="0"/>
              <a:t>областного </a:t>
            </a:r>
            <a:r>
              <a:rPr lang="ru-RU" dirty="0"/>
              <a:t>бюджета – </a:t>
            </a:r>
            <a:r>
              <a:rPr lang="ru-RU" dirty="0" smtClean="0"/>
              <a:t>63 000,0 </a:t>
            </a:r>
            <a:r>
              <a:rPr lang="ru-RU" dirty="0"/>
              <a:t>тыс. </a:t>
            </a:r>
            <a:r>
              <a:rPr lang="ru-RU" dirty="0" smtClean="0"/>
              <a:t>руб.; </a:t>
            </a:r>
            <a:endParaRPr lang="ru-RU" dirty="0"/>
          </a:p>
          <a:p>
            <a:r>
              <a:rPr lang="ru-RU" dirty="0"/>
              <a:t>средства </a:t>
            </a:r>
            <a:r>
              <a:rPr lang="ru-RU" dirty="0" smtClean="0"/>
              <a:t>местного </a:t>
            </a:r>
            <a:r>
              <a:rPr lang="ru-RU" dirty="0"/>
              <a:t>бюджета – </a:t>
            </a:r>
            <a:r>
              <a:rPr lang="ru-RU" dirty="0" smtClean="0"/>
              <a:t>725,0 </a:t>
            </a:r>
            <a:r>
              <a:rPr lang="ru-RU" dirty="0"/>
              <a:t>тыс. </a:t>
            </a:r>
            <a:r>
              <a:rPr lang="ru-RU" dirty="0" smtClean="0"/>
              <a:t>руб.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4664"/>
            <a:ext cx="8676456" cy="504056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822" y="425859"/>
            <a:ext cx="8095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Совершенствование государственного управления </a:t>
            </a:r>
            <a:br>
              <a:rPr lang="ru-RU" sz="12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2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местного самоуправления, развитие институтов гражданского общества в Архангельской области</a:t>
            </a: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xmlns="" val="4217118657"/>
              </p:ext>
            </p:extLst>
          </p:nvPr>
        </p:nvGraphicFramePr>
        <p:xfrm>
          <a:off x="467544" y="3429000"/>
          <a:ext cx="475252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xmlns="" val="1329764240"/>
              </p:ext>
            </p:extLst>
          </p:nvPr>
        </p:nvGraphicFramePr>
        <p:xfrm>
          <a:off x="4751512" y="3429000"/>
          <a:ext cx="4392488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7734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971600" y="1268760"/>
            <a:ext cx="7560840" cy="5073338"/>
          </a:xfrm>
        </p:spPr>
        <p:txBody>
          <a:bodyPr>
            <a:normAutofit/>
          </a:bodyPr>
          <a:lstStyle/>
          <a:p>
            <a:pPr indent="0" algn="just">
              <a:lnSpc>
                <a:spcPts val="1800"/>
              </a:lnSpc>
              <a:spcAft>
                <a:spcPts val="0"/>
              </a:spcAft>
              <a:buNone/>
            </a:pPr>
            <a:endParaRPr lang="ru-RU" sz="2400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r>
              <a:rPr lang="ru-RU" b="1" dirty="0" smtClean="0"/>
              <a:t>Мероприятие «Реализация мероприятий по благоустройству сельских территории» в рамках государственной программы </a:t>
            </a:r>
            <a:r>
              <a:rPr lang="ru-RU" b="1" dirty="0"/>
              <a:t>Архангельской </a:t>
            </a:r>
            <a:r>
              <a:rPr lang="ru-RU" b="1" dirty="0" smtClean="0"/>
              <a:t>области «Комплексное развитие сельских территорий Архангельской области»</a:t>
            </a:r>
          </a:p>
          <a:p>
            <a:endParaRPr lang="ru-RU" b="1" dirty="0" smtClean="0"/>
          </a:p>
          <a:p>
            <a:r>
              <a:rPr lang="ru-RU" dirty="0" smtClean="0"/>
              <a:t>Общий </a:t>
            </a:r>
            <a:r>
              <a:rPr lang="ru-RU" dirty="0"/>
              <a:t>объем финансирования </a:t>
            </a:r>
            <a:r>
              <a:rPr lang="ru-RU" dirty="0" smtClean="0"/>
              <a:t>на </a:t>
            </a:r>
            <a:r>
              <a:rPr lang="ru-RU" dirty="0"/>
              <a:t>2021 </a:t>
            </a:r>
            <a:r>
              <a:rPr lang="ru-RU" dirty="0" smtClean="0"/>
              <a:t>год</a:t>
            </a:r>
          </a:p>
          <a:p>
            <a:r>
              <a:rPr lang="ru-RU" b="1" dirty="0"/>
              <a:t> </a:t>
            </a:r>
            <a:r>
              <a:rPr lang="ru-RU" b="1" dirty="0" smtClean="0"/>
              <a:t>11 500,6 </a:t>
            </a:r>
            <a:r>
              <a:rPr lang="ru-RU" b="1" dirty="0"/>
              <a:t>тыс. рублей</a:t>
            </a:r>
            <a:r>
              <a:rPr lang="ru-RU" dirty="0"/>
              <a:t>, в том числе</a:t>
            </a:r>
            <a:r>
              <a:rPr lang="ru-RU" dirty="0" smtClean="0"/>
              <a:t>:</a:t>
            </a:r>
          </a:p>
          <a:p>
            <a:endParaRPr lang="ru-RU" sz="900" dirty="0"/>
          </a:p>
          <a:p>
            <a:r>
              <a:rPr lang="ru-RU" dirty="0"/>
              <a:t>средства </a:t>
            </a:r>
            <a:r>
              <a:rPr lang="ru-RU" dirty="0" smtClean="0"/>
              <a:t>федерального </a:t>
            </a:r>
            <a:r>
              <a:rPr lang="ru-RU" dirty="0"/>
              <a:t>бюджета – </a:t>
            </a:r>
            <a:r>
              <a:rPr lang="ru-RU" dirty="0" smtClean="0"/>
              <a:t>10 350,3 </a:t>
            </a:r>
            <a:r>
              <a:rPr lang="ru-RU" dirty="0"/>
              <a:t>тыс. </a:t>
            </a:r>
            <a:r>
              <a:rPr lang="ru-RU" dirty="0" smtClean="0"/>
              <a:t>руб.; </a:t>
            </a:r>
            <a:endParaRPr lang="ru-RU" dirty="0"/>
          </a:p>
          <a:p>
            <a:r>
              <a:rPr lang="ru-RU" dirty="0"/>
              <a:t>средства </a:t>
            </a:r>
            <a:r>
              <a:rPr lang="ru-RU" dirty="0" smtClean="0"/>
              <a:t>областного </a:t>
            </a:r>
            <a:r>
              <a:rPr lang="ru-RU" dirty="0"/>
              <a:t>бюджета – </a:t>
            </a:r>
            <a:r>
              <a:rPr lang="ru-RU" dirty="0" smtClean="0"/>
              <a:t>1 150,3 тыс</a:t>
            </a:r>
            <a:r>
              <a:rPr lang="ru-RU" dirty="0"/>
              <a:t>. </a:t>
            </a:r>
            <a:r>
              <a:rPr lang="ru-RU" dirty="0" smtClean="0"/>
              <a:t>руб.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04664"/>
            <a:ext cx="8676456" cy="5040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99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822" y="425859"/>
            <a:ext cx="8095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n w="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Комплексное развитие сельских территорий Архангельской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24759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88</Words>
  <Application>Microsoft Office PowerPoint</Application>
  <PresentationFormat>Экран (4:3)</PresentationFormat>
  <Paragraphs>39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Специальное оформление</vt:lpstr>
      <vt:lpstr>Crop</vt:lpstr>
      <vt:lpstr>Слайд 1</vt:lpstr>
      <vt:lpstr>Слайд 2</vt:lpstr>
      <vt:lpstr>Слайд 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Каркавцева Любовь Геннадьевна</cp:lastModifiedBy>
  <cp:revision>68</cp:revision>
  <dcterms:created xsi:type="dcterms:W3CDTF">2009-01-08T12:15:48Z</dcterms:created>
  <dcterms:modified xsi:type="dcterms:W3CDTF">2020-10-28T06:21:29Z</dcterms:modified>
</cp:coreProperties>
</file>