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96" r:id="rId4"/>
    <p:sldId id="297" r:id="rId5"/>
    <p:sldId id="267" r:id="rId6"/>
    <p:sldId id="287" r:id="rId7"/>
    <p:sldId id="274" r:id="rId8"/>
    <p:sldId id="294" r:id="rId9"/>
    <p:sldId id="268" r:id="rId10"/>
    <p:sldId id="265" r:id="rId11"/>
    <p:sldId id="264" r:id="rId12"/>
    <p:sldId id="271" r:id="rId13"/>
    <p:sldId id="276" r:id="rId14"/>
    <p:sldId id="277" r:id="rId15"/>
    <p:sldId id="259" r:id="rId16"/>
    <p:sldId id="288" r:id="rId17"/>
    <p:sldId id="295" r:id="rId18"/>
    <p:sldId id="286" r:id="rId19"/>
    <p:sldId id="293" r:id="rId20"/>
    <p:sldId id="283" r:id="rId21"/>
    <p:sldId id="263" r:id="rId22"/>
  </p:sldIdLst>
  <p:sldSz cx="9144000" cy="5143500" type="screen16x9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94660"/>
  </p:normalViewPr>
  <p:slideViewPr>
    <p:cSldViewPr snapToGrid="0">
      <p:cViewPr>
        <p:scale>
          <a:sx n="66" d="100"/>
          <a:sy n="66" d="100"/>
        </p:scale>
        <p:origin x="-2850" y="-13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291705809392439E-2"/>
          <c:y val="2.4219038472963493E-2"/>
          <c:w val="0.92870829419060752"/>
          <c:h val="0.866821233339775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9999FF"/>
            </a:solidFill>
            <a:ln w="2181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7648419139985424E-3"/>
                  <c:y val="9.55074642467431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accent6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023747062397668E-2"/>
                  <c:y val="1.2734328566232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accent6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23747062397668E-2"/>
                  <c:y val="1.2734328566232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accent6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270778679597961E-2"/>
                  <c:y val="9.55074642467431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accent6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165</c:v>
                </c:pt>
                <c:pt idx="1">
                  <c:v>186</c:v>
                </c:pt>
                <c:pt idx="2">
                  <c:v>254</c:v>
                </c:pt>
                <c:pt idx="3">
                  <c:v>258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Аварии</c:v>
                </c:pt>
              </c:strCache>
            </c:strRef>
          </c:tx>
          <c:spPr>
            <a:solidFill>
              <a:srgbClr val="993366"/>
            </a:solidFill>
            <a:ln w="2181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76484191399854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648419139985424E-3"/>
                  <c:y val="-6.3671642831162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118735311988341E-3"/>
                  <c:y val="-3.1835821415581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648419139985424E-3"/>
                  <c:y val="-6.3671642831162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280</c:v>
                </c:pt>
                <c:pt idx="1">
                  <c:v>242</c:v>
                </c:pt>
                <c:pt idx="2">
                  <c:v>334</c:v>
                </c:pt>
                <c:pt idx="3">
                  <c:v>402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Помощь</c:v>
                </c:pt>
              </c:strCache>
            </c:strRef>
          </c:tx>
          <c:spPr>
            <a:solidFill>
              <a:srgbClr val="FFFFCC"/>
            </a:solidFill>
            <a:ln w="2181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2788588976396212E-2"/>
                  <c:y val="9.5507464246743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812336038793879E-2"/>
                  <c:y val="2.228507499090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318272804393297E-2"/>
                  <c:y val="4.457014998181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035620593596503E-2"/>
                  <c:y val="-6.3671642831162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493</c:v>
                </c:pt>
                <c:pt idx="1">
                  <c:v>550</c:v>
                </c:pt>
                <c:pt idx="2">
                  <c:v>726</c:v>
                </c:pt>
                <c:pt idx="3">
                  <c:v>833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Пожары</c:v>
                </c:pt>
              </c:strCache>
            </c:strRef>
          </c:tx>
          <c:spPr>
            <a:solidFill>
              <a:srgbClr val="CCFFFF"/>
            </a:solidFill>
            <a:ln w="2181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25000"/>
                      </a:schemeClr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1640</c:v>
                </c:pt>
                <c:pt idx="1">
                  <c:v>1845</c:v>
                </c:pt>
                <c:pt idx="2">
                  <c:v>1946</c:v>
                </c:pt>
                <c:pt idx="3">
                  <c:v>2235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2578</c:v>
                </c:pt>
                <c:pt idx="1">
                  <c:v>2823</c:v>
                </c:pt>
                <c:pt idx="2">
                  <c:v>3260</c:v>
                </c:pt>
                <c:pt idx="3">
                  <c:v>3728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4052864"/>
        <c:axId val="174054784"/>
        <c:axId val="0"/>
      </c:bar3DChart>
      <c:catAx>
        <c:axId val="17405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054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054784"/>
        <c:scaling>
          <c:orientation val="minMax"/>
        </c:scaling>
        <c:delete val="0"/>
        <c:axPos val="l"/>
        <c:majorGridlines>
          <c:spPr>
            <a:ln w="545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4" b="1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ru-RU"/>
          </a:p>
        </c:txPr>
        <c:crossAx val="174052864"/>
        <c:crosses val="autoZero"/>
        <c:crossBetween val="between"/>
      </c:valAx>
      <c:spPr>
        <a:noFill/>
        <a:ln w="43634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162C5-49F0-438E-8ED3-9FDAA199BB28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9887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6DE9-C232-4028-A9C2-9401B51C5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5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30987" cy="373062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212013" cy="40576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6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30987" cy="373062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4538"/>
            <a:ext cx="6627813" cy="372903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4538"/>
            <a:ext cx="6627813" cy="372903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25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6DE9-C232-4028-A9C2-9401B51C50F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376" y="1365846"/>
            <a:ext cx="6274027" cy="9431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6720" y="2491814"/>
            <a:ext cx="5167314" cy="1124289"/>
          </a:xfrm>
        </p:spPr>
        <p:txBody>
          <a:bodyPr/>
          <a:lstStyle>
            <a:lvl1pPr marL="0" indent="0" algn="ctr">
              <a:buNone/>
              <a:defRPr/>
            </a:lvl1pPr>
            <a:lvl2pPr marL="236923" indent="0" algn="ctr">
              <a:buNone/>
              <a:defRPr/>
            </a:lvl2pPr>
            <a:lvl3pPr marL="473849" indent="0" algn="ctr">
              <a:buNone/>
              <a:defRPr/>
            </a:lvl3pPr>
            <a:lvl4pPr marL="710771" indent="0" algn="ctr">
              <a:buNone/>
              <a:defRPr/>
            </a:lvl4pPr>
            <a:lvl5pPr marL="947694" indent="0" algn="ctr">
              <a:buNone/>
              <a:defRPr/>
            </a:lvl5pPr>
            <a:lvl6pPr marL="1184621" indent="0" algn="ctr">
              <a:buNone/>
              <a:defRPr/>
            </a:lvl6pPr>
            <a:lvl7pPr marL="1421543" indent="0" algn="ctr">
              <a:buNone/>
              <a:defRPr/>
            </a:lvl7pPr>
            <a:lvl8pPr marL="1658468" indent="0" algn="ctr">
              <a:buNone/>
              <a:defRPr/>
            </a:lvl8pPr>
            <a:lvl9pPr marL="189539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A1EC-7A71-450B-8D23-FC52C37D3C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8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532C-2CA8-4B99-A2FF-5621ECD36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1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60" y="2826083"/>
            <a:ext cx="6274027" cy="873409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2860" y="1864183"/>
            <a:ext cx="6274027" cy="961856"/>
          </a:xfrm>
        </p:spPr>
        <p:txBody>
          <a:bodyPr anchor="b"/>
          <a:lstStyle>
            <a:lvl1pPr marL="0" indent="0">
              <a:buNone/>
              <a:defRPr sz="1100"/>
            </a:lvl1pPr>
            <a:lvl2pPr marL="236923" indent="0">
              <a:buNone/>
              <a:defRPr sz="1000"/>
            </a:lvl2pPr>
            <a:lvl3pPr marL="473849" indent="0">
              <a:buNone/>
              <a:defRPr sz="800"/>
            </a:lvl3pPr>
            <a:lvl4pPr marL="710771" indent="0">
              <a:buNone/>
              <a:defRPr sz="800"/>
            </a:lvl4pPr>
            <a:lvl5pPr marL="947694" indent="0">
              <a:buNone/>
              <a:defRPr sz="800"/>
            </a:lvl5pPr>
            <a:lvl6pPr marL="1184621" indent="0">
              <a:buNone/>
              <a:defRPr sz="800"/>
            </a:lvl6pPr>
            <a:lvl7pPr marL="1421543" indent="0">
              <a:buNone/>
              <a:defRPr sz="800"/>
            </a:lvl7pPr>
            <a:lvl8pPr marL="1658468" indent="0">
              <a:buNone/>
              <a:defRPr sz="800"/>
            </a:lvl8pPr>
            <a:lvl9pPr marL="189539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0E50-7F59-44C0-B1CE-C907E31F91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0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8529" y="1026489"/>
            <a:ext cx="3266848" cy="2901724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44243" y="1026489"/>
            <a:ext cx="3267982" cy="2901724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40689-8457-4FF8-993D-2F142F0054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544" y="984047"/>
            <a:ext cx="3261179" cy="410765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36923" indent="0">
              <a:buNone/>
              <a:defRPr sz="1100" b="1"/>
            </a:lvl2pPr>
            <a:lvl3pPr marL="473849" indent="0">
              <a:buNone/>
              <a:defRPr sz="1000" b="1"/>
            </a:lvl3pPr>
            <a:lvl4pPr marL="710771" indent="0">
              <a:buNone/>
              <a:defRPr sz="800" b="1"/>
            </a:lvl4pPr>
            <a:lvl5pPr marL="947694" indent="0">
              <a:buNone/>
              <a:defRPr sz="800" b="1"/>
            </a:lvl5pPr>
            <a:lvl6pPr marL="1184621" indent="0">
              <a:buNone/>
              <a:defRPr sz="800" b="1"/>
            </a:lvl6pPr>
            <a:lvl7pPr marL="1421543" indent="0">
              <a:buNone/>
              <a:defRPr sz="800" b="1"/>
            </a:lvl7pPr>
            <a:lvl8pPr marL="1658468" indent="0">
              <a:buNone/>
              <a:defRPr sz="800" b="1"/>
            </a:lvl8pPr>
            <a:lvl9pPr marL="189539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8544" y="1394742"/>
            <a:ext cx="3261179" cy="253348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48772" y="984047"/>
            <a:ext cx="3263446" cy="410765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36923" indent="0">
              <a:buNone/>
              <a:defRPr sz="1100" b="1"/>
            </a:lvl2pPr>
            <a:lvl3pPr marL="473849" indent="0">
              <a:buNone/>
              <a:defRPr sz="1000" b="1"/>
            </a:lvl3pPr>
            <a:lvl4pPr marL="710771" indent="0">
              <a:buNone/>
              <a:defRPr sz="800" b="1"/>
            </a:lvl4pPr>
            <a:lvl5pPr marL="947694" indent="0">
              <a:buNone/>
              <a:defRPr sz="800" b="1"/>
            </a:lvl5pPr>
            <a:lvl6pPr marL="1184621" indent="0">
              <a:buNone/>
              <a:defRPr sz="800" b="1"/>
            </a:lvl6pPr>
            <a:lvl7pPr marL="1421543" indent="0">
              <a:buNone/>
              <a:defRPr sz="800" b="1"/>
            </a:lvl7pPr>
            <a:lvl8pPr marL="1658468" indent="0">
              <a:buNone/>
              <a:defRPr sz="800" b="1"/>
            </a:lvl8pPr>
            <a:lvl9pPr marL="189539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48772" y="1394742"/>
            <a:ext cx="3263446" cy="253348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A87E2-2B73-4D46-B4DE-1DC75D1368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8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F1BC-0EEE-4DEA-BB46-FFC0B2F67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42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7FE20-12C2-4505-AB3F-9CD1B5B04F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9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38" y="175214"/>
            <a:ext cx="2428876" cy="74499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5853" y="175193"/>
            <a:ext cx="4126366" cy="37530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538" y="920198"/>
            <a:ext cx="2428876" cy="3008029"/>
          </a:xfrm>
        </p:spPr>
        <p:txBody>
          <a:bodyPr/>
          <a:lstStyle>
            <a:lvl1pPr marL="0" indent="0">
              <a:buNone/>
              <a:defRPr sz="800"/>
            </a:lvl1pPr>
            <a:lvl2pPr marL="236923" indent="0">
              <a:buNone/>
              <a:defRPr sz="600"/>
            </a:lvl2pPr>
            <a:lvl3pPr marL="473849" indent="0">
              <a:buNone/>
              <a:defRPr sz="500"/>
            </a:lvl3pPr>
            <a:lvl4pPr marL="710771" indent="0">
              <a:buNone/>
              <a:defRPr sz="500"/>
            </a:lvl4pPr>
            <a:lvl5pPr marL="947694" indent="0">
              <a:buNone/>
              <a:defRPr sz="500"/>
            </a:lvl5pPr>
            <a:lvl6pPr marL="1184621" indent="0">
              <a:buNone/>
              <a:defRPr sz="500"/>
            </a:lvl6pPr>
            <a:lvl7pPr marL="1421543" indent="0">
              <a:buNone/>
              <a:defRPr sz="500"/>
            </a:lvl7pPr>
            <a:lvl8pPr marL="1658468" indent="0">
              <a:buNone/>
              <a:defRPr sz="500"/>
            </a:lvl8pPr>
            <a:lvl9pPr marL="189539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82241-28EF-4965-8A2E-CFC6F38832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9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896" y="3078622"/>
            <a:ext cx="4427991" cy="36314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46896" y="392916"/>
            <a:ext cx="4427991" cy="2638936"/>
          </a:xfrm>
        </p:spPr>
        <p:txBody>
          <a:bodyPr lIns="87629" tIns="43814" rIns="87629" bIns="43814"/>
          <a:lstStyle>
            <a:lvl1pPr marL="0" indent="0">
              <a:buNone/>
              <a:defRPr sz="1600"/>
            </a:lvl1pPr>
            <a:lvl2pPr marL="236923" indent="0">
              <a:buNone/>
              <a:defRPr sz="1400"/>
            </a:lvl2pPr>
            <a:lvl3pPr marL="473849" indent="0">
              <a:buNone/>
              <a:defRPr sz="1300"/>
            </a:lvl3pPr>
            <a:lvl4pPr marL="710771" indent="0">
              <a:buNone/>
              <a:defRPr sz="1100"/>
            </a:lvl4pPr>
            <a:lvl5pPr marL="947694" indent="0">
              <a:buNone/>
              <a:defRPr sz="1100"/>
            </a:lvl5pPr>
            <a:lvl6pPr marL="1184621" indent="0">
              <a:buNone/>
              <a:defRPr sz="1100"/>
            </a:lvl6pPr>
            <a:lvl7pPr marL="1421543" indent="0">
              <a:buNone/>
              <a:defRPr sz="1100"/>
            </a:lvl7pPr>
            <a:lvl8pPr marL="1658468" indent="0">
              <a:buNone/>
              <a:defRPr sz="1100"/>
            </a:lvl8pPr>
            <a:lvl9pPr marL="1895390" indent="0">
              <a:buNone/>
              <a:defRPr sz="1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6896" y="3441834"/>
            <a:ext cx="4427991" cy="516221"/>
          </a:xfrm>
        </p:spPr>
        <p:txBody>
          <a:bodyPr/>
          <a:lstStyle>
            <a:lvl1pPr marL="0" indent="0">
              <a:buNone/>
              <a:defRPr sz="800"/>
            </a:lvl1pPr>
            <a:lvl2pPr marL="236923" indent="0">
              <a:buNone/>
              <a:defRPr sz="600"/>
            </a:lvl2pPr>
            <a:lvl3pPr marL="473849" indent="0">
              <a:buNone/>
              <a:defRPr sz="500"/>
            </a:lvl3pPr>
            <a:lvl4pPr marL="710771" indent="0">
              <a:buNone/>
              <a:defRPr sz="500"/>
            </a:lvl4pPr>
            <a:lvl5pPr marL="947694" indent="0">
              <a:buNone/>
              <a:defRPr sz="500"/>
            </a:lvl5pPr>
            <a:lvl6pPr marL="1184621" indent="0">
              <a:buNone/>
              <a:defRPr sz="500"/>
            </a:lvl6pPr>
            <a:lvl7pPr marL="1421543" indent="0">
              <a:buNone/>
              <a:defRPr sz="500"/>
            </a:lvl7pPr>
            <a:lvl8pPr marL="1658468" indent="0">
              <a:buNone/>
              <a:defRPr sz="500"/>
            </a:lvl8pPr>
            <a:lvl9pPr marL="189539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6239-0BAD-48FD-B99D-590E49C296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3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C9A1-E109-48BF-8458-3DB76EBE8E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31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52146" y="176045"/>
            <a:ext cx="1660071" cy="37521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8550" y="176045"/>
            <a:ext cx="4874759" cy="37521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8FB7-552D-46CA-94EA-C18B14B1EB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056" y="176113"/>
            <a:ext cx="6642667" cy="7329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69056" y="1026123"/>
            <a:ext cx="6642667" cy="2902252"/>
          </a:xfrm>
        </p:spPr>
        <p:txBody>
          <a:bodyPr lIns="87614" tIns="43806" rIns="87614" bIns="43806"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B36B-C7E0-4465-BA27-BE9686EA8A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13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68530" y="176045"/>
            <a:ext cx="6643688" cy="37521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1C58-6334-43AD-8F3F-BE56E8165A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7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4684680"/>
            <a:ext cx="2133360" cy="355320"/>
          </a:xfrm>
          <a:prstGeom prst="rect">
            <a:avLst/>
          </a:prstGeom>
        </p:spPr>
        <p:txBody>
          <a:bodyPr lIns="105840" tIns="52920" rIns="105840" bIns="5292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4684680"/>
            <a:ext cx="2895120" cy="355320"/>
          </a:xfrm>
          <a:prstGeom prst="rect">
            <a:avLst/>
          </a:prstGeom>
        </p:spPr>
        <p:txBody>
          <a:bodyPr lIns="105840" tIns="52920" rIns="105840" bIns="5292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4684680"/>
            <a:ext cx="2133360" cy="355320"/>
          </a:xfrm>
          <a:prstGeom prst="rect">
            <a:avLst/>
          </a:prstGeom>
        </p:spPr>
        <p:txBody>
          <a:bodyPr lIns="105840" tIns="52920" rIns="105840" bIns="52920">
            <a:noAutofit/>
          </a:bodyPr>
          <a:lstStyle/>
          <a:p>
            <a:pPr algn="r">
              <a:lnSpc>
                <a:spcPct val="100000"/>
              </a:lnSpc>
            </a:pPr>
            <a:fld id="{7B26C3B8-0042-4B20-91B4-2FB29296DE8E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900" b="0" strike="noStrike" spc="-1">
                <a:solidFill>
                  <a:srgbClr val="FF0000"/>
                </a:solidFill>
                <a:latin typeface="Times New Roman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700" b="0" strike="noStrike" spc="-1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19" tIns="52914" rIns="105819" bIns="52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7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19" tIns="52914" rIns="105819" bIns="52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5819" tIns="52914" rIns="105819" bIns="5291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5819" tIns="52914" rIns="105819" bIns="52914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05819" tIns="52914" rIns="105819" bIns="5291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74C3B-76B8-40E9-B3C4-545619824FD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advClick="0"/>
  <p:hf sldNum="0" hdr="0" ftr="0" dt="0"/>
  <p:txStyles>
    <p:titleStyle>
      <a:lvl1pPr algn="ctr" defTabSz="65699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5699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 New Roman" pitchFamily="18" charset="0"/>
        </a:defRPr>
      </a:lvl2pPr>
      <a:lvl3pPr algn="ctr" defTabSz="65699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 New Roman" pitchFamily="18" charset="0"/>
        </a:defRPr>
      </a:lvl3pPr>
      <a:lvl4pPr algn="ctr" defTabSz="65699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 New Roman" pitchFamily="18" charset="0"/>
        </a:defRPr>
      </a:lvl4pPr>
      <a:lvl5pPr algn="ctr" defTabSz="65699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 New Roman" pitchFamily="18" charset="0"/>
        </a:defRPr>
      </a:lvl5pPr>
      <a:lvl6pPr marL="236923" algn="ctr" defTabSz="54871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473849" algn="ctr" defTabSz="54871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710771" algn="ctr" defTabSz="54871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947694" algn="ctr" defTabSz="548715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41216" indent="-241216" algn="l" defTabSz="656995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31631" indent="-198368" algn="l" defTabSz="65699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20445" indent="-157107" algn="l" defTabSz="65699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52126" indent="-158694" algn="l" defTabSz="656995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86970" indent="-158694" algn="l" defTabSz="656995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472564" indent="-137390" algn="l" defTabSz="548715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709489" indent="-137390" algn="l" defTabSz="548715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1946414" indent="-137390" algn="l" defTabSz="548715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183335" indent="-137390" algn="l" defTabSz="548715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36923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73849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0771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47694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184621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1543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58468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895390" algn="l" defTabSz="473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/>
          <p:nvPr/>
        </p:nvSpPr>
        <p:spPr>
          <a:xfrm>
            <a:off x="-36360" y="0"/>
            <a:ext cx="9180000" cy="5143320"/>
          </a:xfrm>
          <a:prstGeom prst="rect">
            <a:avLst/>
          </a:prstGeom>
          <a:solidFill>
            <a:srgbClr val="254061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Picture 6"/>
          <p:cNvPicPr/>
          <p:nvPr/>
        </p:nvPicPr>
        <p:blipFill>
          <a:blip r:embed="rId2"/>
          <a:stretch/>
        </p:blipFill>
        <p:spPr>
          <a:xfrm>
            <a:off x="6886440" y="169920"/>
            <a:ext cx="1788840" cy="1784160"/>
          </a:xfrm>
          <a:prstGeom prst="rect">
            <a:avLst/>
          </a:prstGeom>
          <a:ln w="9525">
            <a:noFill/>
          </a:ln>
        </p:spPr>
      </p:pic>
      <p:pic>
        <p:nvPicPr>
          <p:cNvPr id="43" name="Рисунок 1"/>
          <p:cNvPicPr/>
          <p:nvPr/>
        </p:nvPicPr>
        <p:blipFill>
          <a:blip r:embed="rId3"/>
          <a:stretch/>
        </p:blipFill>
        <p:spPr>
          <a:xfrm>
            <a:off x="322200" y="3597840"/>
            <a:ext cx="8499240" cy="1510920"/>
          </a:xfrm>
          <a:prstGeom prst="rect">
            <a:avLst/>
          </a:prstGeom>
          <a:ln w="9525">
            <a:noFill/>
          </a:ln>
        </p:spPr>
      </p:pic>
      <p:sp>
        <p:nvSpPr>
          <p:cNvPr id="44" name="Rectangle 11"/>
          <p:cNvSpPr/>
          <p:nvPr/>
        </p:nvSpPr>
        <p:spPr>
          <a:xfrm>
            <a:off x="0" y="2062080"/>
            <a:ext cx="9143640" cy="1311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Times New Roman"/>
              </a:rPr>
              <a:t>«Об информации Правительства Архангельской области о реализации полномочий в сфере создания и деятельности аварийно-спасательных служб, аварийно-спасательных формирований и деятельности спасателей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FFFFFF"/>
                </a:solidFill>
                <a:latin typeface="Times New Roman"/>
              </a:rPr>
              <a:t>в Архангельской области»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45" name="Рисунок 6"/>
          <p:cNvPicPr/>
          <p:nvPr/>
        </p:nvPicPr>
        <p:blipFill>
          <a:blip r:embed="rId4"/>
          <a:stretch/>
        </p:blipFill>
        <p:spPr>
          <a:xfrm>
            <a:off x="160200" y="117360"/>
            <a:ext cx="2838240" cy="21283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12"/>
            <a:ext cx="9144000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0" tIns="33215" rIns="66330" bIns="33215" anchor="ctr"/>
          <a:lstStyle>
            <a:lvl1pPr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FFFFFF"/>
                </a:solidFill>
              </a:rPr>
              <a:t>ДЕЯТЕЛЬНОСТЬ </a:t>
            </a:r>
            <a:r>
              <a:rPr lang="ru-RU" altLang="ru-RU" sz="1800" b="1" dirty="0" smtClean="0">
                <a:solidFill>
                  <a:srgbClr val="FFFFFF"/>
                </a:solidFill>
              </a:rPr>
              <a:t>ОТДЕЛА СПЕЦИАЛЬНЫХ РАБОТ</a:t>
            </a:r>
            <a:endParaRPr lang="ru-RU" altLang="ru-RU" sz="18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FFFFFF"/>
                </a:solidFill>
              </a:rPr>
              <a:t>ГКУ АРХАНГЕЛЬСКОЙ ОБЛАСТИ «ЦЕНТР ГЗ»</a:t>
            </a:r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363" y="-104703"/>
            <a:ext cx="142169" cy="2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365" tIns="35179" rIns="70365" bIns="35179" anchor="ctr">
            <a:spAutoFit/>
          </a:bodyPr>
          <a:lstStyle>
            <a:lvl1pPr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pic>
        <p:nvPicPr>
          <p:cNvPr id="5" name="Picture 13" descr="D:\взрыв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" y="987425"/>
            <a:ext cx="2990850" cy="1944688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1" descr="http://www.news29.ru/media.data/news/11467/cf187c41dd3e13becc984ea8a65898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" y="3028950"/>
            <a:ext cx="2990850" cy="199390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514850" y="787717"/>
            <a:ext cx="3513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взрывоопасных предметов</a:t>
            </a: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77" y="1"/>
            <a:ext cx="719514" cy="7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"/>
            <a:ext cx="729062" cy="7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48026"/>
              </p:ext>
            </p:extLst>
          </p:nvPr>
        </p:nvGraphicFramePr>
        <p:xfrm>
          <a:off x="3701414" y="1213174"/>
          <a:ext cx="5080635" cy="1080135"/>
        </p:xfrm>
        <a:graphic>
          <a:graphicData uri="http://schemas.openxmlformats.org/drawingml/2006/table">
            <a:tbl>
              <a:tblPr/>
              <a:tblGrid>
                <a:gridCol w="2604135"/>
                <a:gridCol w="901700"/>
                <a:gridCol w="787400"/>
                <a:gridCol w="787400"/>
              </a:tblGrid>
              <a:tr h="2451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2021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мес. 2022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Произведено выездов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1018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ходе которых уничтожено, всего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796902" y="2330984"/>
            <a:ext cx="30916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Противопаводковые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37705"/>
              </p:ext>
            </p:extLst>
          </p:nvPr>
        </p:nvGraphicFramePr>
        <p:xfrm>
          <a:off x="3713159" y="2661664"/>
          <a:ext cx="5072174" cy="2367280"/>
        </p:xfrm>
        <a:graphic>
          <a:graphicData uri="http://schemas.openxmlformats.org/drawingml/2006/table">
            <a:tbl>
              <a:tblPr/>
              <a:tblGrid>
                <a:gridCol w="1591325"/>
                <a:gridCol w="908627"/>
                <a:gridCol w="1293829"/>
                <a:gridCol w="1278393"/>
              </a:tblGrid>
              <a:tr h="4038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2021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5 мес.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Произведено выездов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ходе которых: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70" marR="6477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произведено взрывов по рыхлению льда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разрушено ледового покрова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10 152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85859" y="4774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420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7"/>
          <p:cNvSpPr/>
          <p:nvPr/>
        </p:nvSpPr>
        <p:spPr>
          <a:xfrm>
            <a:off x="0" y="0"/>
            <a:ext cx="9143640" cy="72036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ПРОВЕРКИ ГОТОВНОСТИ ГОСУДАРСТВЕННЫХ ОБЛАСТНЫХ </a:t>
            </a:r>
            <a:br>
              <a:rPr lang="ru-RU" b="1" spc="-1" dirty="0" smtClean="0">
                <a:solidFill>
                  <a:srgbClr val="FFFFFF"/>
                </a:solidFill>
                <a:latin typeface="Times New Roman"/>
              </a:rPr>
            </a:br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АВАРИЙНО-СПАСАТЕЛЬНЫХ ФОРМИРОВАНИЙ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88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Прямоугольник 1"/>
          <p:cNvSpPr/>
          <p:nvPr/>
        </p:nvSpPr>
        <p:spPr>
          <a:xfrm>
            <a:off x="2468880" y="973675"/>
            <a:ext cx="6583680" cy="3768809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447675" algn="just">
              <a:lnSpc>
                <a:spcPct val="100000"/>
              </a:lnSpc>
              <a:spcBef>
                <a:spcPts val="320"/>
              </a:spcBef>
              <a:tabLst>
                <a:tab pos="449263" algn="l"/>
              </a:tabLst>
            </a:pP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аварийно-спасательных служб, аварийно-спасательных формирований к реагированию </a:t>
            </a: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чрезвычайные ситуации и проведению работ </a:t>
            </a: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ликвидации проверяется в ходе аттестации </a:t>
            </a: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командно-штабных учений. </a:t>
            </a:r>
            <a:endParaRPr lang="ru-RU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0000"/>
              </a:lnSpc>
              <a:spcBef>
                <a:spcPts val="320"/>
              </a:spcBef>
            </a:pPr>
            <a:endParaRPr lang="ru-RU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0000"/>
              </a:lnSpc>
              <a:spcBef>
                <a:spcPts val="320"/>
              </a:spcBef>
            </a:pPr>
            <a:r>
              <a:rPr lang="ru-RU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12-14 апреля </a:t>
            </a: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проведены командно-штабные учения</a:t>
            </a:r>
            <a:b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органами управления и силами единой государственной системы предупреждения и ликвидации чрезвычайных ситуаций по отработке вопросов, связанных с обеспечением безопасного пропуска весеннего половодья и паводков</a:t>
            </a: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 защитой населенных пунктов, объектов экономики и социальной инфраструктуры от природных пожаров</a:t>
            </a:r>
            <a:r>
              <a:rPr lang="ru-RU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Picture 20"/>
          <p:cNvPicPr/>
          <p:nvPr/>
        </p:nvPicPr>
        <p:blipFill>
          <a:blip r:embed="rId2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" y="3573780"/>
            <a:ext cx="2265801" cy="1489753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Desktop\IMG_60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28279" r="10555" b="1"/>
          <a:stretch/>
        </p:blipFill>
        <p:spPr bwMode="auto">
          <a:xfrm>
            <a:off x="43139" y="790795"/>
            <a:ext cx="2316479" cy="1455499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1926"/>
          <a:stretch/>
        </p:blipFill>
        <p:spPr bwMode="auto">
          <a:xfrm>
            <a:off x="78901" y="2246294"/>
            <a:ext cx="2280718" cy="1408864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47759" y="47741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2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lvl="0" algn="ctr">
              <a:tabLst>
                <a:tab pos="360363" algn="l"/>
              </a:tabLst>
            </a:pPr>
            <a:r>
              <a:rPr lang="ru-RU" sz="1300" b="1" spc="-1" dirty="0" smtClean="0">
                <a:solidFill>
                  <a:srgbClr val="FFFFFF"/>
                </a:solidFill>
                <a:latin typeface="Times New Roman"/>
              </a:rPr>
              <a:t>ПРИВЛЕЧЕНИЕ АВАРИЙНО-СПАСАТЕЛЬНЫХ СЛУЖБ, АВАРИЙНО-СПАСАТЕЛЬНЫХ </a:t>
            </a:r>
          </a:p>
          <a:p>
            <a:pPr lvl="0" algn="ctr">
              <a:tabLst>
                <a:tab pos="360363" algn="l"/>
              </a:tabLst>
            </a:pPr>
            <a:r>
              <a:rPr lang="ru-RU" sz="1300" b="1" spc="-1" dirty="0" smtClean="0">
                <a:solidFill>
                  <a:srgbClr val="FFFFFF"/>
                </a:solidFill>
                <a:latin typeface="Times New Roman"/>
              </a:rPr>
              <a:t>ФОРМИРОВАНИЙ К ЛИКВИДАЦИИ ЧРЕЗВЫЧАЙНЫХ СИТУАЦИЙ МЕЖМУНИЦИПАЛЬНОГО </a:t>
            </a:r>
          </a:p>
          <a:p>
            <a:pPr lvl="0" algn="ctr">
              <a:tabLst>
                <a:tab pos="360363" algn="l"/>
              </a:tabLst>
            </a:pPr>
            <a:r>
              <a:rPr lang="ru-RU" sz="1300" b="1" spc="-1" dirty="0" smtClean="0">
                <a:solidFill>
                  <a:srgbClr val="FFFFFF"/>
                </a:solidFill>
                <a:latin typeface="Times New Roman"/>
              </a:rPr>
              <a:t>И РЕГИОНАЛЬНОГО ХАРАКТЕРА В АРХАНГЕЛЬСКОЙ ОБЛАСТИ</a:t>
            </a:r>
            <a:endParaRPr lang="ru-RU" sz="1300" b="1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3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4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4320" y="100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280" y="1014730"/>
            <a:ext cx="8982665" cy="36933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tabLst>
                <a:tab pos="360363" algn="l"/>
              </a:tabLst>
              <a:defRPr sz="1100" b="1"/>
            </a:lvl1pPr>
          </a:lstStyle>
          <a:p>
            <a:r>
              <a:rPr lang="ru-RU" sz="1800" dirty="0"/>
              <a:t>	Порядок и случаи привлечения АСС и АСФ к ликвидации ЧС закреплены </a:t>
            </a:r>
            <a:endParaRPr lang="ru-RU" sz="1800" dirty="0" smtClean="0"/>
          </a:p>
          <a:p>
            <a:r>
              <a:rPr lang="ru-RU" sz="1800" dirty="0" smtClean="0"/>
              <a:t>в следующих документах</a:t>
            </a:r>
            <a:r>
              <a:rPr lang="ru-RU" sz="1800" dirty="0"/>
              <a:t>: </a:t>
            </a:r>
            <a:endParaRPr lang="ru-RU" sz="1800" dirty="0" smtClean="0"/>
          </a:p>
          <a:p>
            <a:endParaRPr lang="ru-RU" sz="1800" dirty="0" smtClean="0"/>
          </a:p>
          <a:p>
            <a:pPr indent="447675" algn="just"/>
            <a:r>
              <a:rPr lang="ru-RU" sz="1800" dirty="0" smtClean="0"/>
              <a:t>1. План </a:t>
            </a:r>
            <a:r>
              <a:rPr lang="ru-RU" sz="1800" dirty="0"/>
              <a:t>действий по предупреждению и ликвидации чрезвычайных ситуаций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/>
              <a:t>территории Архангельской области</a:t>
            </a:r>
            <a:r>
              <a:rPr lang="ru-RU" sz="1800" dirty="0" smtClean="0"/>
              <a:t>;</a:t>
            </a:r>
          </a:p>
          <a:p>
            <a:pPr indent="447675" algn="just"/>
            <a:endParaRPr lang="ru-RU" sz="1800" dirty="0"/>
          </a:p>
          <a:p>
            <a:pPr indent="447675" algn="just"/>
            <a:r>
              <a:rPr lang="ru-RU" sz="1800" dirty="0" smtClean="0"/>
              <a:t>2. Расписание </a:t>
            </a:r>
            <a:r>
              <a:rPr lang="ru-RU" sz="1800" dirty="0"/>
              <a:t>выезда подразделений местного пожарно-спасательного гарнизона </a:t>
            </a:r>
            <a:r>
              <a:rPr lang="ru-RU" sz="1800" dirty="0" smtClean="0"/>
              <a:t>для </a:t>
            </a:r>
            <a:r>
              <a:rPr lang="ru-RU" sz="1800" dirty="0"/>
              <a:t>тушения пожаров и проведения АСР</a:t>
            </a:r>
            <a:r>
              <a:rPr lang="ru-RU" sz="1800" dirty="0" smtClean="0"/>
              <a:t>;</a:t>
            </a:r>
          </a:p>
          <a:p>
            <a:pPr indent="447675" algn="just"/>
            <a:endParaRPr lang="ru-RU" sz="1800" dirty="0"/>
          </a:p>
          <a:p>
            <a:pPr indent="447675" algn="just"/>
            <a:r>
              <a:rPr lang="ru-RU" sz="1800" dirty="0" smtClean="0"/>
              <a:t>3. План </a:t>
            </a:r>
            <a:r>
              <a:rPr lang="ru-RU" sz="1800" dirty="0"/>
              <a:t>гражданской обороны и защиты населения Архангельской области,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введении Президентом Российской Федерации на территории Российской Федерации или в отдельных ее местностях Плана гражданской обороны и защиты населения Российской Федерации.</a:t>
            </a:r>
            <a:endParaRPr lang="ru-RU" sz="18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9127" y="4774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ПОЛНОМОЧИЯ В СФЕРЕ СОЗДАНИЯ И ДЕЯТЕЛЬНОСТИ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АВАРИЙНО-СПАСАТЕЛЬНЫХ ФОРМИРОВАНИЙ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И ДЕЯТЕЛЬНОСТИ СПАСАТЕЛЕЙ 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4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5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4320" y="100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487" y="834390"/>
            <a:ext cx="8982665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360363" algn="l"/>
              </a:tabLst>
            </a:pPr>
            <a:r>
              <a:rPr lang="ru-RU" sz="1100" b="1" dirty="0" smtClean="0"/>
              <a:t>	</a:t>
            </a:r>
            <a:r>
              <a:rPr lang="ru-RU" sz="1400" b="1" dirty="0" smtClean="0"/>
              <a:t>Обеспечение </a:t>
            </a:r>
            <a:r>
              <a:rPr lang="ru-RU" sz="1400" b="1" dirty="0"/>
              <a:t>деятельности комиссии по аттестации аварийно-спасательных служб, аварийно-спасательных формирований и спасателей в Архангельской </a:t>
            </a:r>
            <a:r>
              <a:rPr lang="ru-RU" sz="1400" b="1" dirty="0" smtClean="0"/>
              <a:t>области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25" y="1637665"/>
            <a:ext cx="3310052" cy="31085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tabLst>
                <a:tab pos="360363" algn="l"/>
              </a:tabLst>
              <a:defRPr sz="1100" b="1"/>
            </a:lvl1pPr>
          </a:lstStyle>
          <a:p>
            <a:pPr algn="just"/>
            <a:r>
              <a:rPr lang="ru-RU" sz="1400" dirty="0"/>
              <a:t>За 2021 год обеспечено проведение 20 проверок готовности АСФ к аттестации на право ведения аварийно-спасательных работ и аттестовано 454 спасателя. За 2021 год проведено 6 заседаний комиссии. </a:t>
            </a:r>
          </a:p>
          <a:p>
            <a:pPr algn="just"/>
            <a:r>
              <a:rPr lang="ru-RU" sz="1400" dirty="0"/>
              <a:t>За период с января по май 2022 года обеспечено проведение 1 проверки готовности АСФ к аттестации на право ведения аварийно-спасательных работ и аттестовано 97 спасателей. Спланировано до конца 2022 года проведение аттестации </a:t>
            </a:r>
            <a:r>
              <a:rPr lang="ru-RU" sz="1400" dirty="0" smtClean="0"/>
              <a:t>350 </a:t>
            </a:r>
            <a:r>
              <a:rPr lang="ru-RU" sz="1400" dirty="0"/>
              <a:t>спасателей.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84683"/>
              </p:ext>
            </p:extLst>
          </p:nvPr>
        </p:nvGraphicFramePr>
        <p:xfrm>
          <a:off x="294066" y="1607820"/>
          <a:ext cx="2296377" cy="324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PDF" r:id="rId6" imgW="0" imgH="360" progId="FoxitPhantomPDF.Document">
                  <p:embed/>
                </p:oleObj>
              </mc:Choice>
              <mc:Fallback>
                <p:oleObj name="PDF" r:id="rId6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066" y="1607820"/>
                        <a:ext cx="2296377" cy="324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083097"/>
              </p:ext>
            </p:extLst>
          </p:nvPr>
        </p:nvGraphicFramePr>
        <p:xfrm>
          <a:off x="2917190" y="1624330"/>
          <a:ext cx="2273916" cy="321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PDF" r:id="rId8" imgW="0" imgH="360" progId="FoxitPhantomPDF.Document">
                  <p:embed/>
                </p:oleObj>
              </mc:Choice>
              <mc:Fallback>
                <p:oleObj name="PDF" r:id="rId8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7190" y="1624330"/>
                        <a:ext cx="2273916" cy="3214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06023" y="4774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2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7_0"/>
          <p:cNvSpPr/>
          <p:nvPr/>
        </p:nvSpPr>
        <p:spPr>
          <a:xfrm>
            <a:off x="0" y="0"/>
            <a:ext cx="9143640" cy="72036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700" b="1" strike="noStrike" spc="-1" dirty="0" smtClean="0">
                <a:solidFill>
                  <a:srgbClr val="FFFFFF"/>
                </a:solidFill>
                <a:latin typeface="Times New Roman"/>
              </a:rPr>
              <a:t>АТТЕСТАЦИЯ АВАРИЙНО-СПАСАТЕЛЬНЫХ ФОРМИРОВАНИЙ </a:t>
            </a:r>
          </a:p>
          <a:p>
            <a:pPr algn="ctr">
              <a:lnSpc>
                <a:spcPct val="100000"/>
              </a:lnSpc>
            </a:pPr>
            <a:r>
              <a:rPr lang="ru-RU" sz="1700" b="1" strike="noStrike" spc="-1" dirty="0" smtClean="0">
                <a:solidFill>
                  <a:srgbClr val="FFFFFF"/>
                </a:solidFill>
                <a:latin typeface="Times New Roman"/>
              </a:rPr>
              <a:t>И СПАСАТЕЛЕЙ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62" name="Rectangle 16_1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6" name="Picture 20_1"/>
          <p:cNvPicPr/>
          <p:nvPr/>
        </p:nvPicPr>
        <p:blipFill>
          <a:blip r:embed="rId2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3_1"/>
          <p:cNvPicPr/>
          <p:nvPr/>
        </p:nvPicPr>
        <p:blipFill>
          <a:blip r:embed="rId3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789670" y="4774168"/>
            <a:ext cx="48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8434" name="Picture 2" descr="C:\Users\user\Downloads\IMG_1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40" y="3002083"/>
            <a:ext cx="2828460" cy="188446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ownloads\=D0=B0=D0=B2=D1=82=D0=BE=20=D0=90=D1=80=D1=85=D0=B0=D0=BD=D0=B3=D0=B5=D0=BB=D1=8C=D1=81=D0=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0" y="3002083"/>
            <a:ext cx="2828460" cy="188658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ownloads\IMG_039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40" y="972529"/>
            <a:ext cx="2828460" cy="188497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user\Downloads\1518600345_pas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69" y="972529"/>
            <a:ext cx="2513294" cy="188497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Users\user\Downloads\IMG_2337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70" y="3002083"/>
            <a:ext cx="2513294" cy="188446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:\Users\user\Downloads\IMG_2322s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0" y="972530"/>
            <a:ext cx="2828460" cy="188497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32982"/>
              </p:ext>
            </p:extLst>
          </p:nvPr>
        </p:nvGraphicFramePr>
        <p:xfrm>
          <a:off x="6563561" y="1634490"/>
          <a:ext cx="2419639" cy="342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PDF" r:id="rId4" imgW="0" imgH="360" progId="FoxitPhantomPDF.Document">
                  <p:embed/>
                </p:oleObj>
              </mc:Choice>
              <mc:Fallback>
                <p:oleObj name="PDF" r:id="rId4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561" y="1634490"/>
                        <a:ext cx="2419639" cy="342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690148"/>
              </p:ext>
            </p:extLst>
          </p:nvPr>
        </p:nvGraphicFramePr>
        <p:xfrm>
          <a:off x="4447359" y="1570355"/>
          <a:ext cx="2419461" cy="342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PDF" r:id="rId6" imgW="0" imgH="360" progId="FoxitPhantomPDF.Document">
                  <p:embed/>
                </p:oleObj>
              </mc:Choice>
              <mc:Fallback>
                <p:oleObj name="PDF" r:id="rId6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7359" y="1570355"/>
                        <a:ext cx="2419461" cy="342011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ПОЛНОМОЧИЯ В СФЕРЕ СОЗДАНИЯ И ДЕЯТЕЛЬНОСТИ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АВАРИЙНО-СПАСАТЕЛЬНЫХ ФОРМИРОВАНИЙ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И ДЕЯТЕЛЬНОСТИ СПАСАТЕЛЕЙ 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8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9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4320" y="100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487" y="834390"/>
            <a:ext cx="8982665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tabLst>
                <a:tab pos="360363" algn="l"/>
              </a:tabLst>
            </a:pPr>
            <a:r>
              <a:rPr lang="ru-RU" sz="1100" b="1" dirty="0" smtClean="0"/>
              <a:t>	</a:t>
            </a:r>
            <a:r>
              <a:rPr lang="ru-RU" sz="1400" b="1" dirty="0" smtClean="0"/>
              <a:t>Порядок </a:t>
            </a:r>
            <a:r>
              <a:rPr lang="ru-RU" sz="1400" b="1" dirty="0"/>
              <a:t>предоставления гарантий социальной защиты и страховых гарантий спасателям Архангельской области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84474"/>
              </p:ext>
            </p:extLst>
          </p:nvPr>
        </p:nvGraphicFramePr>
        <p:xfrm>
          <a:off x="2343800" y="1517248"/>
          <a:ext cx="2387402" cy="337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PDF" r:id="rId10" imgW="0" imgH="360" progId="FoxitPhantomPDF.Document">
                  <p:embed/>
                </p:oleObj>
              </mc:Choice>
              <mc:Fallback>
                <p:oleObj name="PDF" r:id="rId10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43800" y="1517248"/>
                        <a:ext cx="2387402" cy="337479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08291"/>
              </p:ext>
            </p:extLst>
          </p:nvPr>
        </p:nvGraphicFramePr>
        <p:xfrm>
          <a:off x="309087" y="1447288"/>
          <a:ext cx="2373274" cy="335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PDF" r:id="rId12" imgW="0" imgH="360" progId="FoxitPhantomPDF.Document">
                  <p:embed/>
                </p:oleObj>
              </mc:Choice>
              <mc:Fallback>
                <p:oleObj name="PDF" r:id="rId12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9087" y="1447288"/>
                        <a:ext cx="2373274" cy="33548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06023" y="4774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lvl="0" algn="ctr">
              <a:tabLst>
                <a:tab pos="360363" algn="l"/>
              </a:tabLst>
            </a:pPr>
            <a:r>
              <a:rPr lang="ru-RU" sz="1300" b="1" spc="-1" dirty="0" smtClean="0">
                <a:solidFill>
                  <a:srgbClr val="FFFFFF"/>
                </a:solidFill>
                <a:latin typeface="Times New Roman"/>
              </a:rPr>
              <a:t>РЕАЛИЗАЦИЯ НА ТЕРРИТОРИИ АРХАНГЕЛЬСКОЙ ОБЛАСТИ МУНИЦИПАЛЬНОГО </a:t>
            </a:r>
          </a:p>
          <a:p>
            <a:pPr lvl="0" algn="ctr">
              <a:tabLst>
                <a:tab pos="360363" algn="l"/>
              </a:tabLst>
            </a:pPr>
            <a:r>
              <a:rPr lang="ru-RU" sz="1300" b="1" spc="-1" dirty="0" smtClean="0">
                <a:solidFill>
                  <a:srgbClr val="FFFFFF"/>
                </a:solidFill>
                <a:latin typeface="Times New Roman"/>
              </a:rPr>
              <a:t>ПОЛНОМОЧИЯ «СОЗДАНИЕ, СОДЕРЖАНИЕ И ОРГАНИЗАЦИЯ ДЕЯТЕЛЬНОСТИ АВАРИЙНО-СПАСАТЕЛЬНЫХ СЛУЖБ И (ИЛИ) АВАРИЙНО-СПАСАТЕЛЬНЫХ ФОРМИРОВАНИЙ»</a:t>
            </a:r>
            <a:endParaRPr lang="ru-RU" sz="1300" b="1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3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4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4320" y="100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200" y="807720"/>
            <a:ext cx="8982665" cy="4185761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square" rtlCol="0">
            <a:spAutoFit/>
          </a:bodyPr>
          <a:lstStyle/>
          <a:p>
            <a:pPr lvl="0" algn="ctr">
              <a:tabLst>
                <a:tab pos="360363" algn="l"/>
              </a:tabLst>
            </a:pPr>
            <a:r>
              <a:rPr lang="ru-RU" sz="1400" dirty="0"/>
              <a:t>	</a:t>
            </a:r>
            <a:r>
              <a:rPr lang="ru-RU" sz="1400" b="1" dirty="0"/>
              <a:t>	</a:t>
            </a:r>
            <a:r>
              <a:rPr lang="ru-RU" sz="1400" dirty="0"/>
              <a:t>2. Органами местного самоуправления создано </a:t>
            </a:r>
            <a:r>
              <a:rPr lang="ru-RU" sz="1600" b="1" dirty="0"/>
              <a:t>5 </a:t>
            </a:r>
            <a:r>
              <a:rPr lang="ru-RU" sz="1400" dirty="0"/>
              <a:t>профессиональных АСФ: </a:t>
            </a:r>
          </a:p>
          <a:p>
            <a:pPr lvl="0" algn="ctr">
              <a:tabLst>
                <a:tab pos="360363" algn="l"/>
              </a:tabLst>
            </a:pPr>
            <a:endParaRPr lang="ru-RU" sz="1400" dirty="0"/>
          </a:p>
          <a:p>
            <a:pPr lvl="0" algn="just">
              <a:tabLst>
                <a:tab pos="360363" algn="l"/>
              </a:tabLst>
            </a:pPr>
            <a:r>
              <a:rPr lang="ru-RU" sz="1400" dirty="0"/>
              <a:t>	Служба спасения МКУ ГО «Город Архангельск» «ГЦГЗ» </a:t>
            </a:r>
            <a:r>
              <a:rPr lang="ru-RU" sz="1400" dirty="0" smtClean="0"/>
              <a:t>аттестована </a:t>
            </a:r>
            <a:r>
              <a:rPr lang="ru-RU" sz="1400" dirty="0"/>
              <a:t>на вид аварийно-спасательных работ: </a:t>
            </a:r>
            <a:r>
              <a:rPr lang="ru-RU" sz="1400" u="sng" dirty="0"/>
              <a:t>поисково-спасательные </a:t>
            </a:r>
            <a:r>
              <a:rPr lang="ru-RU" sz="1400" u="sng" dirty="0" smtClean="0"/>
              <a:t>работы.</a:t>
            </a:r>
            <a:endParaRPr lang="ru-RU" sz="1400" u="sng" dirty="0"/>
          </a:p>
          <a:p>
            <a:pPr lvl="0" algn="ctr">
              <a:tabLst>
                <a:tab pos="360363" algn="l"/>
              </a:tabLst>
            </a:pPr>
            <a:endParaRPr lang="ru-RU" sz="1400" dirty="0"/>
          </a:p>
          <a:p>
            <a:pPr lvl="0" algn="just">
              <a:tabLst>
                <a:tab pos="360363" algn="l"/>
              </a:tabLst>
            </a:pPr>
            <a:r>
              <a:rPr lang="ru-RU" sz="1400" dirty="0"/>
              <a:t>	МКУ «Аварийно-спасательная служба Северодвинска» </a:t>
            </a:r>
            <a:r>
              <a:rPr lang="ru-RU" sz="1400" dirty="0" smtClean="0"/>
              <a:t>аттестовано </a:t>
            </a:r>
            <a:r>
              <a:rPr lang="ru-RU" sz="1400" dirty="0"/>
              <a:t>на виды аварийно-спасательных работ: </a:t>
            </a:r>
            <a:endParaRPr lang="ru-RU" sz="1400" dirty="0" smtClean="0"/>
          </a:p>
          <a:p>
            <a:pPr lvl="0" algn="just">
              <a:tabLst>
                <a:tab pos="360363" algn="l"/>
              </a:tabLst>
            </a:pPr>
            <a:r>
              <a:rPr lang="ru-RU" sz="1400" u="sng" dirty="0" smtClean="0"/>
              <a:t>поисково-спасательные </a:t>
            </a:r>
            <a:r>
              <a:rPr lang="ru-RU" sz="1400" u="sng" dirty="0"/>
              <a:t>работы; </a:t>
            </a:r>
            <a:endParaRPr lang="ru-RU" sz="1400" u="sng" dirty="0" smtClean="0"/>
          </a:p>
          <a:p>
            <a:pPr lvl="0" algn="just">
              <a:tabLst>
                <a:tab pos="360363" algn="l"/>
              </a:tabLst>
            </a:pPr>
            <a:r>
              <a:rPr lang="ru-RU" sz="1400" u="sng" dirty="0" smtClean="0"/>
              <a:t>аварийно-спасательные </a:t>
            </a:r>
            <a:r>
              <a:rPr lang="ru-RU" sz="1400" u="sng" dirty="0"/>
              <a:t>работы, связанные с тушением </a:t>
            </a:r>
            <a:r>
              <a:rPr lang="ru-RU" sz="1400" u="sng" dirty="0" smtClean="0"/>
              <a:t>пожаров.</a:t>
            </a:r>
            <a:endParaRPr lang="ru-RU" sz="1400" u="sng" dirty="0"/>
          </a:p>
          <a:p>
            <a:pPr lvl="0" algn="ctr">
              <a:tabLst>
                <a:tab pos="360363" algn="l"/>
              </a:tabLst>
            </a:pPr>
            <a:r>
              <a:rPr lang="ru-RU" sz="1400" dirty="0"/>
              <a:t> </a:t>
            </a:r>
          </a:p>
          <a:p>
            <a:pPr lvl="0" algn="just">
              <a:tabLst>
                <a:tab pos="360363" algn="l"/>
              </a:tabLst>
            </a:pPr>
            <a:r>
              <a:rPr lang="ru-RU" sz="1400" dirty="0"/>
              <a:t>	Поисково-спасательный отряд МКУ городского округа Архангельской области "Котлас" «Служба спасения» </a:t>
            </a:r>
            <a:r>
              <a:rPr lang="ru-RU" sz="1400" dirty="0" smtClean="0"/>
              <a:t>аттестован </a:t>
            </a:r>
            <a:r>
              <a:rPr lang="ru-RU" sz="1400" dirty="0"/>
              <a:t>на виды аварийно-спасательных работ: </a:t>
            </a:r>
            <a:endParaRPr lang="ru-RU" sz="1400" dirty="0" smtClean="0"/>
          </a:p>
          <a:p>
            <a:pPr lvl="0" algn="just">
              <a:tabLst>
                <a:tab pos="360363" algn="l"/>
              </a:tabLst>
            </a:pPr>
            <a:r>
              <a:rPr lang="ru-RU" sz="1400" u="sng" dirty="0" smtClean="0"/>
              <a:t>поисково-спасательные </a:t>
            </a:r>
            <a:r>
              <a:rPr lang="ru-RU" sz="1400" u="sng" dirty="0"/>
              <a:t>работы; </a:t>
            </a:r>
            <a:endParaRPr lang="ru-RU" sz="1400" u="sng" dirty="0" smtClean="0"/>
          </a:p>
          <a:p>
            <a:pPr lvl="0" algn="just">
              <a:tabLst>
                <a:tab pos="360363" algn="l"/>
              </a:tabLst>
            </a:pPr>
            <a:r>
              <a:rPr lang="ru-RU" sz="1400" u="sng" dirty="0" smtClean="0"/>
              <a:t>аварийно-спасательные </a:t>
            </a:r>
            <a:r>
              <a:rPr lang="ru-RU" sz="1400" u="sng" dirty="0"/>
              <a:t>работы, связанные с тушением </a:t>
            </a:r>
            <a:r>
              <a:rPr lang="ru-RU" sz="1400" u="sng" dirty="0" smtClean="0"/>
              <a:t>пожаров.</a:t>
            </a:r>
            <a:endParaRPr lang="ru-RU" sz="1400" u="sng" dirty="0"/>
          </a:p>
          <a:p>
            <a:pPr marL="285750" lvl="0" indent="-285750" algn="ctr">
              <a:buFontTx/>
              <a:buChar char="-"/>
              <a:tabLst>
                <a:tab pos="360363" algn="l"/>
              </a:tabLst>
            </a:pPr>
            <a:endParaRPr lang="ru-RU" sz="1400" dirty="0"/>
          </a:p>
          <a:p>
            <a:pPr lvl="0" algn="just">
              <a:tabLst>
                <a:tab pos="360363" algn="l"/>
              </a:tabLst>
            </a:pPr>
            <a:r>
              <a:rPr lang="ru-RU" sz="1400" dirty="0"/>
              <a:t>	Поисково-спасательный отряд МКУ "</a:t>
            </a:r>
            <a:r>
              <a:rPr lang="ru-RU" sz="1400" dirty="0" err="1"/>
              <a:t>Коряжемская</a:t>
            </a:r>
            <a:r>
              <a:rPr lang="ru-RU" sz="1400" dirty="0"/>
              <a:t> служба спасения" </a:t>
            </a:r>
            <a:r>
              <a:rPr lang="ru-RU" sz="1400" dirty="0" smtClean="0"/>
              <a:t>аттестован </a:t>
            </a:r>
            <a:r>
              <a:rPr lang="ru-RU" sz="1400" dirty="0"/>
              <a:t>на вид аварийно-спасательных работ: </a:t>
            </a:r>
            <a:r>
              <a:rPr lang="ru-RU" sz="1400" u="sng" dirty="0"/>
              <a:t>поисково-спасательные </a:t>
            </a:r>
            <a:r>
              <a:rPr lang="ru-RU" sz="1400" u="sng" dirty="0" smtClean="0"/>
              <a:t>работы.</a:t>
            </a:r>
            <a:endParaRPr lang="ru-RU" sz="1400" u="sng" dirty="0"/>
          </a:p>
          <a:p>
            <a:pPr lvl="0" algn="just">
              <a:tabLst>
                <a:tab pos="360363" algn="l"/>
              </a:tabLst>
            </a:pPr>
            <a:r>
              <a:rPr lang="ru-RU" sz="1400" dirty="0"/>
              <a:t>	</a:t>
            </a:r>
          </a:p>
          <a:p>
            <a:pPr lvl="0" algn="just">
              <a:tabLst>
                <a:tab pos="360363" algn="l"/>
              </a:tabLst>
            </a:pPr>
            <a:r>
              <a:rPr lang="ru-RU" sz="1400" dirty="0"/>
              <a:t>	МКУ "</a:t>
            </a:r>
            <a:r>
              <a:rPr lang="ru-RU" sz="1400" dirty="0" err="1"/>
              <a:t>Мирнинская</a:t>
            </a:r>
            <a:r>
              <a:rPr lang="ru-RU" sz="1400" dirty="0"/>
              <a:t> профессиональная аварийно-спасательная служба" </a:t>
            </a:r>
            <a:r>
              <a:rPr lang="ru-RU" sz="1400" dirty="0" smtClean="0"/>
              <a:t>аттестовано </a:t>
            </a:r>
            <a:r>
              <a:rPr lang="ru-RU" sz="1400" dirty="0"/>
              <a:t>на вид аварийно-спасательных работ: </a:t>
            </a:r>
            <a:r>
              <a:rPr lang="ru-RU" sz="1400" u="sng" dirty="0"/>
              <a:t>поисково-спасательные </a:t>
            </a:r>
            <a:r>
              <a:rPr lang="ru-RU" sz="1400" u="sng" dirty="0" smtClean="0"/>
              <a:t>работы</a:t>
            </a:r>
            <a:r>
              <a:rPr lang="ru-RU" sz="1400" u="sng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6023" y="4774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8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defRPr/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ПРИОБРЕТЕНИЕ ТЕХНИКИ ДЛЯ ПОДРАЗДЕЛЕНИЙ </a:t>
            </a:r>
          </a:p>
          <a:p>
            <a:pPr algn="ctr">
              <a:defRPr/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ПРОТИВОПОЖАРНОЙ СЛУЖБЫ АРХАНГЕЛЬСКОЙ ОБЛАСТИ</a:t>
            </a:r>
            <a:endParaRPr lang="ru-RU" sz="1600" b="1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3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4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4320" y="100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7410" name="Picture 2" descr="C:\Users\user\Downloads\1_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" y="830251"/>
            <a:ext cx="3858300" cy="25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ownloads\rjvy020vqq88cccso8w8ckg4gg0gc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20" y="848978"/>
            <a:ext cx="4112261" cy="25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033" y="3393440"/>
            <a:ext cx="85420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2022 году приобретено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пожарных автомобиля легкого класса на базе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укомплектованными спасательным оборудованием для проведения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аварийно-спасательных работ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ДТП.  </a:t>
            </a:r>
          </a:p>
          <a:p>
            <a:pPr indent="4492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2021 году закуплено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комплекта современного аварийно-спасательным инструмента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электроприводом и комплект гидравлического аварийно-спасательного инструмента.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2683" y="47741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5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12"/>
            <a:ext cx="9144000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0" tIns="33215" rIns="66330" bIns="33215" anchor="ctr"/>
          <a:lstStyle>
            <a:lvl1pPr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chemeClr val="bg1"/>
                </a:solidFill>
              </a:rPr>
              <a:t>ОКАЗАНИЕ ПОМОЩИ МУНИЦИПАЛЬНЫМ ОБРАЗОВАНИЯМ </a:t>
            </a:r>
          </a:p>
          <a:p>
            <a:pPr algn="ctr"/>
            <a:r>
              <a:rPr lang="ru-RU" altLang="ru-RU" sz="1800" b="1" dirty="0">
                <a:solidFill>
                  <a:schemeClr val="bg1"/>
                </a:solidFill>
              </a:rPr>
              <a:t>АРХАНГЕЛЬСКОЙ ОБЛАСТИ</a:t>
            </a:r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363" y="-104703"/>
            <a:ext cx="142169" cy="2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365" tIns="35179" rIns="70365" bIns="35179" anchor="ctr">
            <a:spAutoFit/>
          </a:bodyPr>
          <a:lstStyle>
            <a:lvl1pPr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/>
          </a:p>
        </p:txBody>
      </p:sp>
      <p:pic>
        <p:nvPicPr>
          <p:cNvPr id="5" name="Picture 2" descr="C:\Users\stas\Downloads\4372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31" y="935322"/>
            <a:ext cx="4213138" cy="2664591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9588" y="3580841"/>
            <a:ext cx="8239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доставки медикаментов, продовольствия, перевозки экстренных больных и аварийных бригад в населенные пункты, утратившие транспортную доступность,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Архангельской области обеспечило отдельные пожарные отряды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аэросанями-амфибия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77" y="1"/>
            <a:ext cx="719514" cy="7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"/>
            <a:ext cx="729062" cy="7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52683" y="47741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7410" name="Picture 2" descr="C:\Users\user\Downloads\8b7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4" y="935322"/>
            <a:ext cx="4213138" cy="2664591"/>
          </a:xfrm>
          <a:prstGeom prst="rect">
            <a:avLst/>
          </a:prstGeom>
          <a:noFill/>
          <a:ln w="222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18294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ПРЕДЛОЖЕНИЯ В ПРОЕКТ РЕШЕНИЯ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3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4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4320" y="100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280" y="929640"/>
            <a:ext cx="8982665" cy="41088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1100" b="1" dirty="0"/>
              <a:t>	</a:t>
            </a:r>
            <a:r>
              <a:rPr lang="ru-RU" sz="1300" dirty="0"/>
              <a:t>1.	Строительство объекта «Комплекс пожарного депо и базы </a:t>
            </a:r>
            <a:r>
              <a:rPr lang="ru-RU" sz="1300" dirty="0" smtClean="0"/>
              <a:t>ГБУ Архангельской </a:t>
            </a:r>
            <a:r>
              <a:rPr lang="ru-RU" sz="1300" dirty="0"/>
              <a:t>области «Служба спасения имени И.А. Поливаного» в жилом районе Майская горка города Архангельска</a:t>
            </a:r>
            <a:r>
              <a:rPr lang="ru-RU" sz="1300" dirty="0" smtClean="0"/>
              <a:t>».</a:t>
            </a:r>
          </a:p>
          <a:p>
            <a:pPr lvl="0" algn="just">
              <a:tabLst>
                <a:tab pos="360363" algn="l"/>
              </a:tabLst>
            </a:pPr>
            <a:endParaRPr lang="ru-RU" sz="1300" dirty="0"/>
          </a:p>
          <a:p>
            <a:pPr lvl="0" algn="just">
              <a:tabLst>
                <a:tab pos="360363" algn="l"/>
              </a:tabLst>
            </a:pPr>
            <a:r>
              <a:rPr lang="ru-RU" sz="1300" dirty="0" smtClean="0"/>
              <a:t>	2</a:t>
            </a:r>
            <a:r>
              <a:rPr lang="ru-RU" sz="1300" dirty="0"/>
              <a:t>.	 Обеспечение темпа роста реальной среднемесячной заработной платы работников государственных учреждений Архангельской области «Служба спасения имени И.А. Поливаного» и «Центра ГЗ» на ближайшие 3 года выше значения показателя, определенного для Архангельской области на основании Указа Президента Российской Федерации от 4 февраля 2021 г. № 68, для комплектования должностей основного персонала учреждения гражданами, отвечающими установленным требованиям</a:t>
            </a:r>
            <a:r>
              <a:rPr lang="ru-RU" sz="1300" dirty="0" smtClean="0"/>
              <a:t>.</a:t>
            </a:r>
          </a:p>
          <a:p>
            <a:pPr lvl="0" algn="just">
              <a:tabLst>
                <a:tab pos="360363" algn="l"/>
              </a:tabLst>
            </a:pPr>
            <a:endParaRPr lang="ru-RU" sz="1300" dirty="0"/>
          </a:p>
          <a:p>
            <a:pPr lvl="0" algn="just">
              <a:tabLst>
                <a:tab pos="360363" algn="l"/>
              </a:tabLst>
            </a:pPr>
            <a:r>
              <a:rPr lang="ru-RU" sz="1300" dirty="0" smtClean="0"/>
              <a:t>	3</a:t>
            </a:r>
            <a:r>
              <a:rPr lang="ru-RU" sz="1300" dirty="0"/>
              <a:t>.	Обеспечение реализации Плана мероприятий («дорожная карта») по доведению в 2024 году уровня оплаты труда основного персонала государственных казенных учреждений Архангельской области в сфере обеспечения пожарной безопасности до уровня среднемесячной начисленной заработной платы наемных работников в организациях, у индивидуальных предпринимателей и физических лиц в Архангельской области, утвержденного распоряжением Губернатора Архангельской области от 29 апреля 2021 г. № 354-р</a:t>
            </a:r>
            <a:r>
              <a:rPr lang="ru-RU" sz="1300" dirty="0" smtClean="0"/>
              <a:t>.</a:t>
            </a:r>
          </a:p>
          <a:p>
            <a:pPr lvl="0" algn="just">
              <a:tabLst>
                <a:tab pos="360363" algn="l"/>
              </a:tabLst>
            </a:pPr>
            <a:endParaRPr lang="ru-RU" sz="1300" dirty="0"/>
          </a:p>
          <a:p>
            <a:pPr lvl="0" algn="just">
              <a:tabLst>
                <a:tab pos="360363" algn="l"/>
              </a:tabLst>
            </a:pPr>
            <a:r>
              <a:rPr lang="ru-RU" sz="1300" dirty="0" smtClean="0"/>
              <a:t>	4</a:t>
            </a:r>
            <a:r>
              <a:rPr lang="ru-RU" sz="1300" dirty="0"/>
              <a:t>.	Оснащение противопожарных подразделений, размещенных в населённых пунктах вблизи федеральных и региональных автодорог и в районных центрах, дополнительной пожарно-спасательной техникой и аварийно-спасательным оборудованием для реагирования на ДТП и применения при проведении поисково-спасательных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и </a:t>
            </a:r>
            <a:r>
              <a:rPr lang="ru-RU" sz="1300" dirty="0"/>
              <a:t>аварийно-спасательных работ. </a:t>
            </a:r>
          </a:p>
          <a:p>
            <a:pPr lvl="0" algn="just">
              <a:tabLst>
                <a:tab pos="360363" algn="l"/>
              </a:tabLst>
            </a:pP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52683" y="4774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ПОЛНОМОЧИЯ В СФЕРЕ СОЗДАНИЯ И ДЕЯТЕЛЬНОСТИ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АВАРИЙНО-СПАСАТЕЛЬНЫХ ФОРМИРОВАНИЙ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И ДЕЯТЕЛЬНОСТИ СПАСАТЕЛЕЙ 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3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4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4320" y="100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487" y="876300"/>
            <a:ext cx="8982665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tabLst>
                <a:tab pos="360363" algn="l"/>
              </a:tabLst>
              <a:defRPr b="1"/>
            </a:lvl1pPr>
          </a:lstStyle>
          <a:p>
            <a:pPr algn="just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	Создание, реорганизация и ликвидация государственной областной аварийно-спасательной службы, государственных областных аварийно-спасательных формирований за счет средств областного бюджета;</a:t>
            </a:r>
          </a:p>
          <a:p>
            <a:pPr algn="just"/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состава и структуры государственной областной аварийно- спасательной службы, государственных областных аварийно-спасательных формирований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	перемещение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в другую местность, перепрофилирование на другой вид аварийно- спасательных работ государственной областной аварийно-спасательной службы, государственных областных аварийно-спасательных формирований за счет средств областного бюджета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	организация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в рамках своих полномочий работы подведомственных экстренных оперативных служб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	осуществление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мер по поддержанию государственной областной аварийно- спасательной службы, государственных областных аварийно-спасательных формирований в состоянии готовности к реагированию на чрезвычайные ситуации межмуниципального и регионального характера и проведению работ по их ликвидации в Архангельской области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00159" y="4774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8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/>
          <p:nvPr/>
        </p:nvSpPr>
        <p:spPr>
          <a:xfrm>
            <a:off x="-36360" y="0"/>
            <a:ext cx="9180000" cy="5143320"/>
          </a:xfrm>
          <a:prstGeom prst="rect">
            <a:avLst/>
          </a:prstGeom>
          <a:solidFill>
            <a:srgbClr val="254061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Picture 6"/>
          <p:cNvPicPr/>
          <p:nvPr/>
        </p:nvPicPr>
        <p:blipFill>
          <a:blip r:embed="rId2"/>
          <a:stretch/>
        </p:blipFill>
        <p:spPr>
          <a:xfrm>
            <a:off x="6886440" y="169920"/>
            <a:ext cx="1788840" cy="1784160"/>
          </a:xfrm>
          <a:prstGeom prst="rect">
            <a:avLst/>
          </a:prstGeom>
          <a:ln w="9525">
            <a:noFill/>
          </a:ln>
        </p:spPr>
      </p:pic>
      <p:pic>
        <p:nvPicPr>
          <p:cNvPr id="95" name="Рисунок 1"/>
          <p:cNvPicPr/>
          <p:nvPr/>
        </p:nvPicPr>
        <p:blipFill>
          <a:blip r:embed="rId3"/>
          <a:stretch/>
        </p:blipFill>
        <p:spPr>
          <a:xfrm>
            <a:off x="322200" y="3597840"/>
            <a:ext cx="8499240" cy="1510920"/>
          </a:xfrm>
          <a:prstGeom prst="rect">
            <a:avLst/>
          </a:prstGeom>
          <a:ln w="9525">
            <a:noFill/>
          </a:ln>
        </p:spPr>
      </p:pic>
      <p:sp>
        <p:nvSpPr>
          <p:cNvPr id="96" name="Rectangle 11"/>
          <p:cNvSpPr/>
          <p:nvPr/>
        </p:nvSpPr>
        <p:spPr>
          <a:xfrm>
            <a:off x="0" y="2062080"/>
            <a:ext cx="9143640" cy="1311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«Об информации Правительства Архангельской области о реализации полномочий в сфере создания и деятельности аварийно-спасательных служб, аварийно-спасательных формирований и деятельности спасателей 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в Архангельской области»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97" name="Рисунок 6"/>
          <p:cNvPicPr/>
          <p:nvPr/>
        </p:nvPicPr>
        <p:blipFill>
          <a:blip r:embed="rId4"/>
          <a:stretch/>
        </p:blipFill>
        <p:spPr>
          <a:xfrm>
            <a:off x="160200" y="117360"/>
            <a:ext cx="2838240" cy="21283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ПОЛНОМОЧИЯ В СФЕРЕ СОЗДАНИЯ И ДЕЯТЕЛЬНОСТИ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АВАРИЙНО-СПАСАТЕЛЬНЫХ ФОРМИРОВАНИЙ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И ДЕЯТЕЛЬНОСТИ СПАСАТЕЛЕЙ 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3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4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64320" y="1009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487" y="857250"/>
            <a:ext cx="8982665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tabLst>
                <a:tab pos="360363" algn="l"/>
              </a:tabLst>
              <a:defRPr b="1"/>
            </a:lvl1pPr>
          </a:lstStyle>
          <a:p>
            <a:pPr algn="just"/>
            <a:r>
              <a:rPr lang="ru-RU" sz="1500" dirty="0"/>
              <a:t>	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проведение проверки готовности государственной областной аварийно- спасательной службы, государственных областных аварийно-спасательных формирований к реагированию на чрезвычайные ситуации межмуниципального и регионального характера и проведению работ по их ликвидации в Архангельской области;	</a:t>
            </a:r>
          </a:p>
          <a:p>
            <a:pPr algn="just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	привлечение аварийно-спасательных служб, аварийно-спасательных формирований к ликвидации чрезвычайных ситуаций межмуниципального и регионального характера в Архангельской области;</a:t>
            </a:r>
          </a:p>
          <a:p>
            <a:pPr algn="just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	регистрация аварийно-спасательных служб, аварийно-спасательных формирований в целях решения задач по предупреждению и ликвидации чрезвычайных ситуаций межмуниципального и регионального характера в Архангельской области в порядке, установленном федеральным органом исполнительной власти, специально уполномоченным на решение задач в области защиты населения и территорий от чрезвычайных ситуаций;</a:t>
            </a:r>
          </a:p>
          <a:p>
            <a:pPr algn="just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	обеспечение деятельности комиссии по аттестации аварийно-спасательных служб, аварийно-спасательных формирований и спасателей в Архангельской области;</a:t>
            </a:r>
          </a:p>
          <a:p>
            <a:pPr algn="just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	разработка проектов постановлений Правительства Архангельской области, предусматривающих порядки предоставления гарантий социальной защиты и страховых гарантий спасателям Архангельской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0159" y="4774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6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7470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ПОЛНОМОЧИЯ В СФЕРЕ СОЗДАНИЯ И ДЕЯТЕЛЬНОСТИ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АВАРИЙНО-СПАСАТЕЛЬНЫХ ФОРМИРОВАНИЙ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И ДЕЯТЕЛЬНОСТИ СПАСАТЕЛЕЙ 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3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4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33840" y="910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900159" y="4774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4338" name="Picture 2" descr="G:\АОСС\kHa4uSop3I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2" y="3290432"/>
            <a:ext cx="3041290" cy="1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АОСС\UZVkeKvbw8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08" y="3290432"/>
            <a:ext cx="2703370" cy="1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ownloads\s4l48X9YO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3" y="1041916"/>
            <a:ext cx="3040699" cy="20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ownloads\xEzb4vLMX3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07" y="1041917"/>
            <a:ext cx="2703370" cy="20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788" y="718390"/>
            <a:ext cx="597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ГКУ Архангельской области «Центр ГЗ»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C:\Users\user\Downloads\W_f87n-HK7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7050"/>
          <a:stretch/>
        </p:blipFill>
        <p:spPr bwMode="auto">
          <a:xfrm>
            <a:off x="6222393" y="1041916"/>
            <a:ext cx="2704955" cy="20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G:\АОСС\7-a48nK56f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93" y="3290432"/>
            <a:ext cx="2704955" cy="1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1488" y="2981530"/>
            <a:ext cx="911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ГКУ Архангельской области «Служба спасения им. И.А.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Поливаного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/>
          <p:nvPr/>
        </p:nvSpPr>
        <p:spPr>
          <a:xfrm>
            <a:off x="0" y="0"/>
            <a:ext cx="9143640" cy="72036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ПОЛНОМОЧИЯ В СФЕРЕ СОЗДАНИЯ И ДЕЯТЕЛЬНОСТИ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АВАРИЙНО-СПАСАТЕЛЬНЫХ ФОРМИРОВАНИЙ 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Times New Roman"/>
              </a:rPr>
              <a:t>И ДЕЯТЕЛЬНОСТИ СПАСАТЕЛЕЙ </a:t>
            </a:r>
            <a:endParaRPr lang="ru-RU" sz="1700" b="0" strike="noStrike" spc="-1" dirty="0">
              <a:latin typeface="Arial"/>
            </a:endParaRPr>
          </a:p>
        </p:txBody>
      </p:sp>
      <p:sp>
        <p:nvSpPr>
          <p:cNvPr id="47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icture 20"/>
          <p:cNvPicPr/>
          <p:nvPr/>
        </p:nvPicPr>
        <p:blipFill>
          <a:blip r:embed="rId3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/>
          <p:cNvPicPr/>
          <p:nvPr/>
        </p:nvPicPr>
        <p:blipFill>
          <a:blip r:embed="rId4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602673" y="-18110835"/>
            <a:ext cx="8278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60363" algn="l"/>
              </a:tabLst>
            </a:pPr>
            <a:r>
              <a:rPr lang="ru-RU" sz="800" dirty="0" smtClean="0"/>
              <a:t>	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54820" y="910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900159" y="4774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15362" name="Picture 2" descr="G:\АОСС\l2rQjTVMk4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8" y="3099359"/>
            <a:ext cx="2552652" cy="17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АОСС\fk4PDpUMh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5" y="3098828"/>
            <a:ext cx="2552652" cy="17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:\АОСС\-YUykY0cl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8" y="1269787"/>
            <a:ext cx="2552652" cy="16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G:\АОСС\44cZdvX-X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2" y="3098828"/>
            <a:ext cx="2628377" cy="17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user\Downloads\455266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5" y="1269787"/>
            <a:ext cx="2629174" cy="16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user\Downloads\IMG_012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5" y="1262800"/>
            <a:ext cx="2552652" cy="17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2673" y="842096"/>
            <a:ext cx="804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аварийно-спасательных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формирований при ДТП и пожарах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13"/>
            <a:ext cx="9144000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0" tIns="33215" rIns="66330" bIns="33215" anchor="ctr"/>
          <a:lstStyle>
            <a:lvl1pPr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FFFFFF"/>
                </a:solidFill>
              </a:rPr>
              <a:t>ПОКАЗАТЕЛИ КОЛИЧЕСТВА ВЫПОЛНЕННЫХ РАБОТ ПО ГОДАМ (ПОДВЕДОМСТВЕННЫХ АГЕНТСТВУ  УЧРЕЖДЕНИЙ)</a:t>
            </a:r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372" y="-104702"/>
            <a:ext cx="142153" cy="20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365" tIns="35179" rIns="70365" bIns="35179" anchor="ctr">
            <a:spAutoFit/>
          </a:bodyPr>
          <a:lstStyle>
            <a:lvl1pPr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graphicFrame>
        <p:nvGraphicFramePr>
          <p:cNvPr id="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954270"/>
              </p:ext>
            </p:extLst>
          </p:nvPr>
        </p:nvGraphicFramePr>
        <p:xfrm>
          <a:off x="363" y="754022"/>
          <a:ext cx="8546737" cy="426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77" y="2"/>
            <a:ext cx="719514" cy="7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"/>
            <a:ext cx="729062" cy="7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00159" y="4774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3326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12"/>
            <a:ext cx="9144000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0" tIns="33215" rIns="66330" bIns="33215" anchor="ctr"/>
          <a:lstStyle>
            <a:lvl1pPr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chemeClr val="bg1"/>
                </a:solidFill>
              </a:rPr>
              <a:t>ДЕЯТЕЛЬНОСТЬ ГБУ АРХАНГЕЛЬСКОЙ ОБЛАСТИ </a:t>
            </a:r>
          </a:p>
          <a:p>
            <a:pPr algn="ctr"/>
            <a:r>
              <a:rPr lang="ru-RU" altLang="ru-RU" sz="1800" b="1" dirty="0">
                <a:solidFill>
                  <a:schemeClr val="bg1"/>
                </a:solidFill>
              </a:rPr>
              <a:t>«СЛУЖБА СПАСЕНИЯ ИМЕНИ И.А.ПОЛИВАНОГО»</a:t>
            </a:r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363" y="-104703"/>
            <a:ext cx="142169" cy="2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365" tIns="35179" rIns="70365" bIns="35179" anchor="ctr">
            <a:spAutoFit/>
          </a:bodyPr>
          <a:lstStyle>
            <a:lvl1pPr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3392" y="3765292"/>
            <a:ext cx="4437272" cy="1323439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360363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Выполнено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1266  выездов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- 2978), </a:t>
            </a:r>
          </a:p>
          <a:p>
            <a:pPr algn="just">
              <a:tabLst>
                <a:tab pos="360363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 </a:t>
            </a:r>
          </a:p>
          <a:p>
            <a:pPr indent="358775" algn="just">
              <a:tabLst>
                <a:tab pos="360363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тушение пожаров (2021 г. - 266) ;</a:t>
            </a:r>
          </a:p>
          <a:p>
            <a:pPr indent="358775" algn="just">
              <a:tabLst>
                <a:tab pos="360363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работ по дезинфекции (2021 г. - 163).</a:t>
            </a:r>
          </a:p>
        </p:txBody>
      </p:sp>
      <p:pic>
        <p:nvPicPr>
          <p:cNvPr id="6" name="Picture 14" descr="http://aocc.ru/wp-content/gallery/images/20150309_1315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83863"/>
            <a:ext cx="4029982" cy="2552857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77" y="1"/>
            <a:ext cx="719514" cy="7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"/>
            <a:ext cx="729062" cy="7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АОСС\zxgMP10MFB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r="6303"/>
          <a:stretch/>
        </p:blipFill>
        <p:spPr bwMode="auto">
          <a:xfrm>
            <a:off x="4680664" y="783863"/>
            <a:ext cx="4104670" cy="2552857"/>
          </a:xfrm>
          <a:prstGeom prst="rect">
            <a:avLst/>
          </a:prstGeom>
          <a:noFill/>
          <a:ln w="222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14014" y="3751454"/>
            <a:ext cx="4139486" cy="1354217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360363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ыведено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леса по телефону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(2021 г. - 185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60363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(2021 г. - 265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60363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Эвакуировано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погибших (2021 г. - 12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8672" y="34029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60363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 месяцев 2022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0159" y="4774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893182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7"/>
          <p:cNvSpPr/>
          <p:nvPr/>
        </p:nvSpPr>
        <p:spPr>
          <a:xfrm>
            <a:off x="-157440" y="0"/>
            <a:ext cx="9143640" cy="720360"/>
          </a:xfrm>
          <a:prstGeom prst="rect">
            <a:avLst/>
          </a:prstGeom>
          <a:solidFill>
            <a:srgbClr val="2540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Times New Roman"/>
              </a:rPr>
              <a:t>ДОПОЛНИТЕЛЬНОЕ ОБОРУДОВАНИЕ </a:t>
            </a:r>
            <a:br>
              <a:rPr lang="ru-RU" sz="1800" b="1" strike="noStrike" spc="-1" dirty="0" smtClean="0">
                <a:solidFill>
                  <a:srgbClr val="FFFFFF"/>
                </a:solidFill>
                <a:latin typeface="Times New Roman"/>
              </a:rPr>
            </a:br>
            <a:r>
              <a:rPr lang="ru-RU" sz="1800" b="1" strike="noStrike" spc="-1" dirty="0" smtClean="0">
                <a:solidFill>
                  <a:srgbClr val="FFFFFF"/>
                </a:solidFill>
                <a:latin typeface="Times New Roman"/>
              </a:rPr>
              <a:t>ДЛЯ РАСШИРЕНИЯ ВОЗМОЖНОСТЕЙ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88" name="Rectangle 16"/>
          <p:cNvSpPr/>
          <p:nvPr/>
        </p:nvSpPr>
        <p:spPr>
          <a:xfrm>
            <a:off x="360" y="-104760"/>
            <a:ext cx="141840" cy="2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Прямоугольник 1"/>
          <p:cNvSpPr/>
          <p:nvPr/>
        </p:nvSpPr>
        <p:spPr>
          <a:xfrm>
            <a:off x="194869" y="2965323"/>
            <a:ext cx="8705289" cy="2068343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5900" indent="322263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За счет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средств областного бюджета в 2021 г. закуплено дополнительное оборудование, которое позволило ГБУ Архангельской области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Служба спасения им. И.А. Поливаного»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аттестоваться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на новый вид аварийно-спасательных работ – ликвидация аварийного разлива нефтепродуктов. </a:t>
            </a:r>
            <a:endParaRPr lang="ru-RU" spc="-1" dirty="0" smtClean="0">
              <a:solidFill>
                <a:srgbClr val="000000"/>
              </a:solidFill>
              <a:latin typeface="Times New Roman"/>
            </a:endParaRPr>
          </a:p>
          <a:p>
            <a:pPr marL="215900" indent="322263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2022 году выделены дополнительные средства в объеме </a:t>
            </a: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10,6 млн. рублей </a:t>
            </a: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повышение готовности АОСС к ликвидации ЧС если объем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ЛАРН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составит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более  </a:t>
            </a: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5000 тонн.</a:t>
            </a:r>
            <a:endParaRPr lang="ru-RU" b="1" strike="noStrike" spc="-1" dirty="0">
              <a:latin typeface="Arial"/>
            </a:endParaRPr>
          </a:p>
        </p:txBody>
      </p:sp>
      <p:pic>
        <p:nvPicPr>
          <p:cNvPr id="91" name="Picture 20"/>
          <p:cNvPicPr/>
          <p:nvPr/>
        </p:nvPicPr>
        <p:blipFill>
          <a:blip r:embed="rId2"/>
          <a:stretch/>
        </p:blipFill>
        <p:spPr>
          <a:xfrm>
            <a:off x="8425440" y="0"/>
            <a:ext cx="719280" cy="72036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728640" cy="720360"/>
          </a:xfrm>
          <a:prstGeom prst="rect">
            <a:avLst/>
          </a:prstGeom>
          <a:ln w="0">
            <a:noFill/>
          </a:ln>
        </p:spPr>
      </p:pic>
      <p:pic>
        <p:nvPicPr>
          <p:cNvPr id="4100" name="Picture 4" descr="C:\Users\user\Documents\111\izobrazhenie-2182_obrabotano-scaled-e1623838764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0" y="882184"/>
            <a:ext cx="2963201" cy="1968715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101" name="Picture 5" descr="C:\Users\user\Documents\111\55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16374" r="9798" b="1661"/>
          <a:stretch/>
        </p:blipFill>
        <p:spPr bwMode="auto">
          <a:xfrm>
            <a:off x="3249815" y="882184"/>
            <a:ext cx="2697826" cy="1968715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102" name="Picture 6" descr="C:\Users\user\Documents\111\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41" y="882184"/>
            <a:ext cx="2845117" cy="1968715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8900159" y="4774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2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12"/>
            <a:ext cx="9144000" cy="720725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30" tIns="33215" rIns="66330" bIns="33215" anchor="ctr"/>
          <a:lstStyle>
            <a:lvl1pPr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1268413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12684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FFFFFF"/>
                </a:solidFill>
              </a:rPr>
              <a:t>ДЕЯТЕЛЬНОСТЬ ЦЕНТРАЛЬНОЙ СПАСАТЕЛЬНОЙ СТАНЦИИ </a:t>
            </a:r>
          </a:p>
          <a:p>
            <a:pPr algn="ctr"/>
            <a:r>
              <a:rPr lang="ru-RU" altLang="ru-RU" sz="1800" b="1" dirty="0" smtClean="0">
                <a:solidFill>
                  <a:srgbClr val="FFFFFF"/>
                </a:solidFill>
              </a:rPr>
              <a:t>ГКУ АРХАНГЕЛЬСКОЙ ОБЛАСТИ «ЦЕНТР ГЗ»</a:t>
            </a:r>
            <a:endParaRPr lang="ru-RU" altLang="ru-RU" sz="1800" b="1" dirty="0">
              <a:solidFill>
                <a:srgbClr val="FFFFFF"/>
              </a:solidFill>
            </a:endParaRPr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363" y="-104703"/>
            <a:ext cx="142169" cy="2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0365" tIns="35179" rIns="70365" bIns="35179" anchor="ctr">
            <a:spAutoFit/>
          </a:bodyPr>
          <a:lstStyle>
            <a:lvl1pPr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1225"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86226" y="1405890"/>
            <a:ext cx="5029199" cy="28623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tabLst>
                <a:tab pos="360363" algn="l"/>
              </a:tabLst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b="0" dirty="0"/>
              <a:t>За 5 месяцев 2022 года выполнено </a:t>
            </a:r>
            <a:r>
              <a:rPr lang="ru-RU" dirty="0"/>
              <a:t>145</a:t>
            </a:r>
            <a:r>
              <a:rPr lang="ru-RU" b="0" dirty="0"/>
              <a:t> выездов, </a:t>
            </a:r>
            <a:endParaRPr lang="ru-RU" b="0" dirty="0" smtClean="0"/>
          </a:p>
          <a:p>
            <a:pPr algn="l"/>
            <a:r>
              <a:rPr lang="ru-RU" b="0" dirty="0" smtClean="0"/>
              <a:t>в </a:t>
            </a:r>
            <a:r>
              <a:rPr lang="ru-RU" b="0" dirty="0"/>
              <a:t>ходе которых:</a:t>
            </a:r>
          </a:p>
          <a:p>
            <a:pPr indent="266700" algn="l"/>
            <a:r>
              <a:rPr lang="ru-RU" b="0" dirty="0" smtClean="0"/>
              <a:t>спасено</a:t>
            </a:r>
            <a:r>
              <a:rPr lang="ru-RU" b="0" dirty="0"/>
              <a:t>, человек – </a:t>
            </a:r>
            <a:r>
              <a:rPr lang="ru-RU" dirty="0"/>
              <a:t>6</a:t>
            </a:r>
            <a:r>
              <a:rPr lang="en-US" b="0" dirty="0"/>
              <a:t> </a:t>
            </a:r>
            <a:r>
              <a:rPr lang="en-US" b="0" dirty="0" smtClean="0"/>
              <a:t>(</a:t>
            </a:r>
            <a:r>
              <a:rPr lang="ru-RU" b="0" dirty="0" smtClean="0"/>
              <a:t>2021 </a:t>
            </a:r>
            <a:r>
              <a:rPr lang="ru-RU" b="0" dirty="0"/>
              <a:t>г. – 32</a:t>
            </a:r>
            <a:r>
              <a:rPr lang="ru-RU" b="0" dirty="0" smtClean="0"/>
              <a:t>);</a:t>
            </a:r>
            <a:endParaRPr lang="ru-RU" b="0" dirty="0"/>
          </a:p>
          <a:p>
            <a:pPr indent="266700" algn="l"/>
            <a:r>
              <a:rPr lang="ru-RU" b="0" dirty="0" smtClean="0"/>
              <a:t>эвакуировано</a:t>
            </a:r>
            <a:r>
              <a:rPr lang="ru-RU" b="0" dirty="0"/>
              <a:t>, человек – </a:t>
            </a:r>
            <a:r>
              <a:rPr lang="ru-RU" dirty="0"/>
              <a:t>84 </a:t>
            </a:r>
            <a:r>
              <a:rPr lang="en-US" b="0" dirty="0" smtClean="0"/>
              <a:t>(</a:t>
            </a:r>
            <a:r>
              <a:rPr lang="ru-RU" b="0" dirty="0" smtClean="0"/>
              <a:t>2021 </a:t>
            </a:r>
            <a:r>
              <a:rPr lang="ru-RU" b="0" dirty="0"/>
              <a:t>г. – 204</a:t>
            </a:r>
            <a:r>
              <a:rPr lang="ru-RU" b="0" dirty="0" smtClean="0"/>
              <a:t>);</a:t>
            </a:r>
          </a:p>
          <a:p>
            <a:pPr indent="266700" algn="l"/>
            <a:r>
              <a:rPr lang="ru-RU" b="0" dirty="0" smtClean="0"/>
              <a:t>оказана </a:t>
            </a:r>
            <a:r>
              <a:rPr lang="ru-RU" b="0" dirty="0"/>
              <a:t>помощь населению – </a:t>
            </a:r>
            <a:r>
              <a:rPr lang="ru-RU" dirty="0"/>
              <a:t>6</a:t>
            </a:r>
            <a:r>
              <a:rPr lang="ru-RU" b="0" dirty="0"/>
              <a:t> </a:t>
            </a:r>
            <a:r>
              <a:rPr lang="en-US" b="0" dirty="0" smtClean="0"/>
              <a:t>(</a:t>
            </a:r>
            <a:r>
              <a:rPr lang="ru-RU" b="0" dirty="0" smtClean="0"/>
              <a:t>2021 </a:t>
            </a:r>
            <a:r>
              <a:rPr lang="ru-RU" b="0" dirty="0"/>
              <a:t>г. – 48</a:t>
            </a:r>
            <a:r>
              <a:rPr lang="ru-RU" b="0" dirty="0" smtClean="0"/>
              <a:t>);</a:t>
            </a:r>
          </a:p>
          <a:p>
            <a:pPr indent="266700" algn="l"/>
            <a:r>
              <a:rPr lang="ru-RU" b="0" dirty="0" smtClean="0"/>
              <a:t>водолазные </a:t>
            </a:r>
            <a:r>
              <a:rPr lang="ru-RU" b="0" dirty="0"/>
              <a:t>спуски – </a:t>
            </a:r>
            <a:r>
              <a:rPr lang="ru-RU" dirty="0"/>
              <a:t>30</a:t>
            </a:r>
            <a:r>
              <a:rPr lang="ru-RU" b="0" dirty="0"/>
              <a:t> </a:t>
            </a:r>
            <a:r>
              <a:rPr lang="en-US" b="0" dirty="0" smtClean="0"/>
              <a:t>(</a:t>
            </a:r>
            <a:r>
              <a:rPr lang="ru-RU" b="0" dirty="0" smtClean="0"/>
              <a:t>2021 </a:t>
            </a:r>
            <a:r>
              <a:rPr lang="ru-RU" b="0" dirty="0"/>
              <a:t>г. – 1172</a:t>
            </a:r>
            <a:r>
              <a:rPr lang="ru-RU" b="0" dirty="0" smtClean="0"/>
              <a:t>);</a:t>
            </a:r>
          </a:p>
          <a:p>
            <a:pPr indent="266700" algn="l"/>
            <a:r>
              <a:rPr lang="ru-RU" b="0" dirty="0" smtClean="0"/>
              <a:t>обследовано </a:t>
            </a:r>
            <a:r>
              <a:rPr lang="ru-RU" b="0" dirty="0"/>
              <a:t>пляжей – планируется </a:t>
            </a:r>
            <a:r>
              <a:rPr lang="ru-RU" dirty="0"/>
              <a:t>56</a:t>
            </a:r>
            <a:r>
              <a:rPr lang="ru-RU" b="0" dirty="0"/>
              <a:t> </a:t>
            </a:r>
          </a:p>
          <a:p>
            <a:pPr indent="266700" algn="l"/>
            <a:r>
              <a:rPr lang="en-US" b="0" dirty="0" smtClean="0"/>
              <a:t>(</a:t>
            </a:r>
            <a:r>
              <a:rPr lang="ru-RU" b="0" dirty="0" smtClean="0"/>
              <a:t>2021 г</a:t>
            </a:r>
            <a:r>
              <a:rPr lang="ru-RU" b="0" dirty="0"/>
              <a:t>. – 66</a:t>
            </a:r>
            <a:r>
              <a:rPr lang="ru-RU" b="0" dirty="0" smtClean="0"/>
              <a:t>);</a:t>
            </a:r>
          </a:p>
          <a:p>
            <a:pPr indent="266700" algn="l"/>
            <a:r>
              <a:rPr lang="ru-RU" b="0" dirty="0" smtClean="0"/>
              <a:t>извлечено </a:t>
            </a:r>
            <a:r>
              <a:rPr lang="ru-RU" b="0" dirty="0"/>
              <a:t>тел погибших – </a:t>
            </a:r>
            <a:r>
              <a:rPr lang="ru-RU" dirty="0"/>
              <a:t>3</a:t>
            </a:r>
            <a:r>
              <a:rPr lang="ru-RU" b="0" dirty="0"/>
              <a:t> </a:t>
            </a:r>
            <a:r>
              <a:rPr lang="en-US" b="0" dirty="0"/>
              <a:t>(</a:t>
            </a:r>
            <a:r>
              <a:rPr lang="ru-RU" b="0" dirty="0"/>
              <a:t>в 2021 г. – 14</a:t>
            </a:r>
            <a:r>
              <a:rPr lang="ru-RU" b="0" dirty="0" smtClean="0"/>
              <a:t>);</a:t>
            </a:r>
          </a:p>
          <a:p>
            <a:pPr indent="266700" algn="l"/>
            <a:r>
              <a:rPr lang="ru-RU" b="0" dirty="0" smtClean="0"/>
              <a:t>извлечено </a:t>
            </a:r>
            <a:r>
              <a:rPr lang="ru-RU" b="0" dirty="0"/>
              <a:t>техники – </a:t>
            </a:r>
            <a:r>
              <a:rPr lang="ru-RU" dirty="0"/>
              <a:t>0</a:t>
            </a:r>
            <a:r>
              <a:rPr lang="ru-RU" b="0" dirty="0"/>
              <a:t> </a:t>
            </a:r>
            <a:r>
              <a:rPr lang="en-US" b="0" dirty="0"/>
              <a:t>(</a:t>
            </a:r>
            <a:r>
              <a:rPr lang="ru-RU" b="0" dirty="0"/>
              <a:t>в 2021 г. – 4).</a:t>
            </a:r>
          </a:p>
        </p:txBody>
      </p:sp>
      <p:pic>
        <p:nvPicPr>
          <p:cNvPr id="6" name="Picture 1" descr="E:\6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r="6262" b="9532"/>
          <a:stretch>
            <a:fillRect/>
          </a:stretch>
        </p:blipFill>
        <p:spPr bwMode="auto">
          <a:xfrm>
            <a:off x="200027" y="1428750"/>
            <a:ext cx="3808093" cy="283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77" y="1"/>
            <a:ext cx="719514" cy="7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"/>
            <a:ext cx="729062" cy="7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00159" y="4774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753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109735</TotalTime>
  <Words>669</Words>
  <Application>Microsoft Office PowerPoint</Application>
  <PresentationFormat>Экран (16:9)</PresentationFormat>
  <Paragraphs>200</Paragraphs>
  <Slides>20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Оформление по умолчанию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user</cp:lastModifiedBy>
  <cp:revision>9642</cp:revision>
  <cp:lastPrinted>2022-01-17T11:59:01Z</cp:lastPrinted>
  <dcterms:created xsi:type="dcterms:W3CDTF">2008-11-27T11:41:39Z</dcterms:created>
  <dcterms:modified xsi:type="dcterms:W3CDTF">2022-06-21T06:48:32Z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Экран (16:9)</vt:lpwstr>
  </property>
  <property fmtid="{D5CDD505-2E9C-101B-9397-08002B2CF9AE}" pid="4" name="Slides">
    <vt:i4>7</vt:i4>
  </property>
</Properties>
</file>