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notesMasterIdLst>
    <p:notesMasterId r:id="rId12"/>
  </p:notesMasterIdLst>
  <p:handoutMasterIdLst>
    <p:handoutMasterId r:id="rId13"/>
  </p:handoutMasterIdLst>
  <p:sldIdLst>
    <p:sldId id="719" r:id="rId2"/>
    <p:sldId id="803" r:id="rId3"/>
    <p:sldId id="800" r:id="rId4"/>
    <p:sldId id="802" r:id="rId5"/>
    <p:sldId id="779" r:id="rId6"/>
    <p:sldId id="811" r:id="rId7"/>
    <p:sldId id="807" r:id="rId8"/>
    <p:sldId id="812" r:id="rId9"/>
    <p:sldId id="809" r:id="rId10"/>
    <p:sldId id="814" r:id="rId11"/>
  </p:sldIdLst>
  <p:sldSz cx="9144000" cy="6858000" type="screen4x3"/>
  <p:notesSz cx="6797675" cy="9929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15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D9"/>
    <a:srgbClr val="FF99CC"/>
    <a:srgbClr val="660066"/>
    <a:srgbClr val="CC0000"/>
    <a:srgbClr val="FF33CC"/>
    <a:srgbClr val="9966FF"/>
    <a:srgbClr val="003366"/>
    <a:srgbClr val="C9E8EF"/>
    <a:srgbClr val="E3EBF5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68" autoAdjust="0"/>
    <p:restoredTop sz="99189" autoAdjust="0"/>
  </p:normalViewPr>
  <p:slideViewPr>
    <p:cSldViewPr>
      <p:cViewPr varScale="1">
        <p:scale>
          <a:sx n="74" d="100"/>
          <a:sy n="74" d="100"/>
        </p:scale>
        <p:origin x="1302" y="66"/>
      </p:cViewPr>
      <p:guideLst>
        <p:guide orient="horz" pos="2115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6" d="100"/>
        <a:sy n="126" d="100"/>
      </p:scale>
      <p:origin x="0" y="-1680"/>
    </p:cViewPr>
  </p:sorterViewPr>
  <p:notesViewPr>
    <p:cSldViewPr>
      <p:cViewPr varScale="1">
        <p:scale>
          <a:sx n="52" d="100"/>
          <a:sy n="52" d="100"/>
        </p:scale>
        <p:origin x="2874" y="9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19050">
              <a:noFill/>
            </a:ln>
            <a:effectLst/>
          </c:spPr>
          <c:explosion val="10"/>
          <c:dPt>
            <c:idx val="0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E6D-41B7-A3A9-23AE1B004EA3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2-DE6D-41B7-A3A9-23AE1B004EA3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3-DE6D-41B7-A3A9-23AE1B004EA3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4-DE6D-41B7-A3A9-23AE1B004EA3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5-DE6D-41B7-A3A9-23AE1B004EA3}"/>
              </c:ext>
            </c:extLst>
          </c:dPt>
          <c:dPt>
            <c:idx val="5"/>
            <c:bubble3D val="0"/>
            <c:spPr>
              <a:solidFill>
                <a:schemeClr val="accent1">
                  <a:lumMod val="50000"/>
                </a:schemeClr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E6D-41B7-A3A9-23AE1B004EA3}"/>
              </c:ext>
            </c:extLst>
          </c:dPt>
          <c:cat>
            <c:strRef>
              <c:f>Лист1!$A$2:$A$7</c:f>
              <c:strCache>
                <c:ptCount val="6"/>
                <c:pt idx="0">
                  <c:v>Благоустройство территории и природоохранная деятельность</c:v>
                </c:pt>
                <c:pt idx="1">
                  <c:v>Сохранение исторического и культурного наследия, народных традиций и промыслов, развитие въездного туризма</c:v>
                </c:pt>
                <c:pt idx="2">
                  <c:v>Экологическая культура и безопасность</c:v>
                </c:pt>
                <c:pt idx="3">
                  <c:v>Поддержка социально уязвимых групп населения</c:v>
                </c:pt>
                <c:pt idx="4">
                  <c:v>Развитие физической культуры и спорта</c:v>
                </c:pt>
                <c:pt idx="5">
                  <c:v>Проттвопожарная защита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0.43</c:v>
                </c:pt>
                <c:pt idx="1">
                  <c:v>0.18</c:v>
                </c:pt>
                <c:pt idx="2">
                  <c:v>0.04</c:v>
                </c:pt>
                <c:pt idx="3">
                  <c:v>0.1</c:v>
                </c:pt>
                <c:pt idx="4">
                  <c:v>0.15</c:v>
                </c:pt>
                <c:pt idx="5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E6D-41B7-A3A9-23AE1B004E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80"/>
      </c:pieChart>
    </c:plotArea>
    <c:plotVisOnly val="1"/>
    <c:dispBlanksAs val="zero"/>
    <c:showDLblsOverMax val="0"/>
  </c:chart>
  <c:spPr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CBE589C-1DB6-485A-908B-14E29D3D2B22}" type="datetimeFigureOut">
              <a:rPr lang="ru-RU"/>
              <a:pPr>
                <a:defRPr/>
              </a:pPr>
              <a:t>27.02.2022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987FB421-EE4F-43F8-BB83-54C056F4F3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68048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3" tIns="45861" rIns="91723" bIns="45861" numCol="1" anchor="t" anchorCtr="0" compatLnSpc="1">
            <a:prstTxWarp prst="textNoShape">
              <a:avLst/>
            </a:prstTxWarp>
          </a:bodyPr>
          <a:lstStyle>
            <a:lvl1pPr defTabSz="917575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3" tIns="45861" rIns="91723" bIns="45861" numCol="1" anchor="t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E084655-D265-4932-A067-12DF701DCFB3}" type="datetimeFigureOut">
              <a:rPr lang="ru-RU"/>
              <a:pPr>
                <a:defRPr/>
              </a:pPr>
              <a:t>27.02.2022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79450" y="4716463"/>
            <a:ext cx="5438775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3" tIns="45861" rIns="91723" bIns="458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3" tIns="45861" rIns="91723" bIns="45861" numCol="1" anchor="b" anchorCtr="0" compatLnSpc="1">
            <a:prstTxWarp prst="textNoShape">
              <a:avLst/>
            </a:prstTxWarp>
          </a:bodyPr>
          <a:lstStyle>
            <a:lvl1pPr defTabSz="917575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1275" y="9431338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3" tIns="45861" rIns="91723" bIns="45861" numCol="1" anchor="b" anchorCtr="0" compatLnSpc="1">
            <a:prstTxWarp prst="textNoShape">
              <a:avLst/>
            </a:prstTxWarp>
          </a:bodyPr>
          <a:lstStyle>
            <a:lvl1pPr algn="r" defTabSz="917575" eaLnBrk="1" hangingPunct="1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5C0B175E-E47B-406E-812A-501AA71AD3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89106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33131-8FEA-4704-BE63-8DE5CF036EAC}" type="datetime1">
              <a:rPr lang="ru-RU" smtClean="0"/>
              <a:t>27.02.2022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20EF7E-9B8C-49ED-A50B-A5BFD0B64B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696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38A20-39B8-4109-ABB7-DF9FF74E6AB5}" type="datetime1">
              <a:rPr lang="ru-RU" smtClean="0"/>
              <a:t>27.02.2022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0FB66-0710-4815-933D-C718E20DDA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937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E7B22-9E19-4129-8EB5-3A626C25D529}" type="datetime1">
              <a:rPr lang="ru-RU" smtClean="0"/>
              <a:t>27.02.2022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60EBB-FF7A-4169-AEB6-158FD79A7A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10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5D4D6-3635-43CF-A8A7-45B4BAB0DAEE}" type="datetime1">
              <a:rPr lang="ru-RU" smtClean="0"/>
              <a:t>27.02.2022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0ACA1-3CC7-4744-8F23-61C75ADEE1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275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2FE6C-133B-4C39-A2F7-7BF4A91A559E}" type="datetime1">
              <a:rPr lang="ru-RU" smtClean="0"/>
              <a:t>27.02.2022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1EF9F-BDDE-4F94-8AD0-A9FB160F7E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149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88E71-D368-4631-BE79-65CFEAB3A63C}" type="datetime1">
              <a:rPr lang="ru-RU" smtClean="0"/>
              <a:t>27.02.2022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3DF14-8374-4EF2-B97B-00D7E1C3B2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186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EA4F6-9611-4A74-8434-59DAF4416543}" type="datetime1">
              <a:rPr lang="ru-RU" smtClean="0"/>
              <a:t>27.02.2022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98A8-2244-4EA4-A31A-A7537FDE09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36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C2A19-6560-45F3-9F1F-D9BBC874A20D}" type="datetime1">
              <a:rPr lang="ru-RU" smtClean="0"/>
              <a:t>27.02.2022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24F48-195A-4328-B43E-7F66C8913E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7025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945C37-2202-445D-8FD8-3E4AB10CC4B1}" type="datetime1">
              <a:rPr lang="ru-RU" smtClean="0"/>
              <a:t>27.02.2022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D2643-15B7-44C0-A0C3-9F72D4756F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218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18AF7-F2C7-4CCC-9C58-1698CADD79AA}" type="datetime1">
              <a:rPr lang="ru-RU" smtClean="0"/>
              <a:t>27.02.2022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6DDD8-C233-4D63-88C7-EF9B85CE70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930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BB04A-8800-4F6B-B9D8-995B96C2E923}" type="datetime1">
              <a:rPr lang="ru-RU" smtClean="0"/>
              <a:t>27.02.2022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F2268-BBCA-4A42-A585-207E5D6C7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410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8D024-6BA3-46CE-B11D-5F30C2E1800E}" type="datetime1">
              <a:rPr lang="ru-RU" smtClean="0"/>
              <a:t>27.02.2022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90077-934A-4DED-8360-B7399D61F7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97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8990EC-81FB-423A-9431-FB2C739A2F75}" type="datetime1">
              <a:rPr lang="ru-RU" smtClean="0"/>
              <a:t>27.02.2022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C638FD-F595-487E-B05C-5E28765A34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mbria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32C873D2A802F4595859E1764C9610189EEE943443CFBBB664405A51847F3CF7C5843AFA6CFCE29B2161F68B5FED8F87845D561ABE64EB148C5822A3N5N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hyperlink" Target="consultantplus://offline/ref=32C873D2A802F4595859E1764C9610189EEE943443CFBBB664405A51847F3CF7C5843AE86CA4EE9A287FF7804ABBDEC2ADN9N" TargetMode="External"/><Relationship Id="rId5" Type="http://schemas.openxmlformats.org/officeDocument/2006/relationships/hyperlink" Target="consultantplus://offline/ref=32C873D2A802F4595859E1764C9610189EEE94344FCDBEB365405A51847F3CF7C5843AE86CA4EE9A287FF7804ABBDEC2ADN9N" TargetMode="External"/><Relationship Id="rId4" Type="http://schemas.openxmlformats.org/officeDocument/2006/relationships/hyperlink" Target="consultantplus://offline/ref=32C873D2A802F4595859FF7B5AFA4E149EE4CA3B4ACDB3E33D1F010CD37636A090CB3BB429F8FD9A237FF48255ABN1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consultantplus://offline/ref=32C873D2A802F4595859E1764C9610189EEE943443CFBBB664405A51847F3CF7C5843AFA6CFCE29B2161F68B5FED8F87845D561ABE64EB148C5822A3N5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/>
          <p:cNvSpPr txBox="1">
            <a:spLocks noChangeArrowheads="1"/>
          </p:cNvSpPr>
          <p:nvPr/>
        </p:nvSpPr>
        <p:spPr bwMode="auto">
          <a:xfrm>
            <a:off x="1684112" y="6010399"/>
            <a:ext cx="5616103" cy="730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endParaRPr lang="ru-RU" sz="1600" dirty="0"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endParaRPr lang="ru-RU" sz="1000" dirty="0">
              <a:solidFill>
                <a:srgbClr val="376092"/>
              </a:solidFill>
              <a:latin typeface="Calibri" pitchFamily="34" charset="0"/>
              <a:cs typeface="Arial" charset="0"/>
            </a:endParaRPr>
          </a:p>
          <a:p>
            <a:pPr algn="ctr" eaLnBrk="0" hangingPunct="0">
              <a:defRPr/>
            </a:pPr>
            <a:r>
              <a:rPr lang="ru-RU" sz="1550" dirty="0">
                <a:solidFill>
                  <a:schemeClr val="tx2"/>
                </a:solidFill>
                <a:latin typeface="Arial" charset="0"/>
                <a:cs typeface="Arial" charset="0"/>
              </a:rPr>
              <a:t>Архангельск, 28 февраля 2022 года</a:t>
            </a:r>
          </a:p>
        </p:txBody>
      </p:sp>
      <p:sp>
        <p:nvSpPr>
          <p:cNvPr id="2051" name="Text Box 7"/>
          <p:cNvSpPr txBox="1">
            <a:spLocks noChangeArrowheads="1"/>
          </p:cNvSpPr>
          <p:nvPr/>
        </p:nvSpPr>
        <p:spPr bwMode="auto">
          <a:xfrm>
            <a:off x="2123728" y="233352"/>
            <a:ext cx="680595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b="1" dirty="0">
                <a:solidFill>
                  <a:schemeClr val="tx2"/>
                </a:solidFill>
                <a:latin typeface="+mj-lt"/>
              </a:rPr>
              <a:t>Правительство Архангельской области</a:t>
            </a:r>
          </a:p>
        </p:txBody>
      </p:sp>
      <p:sp>
        <p:nvSpPr>
          <p:cNvPr id="3076" name="Rectangle 8"/>
          <p:cNvSpPr>
            <a:spLocks noChangeArrowheads="1"/>
          </p:cNvSpPr>
          <p:nvPr/>
        </p:nvSpPr>
        <p:spPr bwMode="auto">
          <a:xfrm>
            <a:off x="646113" y="1988840"/>
            <a:ext cx="8283574" cy="3024336"/>
          </a:xfrm>
          <a:prstGeom prst="rect">
            <a:avLst/>
          </a:prstGeom>
          <a:noFill/>
          <a:ln w="28575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Aft>
                <a:spcPts val="0"/>
              </a:spcAft>
            </a:pPr>
            <a:endParaRPr lang="ru-RU" sz="2400" b="1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Microsoft Sans Serif" panose="020B0604020202020204" pitchFamily="34" charset="0"/>
            </a:endParaRPr>
          </a:p>
        </p:txBody>
      </p:sp>
      <p:pic>
        <p:nvPicPr>
          <p:cNvPr id="2053" name="Picture 8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6113" y="283501"/>
            <a:ext cx="1073150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1"/>
          <p:cNvSpPr>
            <a:spLocks noChangeArrowheads="1"/>
          </p:cNvSpPr>
          <p:nvPr/>
        </p:nvSpPr>
        <p:spPr bwMode="auto">
          <a:xfrm>
            <a:off x="2866324" y="5018819"/>
            <a:ext cx="607218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r" eaLnBrk="0" hangingPunct="0">
              <a:defRPr/>
            </a:pPr>
            <a:r>
              <a:rPr lang="ru-RU" sz="16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charset="0"/>
              </a:rPr>
              <a:t>Дягилева Елена Борисовна, ведущий консультант отдела по поддержке общественных инициатив департамента </a:t>
            </a:r>
            <a:br>
              <a:rPr lang="ru-RU" sz="16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charset="0"/>
              </a:rPr>
            </a:br>
            <a:r>
              <a:rPr lang="ru-RU" sz="16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charset="0"/>
              </a:rPr>
              <a:t>по внутренней политике и местному  самоуправлению администрации Губернатора Архангельской области </a:t>
            </a:r>
            <a:br>
              <a:rPr lang="ru-RU" sz="16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charset="0"/>
              </a:rPr>
            </a:br>
            <a:r>
              <a:rPr lang="ru-RU" sz="1600" b="1" dirty="0">
                <a:solidFill>
                  <a:schemeClr val="tx2"/>
                </a:solidFill>
                <a:latin typeface="Cambria" panose="02040503050406030204" pitchFamily="18" charset="0"/>
                <a:ea typeface="Cambria" panose="02040503050406030204" pitchFamily="18" charset="0"/>
                <a:cs typeface="Arial" charset="0"/>
              </a:rPr>
              <a:t>и Правительства Архангельской области</a:t>
            </a:r>
          </a:p>
        </p:txBody>
      </p:sp>
      <p:sp>
        <p:nvSpPr>
          <p:cNvPr id="2054" name="TextBox 4"/>
          <p:cNvSpPr txBox="1">
            <a:spLocks noChangeArrowheads="1"/>
          </p:cNvSpPr>
          <p:nvPr/>
        </p:nvSpPr>
        <p:spPr bwMode="auto">
          <a:xfrm>
            <a:off x="2123728" y="764357"/>
            <a:ext cx="6805960" cy="86444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ctr">
              <a:defRPr/>
            </a:pPr>
            <a:r>
              <a:rPr lang="ru-RU" sz="2000" b="1" dirty="0">
                <a:solidFill>
                  <a:schemeClr val="bg1"/>
                </a:solidFill>
                <a:latin typeface="+mj-lt"/>
                <a:cs typeface="Arial" charset="0"/>
              </a:rPr>
              <a:t>Администрация Губернатора Архангельской области и Правительства Архангельской области</a:t>
            </a: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64576"/>
            <a:ext cx="1296144" cy="1564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55577" y="2413338"/>
            <a:ext cx="792088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+mj-lt"/>
              </a:rPr>
              <a:t>Проект </a:t>
            </a:r>
          </a:p>
          <a:p>
            <a:pPr algn="ctr"/>
            <a:r>
              <a:rPr lang="ru-RU" sz="2800" b="1" dirty="0">
                <a:latin typeface="+mj-lt"/>
              </a:rPr>
              <a:t>Концепции развития территориального общественного самоуправления </a:t>
            </a:r>
            <a:br>
              <a:rPr lang="ru-RU" sz="2800" b="1" dirty="0">
                <a:latin typeface="+mj-lt"/>
              </a:rPr>
            </a:br>
            <a:r>
              <a:rPr lang="ru-RU" sz="2800" b="1" dirty="0">
                <a:latin typeface="+mj-lt"/>
              </a:rPr>
              <a:t>в Архангельской области до 2030 года</a:t>
            </a:r>
          </a:p>
          <a:p>
            <a:pPr algn="ctr"/>
            <a:r>
              <a:rPr lang="ru-RU" b="1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1000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узел 1"/>
          <p:cNvSpPr>
            <a:spLocks/>
          </p:cNvSpPr>
          <p:nvPr/>
        </p:nvSpPr>
        <p:spPr>
          <a:xfrm>
            <a:off x="3491880" y="2924944"/>
            <a:ext cx="2160240" cy="2088232"/>
          </a:xfrm>
          <a:prstGeom prst="flowChartConnector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6582543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3528" y="99120"/>
            <a:ext cx="7488831" cy="1042293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Ресурсное обеспечение Концепции</a:t>
            </a:r>
          </a:p>
        </p:txBody>
      </p:sp>
      <p:sp>
        <p:nvSpPr>
          <p:cNvPr id="29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683568" y="6423719"/>
            <a:ext cx="432048" cy="3651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AAE02B69-D8D1-4154-B839-9177645F6AD8}" type="slidenum">
              <a:rPr lang="ru-RU" smtClean="0"/>
              <a:pPr/>
              <a:t>10</a:t>
            </a:fld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1115987"/>
            <a:ext cx="6011465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28999" y="6309320"/>
            <a:ext cx="397154" cy="496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Рисунок 1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0734" y="116632"/>
            <a:ext cx="925762" cy="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115617" y="6351711"/>
            <a:ext cx="1944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Правительство Архангельской области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8B32E23-1187-4311-9BB3-2A168B24E631}"/>
              </a:ext>
            </a:extLst>
          </p:cNvPr>
          <p:cNvSpPr/>
          <p:nvPr/>
        </p:nvSpPr>
        <p:spPr>
          <a:xfrm>
            <a:off x="323528" y="1326703"/>
            <a:ext cx="864096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Финансирование реализации Концепции осуществляется </a:t>
            </a:r>
            <a:b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за счет:</a:t>
            </a:r>
          </a:p>
          <a:p>
            <a:pPr marL="285750" indent="-285750" algn="just">
              <a:buFontTx/>
              <a:buChar char="-"/>
            </a:pP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бюджетных средств 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государственной </a:t>
            </a:r>
            <a:r>
              <a:rPr lang="ru-RU" sz="2400" u="sng" dirty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программы</a:t>
            </a:r>
            <a:r>
              <a:rPr lang="ru-RU" sz="2400" u="sng" dirty="0">
                <a:solidFill>
                  <a:schemeClr val="accent4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Архангельской области «Совершенствование государственного управления и местного самоуправления, развитие институтов гражданского общества в Архангельской области», </a:t>
            </a:r>
          </a:p>
          <a:p>
            <a:pPr marL="285750" indent="-285750" algn="just">
              <a:buFontTx/>
              <a:buChar char="-"/>
            </a:pP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средств местных бюджетов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</a:p>
          <a:p>
            <a:pPr marL="285750" indent="-285750" algn="just">
              <a:buFontTx/>
              <a:buChar char="-"/>
            </a:pP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за счет средств внебюджетных источников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algn="just"/>
            <a:endParaRPr lang="ru-RU" dirty="0"/>
          </a:p>
          <a:p>
            <a:pPr marL="342900" indent="-342900"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6290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узел 1"/>
          <p:cNvSpPr>
            <a:spLocks/>
          </p:cNvSpPr>
          <p:nvPr/>
        </p:nvSpPr>
        <p:spPr>
          <a:xfrm>
            <a:off x="3491880" y="2924944"/>
            <a:ext cx="2160240" cy="2088232"/>
          </a:xfrm>
          <a:prstGeom prst="flowChartConnector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6582543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3528" y="73279"/>
            <a:ext cx="7488831" cy="1042293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Концепция</a:t>
            </a:r>
            <a:endParaRPr lang="ru-RU" sz="2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9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683568" y="6423719"/>
            <a:ext cx="432048" cy="3651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AAE02B69-D8D1-4154-B839-9177645F6AD8}" type="slidenum">
              <a:rPr lang="ru-RU" smtClean="0"/>
              <a:pPr/>
              <a:t>2</a:t>
            </a:fld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1115987"/>
            <a:ext cx="6011465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28999" y="6309320"/>
            <a:ext cx="397154" cy="496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Рисунок 1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0734" y="116632"/>
            <a:ext cx="925762" cy="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115617" y="6351711"/>
            <a:ext cx="1944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Правительство Архангельской области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8B32E23-1187-4311-9BB3-2A168B24E631}"/>
              </a:ext>
            </a:extLst>
          </p:cNvPr>
          <p:cNvSpPr/>
          <p:nvPr/>
        </p:nvSpPr>
        <p:spPr>
          <a:xfrm>
            <a:off x="323528" y="1058676"/>
            <a:ext cx="8305471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Tx/>
              <a:buChar char="-"/>
            </a:pP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как система взглядов 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на обеспечение правовой, организационной и экономической среды для формирования и развития ТОС в Архангельской области;</a:t>
            </a:r>
          </a:p>
          <a:p>
            <a:pPr marL="342900" indent="-342900" algn="just">
              <a:buFontTx/>
              <a:buChar char="-"/>
            </a:pP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как ориентир для организации взаимодействия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 в вопросах поддержки ТОС исполнительных органов государственной власти Архангельской области, органов местного самоуправления муниципальных образований Архангельской области и органов ТОС; </a:t>
            </a:r>
          </a:p>
          <a:p>
            <a:pPr marL="342900" indent="-342900" algn="just">
              <a:buFontTx/>
              <a:buChar char="-"/>
            </a:pPr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как основа для разработки правовых актов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, организационных и методических документов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планов, программ, «дорожных карт» по развитию и поддержке ТОС</a:t>
            </a:r>
          </a:p>
        </p:txBody>
      </p:sp>
    </p:spTree>
    <p:extLst>
      <p:ext uri="{BB962C8B-B14F-4D97-AF65-F5344CB8AC3E}">
        <p14:creationId xmlns:p14="http://schemas.microsoft.com/office/powerpoint/2010/main" val="187942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узел 1"/>
          <p:cNvSpPr>
            <a:spLocks/>
          </p:cNvSpPr>
          <p:nvPr/>
        </p:nvSpPr>
        <p:spPr>
          <a:xfrm>
            <a:off x="3491880" y="2924944"/>
            <a:ext cx="2160240" cy="2088232"/>
          </a:xfrm>
          <a:prstGeom prst="flowChartConnector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6582543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3528" y="99120"/>
            <a:ext cx="7488831" cy="1042293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Правовой основой разработки Концепции являются:</a:t>
            </a:r>
            <a:endParaRPr lang="ru-RU" sz="2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9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683568" y="6423719"/>
            <a:ext cx="432048" cy="3651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AAE02B69-D8D1-4154-B839-9177645F6AD8}" type="slidenum">
              <a:rPr lang="ru-RU" smtClean="0"/>
              <a:pPr/>
              <a:t>3</a:t>
            </a:fld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1115987"/>
            <a:ext cx="6011465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28999" y="6309320"/>
            <a:ext cx="397154" cy="496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Рисунок 1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0734" y="116632"/>
            <a:ext cx="925762" cy="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115617" y="6351711"/>
            <a:ext cx="1944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Правительство Архангельской области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E9985D9-962D-4D75-883B-E4FAD35E131B}"/>
              </a:ext>
            </a:extLst>
          </p:cNvPr>
          <p:cNvSpPr/>
          <p:nvPr/>
        </p:nvSpPr>
        <p:spPr>
          <a:xfrm>
            <a:off x="323528" y="1268760"/>
            <a:ext cx="830547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265">
              <a:spcAft>
                <a:spcPts val="0"/>
              </a:spcAft>
            </a:pP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Федеральный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  <a:hlinkClick r:id="rId4"/>
              </a:rPr>
              <a:t>закон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от 6 октября 2003 года N 131-ФЗ "Об общих принципах организации местного самоуправления в Российской Федерации";</a:t>
            </a:r>
          </a:p>
          <a:p>
            <a:pPr indent="342265">
              <a:spcAft>
                <a:spcPts val="0"/>
              </a:spcAft>
            </a:pP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Областной 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  <a:hlinkClick r:id="rId5"/>
              </a:rPr>
              <a:t>закон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от 22 февраля 2013 года N 613-37-ОЗ </a:t>
            </a:r>
            <a:b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"О государственной поддержке территориального общественного самоуправления в Архангельской области";</a:t>
            </a:r>
          </a:p>
          <a:p>
            <a:pPr indent="342265">
              <a:spcAft>
                <a:spcPts val="0"/>
              </a:spcAft>
            </a:pP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  <a:hlinkClick r:id="rId6"/>
              </a:rPr>
              <a:t>Постановление</a:t>
            </a: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 Правительства Архангельской области от 10 октября </a:t>
            </a:r>
            <a:b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2019 года № 548-пп "Об утверждении государственной программы Архангельской области «Совершенствование государственного управления и местного самоуправления, развитие институтов гражданского общества в Архангельской области».</a:t>
            </a:r>
          </a:p>
          <a:p>
            <a:pPr indent="342265">
              <a:spcAft>
                <a:spcPts val="0"/>
              </a:spcAft>
            </a:pPr>
            <a:r>
              <a:rPr lang="ru-RU" sz="2000" dirty="0">
                <a:latin typeface="Cambria" panose="02040503050406030204" pitchFamily="18" charset="0"/>
                <a:ea typeface="Cambria" panose="02040503050406030204" pitchFamily="18" charset="0"/>
              </a:rPr>
              <a:t>Концепция определяет основы развития ТОС на период до 2030 года.</a:t>
            </a:r>
            <a:endParaRPr lang="ru-RU" sz="2000" dirty="0">
              <a:effectLst/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593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узел 1"/>
          <p:cNvSpPr>
            <a:spLocks/>
          </p:cNvSpPr>
          <p:nvPr/>
        </p:nvSpPr>
        <p:spPr>
          <a:xfrm>
            <a:off x="3491880" y="2924944"/>
            <a:ext cx="2160240" cy="2088232"/>
          </a:xfrm>
          <a:prstGeom prst="flowChartConnector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6582543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3528" y="99120"/>
            <a:ext cx="7488831" cy="1042293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Характеристика текущего состояния </a:t>
            </a:r>
            <a:b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ТОС в Архангельской области</a:t>
            </a:r>
            <a:endParaRPr lang="ru-RU" sz="2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9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683568" y="6423719"/>
            <a:ext cx="432048" cy="3651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AAE02B69-D8D1-4154-B839-9177645F6AD8}" type="slidenum">
              <a:rPr lang="ru-RU" smtClean="0"/>
              <a:pPr/>
              <a:t>4</a:t>
            </a:fld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1115987"/>
            <a:ext cx="6011465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28999" y="6309320"/>
            <a:ext cx="397154" cy="496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Рисунок 1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0734" y="116632"/>
            <a:ext cx="925762" cy="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115617" y="6351711"/>
            <a:ext cx="1944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Правительство Архангельской области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8B32E23-1187-4311-9BB3-2A168B24E631}"/>
              </a:ext>
            </a:extLst>
          </p:cNvPr>
          <p:cNvSpPr/>
          <p:nvPr/>
        </p:nvSpPr>
        <p:spPr>
          <a:xfrm>
            <a:off x="323528" y="1315617"/>
            <a:ext cx="849694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Поддержка ТОС в Архангельской области:</a:t>
            </a:r>
          </a:p>
          <a:p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создание  необходимых правовых и организационных мер, </a:t>
            </a:r>
            <a:r>
              <a:rPr lang="ru-RU" sz="2400" dirty="0" err="1">
                <a:latin typeface="Cambria" panose="02040503050406030204" pitchFamily="18" charset="0"/>
                <a:ea typeface="Cambria" panose="02040503050406030204" pitchFamily="18" charset="0"/>
              </a:rPr>
              <a:t>софинансирование</a:t>
            </a: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 проектов ТОС за счет средств областного бюджета, </a:t>
            </a:r>
          </a:p>
          <a:p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информационное и аналитическое обеспечении развития.</a:t>
            </a:r>
          </a:p>
          <a:p>
            <a:endParaRPr lang="ru-RU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Результаты:</a:t>
            </a:r>
          </a:p>
          <a:p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Более 1170 ТОС</a:t>
            </a:r>
          </a:p>
          <a:p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Более 500 проектов ТОС инициируется ежегодно</a:t>
            </a:r>
          </a:p>
          <a:p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Более 350 проектов ТОС получают финансирование и реализуются на территории</a:t>
            </a:r>
          </a:p>
          <a:p>
            <a:endParaRPr lang="ru-RU" dirty="0"/>
          </a:p>
          <a:p>
            <a:pPr marL="342900" indent="-342900"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29598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Прямая соединительная линия 35"/>
          <p:cNvCxnSpPr/>
          <p:nvPr/>
        </p:nvCxnSpPr>
        <p:spPr>
          <a:xfrm>
            <a:off x="5267944" y="6237312"/>
            <a:ext cx="2023911" cy="0"/>
          </a:xfrm>
          <a:prstGeom prst="line">
            <a:avLst/>
          </a:prstGeom>
          <a:ln w="1905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475656" y="3933056"/>
            <a:ext cx="696963" cy="0"/>
          </a:xfrm>
          <a:prstGeom prst="line">
            <a:avLst/>
          </a:prstGeom>
          <a:noFill/>
          <a:ln w="19050">
            <a:solidFill>
              <a:schemeClr val="accent1"/>
            </a:solidFill>
          </a:ln>
          <a:effectLst/>
        </p:spPr>
      </p:cxnSp>
      <p:cxnSp>
        <p:nvCxnSpPr>
          <p:cNvPr id="21" name="Прямая соединительная линия 20"/>
          <p:cNvCxnSpPr/>
          <p:nvPr/>
        </p:nvCxnSpPr>
        <p:spPr>
          <a:xfrm>
            <a:off x="4856037" y="1700808"/>
            <a:ext cx="2310856" cy="1"/>
          </a:xfrm>
          <a:prstGeom prst="line">
            <a:avLst/>
          </a:prstGeom>
          <a:noFill/>
          <a:ln w="19050">
            <a:solidFill>
              <a:schemeClr val="accent1"/>
            </a:solidFill>
          </a:ln>
          <a:effectLst/>
        </p:spPr>
      </p:cxnSp>
      <p:cxnSp>
        <p:nvCxnSpPr>
          <p:cNvPr id="34" name="Прямая соединительная линия 33"/>
          <p:cNvCxnSpPr/>
          <p:nvPr/>
        </p:nvCxnSpPr>
        <p:spPr>
          <a:xfrm>
            <a:off x="6906404" y="3277725"/>
            <a:ext cx="315430" cy="1"/>
          </a:xfrm>
          <a:prstGeom prst="line">
            <a:avLst/>
          </a:prstGeom>
          <a:ln w="1905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6198466" y="2348880"/>
            <a:ext cx="879472" cy="2"/>
          </a:xfrm>
          <a:prstGeom prst="line">
            <a:avLst/>
          </a:prstGeom>
          <a:noFill/>
          <a:ln w="19050">
            <a:solidFill>
              <a:schemeClr val="accent1"/>
            </a:solidFill>
          </a:ln>
          <a:effectLst/>
        </p:spPr>
      </p:cxnSp>
      <p:cxnSp>
        <p:nvCxnSpPr>
          <p:cNvPr id="28" name="Прямая соединительная линия 27"/>
          <p:cNvCxnSpPr/>
          <p:nvPr/>
        </p:nvCxnSpPr>
        <p:spPr>
          <a:xfrm>
            <a:off x="6638202" y="4828244"/>
            <a:ext cx="1327073" cy="0"/>
          </a:xfrm>
          <a:prstGeom prst="line">
            <a:avLst/>
          </a:prstGeom>
          <a:ln w="19050"/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1" name="Диаграмма 13"/>
          <p:cNvGraphicFramePr>
            <a:graphicFrameLocks/>
          </p:cNvGraphicFramePr>
          <p:nvPr>
            <p:extLst/>
          </p:nvPr>
        </p:nvGraphicFramePr>
        <p:xfrm>
          <a:off x="212787" y="1338444"/>
          <a:ext cx="8718425" cy="5277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Блок-схема: узел 1"/>
          <p:cNvSpPr>
            <a:spLocks/>
          </p:cNvSpPr>
          <p:nvPr/>
        </p:nvSpPr>
        <p:spPr>
          <a:xfrm>
            <a:off x="3491880" y="2924944"/>
            <a:ext cx="2160240" cy="2088232"/>
          </a:xfrm>
          <a:prstGeom prst="flowChartConnector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6582543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23528" y="99120"/>
            <a:ext cx="7488831" cy="1042293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2800" b="1" dirty="0">
                <a:solidFill>
                  <a:schemeClr val="tx1"/>
                </a:solidFill>
              </a:rPr>
              <a:t>Проекты ТОС традиционно реализуются по шести основным направлениям:</a:t>
            </a:r>
          </a:p>
        </p:txBody>
      </p:sp>
      <p:sp>
        <p:nvSpPr>
          <p:cNvPr id="29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683568" y="6423719"/>
            <a:ext cx="432048" cy="3651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AAE02B69-D8D1-4154-B839-9177645F6AD8}" type="slidenum">
              <a:rPr lang="ru-RU" smtClean="0"/>
              <a:pPr/>
              <a:t>5</a:t>
            </a:fld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1115987"/>
            <a:ext cx="6011465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5056" y="1332637"/>
            <a:ext cx="3306824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tx2"/>
                </a:solidFill>
              </a:rPr>
              <a:t>43%, Благоустройство</a:t>
            </a: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1475656" y="1825080"/>
            <a:ext cx="0" cy="2107977"/>
          </a:xfrm>
          <a:prstGeom prst="line">
            <a:avLst/>
          </a:prstGeom>
          <a:noFill/>
          <a:ln w="19050">
            <a:solidFill>
              <a:schemeClr val="accent1"/>
            </a:solidFill>
          </a:ln>
          <a:effectLst/>
        </p:spPr>
      </p:cxnSp>
      <p:pic>
        <p:nvPicPr>
          <p:cNvPr id="25" name="Рисунок 2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28999" y="6309320"/>
            <a:ext cx="397154" cy="496442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TextBox 26"/>
          <p:cNvSpPr txBox="1"/>
          <p:nvPr/>
        </p:nvSpPr>
        <p:spPr>
          <a:xfrm>
            <a:off x="6971380" y="4501862"/>
            <a:ext cx="2054773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rgbClr val="002060"/>
                </a:solidFill>
              </a:rPr>
              <a:t>16%, Спорт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638202" y="1449181"/>
            <a:ext cx="2398293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rgbClr val="002060"/>
                </a:solidFill>
              </a:rPr>
              <a:t>18%, Культура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971380" y="2121382"/>
            <a:ext cx="2065115" cy="36933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rgbClr val="002060"/>
                </a:solidFill>
              </a:rPr>
              <a:t>4%, Экология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971381" y="2924944"/>
            <a:ext cx="2065114" cy="923330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ru-RU" b="1" dirty="0">
                <a:solidFill>
                  <a:srgbClr val="002060"/>
                </a:solidFill>
              </a:rPr>
              <a:t>10%, Социально уязвимые группы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444208" y="5417641"/>
            <a:ext cx="2581945" cy="861774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rgbClr val="002060"/>
                </a:solidFill>
              </a:rPr>
              <a:t>10%, Противопожарная защита (новое направление</a:t>
            </a:r>
            <a:r>
              <a:rPr lang="ru-RU" b="1" dirty="0">
                <a:solidFill>
                  <a:srgbClr val="002060"/>
                </a:solidFill>
              </a:rPr>
              <a:t>)</a:t>
            </a:r>
          </a:p>
        </p:txBody>
      </p:sp>
      <p:pic>
        <p:nvPicPr>
          <p:cNvPr id="24" name="Рисунок 1"/>
          <p:cNvPicPr>
            <a:picLocks noChangeAspect="1" noChangeArrowheads="1"/>
          </p:cNvPicPr>
          <p:nvPr/>
        </p:nvPicPr>
        <p:blipFill>
          <a:blip r:embed="rId4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0734" y="116632"/>
            <a:ext cx="925762" cy="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115617" y="6351711"/>
            <a:ext cx="1944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Правительство Архангельской области </a:t>
            </a:r>
          </a:p>
        </p:txBody>
      </p:sp>
    </p:spTree>
    <p:extLst>
      <p:ext uri="{BB962C8B-B14F-4D97-AF65-F5344CB8AC3E}">
        <p14:creationId xmlns:p14="http://schemas.microsoft.com/office/powerpoint/2010/main" val="242225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узел 1"/>
          <p:cNvSpPr>
            <a:spLocks/>
          </p:cNvSpPr>
          <p:nvPr/>
        </p:nvSpPr>
        <p:spPr>
          <a:xfrm>
            <a:off x="3491880" y="2924944"/>
            <a:ext cx="2160240" cy="2088232"/>
          </a:xfrm>
          <a:prstGeom prst="flowChartConnector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6582543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85193" y="25951"/>
            <a:ext cx="7632848" cy="1178206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2400" b="1" dirty="0">
                <a:latin typeface="Cambria" panose="02040503050406030204" pitchFamily="18" charset="0"/>
                <a:ea typeface="Cambria" panose="02040503050406030204" pitchFamily="18" charset="0"/>
              </a:rPr>
              <a:t>Совещательные органы с участием представителей ТОС Архангельской области</a:t>
            </a:r>
          </a:p>
          <a:p>
            <a:r>
              <a:rPr lang="ru-RU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Ассоциации и ресурсные центры</a:t>
            </a:r>
          </a:p>
        </p:txBody>
      </p:sp>
      <p:sp>
        <p:nvSpPr>
          <p:cNvPr id="29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683568" y="6423719"/>
            <a:ext cx="432048" cy="3651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AAE02B69-D8D1-4154-B839-9177645F6AD8}" type="slidenum">
              <a:rPr lang="ru-RU" smtClean="0"/>
              <a:pPr/>
              <a:t>6</a:t>
            </a:fld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1186312"/>
            <a:ext cx="6011465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28999" y="6309320"/>
            <a:ext cx="397154" cy="496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Рисунок 1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0734" y="116632"/>
            <a:ext cx="925762" cy="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115617" y="6351711"/>
            <a:ext cx="1944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Правительство Архангельской области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8B32E23-1187-4311-9BB3-2A168B24E631}"/>
              </a:ext>
            </a:extLst>
          </p:cNvPr>
          <p:cNvSpPr/>
          <p:nvPr/>
        </p:nvSpPr>
        <p:spPr>
          <a:xfrm>
            <a:off x="385193" y="1340768"/>
            <a:ext cx="864096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Совет по территориальному общественному самоуправлению при Губернаторе Архангельской области</a:t>
            </a:r>
          </a:p>
          <a:p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Совещательные органы с непосредственным участием представителей ТОС </a:t>
            </a:r>
            <a:b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в муниципальных районах и городских округах</a:t>
            </a:r>
            <a:endParaRPr lang="ru-RU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Ассоциация «Архангельская региональная ассоциация ТОС»</a:t>
            </a:r>
          </a:p>
          <a:p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Местные ассоциации ТОС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, обладающие потенциалом ресурсного центра: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местная общественная благотворительная организация развития гражданских (общественных) инициатив и добровольчества «Инициатива 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Пинежья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»,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агентство по поддержке сельских инициатив «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Ссыпчина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» (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Устьянский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муниципальный район),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общественная организация по развитию социально-значимых проектов «Инициатива» (г. Новодвинск),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ассоциация общественных организаций муниципального образования «</a:t>
            </a:r>
            <a:r>
              <a:rPr lang="ru-RU" dirty="0" err="1">
                <a:latin typeface="Cambria" panose="02040503050406030204" pitchFamily="18" charset="0"/>
                <a:ea typeface="Cambria" panose="02040503050406030204" pitchFamily="18" charset="0"/>
              </a:rPr>
              <a:t>Каргопольский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муниципальный район»,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ассоциация поддержки социально ориентированных некоммерческих организаций (г. Няндома)</a:t>
            </a:r>
          </a:p>
          <a:p>
            <a:endParaRPr lang="ru-RU" dirty="0"/>
          </a:p>
          <a:p>
            <a:pPr marL="342900" indent="-342900"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3820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узел 1"/>
          <p:cNvSpPr>
            <a:spLocks/>
          </p:cNvSpPr>
          <p:nvPr/>
        </p:nvSpPr>
        <p:spPr>
          <a:xfrm>
            <a:off x="3491880" y="2924944"/>
            <a:ext cx="2160240" cy="2088232"/>
          </a:xfrm>
          <a:prstGeom prst="flowChartConnector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6582543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43722" y="107646"/>
            <a:ext cx="7632848" cy="1071359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endParaRPr lang="en-US" sz="2800" b="1" dirty="0"/>
          </a:p>
          <a:p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Целью развития ТОС в Архангельской области является </a:t>
            </a:r>
            <a:endParaRPr lang="en-US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9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683568" y="6423719"/>
            <a:ext cx="432048" cy="3651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AAE02B69-D8D1-4154-B839-9177645F6AD8}" type="slidenum">
              <a:rPr lang="ru-RU" smtClean="0"/>
              <a:pPr/>
              <a:t>7</a:t>
            </a:fld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1115987"/>
            <a:ext cx="6011465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28999" y="6309320"/>
            <a:ext cx="397154" cy="496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Рисунок 1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0734" y="116632"/>
            <a:ext cx="925762" cy="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115617" y="6351711"/>
            <a:ext cx="1944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Правительство Архангельской области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8B32E23-1187-4311-9BB3-2A168B24E631}"/>
              </a:ext>
            </a:extLst>
          </p:cNvPr>
          <p:cNvSpPr/>
          <p:nvPr/>
        </p:nvSpPr>
        <p:spPr>
          <a:xfrm>
            <a:off x="443722" y="1315617"/>
            <a:ext cx="837675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создание благоприятных условий и стимулов для реализации права участия населения в осуществлении местного самоуправления, развития институтов гражданского общества, 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sz="2400" dirty="0">
                <a:latin typeface="Cambria" panose="02040503050406030204" pitchFamily="18" charset="0"/>
                <a:ea typeface="Cambria" panose="02040503050406030204" pitchFamily="18" charset="0"/>
              </a:rPr>
              <a:t>совершенствование форм непосредственного осуществления населением местного самоуправления через инструменты реализации инициатив территориального общественного самоуправления.</a:t>
            </a:r>
          </a:p>
          <a:p>
            <a:pPr marL="342900" indent="-342900"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6146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узел 1"/>
          <p:cNvSpPr>
            <a:spLocks/>
          </p:cNvSpPr>
          <p:nvPr/>
        </p:nvSpPr>
        <p:spPr>
          <a:xfrm>
            <a:off x="3491880" y="2924944"/>
            <a:ext cx="2160240" cy="2088232"/>
          </a:xfrm>
          <a:prstGeom prst="flowChartConnector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6582543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67544" y="164846"/>
            <a:ext cx="7416824" cy="1071359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endParaRPr lang="en-US" sz="2800" b="1" dirty="0"/>
          </a:p>
          <a:p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Задачи развития ТОС:</a:t>
            </a:r>
            <a:endParaRPr lang="en-US" sz="2800" b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29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683568" y="6423719"/>
            <a:ext cx="432048" cy="3651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AAE02B69-D8D1-4154-B839-9177645F6AD8}" type="slidenum">
              <a:rPr lang="ru-RU" smtClean="0"/>
              <a:pPr/>
              <a:t>8</a:t>
            </a:fld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1115987"/>
            <a:ext cx="6011465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28999" y="6309320"/>
            <a:ext cx="397154" cy="496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Рисунок 1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0734" y="116632"/>
            <a:ext cx="925762" cy="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115617" y="6351711"/>
            <a:ext cx="1944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Правительство Архангельской области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8B32E23-1187-4311-9BB3-2A168B24E631}"/>
              </a:ext>
            </a:extLst>
          </p:cNvPr>
          <p:cNvSpPr/>
          <p:nvPr/>
        </p:nvSpPr>
        <p:spPr>
          <a:xfrm>
            <a:off x="323528" y="1342648"/>
            <a:ext cx="813690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Оказание финансовой поддержки местным бюджетам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в целях создания благоприятной среды и стимулов для формирования </a:t>
            </a:r>
            <a:b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и развития территориального общественного самоуправления.</a:t>
            </a:r>
          </a:p>
          <a:p>
            <a:pPr marL="285750" indent="-285750" algn="just">
              <a:buFontTx/>
              <a:buChar char="-"/>
            </a:pP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Применение нематериальных методов стимулирования развития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территориального общественного самоуправления.</a:t>
            </a:r>
          </a:p>
          <a:p>
            <a:pPr marL="285750" indent="-285750" algn="just">
              <a:buFontTx/>
              <a:buChar char="-"/>
            </a:pP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Оказание государственной информационной поддержки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территориальному общественному самоуправлению.</a:t>
            </a:r>
          </a:p>
          <a:p>
            <a:pPr marL="285750" indent="-285750" algn="just">
              <a:buFontTx/>
              <a:buChar char="-"/>
            </a:pP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Создание системы организационной, консультационной </a:t>
            </a:r>
            <a:b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и методической поддержки ассоциаций ТОС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, созданных </a:t>
            </a:r>
            <a:b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на территории муниципальных образований Архангельской области.</a:t>
            </a:r>
          </a:p>
          <a:p>
            <a:pPr marL="285750" indent="-285750" algn="just">
              <a:buFontTx/>
              <a:buChar char="-"/>
            </a:pP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Организация взаимодействия органов власти, общественных структур и научного сообщества с целью вовлечения молодежи </a:t>
            </a:r>
            <a:b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в деятельность ТОС.</a:t>
            </a:r>
          </a:p>
          <a:p>
            <a:pPr marL="285750" indent="-285750" algn="just">
              <a:buFontTx/>
              <a:buChar char="-"/>
            </a:pP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Повышение вклада ТОС в социально-экономическое развитие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Применение практик инициативного бюджетирования на основе опыта ТОС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, с учетом высокой степени самоорганизации жителей </a:t>
            </a:r>
            <a:b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на территории. </a:t>
            </a:r>
          </a:p>
          <a:p>
            <a:pPr marL="285750" indent="-285750"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05564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Блок-схема: узел 1"/>
          <p:cNvSpPr>
            <a:spLocks/>
          </p:cNvSpPr>
          <p:nvPr/>
        </p:nvSpPr>
        <p:spPr>
          <a:xfrm>
            <a:off x="3491880" y="2924944"/>
            <a:ext cx="2160240" cy="2088232"/>
          </a:xfrm>
          <a:prstGeom prst="flowChartConnector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0" y="6582543"/>
            <a:ext cx="9144000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416029" y="162562"/>
            <a:ext cx="7488831" cy="1042293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ru-RU" sz="2800" b="1" dirty="0">
                <a:latin typeface="Cambria" panose="02040503050406030204" pitchFamily="18" charset="0"/>
                <a:ea typeface="Cambria" panose="02040503050406030204" pitchFamily="18" charset="0"/>
              </a:rPr>
              <a:t>Механизм реализации Концепции</a:t>
            </a:r>
            <a:endParaRPr lang="ru-RU" sz="28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9" name="Номер слайда 5"/>
          <p:cNvSpPr>
            <a:spLocks noGrp="1"/>
          </p:cNvSpPr>
          <p:nvPr>
            <p:ph type="sldNum" sz="quarter" idx="4294967295"/>
          </p:nvPr>
        </p:nvSpPr>
        <p:spPr>
          <a:xfrm>
            <a:off x="683568" y="6423719"/>
            <a:ext cx="432048" cy="36512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fld id="{AAE02B69-D8D1-4154-B839-9177645F6AD8}" type="slidenum">
              <a:rPr lang="ru-RU" smtClean="0"/>
              <a:pPr/>
              <a:t>9</a:t>
            </a:fld>
            <a:endParaRPr lang="ru-RU" dirty="0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1115987"/>
            <a:ext cx="6011465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25" name="Рисунок 2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28999" y="6309320"/>
            <a:ext cx="397154" cy="4964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Рисунок 1"/>
          <p:cNvPicPr>
            <a:picLocks noChangeAspect="1" noChangeArrowheads="1"/>
          </p:cNvPicPr>
          <p:nvPr/>
        </p:nvPicPr>
        <p:blipFill>
          <a:blip r:embed="rId3" cstate="email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10734" y="116632"/>
            <a:ext cx="925762" cy="92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Box 22"/>
          <p:cNvSpPr txBox="1"/>
          <p:nvPr/>
        </p:nvSpPr>
        <p:spPr>
          <a:xfrm>
            <a:off x="1115617" y="6351711"/>
            <a:ext cx="194421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>
                <a:solidFill>
                  <a:schemeClr val="accent1">
                    <a:lumMod val="50000"/>
                  </a:schemeClr>
                </a:solidFill>
              </a:rPr>
              <a:t>Правительство Архангельской области 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38B32E23-1187-4311-9BB3-2A168B24E631}"/>
              </a:ext>
            </a:extLst>
          </p:cNvPr>
          <p:cNvSpPr/>
          <p:nvPr/>
        </p:nvSpPr>
        <p:spPr>
          <a:xfrm>
            <a:off x="416029" y="1293723"/>
            <a:ext cx="799288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Инструментами реализации Концепции на уровне Архангельской области являются: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государственная 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  <a:hlinkClick r:id="rId4"/>
              </a:rPr>
              <a:t>программа</a:t>
            </a: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 Архангельской области «Совершенствование государственного управления и местного самоуправления, развитие институтов гражданского общества в Архангельской области», 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деятельность совета по ТОС при Губернаторе Архангельской области и регионального общественного объединения </a:t>
            </a:r>
            <a:b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по вопросам взаимодействия и поддержки ТОС.</a:t>
            </a:r>
          </a:p>
          <a:p>
            <a:pPr algn="just"/>
            <a:r>
              <a:rPr lang="ru-RU" b="1" dirty="0">
                <a:latin typeface="Cambria" panose="02040503050406030204" pitchFamily="18" charset="0"/>
                <a:ea typeface="Cambria" panose="02040503050406030204" pitchFamily="18" charset="0"/>
              </a:rPr>
              <a:t>Инструментами реализации Концепции на уровне муниципальных образований Архангельской области являются: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муниципальные программы муниципальных образований Архангельской области;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деятельность советов по ТОС в муниципальных образованиях Архангельской области, 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latin typeface="Cambria" panose="02040503050406030204" pitchFamily="18" charset="0"/>
                <a:ea typeface="Cambria" panose="02040503050406030204" pitchFamily="18" charset="0"/>
              </a:rPr>
              <a:t>деятельность местных общественных объединений по вопросам взаимодействия и поддержки ТОС.</a:t>
            </a:r>
          </a:p>
          <a:p>
            <a:endParaRPr lang="ru-RU" dirty="0"/>
          </a:p>
          <a:p>
            <a:pPr marL="342900" indent="-342900">
              <a:buFontTx/>
              <a:buChar char="-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5832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38317</TotalTime>
  <Words>404</Words>
  <Application>Microsoft Office PowerPoint</Application>
  <PresentationFormat>Экран (4:3)</PresentationFormat>
  <Paragraphs>90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</vt:lpstr>
      <vt:lpstr>Gill Sans MT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поддержка малого и среднего предпринимательства</dc:title>
  <dc:creator>Valued Acer Customer</dc:creator>
  <cp:lastModifiedBy>Elena Dyagileva</cp:lastModifiedBy>
  <cp:revision>1292</cp:revision>
  <cp:lastPrinted>2021-06-28T14:08:21Z</cp:lastPrinted>
  <dcterms:created xsi:type="dcterms:W3CDTF">2010-10-07T20:25:48Z</dcterms:created>
  <dcterms:modified xsi:type="dcterms:W3CDTF">2022-02-27T20:25:39Z</dcterms:modified>
</cp:coreProperties>
</file>