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2"/>
  </p:notesMasterIdLst>
  <p:handoutMasterIdLst>
    <p:handoutMasterId r:id="rId13"/>
  </p:handoutMasterIdLst>
  <p:sldIdLst>
    <p:sldId id="719" r:id="rId2"/>
    <p:sldId id="803" r:id="rId3"/>
    <p:sldId id="800" r:id="rId4"/>
    <p:sldId id="802" r:id="rId5"/>
    <p:sldId id="779" r:id="rId6"/>
    <p:sldId id="811" r:id="rId7"/>
    <p:sldId id="807" r:id="rId8"/>
    <p:sldId id="812" r:id="rId9"/>
    <p:sldId id="809" r:id="rId10"/>
    <p:sldId id="814" r:id="rId11"/>
  </p:sldIdLst>
  <p:sldSz cx="9144000" cy="6858000" type="screen4x3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F99CC"/>
    <a:srgbClr val="660066"/>
    <a:srgbClr val="CC0000"/>
    <a:srgbClr val="FF33CC"/>
    <a:srgbClr val="9966FF"/>
    <a:srgbClr val="003366"/>
    <a:srgbClr val="C9E8EF"/>
    <a:srgbClr val="E3EBF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8" autoAdjust="0"/>
    <p:restoredTop sz="99189" autoAdjust="0"/>
  </p:normalViewPr>
  <p:slideViewPr>
    <p:cSldViewPr>
      <p:cViewPr varScale="1">
        <p:scale>
          <a:sx n="74" d="100"/>
          <a:sy n="74" d="100"/>
        </p:scale>
        <p:origin x="1302" y="66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-1680"/>
    </p:cViewPr>
  </p:sorterViewPr>
  <p:notesViewPr>
    <p:cSldViewPr>
      <p:cViewPr varScale="1">
        <p:scale>
          <a:sx n="52" d="100"/>
          <a:sy n="52" d="100"/>
        </p:scale>
        <p:origin x="2874" y="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noFill/>
            </a:ln>
            <a:effectLst/>
          </c:spPr>
          <c:explosion val="1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6D-41B7-A3A9-23AE1B004EA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DE6D-41B7-A3A9-23AE1B004EA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3-DE6D-41B7-A3A9-23AE1B004EA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4-DE6D-41B7-A3A9-23AE1B004EA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5-DE6D-41B7-A3A9-23AE1B004EA3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E6D-41B7-A3A9-23AE1B004EA3}"/>
              </c:ext>
            </c:extLst>
          </c:dPt>
          <c:cat>
            <c:strRef>
              <c:f>Лист1!$A$2:$A$7</c:f>
              <c:strCache>
                <c:ptCount val="6"/>
                <c:pt idx="0">
                  <c:v>Благоустройство территории и природоохранная деятельность</c:v>
                </c:pt>
                <c:pt idx="1">
                  <c:v>Сохранение исторического и культурного наследия, народных традиций и промыслов, развитие въездного туризма</c:v>
                </c:pt>
                <c:pt idx="2">
                  <c:v>Экологическая культура и безопасность</c:v>
                </c:pt>
                <c:pt idx="3">
                  <c:v>Поддержка социально уязвимых групп населения</c:v>
                </c:pt>
                <c:pt idx="4">
                  <c:v>Развитие физической культуры и спорта</c:v>
                </c:pt>
                <c:pt idx="5">
                  <c:v>Проттвопожарная защита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0.43</c:v>
                </c:pt>
                <c:pt idx="1">
                  <c:v>0.18</c:v>
                </c:pt>
                <c:pt idx="2">
                  <c:v>0.04</c:v>
                </c:pt>
                <c:pt idx="3">
                  <c:v>0.1</c:v>
                </c:pt>
                <c:pt idx="4">
                  <c:v>0.15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6D-41B7-A3A9-23AE1B004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</c:plotArea>
    <c:plotVisOnly val="1"/>
    <c:dispBlanksAs val="zero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BE589C-1DB6-485A-908B-14E29D3D2B22}" type="datetimeFigureOut">
              <a:rPr lang="ru-RU"/>
              <a:pPr>
                <a:defRPr/>
              </a:pPr>
              <a:t>27.02.2022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87FB421-EE4F-43F8-BB83-54C056F4F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804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3" tIns="45861" rIns="91723" bIns="45861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3" tIns="45861" rIns="91723" bIns="45861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E084655-D265-4932-A067-12DF701DCFB3}" type="datetimeFigureOut">
              <a:rPr lang="ru-RU"/>
              <a:pPr>
                <a:defRPr/>
              </a:pPr>
              <a:t>27.02.2022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3" tIns="45861" rIns="91723" bIns="45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3" tIns="45861" rIns="91723" bIns="45861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3" tIns="45861" rIns="91723" bIns="45861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C0B175E-E47B-406E-812A-501AA71AD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1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3131-8FEA-4704-BE63-8DE5CF036EAC}" type="datetime1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0EF7E-9B8C-49ED-A50B-A5BFD0B64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96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8A20-39B8-4109-ABB7-DF9FF74E6AB5}" type="datetime1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FB66-0710-4815-933D-C718E20DD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3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7B22-9E19-4129-8EB5-3A626C25D529}" type="datetime1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0EBB-FF7A-4169-AEB6-158FD79A7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5D4D6-3635-43CF-A8A7-45B4BAB0DAEE}" type="datetime1">
              <a:rPr lang="ru-RU" smtClean="0"/>
              <a:t>27.02.2022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0ACA1-3CC7-4744-8F23-61C75ADEE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27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2FE6C-133B-4C39-A2F7-7BF4A91A559E}" type="datetime1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1EF9F-BDDE-4F94-8AD0-A9FB160F7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14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88E71-D368-4631-BE79-65CFEAB3A63C}" type="datetime1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DF14-8374-4EF2-B97B-00D7E1C3B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8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A4F6-9611-4A74-8434-59DAF4416543}" type="datetime1">
              <a:rPr lang="ru-RU" smtClean="0"/>
              <a:t>27.02.2022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98A8-2244-4EA4-A31A-A7537FDE0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3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C2A19-6560-45F3-9F1F-D9BBC874A20D}" type="datetime1">
              <a:rPr lang="ru-RU" smtClean="0"/>
              <a:t>27.02.2022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4F48-195A-4328-B43E-7F66C8913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2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5C37-2202-445D-8FD8-3E4AB10CC4B1}" type="datetime1">
              <a:rPr lang="ru-RU" smtClean="0"/>
              <a:t>27.02.2022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2643-15B7-44C0-A0C3-9F72D4756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21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8AF7-F2C7-4CCC-9C58-1698CADD79AA}" type="datetime1">
              <a:rPr lang="ru-RU" smtClean="0"/>
              <a:t>27.02.2022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6DDD8-C233-4D63-88C7-EF9B85CE7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9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BB04A-8800-4F6B-B9D8-995B96C2E923}" type="datetime1">
              <a:rPr lang="ru-RU" smtClean="0"/>
              <a:t>27.02.2022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2268-BBCA-4A42-A585-207E5D6C7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1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D024-6BA3-46CE-B11D-5F30C2E1800E}" type="datetime1">
              <a:rPr lang="ru-RU" smtClean="0"/>
              <a:t>27.02.2022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90077-934A-4DED-8360-B7399D61F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8990EC-81FB-423A-9431-FB2C739A2F75}" type="datetime1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638FD-F595-487E-B05C-5E28765A3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32C873D2A802F4595859E1764C9610189EEE943443CFBBB664405A51847F3CF7C5843AFA6CFCE29B2161F68B5FED8F87845D561ABE64EB148C5822A3N5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32C873D2A802F4595859E1764C9610189EEE943443CFBBB664405A51847F3CF7C5843AE86CA4EE9A287FF7804ABBDEC2ADN9N" TargetMode="External"/><Relationship Id="rId5" Type="http://schemas.openxmlformats.org/officeDocument/2006/relationships/hyperlink" Target="consultantplus://offline/ref=32C873D2A802F4595859E1764C9610189EEE94344FCDBEB365405A51847F3CF7C5843AE86CA4EE9A287FF7804ABBDEC2ADN9N" TargetMode="External"/><Relationship Id="rId4" Type="http://schemas.openxmlformats.org/officeDocument/2006/relationships/hyperlink" Target="consultantplus://offline/ref=32C873D2A802F4595859FF7B5AFA4E149EE4CA3B4ACDB3E33D1F010CD37636A090CB3BB429F8FD9A237FF48255ABN1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32C873D2A802F4595859E1764C9610189EEE943443CFBBB664405A51847F3CF7C5843AFA6CFCE29B2161F68B5FED8F87845D561ABE64EB148C5822A3N5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1684112" y="6010399"/>
            <a:ext cx="5616103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600" dirty="0"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sz="1000" dirty="0">
              <a:solidFill>
                <a:srgbClr val="376092"/>
              </a:solidFill>
              <a:latin typeface="Calibri" pitchFamily="34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sz="1550" dirty="0">
                <a:solidFill>
                  <a:schemeClr val="tx2"/>
                </a:solidFill>
                <a:latin typeface="Arial" charset="0"/>
                <a:cs typeface="Arial" charset="0"/>
              </a:rPr>
              <a:t>Архангельск, 28 февраля 2022 года</a:t>
            </a: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123728" y="233352"/>
            <a:ext cx="68059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  <a:latin typeface="+mj-lt"/>
              </a:rPr>
              <a:t>Правительство Архангельской области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646113" y="1988840"/>
            <a:ext cx="8283574" cy="3024336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Aft>
                <a:spcPts val="0"/>
              </a:spcAft>
            </a:pPr>
            <a:endParaRPr lang="ru-RU" sz="24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Microsoft Sans Serif" panose="020B0604020202020204" pitchFamily="34" charset="0"/>
            </a:endParaRPr>
          </a:p>
        </p:txBody>
      </p:sp>
      <p:pic>
        <p:nvPicPr>
          <p:cNvPr id="2053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113" y="283501"/>
            <a:ext cx="10731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866324" y="5018819"/>
            <a:ext cx="60721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ru-RU" sz="1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Дягилева Елена Борисовна, ведущий консультант отдела по поддержке общественных инициатив департамента </a:t>
            </a:r>
            <a:br>
              <a:rPr lang="ru-RU" sz="1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по внутренней политике и местному  самоуправлению администрации Губернатора Архангельской области </a:t>
            </a:r>
            <a:br>
              <a:rPr lang="ru-RU" sz="1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и Правительства Архангельской области</a:t>
            </a: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2123728" y="764357"/>
            <a:ext cx="6805960" cy="86444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+mj-lt"/>
                <a:cs typeface="Arial" charset="0"/>
              </a:rPr>
              <a:t>Администрация Губернатора Архангельской области и Правительства Архангельской области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64576"/>
            <a:ext cx="1296144" cy="156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7" y="2413338"/>
            <a:ext cx="792088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j-lt"/>
              </a:rPr>
              <a:t>Проект </a:t>
            </a:r>
          </a:p>
          <a:p>
            <a:pPr algn="ctr"/>
            <a:r>
              <a:rPr lang="ru-RU" sz="2800" b="1" dirty="0">
                <a:latin typeface="+mj-lt"/>
              </a:rPr>
              <a:t>Концепции развития территориального общественного самоуправления </a:t>
            </a:r>
            <a:br>
              <a:rPr lang="ru-RU" sz="2800" b="1" dirty="0">
                <a:latin typeface="+mj-lt"/>
              </a:rPr>
            </a:br>
            <a:r>
              <a:rPr lang="ru-RU" sz="2800" b="1" dirty="0">
                <a:latin typeface="+mj-lt"/>
              </a:rPr>
              <a:t>в Архангельской области до 2030 года</a:t>
            </a:r>
          </a:p>
          <a:p>
            <a:pPr algn="ctr"/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00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>
            <a:spLocks/>
          </p:cNvSpPr>
          <p:nvPr/>
        </p:nvSpPr>
        <p:spPr>
          <a:xfrm>
            <a:off x="3491880" y="2924944"/>
            <a:ext cx="2160240" cy="2088232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6582543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99120"/>
            <a:ext cx="7488831" cy="1042293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Ресурсное обеспечение Концепции</a:t>
            </a: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83568" y="6423719"/>
            <a:ext cx="432048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AAE02B69-D8D1-4154-B839-9177645F6AD8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115987"/>
            <a:ext cx="601146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8999" y="6309320"/>
            <a:ext cx="397154" cy="49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734" y="116632"/>
            <a:ext cx="925762" cy="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15617" y="6351711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Правительство Архангельской области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8B32E23-1187-4311-9BB3-2A168B24E631}"/>
              </a:ext>
            </a:extLst>
          </p:cNvPr>
          <p:cNvSpPr/>
          <p:nvPr/>
        </p:nvSpPr>
        <p:spPr>
          <a:xfrm>
            <a:off x="323528" y="1326703"/>
            <a:ext cx="86409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Финансирование реализации Концепции осуществляется </a:t>
            </a:r>
            <a:b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за счет: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бюджетных средств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государственной </a:t>
            </a:r>
            <a:r>
              <a:rPr lang="ru-RU" sz="2400" u="sng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программы</a:t>
            </a:r>
            <a:r>
              <a:rPr lang="ru-RU" sz="2400" u="sng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Архангельской области «Совершенствование государственного управления и местного самоуправления, развитие институтов гражданского общества в Архангельской области», 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средств местных бюджетов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за счет средств внебюджетных источников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endParaRPr lang="ru-RU" dirty="0"/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290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>
            <a:spLocks/>
          </p:cNvSpPr>
          <p:nvPr/>
        </p:nvSpPr>
        <p:spPr>
          <a:xfrm>
            <a:off x="3491880" y="2924944"/>
            <a:ext cx="2160240" cy="2088232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6582543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73279"/>
            <a:ext cx="7488831" cy="1042293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Концепция</a:t>
            </a:r>
            <a:endParaRPr lang="ru-RU" sz="2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83568" y="6423719"/>
            <a:ext cx="432048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AAE02B69-D8D1-4154-B839-9177645F6AD8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115987"/>
            <a:ext cx="601146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8999" y="6309320"/>
            <a:ext cx="397154" cy="49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734" y="116632"/>
            <a:ext cx="925762" cy="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15617" y="6351711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Правительство Архангельской области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8B32E23-1187-4311-9BB3-2A168B24E631}"/>
              </a:ext>
            </a:extLst>
          </p:cNvPr>
          <p:cNvSpPr/>
          <p:nvPr/>
        </p:nvSpPr>
        <p:spPr>
          <a:xfrm>
            <a:off x="323528" y="1058676"/>
            <a:ext cx="830547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как система взглядов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на обеспечение правовой, организационной и экономической среды для формирования и развития ТОС в Архангельской области;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как ориентир для организации взаимодействия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в вопросах поддержки ТОС исполнительных органов государственной власти Архангельской области, органов местного самоуправления муниципальных образований Архангельской области и органов ТОС; 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как основа для разработки правовых актов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, организационных и методических документов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планов, программ, «дорожных карт» по развитию и поддержке ТОС</a:t>
            </a:r>
          </a:p>
        </p:txBody>
      </p:sp>
    </p:spTree>
    <p:extLst>
      <p:ext uri="{BB962C8B-B14F-4D97-AF65-F5344CB8AC3E}">
        <p14:creationId xmlns:p14="http://schemas.microsoft.com/office/powerpoint/2010/main" val="187942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>
            <a:spLocks/>
          </p:cNvSpPr>
          <p:nvPr/>
        </p:nvSpPr>
        <p:spPr>
          <a:xfrm>
            <a:off x="3491880" y="2924944"/>
            <a:ext cx="2160240" cy="2088232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6582543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99120"/>
            <a:ext cx="7488831" cy="1042293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Правовой основой разработки Концепции являются:</a:t>
            </a:r>
            <a:endParaRPr lang="ru-RU" sz="2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83568" y="6423719"/>
            <a:ext cx="432048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AAE02B69-D8D1-4154-B839-9177645F6AD8}" type="slidenum">
              <a:rPr lang="ru-RU" smtClean="0"/>
              <a:pPr/>
              <a:t>3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115987"/>
            <a:ext cx="601146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8999" y="6309320"/>
            <a:ext cx="397154" cy="49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734" y="116632"/>
            <a:ext cx="925762" cy="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15617" y="6351711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Правительство Архангельской области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E9985D9-962D-4D75-883B-E4FAD35E131B}"/>
              </a:ext>
            </a:extLst>
          </p:cNvPr>
          <p:cNvSpPr/>
          <p:nvPr/>
        </p:nvSpPr>
        <p:spPr>
          <a:xfrm>
            <a:off x="323528" y="1268760"/>
            <a:ext cx="8305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>
              <a:spcAft>
                <a:spcPts val="0"/>
              </a:spcAft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Федеральный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закон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от 6 октября 2003 года N 131-ФЗ "Об общих принципах организации местного самоуправления в Российской Федерации";</a:t>
            </a:r>
          </a:p>
          <a:p>
            <a:pPr indent="342265">
              <a:spcAft>
                <a:spcPts val="0"/>
              </a:spcAft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Областной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закон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от 22 февраля 2013 года N 613-37-ОЗ </a:t>
            </a:r>
            <a:b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"О государственной поддержке территориального общественного самоуправления в Архангельской области";</a:t>
            </a:r>
          </a:p>
          <a:p>
            <a:pPr indent="342265">
              <a:spcAft>
                <a:spcPts val="0"/>
              </a:spcAft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  <a:hlinkClick r:id="rId6"/>
              </a:rPr>
              <a:t>Постановление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Правительства Архангельской области от 10 октября </a:t>
            </a:r>
            <a:b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2019 года № 548-пп "Об утверждении государственной программы Архангельской области «Совершенствование государственного управления и местного самоуправления, развитие институтов гражданского общества в Архангельской области».</a:t>
            </a:r>
          </a:p>
          <a:p>
            <a:pPr indent="342265">
              <a:spcAft>
                <a:spcPts val="0"/>
              </a:spcAft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Концепция определяет основы развития ТОС на период до 2030 года.</a:t>
            </a:r>
            <a:endParaRPr lang="ru-RU" sz="20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9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>
            <a:spLocks/>
          </p:cNvSpPr>
          <p:nvPr/>
        </p:nvSpPr>
        <p:spPr>
          <a:xfrm>
            <a:off x="3491880" y="2924944"/>
            <a:ext cx="2160240" cy="2088232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6582543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99120"/>
            <a:ext cx="7488831" cy="1042293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Характеристика текущего состояния </a:t>
            </a:r>
            <a:b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ТОС в Архангельской области</a:t>
            </a:r>
            <a:endParaRPr lang="ru-RU" sz="2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83568" y="6423719"/>
            <a:ext cx="432048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AAE02B69-D8D1-4154-B839-9177645F6AD8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115987"/>
            <a:ext cx="601146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8999" y="6309320"/>
            <a:ext cx="397154" cy="49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734" y="116632"/>
            <a:ext cx="925762" cy="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15617" y="6351711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Правительство Архангельской области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8B32E23-1187-4311-9BB3-2A168B24E631}"/>
              </a:ext>
            </a:extLst>
          </p:cNvPr>
          <p:cNvSpPr/>
          <p:nvPr/>
        </p:nvSpPr>
        <p:spPr>
          <a:xfrm>
            <a:off x="323528" y="1315617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Поддержка ТОС в Архангельской области:</a:t>
            </a:r>
          </a:p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создание  необходимых правовых и организационных мер, </a:t>
            </a:r>
            <a:r>
              <a:rPr lang="ru-RU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софинансирование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проектов ТОС за счет средств областного бюджета, </a:t>
            </a:r>
          </a:p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информационное и аналитическое обеспечении развития.</a:t>
            </a:r>
          </a:p>
          <a:p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Результаты:</a:t>
            </a:r>
          </a:p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Более 1170 ТОС</a:t>
            </a:r>
          </a:p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Более 500 проектов ТОС инициируется ежегодно</a:t>
            </a:r>
          </a:p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Более 350 проектов ТОС получают финансирование и реализуются на территории</a:t>
            </a:r>
          </a:p>
          <a:p>
            <a:endParaRPr lang="ru-RU" dirty="0"/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959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>
            <a:off x="5267944" y="6237312"/>
            <a:ext cx="2023911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75656" y="3933056"/>
            <a:ext cx="696963" cy="0"/>
          </a:xfrm>
          <a:prstGeom prst="line">
            <a:avLst/>
          </a:prstGeom>
          <a:noFill/>
          <a:ln w="19050">
            <a:solidFill>
              <a:schemeClr val="accent1"/>
            </a:solidFill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>
          <a:xfrm>
            <a:off x="4856037" y="1700808"/>
            <a:ext cx="2310856" cy="1"/>
          </a:xfrm>
          <a:prstGeom prst="line">
            <a:avLst/>
          </a:prstGeom>
          <a:noFill/>
          <a:ln w="19050">
            <a:solidFill>
              <a:schemeClr val="accent1"/>
            </a:solidFill>
          </a:ln>
          <a:effectLst/>
        </p:spPr>
      </p:cxnSp>
      <p:cxnSp>
        <p:nvCxnSpPr>
          <p:cNvPr id="34" name="Прямая соединительная линия 33"/>
          <p:cNvCxnSpPr/>
          <p:nvPr/>
        </p:nvCxnSpPr>
        <p:spPr>
          <a:xfrm>
            <a:off x="6906404" y="3277725"/>
            <a:ext cx="315430" cy="1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6198466" y="2348880"/>
            <a:ext cx="879472" cy="2"/>
          </a:xfrm>
          <a:prstGeom prst="line">
            <a:avLst/>
          </a:prstGeom>
          <a:noFill/>
          <a:ln w="19050">
            <a:solidFill>
              <a:schemeClr val="accent1"/>
            </a:solidFill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>
          <a:xfrm>
            <a:off x="6638202" y="4828244"/>
            <a:ext cx="1327073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Диаграмма 13"/>
          <p:cNvGraphicFramePr>
            <a:graphicFrameLocks/>
          </p:cNvGraphicFramePr>
          <p:nvPr>
            <p:extLst/>
          </p:nvPr>
        </p:nvGraphicFramePr>
        <p:xfrm>
          <a:off x="212787" y="1338444"/>
          <a:ext cx="8718425" cy="527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Блок-схема: узел 1"/>
          <p:cNvSpPr>
            <a:spLocks/>
          </p:cNvSpPr>
          <p:nvPr/>
        </p:nvSpPr>
        <p:spPr>
          <a:xfrm>
            <a:off x="3491880" y="2924944"/>
            <a:ext cx="2160240" cy="2088232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6582543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99120"/>
            <a:ext cx="7488831" cy="1042293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 b="1" dirty="0">
                <a:solidFill>
                  <a:schemeClr val="tx1"/>
                </a:solidFill>
              </a:rPr>
              <a:t>Проекты ТОС традиционно реализуются по шести основным направлениям:</a:t>
            </a: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83568" y="6423719"/>
            <a:ext cx="432048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AAE02B69-D8D1-4154-B839-9177645F6AD8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115987"/>
            <a:ext cx="601146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5056" y="1332637"/>
            <a:ext cx="330682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43%, Благоустройство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475656" y="1825080"/>
            <a:ext cx="0" cy="2107977"/>
          </a:xfrm>
          <a:prstGeom prst="line">
            <a:avLst/>
          </a:prstGeom>
          <a:noFill/>
          <a:ln w="19050">
            <a:solidFill>
              <a:schemeClr val="accent1"/>
            </a:solidFill>
          </a:ln>
          <a:effectLst/>
        </p:spPr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8999" y="6309320"/>
            <a:ext cx="397154" cy="49644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6971380" y="4501862"/>
            <a:ext cx="205477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</a:rPr>
              <a:t>16%, Спорт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8202" y="1449181"/>
            <a:ext cx="239829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</a:rPr>
              <a:t>18%, Культура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71380" y="2121382"/>
            <a:ext cx="206511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</a:rPr>
              <a:t>4%, Экология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71381" y="2924944"/>
            <a:ext cx="2065114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</a:rPr>
              <a:t>10%, Социально уязвимые группы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44208" y="5417641"/>
            <a:ext cx="2581945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002060"/>
                </a:solidFill>
              </a:rPr>
              <a:t>10%, Противопожарная защита (новое направление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24" name="Рисунок 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734" y="116632"/>
            <a:ext cx="925762" cy="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15617" y="6351711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Правительство Архангельской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242225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>
            <a:spLocks/>
          </p:cNvSpPr>
          <p:nvPr/>
        </p:nvSpPr>
        <p:spPr>
          <a:xfrm>
            <a:off x="3491880" y="2924944"/>
            <a:ext cx="2160240" cy="2088232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6582543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5193" y="25951"/>
            <a:ext cx="7632848" cy="1178206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Совещательные органы с участием представителей ТОС Архангельской области</a:t>
            </a:r>
          </a:p>
          <a:p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Ассоциации и ресурсные центры</a:t>
            </a: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83568" y="6423719"/>
            <a:ext cx="432048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AAE02B69-D8D1-4154-B839-9177645F6AD8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186312"/>
            <a:ext cx="601146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8999" y="6309320"/>
            <a:ext cx="397154" cy="49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734" y="116632"/>
            <a:ext cx="925762" cy="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15617" y="6351711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Правительство Архангельской области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8B32E23-1187-4311-9BB3-2A168B24E631}"/>
              </a:ext>
            </a:extLst>
          </p:cNvPr>
          <p:cNvSpPr/>
          <p:nvPr/>
        </p:nvSpPr>
        <p:spPr>
          <a:xfrm>
            <a:off x="385193" y="1340768"/>
            <a:ext cx="86409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Совет по территориальному общественному самоуправлению при Губернаторе Архангельской области</a:t>
            </a: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Совещательные органы с непосредственным участием представителей ТОС </a:t>
            </a:r>
            <a:b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в муниципальных районах и городских округах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Ассоциация «Архангельская региональная ассоциация ТОС»</a:t>
            </a: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Местные ассоциации ТОС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обладающие потенциалом ресурсного центра: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местная общественная благотворительная организация развития гражданских (общественных) инициатив и добровольчества «Инициатива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Пинежья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»,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агентство по поддержке сельских инициатив «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Ссыпчина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» (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Устьянский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муниципальный район),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общественная организация по развитию социально-значимых проектов «Инициатива» (г. Новодвинск),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ассоциация общественных организаций муниципального образования «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Каргопольский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муниципальный район»,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ассоциация поддержки социально ориентированных некоммерческих организаций (г. Няндома)</a:t>
            </a:r>
          </a:p>
          <a:p>
            <a:endParaRPr lang="ru-RU" dirty="0"/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820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>
            <a:spLocks/>
          </p:cNvSpPr>
          <p:nvPr/>
        </p:nvSpPr>
        <p:spPr>
          <a:xfrm>
            <a:off x="3491880" y="2924944"/>
            <a:ext cx="2160240" cy="2088232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6582543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3722" y="107646"/>
            <a:ext cx="7632848" cy="1071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800" b="1" dirty="0"/>
          </a:p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Целью развития ТОС в Архангельской области является 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83568" y="6423719"/>
            <a:ext cx="432048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AAE02B69-D8D1-4154-B839-9177645F6AD8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115987"/>
            <a:ext cx="601146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8999" y="6309320"/>
            <a:ext cx="397154" cy="49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734" y="116632"/>
            <a:ext cx="925762" cy="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15617" y="6351711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Правительство Архангельской области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8B32E23-1187-4311-9BB3-2A168B24E631}"/>
              </a:ext>
            </a:extLst>
          </p:cNvPr>
          <p:cNvSpPr/>
          <p:nvPr/>
        </p:nvSpPr>
        <p:spPr>
          <a:xfrm>
            <a:off x="443722" y="1315617"/>
            <a:ext cx="83767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создание благоприятных условий и стимулов для реализации права участия населения в осуществлении местного самоуправления, развития институтов гражданского общества,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совершенствование форм непосредственного осуществления населением местного самоуправления через инструменты реализации инициатив территориального общественного самоуправления.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146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>
            <a:spLocks/>
          </p:cNvSpPr>
          <p:nvPr/>
        </p:nvSpPr>
        <p:spPr>
          <a:xfrm>
            <a:off x="3491880" y="2924944"/>
            <a:ext cx="2160240" cy="2088232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6582543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164846"/>
            <a:ext cx="7416824" cy="1071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800" b="1" dirty="0"/>
          </a:p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Задачи развития ТОС: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83568" y="6423719"/>
            <a:ext cx="432048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AAE02B69-D8D1-4154-B839-9177645F6AD8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115987"/>
            <a:ext cx="601146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8999" y="6309320"/>
            <a:ext cx="397154" cy="49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734" y="116632"/>
            <a:ext cx="925762" cy="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15617" y="6351711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Правительство Архангельской области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8B32E23-1187-4311-9BB3-2A168B24E631}"/>
              </a:ext>
            </a:extLst>
          </p:cNvPr>
          <p:cNvSpPr/>
          <p:nvPr/>
        </p:nvSpPr>
        <p:spPr>
          <a:xfrm>
            <a:off x="323528" y="1342648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Оказание финансовой поддержки местным бюджетам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 целях создания благоприятной среды и стимулов для формирования </a:t>
            </a:r>
            <a:b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 развития территориального общественного самоуправления.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Применение нематериальных методов стимулирования развития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территориального общественного самоуправления.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Оказание государственной информационной поддержки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территориальному общественному самоуправлению.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Создание системы организационной, консультационной </a:t>
            </a:r>
            <a:b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и методической поддержки ассоциаций ТОС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созданных </a:t>
            </a:r>
            <a:b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 территории муниципальных образований Архангельской области.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Организация взаимодействия органов власти, общественных структур и научного сообщества с целью вовлечения молодежи </a:t>
            </a:r>
            <a:b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 деятельность ТОС.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Повышение вклада ТОС в социально-экономическое развитие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Применение практик инициативного бюджетирования на основе опыта ТОС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с учетом высокой степени самоорганизации жителей </a:t>
            </a:r>
            <a:b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 территории. </a:t>
            </a:r>
          </a:p>
          <a:p>
            <a:pPr marL="285750" indent="-28575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55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>
            <a:spLocks/>
          </p:cNvSpPr>
          <p:nvPr/>
        </p:nvSpPr>
        <p:spPr>
          <a:xfrm>
            <a:off x="3491880" y="2924944"/>
            <a:ext cx="2160240" cy="2088232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6582543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6029" y="162562"/>
            <a:ext cx="7488831" cy="1042293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Механизм реализации Концепции</a:t>
            </a:r>
            <a:endParaRPr lang="ru-RU" sz="2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83568" y="6423719"/>
            <a:ext cx="432048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AAE02B69-D8D1-4154-B839-9177645F6AD8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115987"/>
            <a:ext cx="601146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8999" y="6309320"/>
            <a:ext cx="397154" cy="49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734" y="116632"/>
            <a:ext cx="925762" cy="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115617" y="6351711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Правительство Архангельской области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8B32E23-1187-4311-9BB3-2A168B24E631}"/>
              </a:ext>
            </a:extLst>
          </p:cNvPr>
          <p:cNvSpPr/>
          <p:nvPr/>
        </p:nvSpPr>
        <p:spPr>
          <a:xfrm>
            <a:off x="416029" y="1293723"/>
            <a:ext cx="79928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Инструментами реализации Концепции на уровне Архангельской области являются: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государственная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программа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Архангельской области «Совершенствование государственного управления и местного самоуправления, развитие институтов гражданского общества в Архангельской области»,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деятельность совета по ТОС при Губернаторе Архангельской области и регионального общественного объединения </a:t>
            </a:r>
            <a:b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по вопросам взаимодействия и поддержки ТОС.</a:t>
            </a:r>
          </a:p>
          <a:p>
            <a:pPr algn="just"/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Инструментами реализации Концепции на уровне муниципальных образований Архангельской области являются: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муниципальные программы муниципальных образований Архангельской области;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деятельность советов по ТОС в муниципальных образованиях Архангельской области,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деятельность местных общественных объединений по вопросам взаимодействия и поддержки ТОС.</a:t>
            </a:r>
          </a:p>
          <a:p>
            <a:endParaRPr lang="ru-RU" dirty="0"/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83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38317</TotalTime>
  <Words>404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Gill Sans MT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поддержка малого и среднего предпринимательства</dc:title>
  <dc:creator>Valued Acer Customer</dc:creator>
  <cp:lastModifiedBy>Elena Dyagileva</cp:lastModifiedBy>
  <cp:revision>1292</cp:revision>
  <cp:lastPrinted>2021-06-28T14:08:21Z</cp:lastPrinted>
  <dcterms:created xsi:type="dcterms:W3CDTF">2010-10-07T20:25:48Z</dcterms:created>
  <dcterms:modified xsi:type="dcterms:W3CDTF">2022-02-27T20:25:39Z</dcterms:modified>
</cp:coreProperties>
</file>