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2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ОМСУ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Пинежский муниципальный район</c:v>
                </c:pt>
                <c:pt idx="1">
                  <c:v>Холмогорский муниципальный район</c:v>
                </c:pt>
                <c:pt idx="2">
                  <c:v>Лешуконский муниципальный район</c:v>
                </c:pt>
                <c:pt idx="3">
                  <c:v>Плесецкий муниципальный округ</c:v>
                </c:pt>
                <c:pt idx="4">
                  <c:v>Устьянский муниципальный район</c:v>
                </c:pt>
                <c:pt idx="5">
                  <c:v>Красноборский муниципальный район</c:v>
                </c:pt>
                <c:pt idx="6">
                  <c:v>Вельский муниципальный район</c:v>
                </c:pt>
                <c:pt idx="7">
                  <c:v>Приморский муниципальный район</c:v>
                </c:pt>
                <c:pt idx="8">
                  <c:v>Виноградовский муниципальный округ</c:v>
                </c:pt>
                <c:pt idx="9">
                  <c:v>Шенкурский муниципальный район</c:v>
                </c:pt>
                <c:pt idx="10">
                  <c:v>Каргопольский муниципальный округ</c:v>
                </c:pt>
                <c:pt idx="11">
                  <c:v>Вилегодский муниципальный округ</c:v>
                </c:pt>
              </c:strCache>
            </c:strRef>
          </c:cat>
          <c:val>
            <c:numRef>
              <c:f>Лист1!$B$2:$B$13</c:f>
              <c:numCache>
                <c:formatCode>0%</c:formatCode>
                <c:ptCount val="12"/>
                <c:pt idx="0">
                  <c:v>0.16000000000000009</c:v>
                </c:pt>
                <c:pt idx="1">
                  <c:v>9.0000000000000066E-2</c:v>
                </c:pt>
                <c:pt idx="2">
                  <c:v>8.0000000000000085E-2</c:v>
                </c:pt>
                <c:pt idx="3">
                  <c:v>8.0000000000000085E-2</c:v>
                </c:pt>
                <c:pt idx="4">
                  <c:v>8.0000000000000085E-2</c:v>
                </c:pt>
                <c:pt idx="5">
                  <c:v>8.0000000000000085E-2</c:v>
                </c:pt>
                <c:pt idx="6">
                  <c:v>5.0000000000000037E-2</c:v>
                </c:pt>
                <c:pt idx="7">
                  <c:v>5.0000000000000037E-2</c:v>
                </c:pt>
                <c:pt idx="8">
                  <c:v>4.0000000000000042E-2</c:v>
                </c:pt>
                <c:pt idx="9">
                  <c:v>3.000000000000002E-2</c:v>
                </c:pt>
                <c:pt idx="10">
                  <c:v>2.0000000000000021E-2</c:v>
                </c:pt>
                <c:pt idx="11">
                  <c:v>2.0000000000000021E-2</c:v>
                </c:pt>
              </c:numCache>
            </c:numRef>
          </c:val>
          <c:smooth val="1"/>
        </c:ser>
        <c:dropLines/>
        <c:marker val="1"/>
        <c:axId val="78767232"/>
        <c:axId val="78769152"/>
      </c:lineChart>
      <c:catAx>
        <c:axId val="787672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r>
                  <a:rPr lang="ru-RU">
                    <a:solidFill>
                      <a:srgbClr val="C00000"/>
                    </a:solidFill>
                  </a:rPr>
                  <a:t>Муниципальные</a:t>
                </a:r>
                <a:r>
                  <a:rPr lang="ru-RU" baseline="0">
                    <a:solidFill>
                      <a:srgbClr val="C00000"/>
                    </a:solidFill>
                  </a:rPr>
                  <a:t> образования Архангельской области </a:t>
                </a:r>
                <a:endParaRPr lang="ru-RU">
                  <a:solidFill>
                    <a:srgbClr val="C00000"/>
                  </a:solidFill>
                </a:endParaRPr>
              </a:p>
            </c:rich>
          </c:tx>
          <c:layout/>
          <c:spPr>
            <a:noFill/>
          </c:spPr>
        </c:title>
        <c:majorTickMark val="none"/>
        <c:tickLblPos val="nextTo"/>
        <c:crossAx val="78769152"/>
        <c:crosses val="autoZero"/>
        <c:auto val="1"/>
        <c:lblAlgn val="ctr"/>
        <c:lblOffset val="100"/>
      </c:catAx>
      <c:valAx>
        <c:axId val="78769152"/>
        <c:scaling>
          <c:orientation val="minMax"/>
        </c:scaling>
        <c:axPos val="l"/>
        <c:majorGridlines/>
        <c:numFmt formatCode="0%" sourceLinked="1"/>
        <c:tickLblPos val="nextTo"/>
        <c:crossAx val="787672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b="0">
          <a:latin typeface="Franklin Gothic Medium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b="0">
                    <a:latin typeface="Franklin Gothic Medium" pitchFamily="34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Лист1!$A$2:$A$11</c:f>
              <c:strCache>
                <c:ptCount val="10"/>
                <c:pt idx="0">
                  <c:v>Удостоверят доверенности, за исключением доверенностей на распоряжение имуществом</c:v>
                </c:pt>
                <c:pt idx="1">
                  <c:v>Свидетельствовать верность копий документов и выписок из них </c:v>
                </c:pt>
                <c:pt idx="2">
                  <c:v>Свидетельствовать подлинность подписи на документах</c:v>
                </c:pt>
                <c:pt idx="3">
                  <c:v>Удостоверять время предъявления документов</c:v>
                </c:pt>
                <c:pt idx="4">
                  <c:v>Удостоверять факт нахождения гражданина в определенном месте</c:v>
                </c:pt>
                <c:pt idx="5">
                  <c:v>Удостоверять факт нахождения гражданина живым</c:v>
                </c:pt>
                <c:pt idx="6">
                  <c:v>Удостоверять тождественность гражданина с лицом, изображенным на фотографии</c:v>
                </c:pt>
                <c:pt idx="7">
                  <c:v>Принимать меры по охране наследственного имущества путем производства описи наследственного имущества</c:v>
                </c:pt>
                <c:pt idx="8">
                  <c:v>Удостоверять тождественность собственноручной подписи инвалида по зрению,  с факсимильным воспроизведением его собственной подписи</c:v>
                </c:pt>
                <c:pt idx="9">
                  <c:v>Удостоверять равнозначность электронного документа документу на бумажном носителе</c:v>
                </c:pt>
              </c:strCache>
            </c:strRef>
          </c:cat>
          <c:val>
            <c:numRef>
              <c:f>Лист1!$B$2:$B$11</c:f>
              <c:numCache>
                <c:formatCode>0%</c:formatCode>
                <c:ptCount val="10"/>
                <c:pt idx="0">
                  <c:v>0.47000000000000008</c:v>
                </c:pt>
                <c:pt idx="1">
                  <c:v>0.29000000000000026</c:v>
                </c:pt>
                <c:pt idx="2">
                  <c:v>0.19000000000000003</c:v>
                </c:pt>
                <c:pt idx="3">
                  <c:v>2.0000000000000011E-2</c:v>
                </c:pt>
                <c:pt idx="4">
                  <c:v>9.0000000000000045E-3</c:v>
                </c:pt>
                <c:pt idx="5">
                  <c:v>8.0000000000000106E-3</c:v>
                </c:pt>
                <c:pt idx="6">
                  <c:v>8.0000000000000106E-3</c:v>
                </c:pt>
                <c:pt idx="7">
                  <c:v>3.0000000000000027E-3</c:v>
                </c:pt>
                <c:pt idx="8">
                  <c:v>1.0000000000000011E-3</c:v>
                </c:pt>
                <c:pt idx="9">
                  <c:v>1.0000000000000011E-3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7647989870206"/>
          <c:y val="0"/>
          <c:w val="0.41563786008230452"/>
          <c:h val="1"/>
        </c:manualLayout>
      </c:layout>
      <c:txPr>
        <a:bodyPr/>
        <a:lstStyle/>
        <a:p>
          <a:pPr>
            <a:defRPr b="0" i="0">
              <a:latin typeface="Franklin Gothic Medium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ОМСУ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Лешуконский муниципальный район</c:v>
                </c:pt>
                <c:pt idx="1">
                  <c:v>Плесецкий муниципальный округ</c:v>
                </c:pt>
                <c:pt idx="2">
                  <c:v>Холмогорский муниципальный район</c:v>
                </c:pt>
                <c:pt idx="3">
                  <c:v>Пинежский муниципальный район</c:v>
                </c:pt>
                <c:pt idx="4">
                  <c:v>Устьянский муниципальный район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6.0000000000000032E-2</c:v>
                </c:pt>
                <c:pt idx="1">
                  <c:v>0.05</c:v>
                </c:pt>
                <c:pt idx="2">
                  <c:v>6.0000000000000032E-2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НП АО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Лешуконский муниципальный район</c:v>
                </c:pt>
                <c:pt idx="1">
                  <c:v>Плесецкий муниципальный округ</c:v>
                </c:pt>
                <c:pt idx="2">
                  <c:v>Холмогорский муниципальный район</c:v>
                </c:pt>
                <c:pt idx="3">
                  <c:v>Пинежский муниципальный район</c:v>
                </c:pt>
                <c:pt idx="4">
                  <c:v>Устьянский муниципальный район</c:v>
                </c:pt>
              </c:strCache>
            </c:strRef>
          </c:cat>
          <c:val>
            <c:numRef>
              <c:f>Лист1!$C$2:$C$6</c:f>
              <c:numCache>
                <c:formatCode>0%</c:formatCode>
                <c:ptCount val="5"/>
                <c:pt idx="0">
                  <c:v>0.15000000000000013</c:v>
                </c:pt>
                <c:pt idx="1">
                  <c:v>9.0000000000000024E-2</c:v>
                </c:pt>
                <c:pt idx="2">
                  <c:v>0.13</c:v>
                </c:pt>
                <c:pt idx="3">
                  <c:v>8.0000000000000043E-2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75"/>
        <c:axId val="51698688"/>
        <c:axId val="51704576"/>
      </c:barChart>
      <c:catAx>
        <c:axId val="51698688"/>
        <c:scaling>
          <c:orientation val="minMax"/>
        </c:scaling>
        <c:axPos val="b"/>
        <c:majorTickMark val="none"/>
        <c:tickLblPos val="nextTo"/>
        <c:crossAx val="51704576"/>
        <c:crosses val="autoZero"/>
        <c:auto val="1"/>
        <c:lblAlgn val="ctr"/>
        <c:lblOffset val="100"/>
      </c:catAx>
      <c:valAx>
        <c:axId val="51704576"/>
        <c:scaling>
          <c:orientation val="minMax"/>
        </c:scaling>
        <c:axPos val="l"/>
        <c:numFmt formatCode="0%" sourceLinked="1"/>
        <c:majorTickMark val="none"/>
        <c:tickLblPos val="nextTo"/>
        <c:crossAx val="5169868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>
          <a:latin typeface="Franklin Gothic Medium" pitchFamily="34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642915"/>
          <a:ext cx="8858278" cy="5929387"/>
        </p:xfrm>
        <a:graphic>
          <a:graphicData uri="http://schemas.openxmlformats.org/drawingml/2006/table">
            <a:tbl>
              <a:tblPr/>
              <a:tblGrid>
                <a:gridCol w="377269"/>
                <a:gridCol w="1030085"/>
                <a:gridCol w="554446"/>
                <a:gridCol w="637166"/>
                <a:gridCol w="792546"/>
                <a:gridCol w="713178"/>
                <a:gridCol w="712619"/>
                <a:gridCol w="555004"/>
                <a:gridCol w="554446"/>
                <a:gridCol w="554446"/>
                <a:gridCol w="554446"/>
                <a:gridCol w="555004"/>
                <a:gridCol w="712619"/>
                <a:gridCol w="555004"/>
              </a:tblGrid>
              <a:tr h="1647679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муниципального образования 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Архангельской области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Количество населения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 i="1">
                          <a:latin typeface="Times New Roman"/>
                          <a:ea typeface="Times New Roman"/>
                          <a:cs typeface="Times New Roman"/>
                        </a:rPr>
                        <a:t>ВСЕГО: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400" b="1" i="1">
                          <a:latin typeface="Times New Roman"/>
                          <a:ea typeface="Times New Roman"/>
                          <a:cs typeface="Times New Roman"/>
                        </a:rPr>
                        <a:t>2021/ 1полгодие+2022)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 i="1">
                          <a:latin typeface="Times New Roman"/>
                          <a:ea typeface="Times New Roman"/>
                          <a:cs typeface="Times New Roman"/>
                        </a:rPr>
                        <a:t>В % СООТНОШЕНИИ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доверенности, за исключением доверенностей на распоряжение имуществом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1полгодие 2022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Свидетельствовать подлинность подписи на документах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Свидетельствовать верность копий документов и выписок из них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Принимать меры по охране наследственного имущества путем производства описи наследственного имущества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факт нахождения гражданина живым 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факт нахождения гражданина в определенном месте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тождественность гражданина с лицом, изображенным на фотографии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время предъявления документов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тождественность собственноручной подписи инвалида по зрению, проживающего на территории соответствующего поселения или муниципального района, с факсимильным воспроизведением его собственной подписи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 1 полугодие 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Удостоверять равнозначность электронного документа документу на бумажном носителе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2021/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1 полугодие</a:t>
                      </a: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" i="1"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Лешуконский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5 840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471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224/77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58/15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76/21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Плесецкий муниципальный округ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37 309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3 035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944/462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206/142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860/421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Холмогорский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18 511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1 654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(9%)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347/266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332/145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355/201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6/2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Пинежский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20 496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3 256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(16%)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333/169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340/182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959/440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35/10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75/66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85/76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75/66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198/147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Устьянский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25 360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2 124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858/484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216/103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259/204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Красноборский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11 138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863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413/225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134/59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19/13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7.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Шенкурский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12 052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325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200/67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10/8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28/12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8.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Каргопольский муниципальный округ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16 498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363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177/75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52/10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27/22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Вельский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47 741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2 198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802/434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469/162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244/86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1/0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10.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Виноградовский муниципальный округ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13 289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510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(4%)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177/69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92/61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57/54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11.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Приморский муниципальный район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24 278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1 247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(5%)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509/216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183/108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166/63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0/1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1/0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36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12.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Вилегодский муниципальный округ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8 961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(2%)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63/17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7/8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latin typeface="Times New Roman"/>
                          <a:ea typeface="Times New Roman"/>
                          <a:cs typeface="Times New Roman"/>
                        </a:rPr>
                        <a:t>16/24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5047/2561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2099/1003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3066/1561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41/13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75/66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85/76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75/66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198/147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1/0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1/0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68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ВСЕГО: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16 192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7 608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3 102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4 627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141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345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903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0, 3%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0, 8%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0, 9%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0, 8%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117" marR="251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Сводная таблица о количестве и видах совершенных нотариальных действий лицами местного самоуправления Архангельской области за период 2021 года и 1 полугодие 2022 года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42844" y="571480"/>
          <a:ext cx="8786874" cy="61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428728" y="214290"/>
            <a:ext cx="67652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Количество совершённых должностными лицами ОМС нотариальных действий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0" y="1285860"/>
          <a:ext cx="8929751" cy="5443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Виды совершённых должностными лицами ОМС нотариальных действий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19" y="642917"/>
          <a:ext cx="8572560" cy="6000794"/>
        </p:xfrm>
        <a:graphic>
          <a:graphicData uri="http://schemas.openxmlformats.org/drawingml/2006/table">
            <a:tbl>
              <a:tblPr/>
              <a:tblGrid>
                <a:gridCol w="601248"/>
                <a:gridCol w="2255909"/>
                <a:gridCol w="1428577"/>
                <a:gridCol w="1428577"/>
                <a:gridCol w="1428577"/>
                <a:gridCol w="714836"/>
                <a:gridCol w="714836"/>
              </a:tblGrid>
              <a:tr h="359635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муниципального образования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Архангельской области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населения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latin typeface="Times New Roman"/>
                          <a:ea typeface="Times New Roman"/>
                          <a:cs typeface="Times New Roman"/>
                        </a:rPr>
                        <a:t>МСУ 2021 ГОД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latin typeface="Times New Roman"/>
                          <a:ea typeface="Times New Roman"/>
                          <a:cs typeface="Times New Roman"/>
                        </a:rPr>
                        <a:t>НП АО 2021 ГОД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latin typeface="Times New Roman"/>
                          <a:ea typeface="Times New Roman"/>
                          <a:cs typeface="Times New Roman"/>
                        </a:rPr>
                        <a:t>МСУ % СООТНОШЕНИЕ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i="1">
                          <a:latin typeface="Times New Roman"/>
                          <a:ea typeface="Times New Roman"/>
                          <a:cs typeface="Times New Roman"/>
                        </a:rPr>
                        <a:t>НП АО % СООТНОШЕНИЕ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645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Лешуконский муниципальный район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5 840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358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856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645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Плесецкий муниципальный округ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37 309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2 010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3 303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84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Холмогорский муниципальный район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18 511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1 040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2 363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35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Пинежский муниципальный район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20 496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2 100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1 622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31"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Устьянский муниципальный район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25 360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1 333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Times New Roman"/>
                          <a:ea typeface="Times New Roman"/>
                          <a:cs typeface="Times New Roman"/>
                        </a:rPr>
                        <a:t>2 544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ru-RU" sz="7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ru-RU" sz="7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1921" marR="41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Соотношение количества совершённых должностными лицами ОМС и нотариусами нотариальных действий к количеству населения муниципальных образований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Соотношение количества совершённых должностными лицами ОМС и нотариусами нотариальных действий к количеству населения муниципальных образований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1357298"/>
          <a:ext cx="8858312" cy="5324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524</Words>
  <PresentationFormat>Экран (4:3)</PresentationFormat>
  <Paragraphs>289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Сводная таблица о количестве и видах совершенных нотариальных действий лицами местного самоуправления Архангельской области за период 2021 года и 1 полугодие 2022 года  </vt:lpstr>
      <vt:lpstr>Слайд 2</vt:lpstr>
      <vt:lpstr>Виды совершённых должностными лицами ОМС нотариальных действий  </vt:lpstr>
      <vt:lpstr>Соотношение количества совершённых должностными лицами ОМС и нотариусами нотариальных действий к количеству населения муниципальных образований  </vt:lpstr>
      <vt:lpstr>Соотношение количества совершённых должностными лицами ОМС и нотариусами нотариальных действий к количеству населения муниципальных образований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 Павловна Ручкина</dc:creator>
  <cp:lastModifiedBy>Ruchkina_MP</cp:lastModifiedBy>
  <cp:revision>2</cp:revision>
  <dcterms:created xsi:type="dcterms:W3CDTF">2022-10-20T08:19:05Z</dcterms:created>
  <dcterms:modified xsi:type="dcterms:W3CDTF">2022-10-21T12:43:44Z</dcterms:modified>
</cp:coreProperties>
</file>