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3268972"/>
          </a:xfrm>
        </p:spPr>
        <p:txBody>
          <a:bodyPr/>
          <a:lstStyle/>
          <a:p>
            <a:r>
              <a:rPr lang="ru-RU" dirty="0"/>
              <a:t>Актуальные вопросы организации нотариальной деятельности в Архангельской области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85D8D83-6D18-FE0C-7707-E890A7E946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6939" y="1493739"/>
            <a:ext cx="2867348" cy="209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1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FAB5330-A59B-1709-6FC7-073C65058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847" y="452908"/>
            <a:ext cx="8590103" cy="61031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4B2CFD6-F84D-FC28-B0BC-8C574AF62E2C}"/>
              </a:ext>
            </a:extLst>
          </p:cNvPr>
          <p:cNvSpPr txBox="1"/>
          <p:nvPr/>
        </p:nvSpPr>
        <p:spPr>
          <a:xfrm>
            <a:off x="998290" y="847288"/>
            <a:ext cx="4748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Архангельская область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09C66E1-E784-77AA-EA74-CB50A10F2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6342" y="444519"/>
            <a:ext cx="837368" cy="61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3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57675"/>
              </p:ext>
            </p:extLst>
          </p:nvPr>
        </p:nvGraphicFramePr>
        <p:xfrm>
          <a:off x="497711" y="173618"/>
          <a:ext cx="9815332" cy="6507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145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04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Нотариальный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совершенных нотариальных действий в</a:t>
                      </a:r>
                      <a:r>
                        <a:rPr lang="ru-RU" sz="1400" baseline="0" dirty="0">
                          <a:effectLst/>
                        </a:rPr>
                        <a:t> 2021 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Город Архангельск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65 330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Город Северодвинск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37 870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Город Новодвинск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7 089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Вельский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4 934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Верхнетоемский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957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Вилегодский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3 413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Виноградовский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1 054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Каргопольский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2 194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Коношский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1 877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Город Коряжма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6 875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Город Котлас и Котласский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15 519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Красноборский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1 280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Ленский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1 485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Лешуконский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856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Мезенский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 smtClean="0">
                          <a:effectLst/>
                        </a:rPr>
                        <a:t>-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Город Мирный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7 475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Няндомский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3 160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Город Онега и Онежский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2 784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Пинежский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1 622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Плесецкий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3 303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Приморский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3 490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Устьянский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2 544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Холмогорский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2 363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Шенкурский район Архангельской области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846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233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ИТОГО: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50" dirty="0">
                          <a:effectLst/>
                        </a:rPr>
                        <a:t>178 320</a:t>
                      </a:r>
                      <a:endParaRPr lang="ru-RU" sz="14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476" marR="35476" marT="0" marB="0"/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</a:tbl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CACF6C21-C853-0A4E-D93E-266E78962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342" y="444519"/>
            <a:ext cx="837368" cy="61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8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747465"/>
              </p:ext>
            </p:extLst>
          </p:nvPr>
        </p:nvGraphicFramePr>
        <p:xfrm>
          <a:off x="171530" y="248279"/>
          <a:ext cx="10128170" cy="645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46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17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017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678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Нотариальный округ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Количество совершенных нотариальных действий вне помещения нотариальной </a:t>
                      </a:r>
                      <a:r>
                        <a:rPr lang="ru-RU" sz="1150" dirty="0" smtClean="0">
                          <a:effectLst/>
                        </a:rPr>
                        <a:t>конторы в 2021 г.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всего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294120" algn="l"/>
                        </a:tabLst>
                      </a:pPr>
                      <a:r>
                        <a:rPr lang="ru-RU" sz="1150" dirty="0">
                          <a:effectLst/>
                        </a:rPr>
                        <a:t>из них к</a:t>
                      </a:r>
                      <a:r>
                        <a:rPr lang="ru-RU" sz="1150" baseline="0" dirty="0">
                          <a:effectLst/>
                        </a:rPr>
                        <a:t> маломобильным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Город Архангельск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342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340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Город Северодвинск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409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375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Город Новодвинск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66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66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Вельский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15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15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Верхнетоемский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Вилегодский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6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6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Виноградовский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6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6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Каргопольский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14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14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Коношский район Архангельской области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32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32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Город Коряжма Архангельской области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128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125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8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Город Котлас и Котласский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165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165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Красноборский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6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6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84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Ленский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7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7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Лешуконский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6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6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Мезенский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</a:rPr>
                        <a:t>-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</a:rPr>
                        <a:t>-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84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Город Мирный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4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4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Няндомский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26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26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8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Город Онега и Онежский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32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32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Пинежский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8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8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Плесецкий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11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11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Приморский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0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Устьянский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31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30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Холмогорский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5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5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2303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Шенкурский район Архангельской области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3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3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84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ИТОГО: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1 328</a:t>
                      </a:r>
                      <a:endParaRPr lang="ru-R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1 285</a:t>
                      </a:r>
                      <a:endParaRPr lang="ru-R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17" marR="34617" marT="0" marB="0" anchor="ctr"/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1529" y="247488"/>
            <a:ext cx="41221162" cy="53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AFDCA25E-20E4-DAB3-4B99-31B2240CE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342" y="444519"/>
            <a:ext cx="837368" cy="61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6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5293" y="889312"/>
            <a:ext cx="8761413" cy="706964"/>
          </a:xfrm>
        </p:spPr>
        <p:txBody>
          <a:bodyPr/>
          <a:lstStyle/>
          <a:p>
            <a:pPr algn="ctr"/>
            <a:r>
              <a:rPr lang="ru-RU" dirty="0"/>
              <a:t>Статистика обращений мобилизованных граждан</a:t>
            </a:r>
            <a:br>
              <a:rPr lang="ru-RU" dirty="0"/>
            </a:br>
            <a:r>
              <a:rPr lang="ru-RU" dirty="0"/>
              <a:t>(с 21.09.2022 по 21.10.2022)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175064"/>
              </p:ext>
            </p:extLst>
          </p:nvPr>
        </p:nvGraphicFramePr>
        <p:xfrm>
          <a:off x="1022351" y="2603481"/>
          <a:ext cx="10147298" cy="381000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3824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873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77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9614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обратившихся мобилизованных граждан,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Виды нотариальных действий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Общая сумма предоставленной льготы, руб.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48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186</a:t>
                      </a:r>
                      <a:endParaRPr lang="ru-RU" sz="30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1" baseline="0" dirty="0">
                          <a:solidFill>
                            <a:schemeClr val="bg1"/>
                          </a:solidFill>
                          <a:effectLst/>
                        </a:rPr>
                        <a:t>д</a:t>
                      </a:r>
                      <a:r>
                        <a:rPr lang="ru-RU" sz="3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оверенности </a:t>
                      </a:r>
                      <a:r>
                        <a:rPr lang="ru-RU" sz="3000" b="1" baseline="0" dirty="0">
                          <a:solidFill>
                            <a:schemeClr val="bg1"/>
                          </a:solidFill>
                          <a:effectLst/>
                        </a:rPr>
                        <a:t>- </a:t>
                      </a:r>
                      <a:r>
                        <a:rPr lang="ru-RU" sz="3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168 </a:t>
                      </a:r>
                      <a:endParaRPr lang="ru-RU" sz="3000" b="1" baseline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завещания </a:t>
                      </a:r>
                      <a:r>
                        <a:rPr lang="ru-RU" sz="3000" b="1" baseline="0" dirty="0">
                          <a:solidFill>
                            <a:schemeClr val="bg1"/>
                          </a:solidFill>
                          <a:effectLst/>
                        </a:rPr>
                        <a:t>- </a:t>
                      </a:r>
                      <a:r>
                        <a:rPr lang="ru-RU" sz="3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15 </a:t>
                      </a:r>
                      <a:r>
                        <a:rPr lang="ru-RU" sz="3000" b="1" baseline="0" dirty="0">
                          <a:solidFill>
                            <a:schemeClr val="bg1"/>
                          </a:solidFill>
                          <a:effectLst/>
                        </a:rPr>
                        <a:t>согласия - </a:t>
                      </a:r>
                      <a:r>
                        <a:rPr lang="ru-RU" sz="3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30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1" baseline="0" smtClean="0">
                          <a:solidFill>
                            <a:schemeClr val="bg1"/>
                          </a:solidFill>
                          <a:effectLst/>
                        </a:rPr>
                        <a:t>521 540</a:t>
                      </a:r>
                      <a:endParaRPr lang="ru-RU" sz="30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9B97D49C-E2F2-83F6-5D13-971EAE8F5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342" y="444519"/>
            <a:ext cx="837368" cy="61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929" y="931723"/>
            <a:ext cx="8761413" cy="706964"/>
          </a:xfrm>
        </p:spPr>
        <p:txBody>
          <a:bodyPr/>
          <a:lstStyle/>
          <a:p>
            <a:pPr algn="ctr"/>
            <a:r>
              <a:rPr lang="ru-RU" sz="2850" dirty="0"/>
              <a:t>Льгота при совершении нотариальных действий в интересах граждан РФ, Украины, ДНР, ЛНР</a:t>
            </a:r>
            <a:br>
              <a:rPr lang="ru-RU" sz="2850" dirty="0"/>
            </a:br>
            <a:r>
              <a:rPr lang="ru-RU" sz="2850" dirty="0"/>
              <a:t>(март – октябрь 2022 г.)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148625"/>
              </p:ext>
            </p:extLst>
          </p:nvPr>
        </p:nvGraphicFramePr>
        <p:xfrm>
          <a:off x="2317749" y="2815788"/>
          <a:ext cx="7556502" cy="3352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782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782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821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обратившихся граждан,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Общая сумма предоставленной льготы, руб.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706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1" baseline="0" dirty="0">
                          <a:solidFill>
                            <a:schemeClr val="bg1"/>
                          </a:solidFill>
                          <a:effectLst/>
                        </a:rPr>
                        <a:t>186</a:t>
                      </a:r>
                      <a:endParaRPr lang="ru-RU" sz="30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000" b="1" baseline="0" dirty="0">
                          <a:solidFill>
                            <a:schemeClr val="bg1"/>
                          </a:solidFill>
                          <a:effectLst/>
                        </a:rPr>
                        <a:t>249 410</a:t>
                      </a:r>
                      <a:endParaRPr lang="ru-RU" sz="30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6D7C2BB5-92EB-6178-8EDE-71C7BAF10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6342" y="444519"/>
            <a:ext cx="837368" cy="61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0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528</TotalTime>
  <Words>408</Words>
  <Application>Microsoft Office PowerPoint</Application>
  <PresentationFormat>Широкоэкранный</PresentationFormat>
  <Paragraphs>146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Ион (конференц-зал)</vt:lpstr>
      <vt:lpstr>Актуальные вопросы организации нотариальной деятельности в Архангельской области </vt:lpstr>
      <vt:lpstr>Презентация PowerPoint</vt:lpstr>
      <vt:lpstr>Презентация PowerPoint</vt:lpstr>
      <vt:lpstr>Презентация PowerPoint</vt:lpstr>
      <vt:lpstr>Статистика обращений мобилизованных граждан (с 21.09.2022 по 21.10.2022)</vt:lpstr>
      <vt:lpstr>Льгота при совершении нотариальных действий в интересах граждан РФ, Украины, ДНР, ЛНР (март – октябрь 2022 г.)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организации нотариальной деятельности в Архангельской области</dc:title>
  <dc:creator>User</dc:creator>
  <cp:lastModifiedBy>User</cp:lastModifiedBy>
  <cp:revision>18</cp:revision>
  <dcterms:created xsi:type="dcterms:W3CDTF">2022-10-20T08:53:52Z</dcterms:created>
  <dcterms:modified xsi:type="dcterms:W3CDTF">2022-10-23T10:16:22Z</dcterms:modified>
</cp:coreProperties>
</file>