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3" r:id="rId3"/>
    <p:sldId id="275" r:id="rId4"/>
    <p:sldId id="258" r:id="rId5"/>
    <p:sldId id="262" r:id="rId6"/>
    <p:sldId id="267" r:id="rId7"/>
    <p:sldId id="276" r:id="rId8"/>
    <p:sldId id="269" r:id="rId9"/>
    <p:sldId id="268" r:id="rId10"/>
    <p:sldId id="259" r:id="rId11"/>
    <p:sldId id="271" r:id="rId12"/>
    <p:sldId id="270" r:id="rId13"/>
    <p:sldId id="260" r:id="rId14"/>
    <p:sldId id="263" r:id="rId15"/>
    <p:sldId id="261" r:id="rId16"/>
    <p:sldId id="264" r:id="rId17"/>
    <p:sldId id="265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0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7118D42E-66CB-4DC2-8610-38E033603F9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4DBD9DB1-ADAA-4636-A0AE-1AB024D76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32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5427-FFC7-40CF-BAAF-06C36883FA4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41681-C6B3-403A-A9DE-AC17DDE3F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98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37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xmlns="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xmlns="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xmlns="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290F83-69D0-4101-A0C7-CB91F127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000" y="1854000"/>
            <a:ext cx="10485000" cy="3195000"/>
          </a:xfrm>
        </p:spPr>
        <p:txBody>
          <a:bodyPr>
            <a:noAutofit/>
          </a:bodyPr>
          <a:lstStyle/>
          <a:p>
            <a:r>
              <a:rPr lang="ru-RU" sz="2400" dirty="0"/>
              <a:t>Об информации Правительства Архангельской области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 </a:t>
            </a:r>
            <a:r>
              <a:rPr lang="ru-RU" sz="2400" dirty="0"/>
              <a:t>реализации мероприятий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развитию кадрового потенциала органов местного самоуправления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муниципальных </a:t>
            </a:r>
            <a:r>
              <a:rPr lang="ru-RU" sz="2400" dirty="0"/>
              <a:t>образований Архангельской области </a:t>
            </a:r>
            <a:r>
              <a:rPr lang="ru-RU" sz="2400" dirty="0" smtClean="0"/>
              <a:t>в 2020 году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планах дальнейшего развития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муниципальной </a:t>
            </a:r>
            <a:r>
              <a:rPr lang="ru-RU" sz="2400" dirty="0"/>
              <a:t>службы </a:t>
            </a:r>
            <a:r>
              <a:rPr lang="ru-RU" sz="2400" dirty="0" smtClean="0"/>
              <a:t>в </a:t>
            </a:r>
            <a:r>
              <a:rPr lang="ru-RU" sz="2400" dirty="0"/>
              <a:t>Архангельской области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 txBox="1">
            <a:spLocks/>
          </p:cNvSpPr>
          <p:nvPr/>
        </p:nvSpPr>
        <p:spPr>
          <a:xfrm>
            <a:off x="2766000" y="6113328"/>
            <a:ext cx="6705600" cy="74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Архангельск 2021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 txBox="1">
            <a:spLocks/>
          </p:cNvSpPr>
          <p:nvPr/>
        </p:nvSpPr>
        <p:spPr>
          <a:xfrm>
            <a:off x="7671000" y="4779000"/>
            <a:ext cx="4320000" cy="112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Рыженков А.А.</a:t>
            </a:r>
          </a:p>
          <a:p>
            <a:pPr algn="r"/>
            <a:r>
              <a:rPr lang="ru-RU" sz="2000" b="0" dirty="0" smtClean="0">
                <a:solidFill>
                  <a:schemeClr val="bg1">
                    <a:lumMod val="95000"/>
                  </a:schemeClr>
                </a:solidFill>
              </a:rPr>
              <a:t>директор департамента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 txBox="1">
            <a:spLocks/>
          </p:cNvSpPr>
          <p:nvPr/>
        </p:nvSpPr>
        <p:spPr>
          <a:xfrm>
            <a:off x="516000" y="189000"/>
            <a:ext cx="1129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Администрация Губернатора 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Архангельской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области и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Правительства Архангельской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области</a:t>
            </a:r>
          </a:p>
          <a:p>
            <a:endParaRPr lang="ru-RU" sz="2000" b="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2000" b="0" dirty="0" smtClean="0">
                <a:solidFill>
                  <a:schemeClr val="bg1">
                    <a:lumMod val="85000"/>
                  </a:schemeClr>
                </a:solidFill>
              </a:rPr>
              <a:t>Департамент по внутренней политике и местному самоуправлению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25540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F551C2B-5D6B-4E02-BAD2-F93395FD5C75}"/>
              </a:ext>
            </a:extLst>
          </p:cNvPr>
          <p:cNvSpPr/>
          <p:nvPr/>
        </p:nvSpPr>
        <p:spPr>
          <a:xfrm>
            <a:off x="3126000" y="189000"/>
            <a:ext cx="8870758" cy="990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8820" y="4013999"/>
            <a:ext cx="4071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Функции государственного заказчика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по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дополнительному профессиональному образованию осуществляет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уполномоченная организация – ГКУ Архангельской области «Архангельский региональный ресурсный центр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 </a:t>
            </a:r>
          </a:p>
          <a:p>
            <a:pPr algn="ctr"/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Учредитель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администрация Губернатора Архангельской области и Правительства Архангельской области.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CF0591E-7372-4383-8B0D-13330CC9534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209136" y="1449000"/>
            <a:ext cx="4787622" cy="211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6000" y="1744147"/>
            <a:ext cx="6525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Администрация Губернатора Архангельской области </a:t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 Правительства Архангельской области ежегодно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предпринимает определенные меры для реализации права муниципальных служащих на дополнительное профессиональное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образование.</a:t>
            </a:r>
          </a:p>
          <a:p>
            <a:pPr algn="just"/>
            <a:endParaRPr lang="ru-RU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С данной целью в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подпрограмму № 1 «Развитие кадрового потенциала государственных и муниципальных органов власти Архангельской области» государственной программы Архангельской области «Совершенствование государственного управления и местного самоуправления, развитие институтов гражданского общества», утвержденной постановлением Правительства Архангельской области от 10 октября 2019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года </a:t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№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548-пп,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включены мероприятия, реализуемые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через организацию и проведение курсов повышения квалификации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для работников органов местного самоуправления Архангельской области.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1C5B6D61-EF81-4F2D-B5E2-C0D72A8A17A5}"/>
              </a:ext>
            </a:extLst>
          </p:cNvPr>
          <p:cNvSpPr txBox="1">
            <a:spLocks/>
          </p:cNvSpPr>
          <p:nvPr/>
        </p:nvSpPr>
        <p:spPr>
          <a:xfrm>
            <a:off x="6239820" y="109216"/>
            <a:ext cx="5756938" cy="11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Система работы по профессиональному развитию муниципальных служащих Архангельской области</a:t>
            </a:r>
            <a:endParaRPr lang="ru-RU" sz="20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2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8BBAF0A-586C-4CDF-9596-D92CC8B68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46848" y="4255504"/>
            <a:ext cx="3610075" cy="1935000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D456E92-7258-48F2-859E-794D432D0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000" y="2855159"/>
            <a:ext cx="5696830" cy="33976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Совершенствование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финансово-экономического развития муниципальных образований Архангельской области.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Совершенствование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системы жилищно-коммунального хозяйства и обслуживания населения.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Организация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управления земельными ресурсами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муниципальным имуществом.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Совершенствование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системы местного самоуправления (курсы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повышения квалификации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для глав и заместителей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глав).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F551C2B-5D6B-4E02-BAD2-F93395FD5C75}"/>
              </a:ext>
            </a:extLst>
          </p:cNvPr>
          <p:cNvSpPr/>
          <p:nvPr/>
        </p:nvSpPr>
        <p:spPr>
          <a:xfrm>
            <a:off x="91886" y="2277888"/>
            <a:ext cx="4320000" cy="1980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000" y="999000"/>
            <a:ext cx="6614999" cy="1755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>
                    <a:lumMod val="50000"/>
                  </a:schemeClr>
                </a:solidFill>
              </a:rPr>
              <a:t>Приоритетные направления курсов повышения квалификации </a:t>
            </a:r>
            <a:br>
              <a:rPr lang="ru-RU" sz="3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bg1">
                    <a:lumMod val="50000"/>
                  </a:schemeClr>
                </a:solidFill>
              </a:rPr>
              <a:t>для муниципальных служащих:</a:t>
            </a:r>
            <a:endParaRPr lang="ru-RU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xmlns="" id="{1C5B6D61-EF81-4F2D-B5E2-C0D72A8A17A5}"/>
              </a:ext>
            </a:extLst>
          </p:cNvPr>
          <p:cNvSpPr txBox="1">
            <a:spLocks/>
          </p:cNvSpPr>
          <p:nvPr/>
        </p:nvSpPr>
        <p:spPr>
          <a:xfrm>
            <a:off x="265036" y="2120388"/>
            <a:ext cx="3644999" cy="229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Система работы по профессиональному развитию муниципальных служащих Архангельской области</a:t>
            </a:r>
            <a:endParaRPr lang="ru-RU" sz="20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3729591-F84A-412E-A761-88B92B0535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0153" b="30153"/>
          <a:stretch>
            <a:fillRect/>
          </a:stretch>
        </p:blipFill>
        <p:spPr>
          <a:xfrm>
            <a:off x="1506000" y="234203"/>
            <a:ext cx="3214035" cy="2182297"/>
          </a:xfrm>
        </p:spPr>
      </p:pic>
    </p:spTree>
    <p:extLst>
      <p:ext uri="{BB962C8B-B14F-4D97-AF65-F5344CB8AC3E}">
        <p14:creationId xmlns:p14="http://schemas.microsoft.com/office/powerpoint/2010/main" xmlns="" val="28374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E47AAB-5A8D-4FBF-B015-BC39FB1ACF12}"/>
              </a:ext>
            </a:extLst>
          </p:cNvPr>
          <p:cNvSpPr/>
          <p:nvPr/>
        </p:nvSpPr>
        <p:spPr>
          <a:xfrm>
            <a:off x="554540" y="189000"/>
            <a:ext cx="11340000" cy="17676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00" y="1764000"/>
            <a:ext cx="8933072" cy="10800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2018-2020 годы курсы повышения квалификации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прошли 707 человек,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из муниципальных образований-поселений -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201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человек)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9072" y="325427"/>
            <a:ext cx="333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Система работы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профессиональному развитию муниципальных служащих Архангельской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0544187"/>
              </p:ext>
            </p:extLst>
          </p:nvPr>
        </p:nvGraphicFramePr>
        <p:xfrm>
          <a:off x="2451000" y="2618999"/>
          <a:ext cx="6705000" cy="4085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000"/>
                <a:gridCol w="1080000"/>
                <a:gridCol w="1035000"/>
                <a:gridCol w="1125000"/>
                <a:gridCol w="1080000"/>
              </a:tblGrid>
              <a:tr h="475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2018 год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2019 год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2020 год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План</a:t>
                      </a:r>
                      <a:endParaRPr lang="ru-RU" sz="11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на </a:t>
                      </a:r>
                      <a:r>
                        <a:rPr lang="ru-RU" sz="1200" b="0" dirty="0" smtClean="0">
                          <a:effectLst/>
                        </a:rPr>
                        <a:t>2021 год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34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Количество </a:t>
                      </a:r>
                      <a:r>
                        <a:rPr lang="ru-RU" sz="1200" b="0" dirty="0" smtClean="0">
                          <a:effectLst/>
                        </a:rPr>
                        <a:t>курсов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7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7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8+1*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8+1**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ВСЕГО </a:t>
                      </a:r>
                      <a:r>
                        <a:rPr lang="ru-RU" sz="1200" b="0" dirty="0" smtClean="0">
                          <a:effectLst/>
                        </a:rPr>
                        <a:t>обучено,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человек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225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226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256+25*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Количество обученных муниципальных служащих, человек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151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78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21+25*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Количество обученных </a:t>
                      </a:r>
                      <a:r>
                        <a:rPr lang="ru-RU" sz="1200" b="0" dirty="0" smtClean="0">
                          <a:effectLst/>
                        </a:rPr>
                        <a:t>глав муниципальных образований, </a:t>
                      </a:r>
                      <a:r>
                        <a:rPr lang="ru-RU" sz="1200" b="0" dirty="0">
                          <a:effectLst/>
                        </a:rPr>
                        <a:t>человек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74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19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12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Сумма </a:t>
                      </a:r>
                      <a:r>
                        <a:rPr lang="ru-RU" sz="1200" b="0" dirty="0">
                          <a:effectLst/>
                        </a:rPr>
                        <a:t>контрактов, 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тыс. руб.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608,8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629,0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817,4+ 60,0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736,4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Исполнитель контрактов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>
                          <a:effectLst/>
                        </a:rPr>
                        <a:t>САФУ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>
                          <a:effectLst/>
                        </a:rPr>
                        <a:t>САФУ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САФУ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Общий объем учебных часов 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151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156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200+16*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180+24**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Удовлетворенность качеством обучения, %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98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>
                          <a:effectLst/>
                        </a:rPr>
                        <a:t>98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ru-RU" sz="1200" b="0">
                          <a:effectLst/>
                        </a:rPr>
                        <a:t>99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3729591-F84A-412E-A761-88B92B0535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6000" y="347495"/>
            <a:ext cx="2113168" cy="27215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9870" y="2844000"/>
            <a:ext cx="276046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*По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результатам круглого стола,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состоявшегося на базе Архангельского областного Собрания депутатов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ноябре 2020 года,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график курсов была включена тема «Система ЖКХ. Территориальное планирование, архитектура. Строительная и дорожная деятельность в муниципальных образованиях Архангельской области». </a:t>
            </a:r>
            <a:endParaRPr lang="ru-RU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**Дополнительно ресурсный центр совместно с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министерством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АПК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торговли проводит специальный курс по теме «Комплексное развитие сельских территорий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9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F551C2B-5D6B-4E02-BAD2-F93395FD5C75}"/>
              </a:ext>
            </a:extLst>
          </p:cNvPr>
          <p:cNvSpPr/>
          <p:nvPr/>
        </p:nvSpPr>
        <p:spPr>
          <a:xfrm>
            <a:off x="225482" y="99000"/>
            <a:ext cx="2180517" cy="4725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715" y="429881"/>
            <a:ext cx="2745000" cy="2006561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муниципальных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служащих, прошедших обучение за 2018-2020 гг.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разрезе муниципальных образований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Архангельской области: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573449"/>
              </p:ext>
            </p:extLst>
          </p:nvPr>
        </p:nvGraphicFramePr>
        <p:xfrm>
          <a:off x="5826001" y="191650"/>
          <a:ext cx="5849999" cy="6406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4999"/>
                <a:gridCol w="1269490"/>
                <a:gridCol w="1205510"/>
              </a:tblGrid>
              <a:tr h="56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Муниципальное образование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лиц органов МСУ, прошедших обучение за 2018-2020 гг.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предварительных заявок на 2021 год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Вельский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Верхнетоемский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Вилегодский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Виноградовский</a:t>
                      </a:r>
                      <a:r>
                        <a:rPr lang="ru-RU" sz="900" dirty="0">
                          <a:effectLst/>
                        </a:rPr>
                        <a:t>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Каргопольский</a:t>
                      </a:r>
                      <a:r>
                        <a:rPr lang="ru-RU" sz="900" dirty="0">
                          <a:effectLst/>
                        </a:rPr>
                        <a:t>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Коношский</a:t>
                      </a:r>
                      <a:r>
                        <a:rPr lang="ru-RU" sz="900" dirty="0">
                          <a:effectLst/>
                        </a:rPr>
                        <a:t>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Котласский</a:t>
                      </a:r>
                      <a:r>
                        <a:rPr lang="ru-RU" sz="900" dirty="0">
                          <a:effectLst/>
                        </a:rPr>
                        <a:t>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Красноборский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Ленский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Лешуконский</a:t>
                      </a:r>
                      <a:r>
                        <a:rPr lang="ru-RU" sz="900" dirty="0">
                          <a:effectLst/>
                        </a:rPr>
                        <a:t>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Мезенский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Няндомский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Онежский муниципальный район Архангельской области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Пинежский</a:t>
                      </a:r>
                      <a:r>
                        <a:rPr lang="ru-RU" sz="900" dirty="0">
                          <a:effectLst/>
                        </a:rPr>
                        <a:t>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Плесецкий</a:t>
                      </a:r>
                      <a:r>
                        <a:rPr lang="ru-RU" sz="900" dirty="0">
                          <a:effectLst/>
                        </a:rPr>
                        <a:t>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Приморский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Устьянский</a:t>
                      </a:r>
                      <a:r>
                        <a:rPr lang="ru-RU" sz="900" dirty="0">
                          <a:effectLst/>
                        </a:rPr>
                        <a:t>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Холмогорский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Шенкурский муниципальный район Архангельской области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Городской округ Архангельской области «Новая Земля 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Городской округ Архангельской области «Котлас»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Городской округ Архангельской области «Город </a:t>
                      </a:r>
                      <a:r>
                        <a:rPr lang="ru-RU" sz="900" dirty="0" err="1">
                          <a:effectLst/>
                        </a:rPr>
                        <a:t>Новодвинск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Городской округ Архангельской области «Северодвинск»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1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Городской округ Архангельской области «Город Коряжма»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22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Городской округ Архангельской области «Мирный»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143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Городской округ «Город Архангельск»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  <a:tr h="143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1" marR="26751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3870153"/>
              </p:ext>
            </p:extLst>
          </p:nvPr>
        </p:nvGraphicFramePr>
        <p:xfrm>
          <a:off x="180484" y="4959000"/>
          <a:ext cx="5330517" cy="16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342"/>
                <a:gridCol w="866292"/>
                <a:gridCol w="820698"/>
                <a:gridCol w="820698"/>
                <a:gridCol w="841487"/>
              </a:tblGrid>
              <a:tr h="138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2018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2019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2020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2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b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муниципальных </a:t>
                      </a:r>
                      <a:b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служащих, заявленных 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обучение, человек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406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Количество 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муниципальных 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служащих, прошедших обучение, человек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0483" y="399397"/>
            <a:ext cx="227051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Система работы </a:t>
            </a:r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по </a:t>
            </a: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профессиональному развитию </a:t>
            </a:r>
            <a:endParaRPr lang="ru-RU" sz="17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муниципальных служащих</a:t>
            </a:r>
          </a:p>
          <a:p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Архангельской </a:t>
            </a: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области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000" y="2079000"/>
            <a:ext cx="3375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8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356D77F-5121-41C4-814E-9D468FF555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486000" y="4320784"/>
            <a:ext cx="3425483" cy="2221431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383E961-A5D5-4091-B787-54B76CAE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29000"/>
            <a:ext cx="4860000" cy="2655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Деятельность 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ГКУ АО «Архангельские региональный ресурсный центр»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повышению квалификации лиц, замещающих муниципальные должности и должности муниципальной службы в Архангельской области, повышение квалификации участников резерва управленческих кадров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D0270EB-56A5-465A-90F6-FB67849A2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8500" y="234000"/>
            <a:ext cx="4680000" cy="13255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На протяжении 6 лет действия подпрограммы </a:t>
            </a:r>
            <a:br>
              <a:rPr lang="ru-RU" sz="1400" b="1" dirty="0" smtClean="0">
                <a:solidFill>
                  <a:srgbClr val="246086"/>
                </a:solidFill>
              </a:rPr>
            </a:br>
            <a:r>
              <a:rPr lang="ru-RU" sz="1400" b="1" dirty="0" smtClean="0">
                <a:solidFill>
                  <a:srgbClr val="246086"/>
                </a:solidFill>
              </a:rPr>
              <a:t>№ 1 государственной программы Архангельской области «Совершенствование государственного управления»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(с 2014 по 2019 год) все показатели по повышению квалификации муниципальных служащих выполнены.</a:t>
            </a:r>
            <a:endParaRPr lang="ru-RU" sz="1400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B2A46FD-B10A-4C27-9968-AB30AEA599EF}"/>
              </a:ext>
            </a:extLst>
          </p:cNvPr>
          <p:cNvSpPr txBox="1">
            <a:spLocks/>
          </p:cNvSpPr>
          <p:nvPr/>
        </p:nvSpPr>
        <p:spPr>
          <a:xfrm>
            <a:off x="7671000" y="1494000"/>
            <a:ext cx="3970500" cy="12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Ресурсный </a:t>
            </a:r>
            <a:r>
              <a:rPr lang="ru-RU" sz="1400" b="1" dirty="0">
                <a:solidFill>
                  <a:srgbClr val="246086"/>
                </a:solidFill>
              </a:rPr>
              <a:t>центр организует обучение  муниципальных служащих, включенных </a:t>
            </a:r>
            <a:r>
              <a:rPr lang="ru-RU" sz="1400" b="1" dirty="0" smtClean="0">
                <a:solidFill>
                  <a:srgbClr val="246086"/>
                </a:solidFill>
              </a:rPr>
              <a:t/>
            </a:r>
            <a:br>
              <a:rPr lang="ru-RU" sz="1400" b="1" dirty="0" smtClean="0">
                <a:solidFill>
                  <a:srgbClr val="246086"/>
                </a:solidFill>
              </a:rPr>
            </a:br>
            <a:r>
              <a:rPr lang="ru-RU" sz="1400" b="1" dirty="0" smtClean="0">
                <a:solidFill>
                  <a:srgbClr val="246086"/>
                </a:solidFill>
              </a:rPr>
              <a:t>в резерв </a:t>
            </a:r>
            <a:r>
              <a:rPr lang="ru-RU" sz="1400" b="1" dirty="0">
                <a:solidFill>
                  <a:srgbClr val="246086"/>
                </a:solidFill>
              </a:rPr>
              <a:t>управленческих кадров Архангельской </a:t>
            </a:r>
            <a:r>
              <a:rPr lang="ru-RU" sz="1400" b="1" dirty="0" smtClean="0">
                <a:solidFill>
                  <a:srgbClr val="246086"/>
                </a:solidFill>
              </a:rPr>
              <a:t>области.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FF1C2DB9-1EBB-45AC-A419-48B73A482FE5}"/>
              </a:ext>
            </a:extLst>
          </p:cNvPr>
          <p:cNvSpPr txBox="1">
            <a:spLocks/>
          </p:cNvSpPr>
          <p:nvPr/>
        </p:nvSpPr>
        <p:spPr>
          <a:xfrm>
            <a:off x="5691000" y="2529000"/>
            <a:ext cx="4185000" cy="15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246086"/>
                </a:solidFill>
              </a:rPr>
              <a:t>Так, за 2018 – 2020 годы проведено </a:t>
            </a:r>
            <a:endParaRPr lang="ru-RU" sz="1400" b="1" dirty="0" smtClean="0">
              <a:solidFill>
                <a:srgbClr val="24608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5 </a:t>
            </a:r>
            <a:r>
              <a:rPr lang="ru-RU" sz="1400" b="1" dirty="0">
                <a:solidFill>
                  <a:srgbClr val="246086"/>
                </a:solidFill>
              </a:rPr>
              <a:t>специализированных курсов повышения квалификации для участников </a:t>
            </a:r>
            <a:r>
              <a:rPr lang="ru-RU" sz="1400" b="1" dirty="0" smtClean="0">
                <a:solidFill>
                  <a:srgbClr val="246086"/>
                </a:solidFill>
              </a:rPr>
              <a:t>резерва управленческих </a:t>
            </a:r>
            <a:r>
              <a:rPr lang="ru-RU" sz="1400" b="1" dirty="0">
                <a:solidFill>
                  <a:srgbClr val="246086"/>
                </a:solidFill>
              </a:rPr>
              <a:t>кадров Архангельской области</a:t>
            </a:r>
            <a:r>
              <a:rPr lang="ru-RU" sz="500" b="1" dirty="0" smtClean="0">
                <a:solidFill>
                  <a:srgbClr val="246086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rgbClr val="246086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Обучение </a:t>
            </a:r>
            <a:r>
              <a:rPr lang="ru-RU" sz="1400" b="1" dirty="0">
                <a:solidFill>
                  <a:srgbClr val="246086"/>
                </a:solidFill>
              </a:rPr>
              <a:t>прошли 106 резервистов</a:t>
            </a:r>
            <a:r>
              <a:rPr lang="ru-RU" sz="1400" b="1" dirty="0" smtClean="0">
                <a:solidFill>
                  <a:srgbClr val="246086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из </a:t>
            </a:r>
            <a:r>
              <a:rPr lang="ru-RU" sz="1400" b="1" dirty="0">
                <a:solidFill>
                  <a:srgbClr val="246086"/>
                </a:solidFill>
              </a:rPr>
              <a:t>них 13 человек – муниципальные служащие. </a:t>
            </a:r>
            <a:endParaRPr lang="ru-RU" sz="1400" dirty="0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FF1C2DB9-1EBB-45AC-A419-48B73A482FE5}"/>
              </a:ext>
            </a:extLst>
          </p:cNvPr>
          <p:cNvSpPr txBox="1">
            <a:spLocks/>
          </p:cNvSpPr>
          <p:nvPr/>
        </p:nvSpPr>
        <p:spPr>
          <a:xfrm>
            <a:off x="7671000" y="4082260"/>
            <a:ext cx="4173000" cy="238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246086"/>
                </a:solidFill>
              </a:rPr>
              <a:t>За счет средств областного бюджета </a:t>
            </a:r>
            <a:endParaRPr lang="ru-RU" sz="1400" b="1" dirty="0" smtClean="0">
              <a:solidFill>
                <a:srgbClr val="24608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в 2018-2020 гг. </a:t>
            </a:r>
            <a:r>
              <a:rPr lang="ru-RU" sz="1400" b="1" dirty="0">
                <a:solidFill>
                  <a:srgbClr val="246086"/>
                </a:solidFill>
              </a:rPr>
              <a:t>было </a:t>
            </a:r>
            <a:r>
              <a:rPr lang="ru-RU" sz="1400" b="1" dirty="0" smtClean="0">
                <a:solidFill>
                  <a:srgbClr val="246086"/>
                </a:solidFill>
              </a:rPr>
              <a:t>также проведено </a:t>
            </a:r>
            <a:br>
              <a:rPr lang="ru-RU" sz="1400" b="1" dirty="0" smtClean="0">
                <a:solidFill>
                  <a:srgbClr val="246086"/>
                </a:solidFill>
              </a:rPr>
            </a:br>
            <a:r>
              <a:rPr lang="ru-RU" sz="1400" b="1" dirty="0" smtClean="0">
                <a:solidFill>
                  <a:srgbClr val="246086"/>
                </a:solidFill>
              </a:rPr>
              <a:t>5 </a:t>
            </a:r>
            <a:r>
              <a:rPr lang="ru-RU" sz="1400" b="1" dirty="0">
                <a:solidFill>
                  <a:srgbClr val="246086"/>
                </a:solidFill>
              </a:rPr>
              <a:t>управленческих тренингов и тестирований </a:t>
            </a:r>
            <a:r>
              <a:rPr lang="ru-RU" sz="1400" b="1" dirty="0" smtClean="0">
                <a:solidFill>
                  <a:srgbClr val="246086"/>
                </a:solidFill>
              </a:rPr>
              <a:t/>
            </a:r>
            <a:br>
              <a:rPr lang="ru-RU" sz="1400" b="1" dirty="0" smtClean="0">
                <a:solidFill>
                  <a:srgbClr val="246086"/>
                </a:solidFill>
              </a:rPr>
            </a:br>
            <a:r>
              <a:rPr lang="ru-RU" sz="1400" b="1" dirty="0" smtClean="0">
                <a:solidFill>
                  <a:srgbClr val="246086"/>
                </a:solidFill>
              </a:rPr>
              <a:t>с </a:t>
            </a:r>
            <a:r>
              <a:rPr lang="ru-RU" sz="1400" b="1" dirty="0">
                <a:solidFill>
                  <a:srgbClr val="246086"/>
                </a:solidFill>
              </a:rPr>
              <a:t>целью оценки личностно-профессиональных </a:t>
            </a:r>
            <a:endParaRPr lang="ru-RU" sz="1400" b="1" dirty="0" smtClean="0">
              <a:solidFill>
                <a:srgbClr val="24608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и </a:t>
            </a:r>
            <a:r>
              <a:rPr lang="ru-RU" sz="1400" b="1" dirty="0">
                <a:solidFill>
                  <a:srgbClr val="246086"/>
                </a:solidFill>
              </a:rPr>
              <a:t>управленческих ресурсов участников </a:t>
            </a:r>
            <a:r>
              <a:rPr lang="ru-RU" sz="1400" b="1" dirty="0" smtClean="0">
                <a:solidFill>
                  <a:srgbClr val="246086"/>
                </a:solidFill>
              </a:rPr>
              <a:t>резерва</a:t>
            </a:r>
            <a:r>
              <a:rPr lang="ru-RU" sz="1400" b="1" dirty="0">
                <a:solidFill>
                  <a:srgbClr val="246086"/>
                </a:solidFill>
              </a:rPr>
              <a:t>. </a:t>
            </a:r>
            <a:endParaRPr lang="ru-RU" sz="1400" b="1" dirty="0" smtClean="0">
              <a:solidFill>
                <a:srgbClr val="24608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В </a:t>
            </a:r>
            <a:r>
              <a:rPr lang="ru-RU" sz="1400" b="1" dirty="0">
                <a:solidFill>
                  <a:srgbClr val="246086"/>
                </a:solidFill>
              </a:rPr>
              <a:t>данных </a:t>
            </a:r>
            <a:r>
              <a:rPr lang="ru-RU" sz="1400" b="1" dirty="0" smtClean="0">
                <a:solidFill>
                  <a:srgbClr val="246086"/>
                </a:solidFill>
              </a:rPr>
              <a:t>мероприятиях </a:t>
            </a:r>
            <a:r>
              <a:rPr lang="ru-RU" sz="1400" b="1" dirty="0">
                <a:solidFill>
                  <a:srgbClr val="246086"/>
                </a:solidFill>
              </a:rPr>
              <a:t>приняли </a:t>
            </a:r>
            <a:r>
              <a:rPr lang="ru-RU" sz="1400" b="1" dirty="0" smtClean="0">
                <a:solidFill>
                  <a:srgbClr val="246086"/>
                </a:solidFill>
              </a:rPr>
              <a:t>участие </a:t>
            </a:r>
            <a:br>
              <a:rPr lang="ru-RU" sz="1400" b="1" dirty="0" smtClean="0">
                <a:solidFill>
                  <a:srgbClr val="246086"/>
                </a:solidFill>
              </a:rPr>
            </a:br>
            <a:r>
              <a:rPr lang="ru-RU" sz="1400" b="1" dirty="0" smtClean="0">
                <a:solidFill>
                  <a:srgbClr val="246086"/>
                </a:solidFill>
              </a:rPr>
              <a:t>78 </a:t>
            </a:r>
            <a:r>
              <a:rPr lang="ru-RU" sz="1400" b="1" dirty="0">
                <a:solidFill>
                  <a:srgbClr val="246086"/>
                </a:solidFill>
              </a:rPr>
              <a:t>резервистов, </a:t>
            </a:r>
            <a:r>
              <a:rPr lang="ru-RU" sz="1400" b="1" dirty="0" smtClean="0">
                <a:solidFill>
                  <a:srgbClr val="246086"/>
                </a:solidFill>
              </a:rPr>
              <a:t>из </a:t>
            </a:r>
            <a:r>
              <a:rPr lang="ru-RU" sz="1400" b="1" dirty="0">
                <a:solidFill>
                  <a:srgbClr val="246086"/>
                </a:solidFill>
              </a:rPr>
              <a:t>них 9 человек – муниципальные служащие. </a:t>
            </a:r>
            <a:endParaRPr lang="ru-RU" sz="1400" b="1" dirty="0" smtClean="0">
              <a:solidFill>
                <a:srgbClr val="24608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dirty="0">
              <a:solidFill>
                <a:srgbClr val="24608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246086"/>
                </a:solidFill>
              </a:rPr>
              <a:t>Каждому </a:t>
            </a:r>
            <a:r>
              <a:rPr lang="ru-RU" sz="1400" b="1" dirty="0">
                <a:solidFill>
                  <a:srgbClr val="246086"/>
                </a:solidFill>
              </a:rPr>
              <a:t>резервисту выданы индивидуальные результаты и рекомендации по дальнейшему профессиональному развитию.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6804"/>
            <a:ext cx="3285000" cy="215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4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8BBAF0A-586C-4CDF-9596-D92CC8B68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1000" y="2034000"/>
            <a:ext cx="4029851" cy="2160000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D456E92-7258-48F2-859E-794D432D0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000" y="4779000"/>
            <a:ext cx="6975000" cy="17326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При условии доведения объемов финансирования до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900,0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тыс.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– 1 млн. рублей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ежегодно появится возможность увеличить количество учебных часов.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В настоящее время организуются курсы в объеме от 18 до 34 учебных часов, 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что по некоторым тематикам  на основе анализа анкет обратной связи недостаточно.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F551C2B-5D6B-4E02-BAD2-F93395FD5C75}"/>
              </a:ext>
            </a:extLst>
          </p:cNvPr>
          <p:cNvSpPr/>
          <p:nvPr/>
        </p:nvSpPr>
        <p:spPr>
          <a:xfrm>
            <a:off x="3321242" y="234000"/>
            <a:ext cx="8870758" cy="2115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000" y="594000"/>
            <a:ext cx="8857966" cy="1755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0" dirty="0">
                <a:solidFill>
                  <a:schemeClr val="bg1">
                    <a:lumMod val="65000"/>
                  </a:schemeClr>
                </a:solidFill>
              </a:rPr>
              <a:t>Финансирование профессионального развития</a:t>
            </a:r>
            <a:br>
              <a:rPr lang="ru-RU" sz="2200" b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200" b="0" dirty="0">
                <a:solidFill>
                  <a:schemeClr val="bg1">
                    <a:lumMod val="65000"/>
                  </a:schemeClr>
                </a:solidFill>
              </a:rPr>
              <a:t>муниципальных служащих Архангельской области (в рамках </a:t>
            </a:r>
            <a:r>
              <a:rPr lang="ru-RU" sz="2200" b="0" dirty="0" smtClean="0">
                <a:solidFill>
                  <a:schemeClr val="bg1">
                    <a:lumMod val="65000"/>
                  </a:schemeClr>
                </a:solidFill>
              </a:rPr>
              <a:t>подпрограммы</a:t>
            </a:r>
            <a:br>
              <a:rPr lang="ru-RU" sz="2200" b="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2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200" b="0" dirty="0">
                <a:solidFill>
                  <a:schemeClr val="bg1">
                    <a:lumMod val="65000"/>
                  </a:schemeClr>
                </a:solidFill>
              </a:rPr>
              <a:t>№ 1 «Развитие кадрового потенциала государственных и муниципальных органов власти Архангельской области» государственной программы Архангельской области «Совершенствование государственного управления </a:t>
            </a:r>
            <a:r>
              <a:rPr lang="ru-RU" sz="2200" b="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2200" b="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200" b="0" dirty="0" smtClean="0">
                <a:solidFill>
                  <a:schemeClr val="bg1">
                    <a:lumMod val="65000"/>
                  </a:schemeClr>
                </a:solidFill>
              </a:rPr>
              <a:t>и </a:t>
            </a:r>
            <a:r>
              <a:rPr lang="ru-RU" sz="2200" b="0" dirty="0">
                <a:solidFill>
                  <a:schemeClr val="bg1">
                    <a:lumMod val="65000"/>
                  </a:schemeClr>
                </a:solidFill>
              </a:rPr>
              <a:t>местного самоуправления, развитие институтов гражданского общества»)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24608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1590779"/>
              </p:ext>
            </p:extLst>
          </p:nvPr>
        </p:nvGraphicFramePr>
        <p:xfrm>
          <a:off x="4611000" y="2529000"/>
          <a:ext cx="7155001" cy="2105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001"/>
                <a:gridCol w="1075167"/>
                <a:gridCol w="1056443"/>
                <a:gridCol w="912383"/>
                <a:gridCol w="1296544"/>
                <a:gridCol w="1104463"/>
              </a:tblGrid>
              <a:tr h="297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2018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2019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2020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2018-2020  гг.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 2021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повышения квалификации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Суммы контрактов, руб.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608 832,00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628 992,00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817 380,00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2 055 204,00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736 442,00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2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9ED4D9B-E4A9-465D-A548-1D244669C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99" y="1764000"/>
            <a:ext cx="5979257" cy="19797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Разработка и утверждение программы развития муниципальной службы в Архангельской области ( в соответствии со ст. 14.12 закона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Архангельской области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27.09.2006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 222-12-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ОЗ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ред. от 21.12.2020)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«О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правовом регулировании муниципальной службы в Архангельской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области»)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Методическая, информационная и организационная поддержка разработки и принятия муниципальных программ развития муниципальной службы в муниципальных образованиях Архангельской области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234000"/>
            <a:ext cx="7464608" cy="1800000"/>
          </a:xfrm>
        </p:spPr>
        <p:txBody>
          <a:bodyPr>
            <a:noAutofit/>
          </a:bodyPr>
          <a:lstStyle/>
          <a:p>
            <a:pPr algn="r"/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Планы Правительства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Архангельской области 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дальнейшему развитию муниципальной службы в Архангельской области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E36D7608-9EB6-41E8-8AB0-E136B359B9CA}"/>
              </a:ext>
            </a:extLst>
          </p:cNvPr>
          <p:cNvSpPr txBox="1">
            <a:spLocks/>
          </p:cNvSpPr>
          <p:nvPr/>
        </p:nvSpPr>
        <p:spPr>
          <a:xfrm>
            <a:off x="3621000" y="4243512"/>
            <a:ext cx="4398514" cy="17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Начало реализации проектов-экспериментов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 развитию кадрового потенциала органов местного самоуправления Архангельской области в рамках принятой программы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или иных мероприятий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F0591E-7372-4383-8B0D-13330CC9534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851000" y="684000"/>
            <a:ext cx="4185000" cy="1966791"/>
          </a:xfrm>
          <a:prstGeom prst="rect">
            <a:avLst/>
          </a:prstGeom>
        </p:spPr>
      </p:pic>
      <p:pic>
        <p:nvPicPr>
          <p:cNvPr id="4098" name="Picture 2" descr="C:\Users\petrova-ma\Desktop\фото программ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7340" y="2438999"/>
            <a:ext cx="2690280" cy="29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00" y="58030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и проведение  в муниципальных образованиях Архангельской области конкурса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формированию резерва управленческих кадров «Муниципальный резерв – путь к успеху!»</a:t>
            </a:r>
          </a:p>
        </p:txBody>
      </p:sp>
    </p:spTree>
    <p:extLst>
      <p:ext uri="{BB962C8B-B14F-4D97-AF65-F5344CB8AC3E}">
        <p14:creationId xmlns:p14="http://schemas.microsoft.com/office/powerpoint/2010/main" xmlns="" val="25169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81868F-DE4C-4D86-9554-898A22B044F0}"/>
              </a:ext>
            </a:extLst>
          </p:cNvPr>
          <p:cNvSpPr/>
          <p:nvPr/>
        </p:nvSpPr>
        <p:spPr>
          <a:xfrm>
            <a:off x="0" y="7597"/>
            <a:ext cx="12192000" cy="6858000"/>
          </a:xfrm>
          <a:prstGeom prst="rect">
            <a:avLst/>
          </a:prstGeom>
          <a:solidFill>
            <a:srgbClr val="24608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441374" y="1951597"/>
            <a:ext cx="11340000" cy="2970000"/>
          </a:xfrm>
          <a:prstGeom prst="rect">
            <a:avLst/>
          </a:prstGeom>
          <a:solidFill>
            <a:srgbClr val="24608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044CEE-BA68-4E82-A12C-F8ECC2F1AEE6}"/>
              </a:ext>
            </a:extLst>
          </p:cNvPr>
          <p:cNvSpPr txBox="1"/>
          <p:nvPr/>
        </p:nvSpPr>
        <p:spPr>
          <a:xfrm>
            <a:off x="1281000" y="2095561"/>
            <a:ext cx="96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E87469-DCFE-4F79-AF11-A1F3FD087EFE}"/>
              </a:ext>
            </a:extLst>
          </p:cNvPr>
          <p:cNvSpPr txBox="1"/>
          <p:nvPr/>
        </p:nvSpPr>
        <p:spPr>
          <a:xfrm>
            <a:off x="561000" y="3115979"/>
            <a:ext cx="11475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Администрация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Губернатора Архангельской области и Правительства Архангельской области</a:t>
            </a:r>
          </a:p>
          <a:p>
            <a:pPr algn="ctr"/>
            <a:endParaRPr lang="ru-RU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Департамент по внутренней политике и местному самоуправлению </a:t>
            </a:r>
          </a:p>
        </p:txBody>
      </p:sp>
    </p:spTree>
    <p:extLst>
      <p:ext uri="{BB962C8B-B14F-4D97-AF65-F5344CB8AC3E}">
        <p14:creationId xmlns:p14="http://schemas.microsoft.com/office/powerpoint/2010/main" xmlns="" val="3259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0"/>
            <a:ext cx="4204852" cy="1080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доклада: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EF0BE-1E90-44DC-B14A-9E233E1330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211000" y="493464"/>
            <a:ext cx="3693478" cy="2420628"/>
          </a:xfr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40644" y="864000"/>
            <a:ext cx="3780000" cy="131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.Статистическая информация о кадрах</a:t>
            </a:r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органов местного</a:t>
            </a:r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самоуправления</a:t>
            </a:r>
            <a:endParaRPr lang="en-US" sz="18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 Архангельской области</a:t>
            </a:r>
            <a:endParaRPr lang="ru-RU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xmlns="" id="{1C5B6D61-EF81-4F2D-B5E2-C0D72A8A17A5}"/>
              </a:ext>
            </a:extLst>
          </p:cNvPr>
          <p:cNvSpPr txBox="1">
            <a:spLocks/>
          </p:cNvSpPr>
          <p:nvPr/>
        </p:nvSpPr>
        <p:spPr>
          <a:xfrm>
            <a:off x="3711000" y="1314000"/>
            <a:ext cx="3644999" cy="229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II.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Система работы </a:t>
            </a:r>
            <a:b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по профессиональному развитию муниципальных служащих Архангельской области</a:t>
            </a:r>
            <a:endParaRPr lang="ru-RU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88B1BD4-3081-4844-BC1C-6898C6B2C8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09735" y="5364000"/>
            <a:ext cx="1797753" cy="1178209"/>
          </a:xfrm>
        </p:spPr>
      </p:pic>
      <p:sp>
        <p:nvSpPr>
          <p:cNvPr id="18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 txBox="1">
            <a:spLocks/>
          </p:cNvSpPr>
          <p:nvPr/>
        </p:nvSpPr>
        <p:spPr>
          <a:xfrm>
            <a:off x="409735" y="3019792"/>
            <a:ext cx="7719000" cy="20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III.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Финансирование профессионального развития</a:t>
            </a:r>
            <a:b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муниципальных служащих Архангельской области (в рамках подпрограммы</a:t>
            </a:r>
            <a:b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 № 1 «Развитие кадрового потенциала государственных и муниципальных органов власти Архангельской области» государственной программы Архангельской области «Совершенствование государственного управления и местного самоуправления, развитие институтов гражданского общества»)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Заголовок 4">
            <a:extLst>
              <a:ext uri="{FF2B5EF4-FFF2-40B4-BE49-F238E27FC236}">
                <a16:creationId xmlns:a16="http://schemas.microsoft.com/office/drawing/2014/main" xmlns="" id="{10E18E6C-70B1-45A2-ABA3-E8103AF8CFB9}"/>
              </a:ext>
            </a:extLst>
          </p:cNvPr>
          <p:cNvSpPr txBox="1">
            <a:spLocks/>
          </p:cNvSpPr>
          <p:nvPr/>
        </p:nvSpPr>
        <p:spPr>
          <a:xfrm>
            <a:off x="4026000" y="4838494"/>
            <a:ext cx="4117501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IV.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Планы Правительства</a:t>
            </a:r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Архангельской области по дальнейшему развитию муниципальной службы</a:t>
            </a:r>
            <a:b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</a:rPr>
              <a:t>в Архангельской области</a:t>
            </a:r>
            <a:endParaRPr lang="ru-RU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9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F551C2B-5D6B-4E02-BAD2-F93395FD5C75}"/>
              </a:ext>
            </a:extLst>
          </p:cNvPr>
          <p:cNvSpPr/>
          <p:nvPr/>
        </p:nvSpPr>
        <p:spPr>
          <a:xfrm>
            <a:off x="3321242" y="234000"/>
            <a:ext cx="8870758" cy="2115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034" y="594000"/>
            <a:ext cx="8857966" cy="17550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246086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554244"/>
              </p:ext>
            </p:extLst>
          </p:nvPr>
        </p:nvGraphicFramePr>
        <p:xfrm>
          <a:off x="1596000" y="3339000"/>
          <a:ext cx="8620136" cy="2780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751"/>
                <a:gridCol w="1145185"/>
                <a:gridCol w="1017000"/>
                <a:gridCol w="1220400"/>
                <a:gridCol w="1169550"/>
                <a:gridCol w="1140865"/>
                <a:gridCol w="1147385"/>
              </a:tblGrid>
              <a:tr h="1620000"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муниципальных служащих </a:t>
                      </a:r>
                      <a:r>
                        <a:rPr lang="ru-RU" sz="1100" u="none" strike="noStrike" dirty="0" smtClean="0">
                          <a:effectLst/>
                        </a:rPr>
                        <a:t>,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Работников, не замещающих муниципальные должности и должности муниципальной службы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Сумма муниципальных служащих и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Доля муниципальных служащих в сумме (%)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 работников в сумме (%)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2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штатная численность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фактическая численность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фактическая численность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фактическая численность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endParaRPr lang="ru-RU" sz="11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 муниципальные образования, включая поселения):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4142</a:t>
                      </a:r>
                      <a:endParaRPr lang="ru-RU" sz="1100" b="1" i="0" u="none" strike="noStrike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3925</a:t>
                      </a:r>
                      <a:endParaRPr lang="ru-RU" sz="11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450</a:t>
                      </a:r>
                      <a:endParaRPr lang="ru-RU" sz="11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4374</a:t>
                      </a:r>
                      <a:endParaRPr lang="ru-RU" sz="11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89,7</a:t>
                      </a:r>
                      <a:endParaRPr lang="ru-RU" sz="11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10,3</a:t>
                      </a:r>
                      <a:endParaRPr lang="ru-RU" sz="11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7650" marR="7650" marT="7650" marB="0" anchor="ctr"/>
                </a:tc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8BBAF0A-586C-4CDF-9596-D92CC8B68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36000" y="954000"/>
            <a:ext cx="4029851" cy="2160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76000" y="99000"/>
            <a:ext cx="3113805" cy="238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2000" b="0" smtClean="0">
                <a:solidFill>
                  <a:schemeClr val="bg1">
                    <a:lumMod val="75000"/>
                  </a:schemeClr>
                </a:solidFill>
              </a:rPr>
              <a:t>Статистическая информация</a:t>
            </a:r>
            <a:br>
              <a:rPr lang="ru-RU" sz="2000" b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b="0" smtClean="0">
                <a:solidFill>
                  <a:schemeClr val="bg1">
                    <a:lumMod val="75000"/>
                  </a:schemeClr>
                </a:solidFill>
              </a:rPr>
              <a:t> о кадрах органов местного самоуправления</a:t>
            </a:r>
            <a:br>
              <a:rPr lang="ru-RU" sz="2000" b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b="0" smtClean="0">
                <a:solidFill>
                  <a:schemeClr val="bg1">
                    <a:lumMod val="75000"/>
                  </a:schemeClr>
                </a:solidFill>
              </a:rPr>
              <a:t>Архангельской области</a:t>
            </a:r>
            <a:endParaRPr lang="ru-RU" sz="20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79" y="2349000"/>
            <a:ext cx="2160000" cy="220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Численность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работников органов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местного самоуправления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муниципальных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Архангельской области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1 июля 2020 года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6000" y="99000"/>
            <a:ext cx="3113805" cy="2385000"/>
          </a:xfrm>
        </p:spPr>
        <p:txBody>
          <a:bodyPr>
            <a:normAutofit/>
          </a:bodyPr>
          <a:lstStyle/>
          <a:p>
            <a:pPr algn="r"/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Статистическая информация</a:t>
            </a:r>
            <a:b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bg1">
                    <a:lumMod val="75000"/>
                  </a:schemeClr>
                </a:solidFill>
              </a:rPr>
              <a:t>о кадрах </a:t>
            </a: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органов местного самоуправления</a:t>
            </a:r>
            <a:b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Архангельской </a:t>
            </a:r>
            <a:r>
              <a:rPr lang="ru-RU" sz="2000" b="0" dirty="0">
                <a:solidFill>
                  <a:schemeClr val="bg1">
                    <a:lumMod val="75000"/>
                  </a:schemeClr>
                </a:solidFill>
              </a:rPr>
              <a:t>области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31" r="12231"/>
          <a:stretch>
            <a:fillRect/>
          </a:stretch>
        </p:blipFill>
        <p:spPr bwMode="auto">
          <a:xfrm>
            <a:off x="9471000" y="3384000"/>
            <a:ext cx="2218627" cy="305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2403948"/>
              </p:ext>
            </p:extLst>
          </p:nvPr>
        </p:nvGraphicFramePr>
        <p:xfrm>
          <a:off x="2001000" y="459000"/>
          <a:ext cx="6930000" cy="616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/>
                <a:gridCol w="1575000"/>
                <a:gridCol w="855000"/>
                <a:gridCol w="720000"/>
                <a:gridCol w="1215000"/>
                <a:gridCol w="810000"/>
                <a:gridCol w="720000"/>
                <a:gridCol w="675000"/>
              </a:tblGrid>
              <a:tr h="22537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Численность кадров органов местного самоуправления в Архангельской области на 1 июля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Численность муниципальных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служащих,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5" marR="3885" marT="38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Работников, не замещающих муниципальные </a:t>
                      </a:r>
                      <a:r>
                        <a:rPr lang="ru-RU" sz="800" u="none" strike="noStrike" dirty="0" smtClean="0">
                          <a:effectLst/>
                        </a:rPr>
                        <a:t>должности</a:t>
                      </a:r>
                      <a:br>
                        <a:rPr lang="ru-RU" sz="800" u="none" strike="noStrike" dirty="0" smtClean="0">
                          <a:effectLst/>
                        </a:rPr>
                      </a:b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и должности муниципальной службы </a:t>
                      </a:r>
                      <a:r>
                        <a:rPr lang="ru-RU" sz="800" u="none" strike="noStrike" dirty="0" smtClean="0">
                          <a:effectLst/>
                        </a:rPr>
                        <a:t>(техническое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обеспечение деятельности ОМСУ)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Сумма муниципальных служащих </a:t>
                      </a:r>
                      <a:r>
                        <a:rPr lang="ru-RU" sz="800" u="none" strike="noStrike" dirty="0" smtClean="0">
                          <a:effectLst/>
                        </a:rPr>
                        <a:t/>
                      </a:r>
                      <a:br>
                        <a:rPr lang="ru-RU" sz="800" u="none" strike="noStrike" dirty="0" smtClean="0">
                          <a:effectLst/>
                        </a:rPr>
                      </a:br>
                      <a:r>
                        <a:rPr lang="ru-RU" sz="800" u="none" strike="noStrike" dirty="0" smtClean="0">
                          <a:effectLst/>
                        </a:rPr>
                        <a:t>и работников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Доля муниципальных служащих в сумме (%)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Доля работников в сумме (%)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36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штатная численность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фактическая численность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фактическая численность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фактическая численность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ГО "Город Архангельск"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ГО АО "Город Коряжма"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ГО АО "Котлас"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ГО АО "Мирный"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ГО АО "Город Новодвинск"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ГО АО "Северодвинск"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ГО АО "Новая Земля"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Вельский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Верхнетоемский МР АО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Вилегодский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Виноградовский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Каргопольский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Коношский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Котласский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Красноборский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Ленский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Лешуконский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Мезенский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Няндомский МР АО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Онежский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Пинежский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Плесецкий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Приморский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Устьянский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61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Холмогорский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18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Шенкурский МР АО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ИТОГО</a:t>
                      </a:r>
                      <a:endParaRPr lang="en-US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 (включая </a:t>
                      </a:r>
                      <a:r>
                        <a:rPr lang="ru-RU" sz="800" u="none" strike="noStrike" dirty="0">
                          <a:effectLst/>
                        </a:rPr>
                        <a:t>поселения):</a:t>
                      </a:r>
                      <a:endParaRPr lang="ru-RU" sz="8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4142</a:t>
                      </a:r>
                      <a:endParaRPr lang="ru-RU" sz="800" b="1" i="0" u="none" strike="noStrike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3925</a:t>
                      </a:r>
                      <a:endParaRPr lang="ru-RU" sz="8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450</a:t>
                      </a:r>
                      <a:endParaRPr lang="ru-RU" sz="8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4374</a:t>
                      </a:r>
                      <a:endParaRPr lang="ru-RU" sz="8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89,7</a:t>
                      </a:r>
                      <a:endParaRPr lang="ru-RU" sz="8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10,3</a:t>
                      </a:r>
                      <a:endParaRPr lang="ru-RU" sz="800" b="1" i="0" u="none" strike="noStrike" dirty="0">
                        <a:solidFill>
                          <a:srgbClr val="0F243E"/>
                        </a:solidFill>
                        <a:effectLst/>
                        <a:latin typeface="Times New Roman"/>
                      </a:endParaRPr>
                    </a:p>
                  </a:txBody>
                  <a:tcPr marL="3885" marR="3885" marT="388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56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E47AAB-5A8D-4FBF-B015-BC39FB1ACF12}"/>
              </a:ext>
            </a:extLst>
          </p:cNvPr>
          <p:cNvSpPr/>
          <p:nvPr/>
        </p:nvSpPr>
        <p:spPr>
          <a:xfrm>
            <a:off x="554540" y="210885"/>
            <a:ext cx="11340000" cy="209311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2904588"/>
            <a:ext cx="11233960" cy="87768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Средняя заработная плата работников 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органов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местного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самоуправления </a:t>
            </a:r>
            <a:b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Архангельской области 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2017-2019 гг.: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791103"/>
              </p:ext>
            </p:extLst>
          </p:nvPr>
        </p:nvGraphicFramePr>
        <p:xfrm>
          <a:off x="1816464" y="4014000"/>
          <a:ext cx="8074303" cy="2321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6376"/>
                <a:gridCol w="1534643"/>
                <a:gridCol w="1534643"/>
                <a:gridCol w="1668641"/>
              </a:tblGrid>
              <a:tr h="854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Вид </a:t>
                      </a: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муниципального образования</a:t>
                      </a:r>
                      <a:endParaRPr lang="ru-RU" sz="15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2017 </a:t>
                      </a: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год, </a:t>
                      </a:r>
                      <a:endParaRPr lang="ru-RU" sz="15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15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2018</a:t>
                      </a: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15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2019</a:t>
                      </a: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15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75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Городские </a:t>
                      </a: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округа</a:t>
                      </a:r>
                      <a:endParaRPr lang="ru-RU" sz="15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52 342,7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54 462,5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59 840,5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75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Муниципальные </a:t>
                      </a: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районы</a:t>
                      </a:r>
                      <a:endParaRPr lang="ru-RU" sz="15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30 224,5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33 129,7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36 995,8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75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Городские </a:t>
                      </a:r>
                      <a:r>
                        <a:rPr lang="ru-RU" sz="15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и сельские поселения</a:t>
                      </a:r>
                      <a:endParaRPr lang="ru-RU" sz="15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26 849,4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30 050,2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32 800,0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9852" y="287946"/>
            <a:ext cx="2953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Статистическая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информация</a:t>
            </a:r>
            <a:br>
              <a:rPr lang="ru-RU" sz="20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</a:br>
            <a:r>
              <a:rPr lang="ru-RU" sz="20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 о кадрах органов местного самоуправления</a:t>
            </a:r>
            <a:br>
              <a:rPr lang="ru-RU" sz="20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</a:br>
            <a:r>
              <a:rPr lang="ru-RU" sz="20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Архангельской области</a:t>
            </a:r>
            <a:endParaRPr lang="ru-RU" sz="2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729591-F84A-412E-A761-88B92B0535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0153" b="30153"/>
          <a:stretch>
            <a:fillRect/>
          </a:stretch>
        </p:blipFill>
        <p:spPr>
          <a:xfrm>
            <a:off x="209447" y="729000"/>
            <a:ext cx="3214035" cy="21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0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E47AAB-5A8D-4FBF-B015-BC39FB1ACF12}"/>
              </a:ext>
            </a:extLst>
          </p:cNvPr>
          <p:cNvSpPr/>
          <p:nvPr/>
        </p:nvSpPr>
        <p:spPr>
          <a:xfrm>
            <a:off x="264926" y="279001"/>
            <a:ext cx="2546074" cy="62746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125" y="280954"/>
            <a:ext cx="8838925" cy="18000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настоящее время резервы управленческих кадров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муниципальных образований сформированы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во всех муниципальных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районах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городских округах Архангельской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387003" y="2711338"/>
            <a:ext cx="4117994" cy="804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83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человека,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них 153 человека – лица до 35 лет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679E59-5F16-4C8D-B6EB-0972F3E550A5}"/>
              </a:ext>
            </a:extLst>
          </p:cNvPr>
          <p:cNvSpPr txBox="1"/>
          <p:nvPr/>
        </p:nvSpPr>
        <p:spPr>
          <a:xfrm flipH="1">
            <a:off x="3544496" y="2908489"/>
            <a:ext cx="1675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2018 год</a:t>
            </a:r>
            <a:endParaRPr lang="ru-RU" sz="27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ABB86F-034C-44F1-83D0-242E60A39134}"/>
              </a:ext>
            </a:extLst>
          </p:cNvPr>
          <p:cNvSpPr txBox="1"/>
          <p:nvPr/>
        </p:nvSpPr>
        <p:spPr>
          <a:xfrm flipH="1">
            <a:off x="8256000" y="5351302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17589"/>
            <a:ext cx="256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Статистическая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информация</a:t>
            </a:r>
            <a:br>
              <a:rPr lang="ru-RU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кадрах органов местного самоуправления</a:t>
            </a:r>
            <a:br>
              <a:rPr lang="ru-RU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Архангельской области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679E59-5F16-4C8D-B6EB-0972F3E550A5}"/>
              </a:ext>
            </a:extLst>
          </p:cNvPr>
          <p:cNvSpPr txBox="1"/>
          <p:nvPr/>
        </p:nvSpPr>
        <p:spPr>
          <a:xfrm flipH="1">
            <a:off x="3512003" y="3825397"/>
            <a:ext cx="1675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2019 год</a:t>
            </a:r>
            <a:endParaRPr lang="ru-RU" sz="27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D679E59-5F16-4C8D-B6EB-0972F3E550A5}"/>
              </a:ext>
            </a:extLst>
          </p:cNvPr>
          <p:cNvSpPr txBox="1"/>
          <p:nvPr/>
        </p:nvSpPr>
        <p:spPr>
          <a:xfrm flipH="1">
            <a:off x="3512002" y="4734000"/>
            <a:ext cx="1675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2020 год</a:t>
            </a:r>
            <a:endParaRPr lang="ru-RU" sz="27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349966" y="3658228"/>
            <a:ext cx="4230000" cy="134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98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человек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них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158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человека – лица до 35 лет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331000" y="4734000"/>
            <a:ext cx="4117995" cy="94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71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человек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них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138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человека – лица до 35 лет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000" y="3416320"/>
            <a:ext cx="2152842" cy="276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2946000" y="2130613"/>
            <a:ext cx="5715000" cy="57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Численность резерва: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0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F551C2B-5D6B-4E02-BAD2-F93395FD5C75}"/>
              </a:ext>
            </a:extLst>
          </p:cNvPr>
          <p:cNvSpPr/>
          <p:nvPr/>
        </p:nvSpPr>
        <p:spPr>
          <a:xfrm>
            <a:off x="246000" y="233999"/>
            <a:ext cx="11946000" cy="2115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5649129"/>
              </p:ext>
            </p:extLst>
          </p:nvPr>
        </p:nvGraphicFramePr>
        <p:xfrm>
          <a:off x="373153" y="3519000"/>
          <a:ext cx="5670000" cy="1559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001"/>
                <a:gridCol w="900000"/>
                <a:gridCol w="1125000"/>
                <a:gridCol w="944999"/>
              </a:tblGrid>
              <a:tr h="370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 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</a:rPr>
                        <a:t>2018 год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</a:rPr>
                        <a:t>2019 год 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</a:rPr>
                        <a:t>2020 год</a:t>
                      </a:r>
                      <a:endParaRPr lang="ru-RU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79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</a:rPr>
                        <a:t>Количество человек,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</a:rPr>
                        <a:t>состоящих в резервах управленческих кадров муниципальных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</a:rPr>
                        <a:t>образований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</a:rPr>
                        <a:t>Архангельской области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483</a:t>
                      </a:r>
                      <a:endParaRPr lang="ru-RU" sz="13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498</a:t>
                      </a:r>
                      <a:endParaRPr lang="ru-RU" sz="13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471</a:t>
                      </a:r>
                      <a:endParaRPr lang="ru-RU" sz="13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512" y="3130330"/>
            <a:ext cx="5786069" cy="358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76000" y="99000"/>
            <a:ext cx="3113805" cy="2385000"/>
          </a:xfrm>
        </p:spPr>
        <p:txBody>
          <a:bodyPr>
            <a:normAutofit/>
          </a:bodyPr>
          <a:lstStyle/>
          <a:p>
            <a:pPr algn="r"/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Статистическая информация</a:t>
            </a:r>
            <a:b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bg1">
                    <a:lumMod val="75000"/>
                  </a:schemeClr>
                </a:solidFill>
              </a:rPr>
              <a:t>о кадрах </a:t>
            </a: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органов местного самоуправления</a:t>
            </a:r>
            <a:b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Архангельской </a:t>
            </a:r>
            <a:r>
              <a:rPr lang="ru-RU" sz="2000" b="0" dirty="0">
                <a:solidFill>
                  <a:schemeClr val="bg1">
                    <a:lumMod val="75000"/>
                  </a:schemeClr>
                </a:solidFill>
              </a:rPr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1000" y="2484000"/>
            <a:ext cx="868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Количество резервистов,  входящих в состав управленческих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кадров  муниципальных образований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Архангельской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60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000" y="2439000"/>
            <a:ext cx="2475000" cy="229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Количество человек,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состоящих в резервах управленческих кадров муниципальных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образований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Архангельской области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за 2018-2020 гг.: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3265" y="17743"/>
            <a:ext cx="3113805" cy="2160000"/>
          </a:xfrm>
        </p:spPr>
        <p:txBody>
          <a:bodyPr>
            <a:normAutofit/>
          </a:bodyPr>
          <a:lstStyle/>
          <a:p>
            <a:pPr algn="r"/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Статистическая информация</a:t>
            </a:r>
            <a:b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bg1">
                    <a:lumMod val="75000"/>
                  </a:schemeClr>
                </a:solidFill>
              </a:rPr>
              <a:t>о кадрах </a:t>
            </a: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органов местного самоуправления</a:t>
            </a:r>
            <a:b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</a:rPr>
              <a:t>Архангельской </a:t>
            </a:r>
            <a:r>
              <a:rPr lang="ru-RU" sz="2000" b="0" dirty="0">
                <a:solidFill>
                  <a:schemeClr val="bg1">
                    <a:lumMod val="75000"/>
                  </a:schemeClr>
                </a:solidFill>
              </a:rPr>
              <a:t>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BBAF0A-586C-4CDF-9596-D92CC8B68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552" r="30552"/>
          <a:stretch>
            <a:fillRect/>
          </a:stretch>
        </p:blipFill>
        <p:spPr>
          <a:xfrm>
            <a:off x="9395578" y="3159000"/>
            <a:ext cx="2415423" cy="3330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359277"/>
              </p:ext>
            </p:extLst>
          </p:nvPr>
        </p:nvGraphicFramePr>
        <p:xfrm>
          <a:off x="2586000" y="144000"/>
          <a:ext cx="6255001" cy="66102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8575"/>
                <a:gridCol w="2655802"/>
                <a:gridCol w="1041610"/>
                <a:gridCol w="947404"/>
                <a:gridCol w="1041610"/>
              </a:tblGrid>
              <a:tr h="315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Муниципальное образование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2018 г.,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человек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 г.,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человек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2020 г.,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человек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«Город Архангельск»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58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«Город Коряжма»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«Котлас» 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«Мирный»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«Город </a:t>
                      </a:r>
                      <a:r>
                        <a:rPr lang="ru-RU" sz="10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Новодвинск</a:t>
                      </a:r>
                      <a:r>
                        <a:rPr lang="ru-RU" sz="1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«Северодвинск» 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«Новая Земля» 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Вельский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Верхнетоемский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Вилегодский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Виноградовский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Каргопольский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Коношский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Котласский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Красноборский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Ленский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Лешуконский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32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Мезенский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Няндомский муниципальный район 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Онежский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Пинежский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Плесецкий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Приморский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Устьянский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Холмогорский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Шенкурский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483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498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471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29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E47AAB-5A8D-4FBF-B015-BC39FB1ACF12}"/>
              </a:ext>
            </a:extLst>
          </p:cNvPr>
          <p:cNvSpPr/>
          <p:nvPr/>
        </p:nvSpPr>
        <p:spPr>
          <a:xfrm>
            <a:off x="275897" y="279000"/>
            <a:ext cx="2726074" cy="627768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25" y="269077"/>
            <a:ext cx="8838925" cy="2516411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Резерв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управленческих кадров Архангельской области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вторая целевая группа: </a:t>
            </a:r>
            <a:b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резерв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должностных лиц органов местного самоуправления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глав муниципальных районов и городских округов Архангельской области и резерв управленческих кадров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выборные должности в представительных органах муниципальных образований Архангельской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области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048688" y="3465366"/>
            <a:ext cx="5422318" cy="11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7406D">
                    <a:lumMod val="50000"/>
                  </a:srgbClr>
                </a:solidFill>
                <a:cs typeface="+mn-cs"/>
              </a:rPr>
              <a:t>15 </a:t>
            </a:r>
            <a:r>
              <a:rPr lang="ru-RU" sz="1800" b="1" dirty="0">
                <a:solidFill>
                  <a:srgbClr val="17406D">
                    <a:lumMod val="50000"/>
                  </a:srgbClr>
                </a:solidFill>
                <a:cs typeface="+mn-cs"/>
              </a:rPr>
              <a:t>человек</a:t>
            </a:r>
            <a:r>
              <a:rPr lang="ru-RU" sz="1800" b="1" dirty="0" smtClean="0">
                <a:solidFill>
                  <a:srgbClr val="17406D">
                    <a:lumMod val="50000"/>
                  </a:srgbClr>
                </a:solidFill>
                <a:cs typeface="+mn-cs"/>
              </a:rPr>
              <a:t>; </a:t>
            </a:r>
            <a:endParaRPr lang="ru-RU" sz="1800" b="1" dirty="0" smtClean="0">
              <a:solidFill>
                <a:srgbClr val="17406D">
                  <a:lumMod val="50000"/>
                </a:srgbClr>
              </a:solidFill>
              <a:cs typeface="+mn-cs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7406D">
                    <a:lumMod val="50000"/>
                  </a:srgbClr>
                </a:solidFill>
                <a:cs typeface="+mn-cs"/>
              </a:rPr>
              <a:t>доля </a:t>
            </a:r>
            <a:r>
              <a:rPr lang="ru-RU" sz="1800" b="1" dirty="0">
                <a:solidFill>
                  <a:srgbClr val="17406D">
                    <a:lumMod val="50000"/>
                  </a:srgbClr>
                </a:solidFill>
                <a:cs typeface="+mn-cs"/>
              </a:rPr>
              <a:t>назначений из резерва – 13</a:t>
            </a:r>
            <a:r>
              <a:rPr lang="ru-RU" sz="1800" b="1" dirty="0" smtClean="0">
                <a:solidFill>
                  <a:srgbClr val="17406D">
                    <a:lumMod val="50000"/>
                  </a:srgbClr>
                </a:solidFill>
                <a:cs typeface="+mn-cs"/>
              </a:rPr>
              <a:t>% </a:t>
            </a:r>
            <a:r>
              <a:rPr lang="ru-RU" sz="1800" b="1" dirty="0" smtClean="0">
                <a:solidFill>
                  <a:srgbClr val="17406D">
                    <a:lumMod val="50000"/>
                  </a:srgbClr>
                </a:solidFill>
                <a:cs typeface="+mn-cs"/>
              </a:rPr>
              <a:t>( </a:t>
            </a:r>
            <a:r>
              <a:rPr lang="ru-RU" sz="1800" b="1" dirty="0" smtClean="0">
                <a:solidFill>
                  <a:srgbClr val="17406D">
                    <a:lumMod val="50000"/>
                  </a:srgbClr>
                </a:solidFill>
                <a:cs typeface="+mn-cs"/>
              </a:rPr>
              <a:t>2 человека)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679E59-5F16-4C8D-B6EB-0972F3E550A5}"/>
              </a:ext>
            </a:extLst>
          </p:cNvPr>
          <p:cNvSpPr txBox="1"/>
          <p:nvPr/>
        </p:nvSpPr>
        <p:spPr>
          <a:xfrm flipH="1">
            <a:off x="3658579" y="3643879"/>
            <a:ext cx="167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2018 год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ABB86F-034C-44F1-83D0-242E60A39134}"/>
              </a:ext>
            </a:extLst>
          </p:cNvPr>
          <p:cNvSpPr txBox="1"/>
          <p:nvPr/>
        </p:nvSpPr>
        <p:spPr>
          <a:xfrm flipH="1">
            <a:off x="8256000" y="5351302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17589"/>
            <a:ext cx="26209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Статистическая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информация</a:t>
            </a:r>
            <a:br>
              <a:rPr lang="ru-RU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кадрах органов местного самоуправления</a:t>
            </a:r>
            <a:br>
              <a:rPr lang="ru-RU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Архангельской области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679E59-5F16-4C8D-B6EB-0972F3E550A5}"/>
              </a:ext>
            </a:extLst>
          </p:cNvPr>
          <p:cNvSpPr txBox="1"/>
          <p:nvPr/>
        </p:nvSpPr>
        <p:spPr>
          <a:xfrm flipH="1">
            <a:off x="3658578" y="4734311"/>
            <a:ext cx="167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2019 год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D679E59-5F16-4C8D-B6EB-0972F3E550A5}"/>
              </a:ext>
            </a:extLst>
          </p:cNvPr>
          <p:cNvSpPr txBox="1"/>
          <p:nvPr/>
        </p:nvSpPr>
        <p:spPr>
          <a:xfrm flipH="1">
            <a:off x="3654448" y="5646076"/>
            <a:ext cx="162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2020 год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048688" y="4459422"/>
            <a:ext cx="5085000" cy="134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15 человек;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доля назначений из резерва – 13% ( 2 человека)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048688" y="5541477"/>
            <a:ext cx="5400000" cy="93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7406D">
                    <a:lumMod val="50000"/>
                  </a:srgbClr>
                </a:solidFill>
                <a:cs typeface="+mn-cs"/>
              </a:rPr>
              <a:t>12 </a:t>
            </a:r>
            <a:r>
              <a:rPr lang="ru-RU" sz="1800" b="1" dirty="0">
                <a:solidFill>
                  <a:srgbClr val="17406D">
                    <a:lumMod val="50000"/>
                  </a:srgbClr>
                </a:solidFill>
                <a:cs typeface="+mn-cs"/>
              </a:rPr>
              <a:t>человек;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17406D">
                    <a:lumMod val="50000"/>
                  </a:srgbClr>
                </a:solidFill>
                <a:cs typeface="+mn-cs"/>
              </a:rPr>
              <a:t>доля назначений из резерва – </a:t>
            </a:r>
            <a:r>
              <a:rPr lang="ru-RU" sz="1800" b="1" dirty="0" smtClean="0">
                <a:solidFill>
                  <a:srgbClr val="17406D">
                    <a:lumMod val="50000"/>
                  </a:srgbClr>
                </a:solidFill>
                <a:cs typeface="+mn-cs"/>
              </a:rPr>
              <a:t>8% (1 человек)</a:t>
            </a:r>
            <a:endParaRPr lang="ru-RU" sz="1800" dirty="0">
              <a:solidFill>
                <a:srgbClr val="17406D">
                  <a:lumMod val="50000"/>
                </a:srgbClr>
              </a:solidFill>
              <a:cs typeface="+mn-cs"/>
            </a:endParaRP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3216000" y="2905065"/>
            <a:ext cx="5715000" cy="57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Численность резерва: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4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1610</Words>
  <Application>Microsoft Office PowerPoint</Application>
  <PresentationFormat>Произвольный</PresentationFormat>
  <Paragraphs>711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 информации Правительства Архангельской области  о реализации мероприятий  по развитию кадрового потенциала органов местного самоуправления  муниципальных образований Архангельской области в 2020 году и планах дальнейшего развития  муниципальной службы в Архангельской области</vt:lpstr>
      <vt:lpstr>Структура доклада:</vt:lpstr>
      <vt:lpstr> </vt:lpstr>
      <vt:lpstr>Статистическая информация  о кадрах органов местного самоуправления Архангельской области</vt:lpstr>
      <vt:lpstr>Средняя заработная плата работников  органов местного самоуправления  Архангельской области  за 2017-2019 гг.:</vt:lpstr>
      <vt:lpstr>В настоящее время резервы управленческих кадров  муниципальных образований сформированы во всех муниципальных районах и городских округах Архангельской области</vt:lpstr>
      <vt:lpstr>Статистическая информация  о кадрах органов местного самоуправления Архангельской области</vt:lpstr>
      <vt:lpstr>Статистическая информация  о кадрах органов местного самоуправления Архангельской области</vt:lpstr>
      <vt:lpstr>Резерв управленческих кадров Архангельской области  вторая целевая группа:  резерв должностных лиц органов местного самоуправления  – глав муниципальных районов и городских округов Архангельской области и резерв управленческих кадров  на выборные должности в представительных органах муниципальных образований Архангельской области</vt:lpstr>
      <vt:lpstr>Слайд 10</vt:lpstr>
      <vt:lpstr>Приоритетные направления курсов повышения квалификации  для муниципальных служащих:</vt:lpstr>
      <vt:lpstr>За 2018-2020 годы курсы повышения квалификации прошли 707 человек,  (из муниципальных образований-поселений -  201 человек)</vt:lpstr>
      <vt:lpstr>Количество  муниципальных  служащих, прошедших обучение за 2018-2020 гг.  в разрезе муниципальных образований Архангельской области:</vt:lpstr>
      <vt:lpstr>Деятельность  ГКУ АО «Архангельские региональный ресурсный центр»  по повышению квалификации лиц, замещающих муниципальные должности и должности муниципальной службы в Архангельской области, повышение квалификации участников резерва управленческих кадров</vt:lpstr>
      <vt:lpstr>Финансирование профессионального развития муниципальных служащих Архангельской области (в рамках подпрограммы  № 1 «Развитие кадрового потенциала государственных и муниципальных органов власти Архангельской области» государственной программы Архангельской области «Совершенствование государственного управления  и местного самоуправления, развитие институтов гражданского общества») </vt:lpstr>
      <vt:lpstr>Планы Правительства Архангельской области  по дальнейшему развитию муниципальной службы в Архангельской области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Каркавцева Любовь Геннадьевна</cp:lastModifiedBy>
  <cp:revision>104</cp:revision>
  <cp:lastPrinted>2021-02-08T06:37:56Z</cp:lastPrinted>
  <dcterms:created xsi:type="dcterms:W3CDTF">2020-04-20T12:13:29Z</dcterms:created>
  <dcterms:modified xsi:type="dcterms:W3CDTF">2021-02-09T10:00:33Z</dcterms:modified>
</cp:coreProperties>
</file>