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15"/>
  </p:notesMasterIdLst>
  <p:handoutMasterIdLst>
    <p:handoutMasterId r:id="rId16"/>
  </p:handoutMasterIdLst>
  <p:sldIdLst>
    <p:sldId id="447" r:id="rId2"/>
    <p:sldId id="448" r:id="rId3"/>
    <p:sldId id="453" r:id="rId4"/>
    <p:sldId id="450" r:id="rId5"/>
    <p:sldId id="317" r:id="rId6"/>
    <p:sldId id="449" r:id="rId7"/>
    <p:sldId id="454" r:id="rId8"/>
    <p:sldId id="455" r:id="rId9"/>
    <p:sldId id="456" r:id="rId10"/>
    <p:sldId id="451" r:id="rId11"/>
    <p:sldId id="457" r:id="rId12"/>
    <p:sldId id="458" r:id="rId13"/>
    <p:sldId id="304" r:id="rId14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000066"/>
    <a:srgbClr val="003399"/>
    <a:srgbClr val="FFFFCC"/>
    <a:srgbClr val="D7FFC1"/>
    <a:srgbClr val="3366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34" autoAdjust="0"/>
    <p:restoredTop sz="82962" autoAdjust="0"/>
  </p:normalViewPr>
  <p:slideViewPr>
    <p:cSldViewPr snapToGrid="0">
      <p:cViewPr varScale="1">
        <p:scale>
          <a:sx n="89" d="100"/>
          <a:sy n="89" d="100"/>
        </p:scale>
        <p:origin x="53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8E9685D-FDF8-4D4F-9491-141522B18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330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2E5860D-010D-4410-B8B0-42724BFAE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3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id="{3BDD9C3E-6BC4-40D3-9B78-2F9A00306A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id="{653B208A-D754-4079-907E-C6A1C63E2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94B98CA8-605D-4986-A6B4-B36FA0508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BF64327-2CF0-439B-BCBD-3C46AE4CD422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E5860D-010D-4410-B8B0-42724BFAEE7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3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E5860D-010D-4410-B8B0-42724BFAEE7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16378E73-D4D2-4D47-93D4-0690B1A6BA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7F89796D-2F31-4132-A9B2-5F949CADF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282B6D83-E6C1-4DE6-9884-E757CC38B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3D7FAA-757B-425E-8766-3ED980AD225A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E5860D-010D-4410-B8B0-42724BFAEE7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2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E5860D-010D-4410-B8B0-42724BFAEE7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7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59313B-6829-4431-9BCA-3882EB5C0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4EB02-C083-43E4-AAC3-5A508F4C8C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104DFBC3-BF3F-4C8F-95AA-AFF89B48A6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BD8E22-A57C-4D68-AAD9-8BFEC56702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4FE645-FBBA-424B-9C54-85C6423DEE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20A9825-2745-49A7-B98E-F7A46CA1F0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26B245B-3311-4A3F-944F-9C164F2B63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FDB297-8917-46FD-8E04-85F66E6F56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6B9012-7920-4B5C-ACE8-5F8988F65A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91BB6C-69E9-429E-91B3-3A0BD4B70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E932A3E-C429-434F-99E2-ABD292506F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AA605C-B1B6-4BE7-9FF1-05818501A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10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7">
            <a:extLst>
              <a:ext uri="{FF2B5EF4-FFF2-40B4-BE49-F238E27FC236}">
                <a16:creationId xmlns:a16="http://schemas.microsoft.com/office/drawing/2014/main" id="{74FDEE6A-674E-4524-A01D-5DE54C1F51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81" name="Picture 10" descr="back">
              <a:extLst>
                <a:ext uri="{FF2B5EF4-FFF2-40B4-BE49-F238E27FC236}">
                  <a16:creationId xmlns:a16="http://schemas.microsoft.com/office/drawing/2014/main" id="{0A0E0669-3CED-45AA-9EAA-3264B291059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B317ADD4-BDB8-4F1D-B0C7-FE4FD7E5E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cs typeface="Arial" charset="0"/>
                </a:rPr>
                <a:t> </a:t>
              </a:r>
            </a:p>
          </p:txBody>
        </p:sp>
        <p:pic>
          <p:nvPicPr>
            <p:cNvPr id="3083" name="Picture 4" descr="Flag_line_1">
              <a:extLst>
                <a:ext uri="{FF2B5EF4-FFF2-40B4-BE49-F238E27FC236}">
                  <a16:creationId xmlns:a16="http://schemas.microsoft.com/office/drawing/2014/main" id="{8E728E32-0CDB-4FF7-A330-4FD1A79FA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6" descr="photo310s">
              <a:extLst>
                <a:ext uri="{FF2B5EF4-FFF2-40B4-BE49-F238E27FC236}">
                  <a16:creationId xmlns:a16="http://schemas.microsoft.com/office/drawing/2014/main" id="{E39605F0-4537-4C43-8908-BF1ED3CC5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Line 14">
            <a:extLst>
              <a:ext uri="{FF2B5EF4-FFF2-40B4-BE49-F238E27FC236}">
                <a16:creationId xmlns:a16="http://schemas.microsoft.com/office/drawing/2014/main" id="{88BD1829-CA06-4258-B5E7-B21DC1F31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0D0A7DAE-50A3-4F29-9B82-FF0BBCEF4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14500"/>
            <a:ext cx="7989888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подготовке к пожароопасному сезону 2021 года в  Архангельской области»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08908EA2-2D09-4F18-818C-CEFE173A7BB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3276600" y="3956050"/>
            <a:ext cx="57880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1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Уваров Александр Викторович– </a:t>
            </a:r>
            <a:endParaRPr lang="ru-RU" sz="2100" i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1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Руководитель агентства государственной противопожарной службы и гражданской защиты Архангельской области</a:t>
            </a:r>
          </a:p>
        </p:txBody>
      </p:sp>
      <p:sp>
        <p:nvSpPr>
          <p:cNvPr id="3078" name="Rectangle 12">
            <a:extLst>
              <a:ext uri="{FF2B5EF4-FFF2-40B4-BE49-F238E27FC236}">
                <a16:creationId xmlns:a16="http://schemas.microsoft.com/office/drawing/2014/main" id="{D1F0AB1B-1BA8-4148-B905-4D3333E77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80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</a:rPr>
              <a:t>Агентство ГПС и ГЗ Архангельской области</a:t>
            </a:r>
          </a:p>
        </p:txBody>
      </p:sp>
      <p:pic>
        <p:nvPicPr>
          <p:cNvPr id="3079" name="Picture 20">
            <a:extLst>
              <a:ext uri="{FF2B5EF4-FFF2-40B4-BE49-F238E27FC236}">
                <a16:creationId xmlns:a16="http://schemas.microsoft.com/office/drawing/2014/main" id="{42CC46DF-660B-4999-A577-4F2A5E44F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463"/>
            <a:ext cx="935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Номер слайда 2">
            <a:extLst>
              <a:ext uri="{FF2B5EF4-FFF2-40B4-BE49-F238E27FC236}">
                <a16:creationId xmlns:a16="http://schemas.microsoft.com/office/drawing/2014/main" id="{388EE89D-885C-4466-A924-4777FDD6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644C0C-4DF7-4B76-B7B2-EBADA94D1482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7">
            <a:extLst>
              <a:ext uri="{FF2B5EF4-FFF2-40B4-BE49-F238E27FC236}">
                <a16:creationId xmlns:a16="http://schemas.microsoft.com/office/drawing/2014/main" id="{3D72A85B-E728-4327-90BD-AFD0C75B511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6884988"/>
            <a:chOff x="0" y="0"/>
            <a:chExt cx="5760" cy="4320"/>
          </a:xfrm>
        </p:grpSpPr>
        <p:pic>
          <p:nvPicPr>
            <p:cNvPr id="19466" name="Picture 10" descr="back">
              <a:extLst>
                <a:ext uri="{FF2B5EF4-FFF2-40B4-BE49-F238E27FC236}">
                  <a16:creationId xmlns:a16="http://schemas.microsoft.com/office/drawing/2014/main" id="{5B63856F-0B02-41D3-BB08-38B394CB6B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D65131D6-BD83-455E-A523-5FCC98773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cs typeface="+mn-cs"/>
                </a:rPr>
                <a:t> </a:t>
              </a:r>
            </a:p>
          </p:txBody>
        </p:sp>
        <p:pic>
          <p:nvPicPr>
            <p:cNvPr id="19468" name="Picture 4" descr="Flag_line_1">
              <a:extLst>
                <a:ext uri="{FF2B5EF4-FFF2-40B4-BE49-F238E27FC236}">
                  <a16:creationId xmlns:a16="http://schemas.microsoft.com/office/drawing/2014/main" id="{3A4EC44A-D2D5-4ABD-8FF6-C12A5785D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6" descr="photo310s">
              <a:extLst>
                <a:ext uri="{FF2B5EF4-FFF2-40B4-BE49-F238E27FC236}">
                  <a16:creationId xmlns:a16="http://schemas.microsoft.com/office/drawing/2014/main" id="{7A65D0E3-6A54-4D71-9ECD-BF0D3E699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20">
            <a:extLst>
              <a:ext uri="{FF2B5EF4-FFF2-40B4-BE49-F238E27FC236}">
                <a16:creationId xmlns:a16="http://schemas.microsoft.com/office/drawing/2014/main" id="{625B08E8-2892-4723-9934-23FDF005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26988"/>
            <a:ext cx="935038" cy="9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2">
            <a:extLst>
              <a:ext uri="{FF2B5EF4-FFF2-40B4-BE49-F238E27FC236}">
                <a16:creationId xmlns:a16="http://schemas.microsoft.com/office/drawing/2014/main" id="{3E1C9F29-3E0A-4F1B-8CF7-BF02E678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</a:rPr>
              <a:t>Агентство ГПС и ГЗ Архангельской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E40E32C-9428-4508-B9E7-2D1BFED78783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836613"/>
            <a:ext cx="8567738" cy="75565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Оснащение автономными пожарными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извещателями</a:t>
            </a:r>
            <a:endParaRPr lang="ru-RU" sz="2400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462" name="Picture 12" descr="C:\Users\stas\Downloads\пожарные извещатели.jpg">
            <a:extLst>
              <a:ext uri="{FF2B5EF4-FFF2-40B4-BE49-F238E27FC236}">
                <a16:creationId xmlns:a16="http://schemas.microsoft.com/office/drawing/2014/main" id="{087BB5B7-94E9-4131-80C2-2488A2575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889375" cy="2919412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21C4C3-D983-48B9-8B70-434FF4B3DA5E}"/>
              </a:ext>
            </a:extLst>
          </p:cNvPr>
          <p:cNvSpPr txBox="1"/>
          <p:nvPr/>
        </p:nvSpPr>
        <p:spPr>
          <a:xfrm>
            <a:off x="511175" y="4357776"/>
            <a:ext cx="8632825" cy="28469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В 2020 г. установлено 959 АДПИ в квартирах многодетных семей.</a:t>
            </a:r>
          </a:p>
          <a:p>
            <a:pPr indent="457200" algn="just">
              <a:lnSpc>
                <a:spcPct val="11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Объем финансирования из областного бюджета в 2021 году составит 550 тыс. руб. </a:t>
            </a:r>
          </a:p>
          <a:p>
            <a:pPr indent="457200" algn="just">
              <a:lnSpc>
                <a:spcPct val="11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Дополнительно в соответствии с поручением Губернатора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Архангельско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области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Цыбульского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А.В. будет расширен круг категорий граждан подлежащих установке АДПИ, а также определена потребность в дополнительных финансовых средствах.</a:t>
            </a:r>
          </a:p>
          <a:p>
            <a:pPr marL="457200" indent="171450" eaLnBrk="1" hangingPunct="1">
              <a:defRPr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4" name="Picture 13" descr="C:\Users\stas\Downloads\пожарные извещатели2.jpg">
            <a:extLst>
              <a:ext uri="{FF2B5EF4-FFF2-40B4-BE49-F238E27FC236}">
                <a16:creationId xmlns:a16="http://schemas.microsoft.com/office/drawing/2014/main" id="{759DDBE6-2B20-4BA4-A07C-F4333790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273175"/>
            <a:ext cx="3922712" cy="291465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Номер слайда 2">
            <a:extLst>
              <a:ext uri="{FF2B5EF4-FFF2-40B4-BE49-F238E27FC236}">
                <a16:creationId xmlns:a16="http://schemas.microsoft.com/office/drawing/2014/main" id="{6F744A1C-2605-4709-8798-CB31D25B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E42A1-61C7-40E2-8CE7-55059D59D768}" type="slidenum">
              <a:rPr lang="ru-RU" altLang="ru-RU" sz="1600" b="1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6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7">
            <a:extLst>
              <a:ext uri="{FF2B5EF4-FFF2-40B4-BE49-F238E27FC236}">
                <a16:creationId xmlns:a16="http://schemas.microsoft.com/office/drawing/2014/main" id="{3D72A85B-E728-4327-90BD-AFD0C75B511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6884988"/>
            <a:chOff x="0" y="0"/>
            <a:chExt cx="5760" cy="4320"/>
          </a:xfrm>
        </p:grpSpPr>
        <p:pic>
          <p:nvPicPr>
            <p:cNvPr id="19466" name="Picture 10" descr="back">
              <a:extLst>
                <a:ext uri="{FF2B5EF4-FFF2-40B4-BE49-F238E27FC236}">
                  <a16:creationId xmlns:a16="http://schemas.microsoft.com/office/drawing/2014/main" id="{5B63856F-0B02-41D3-BB08-38B394CB6B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D65131D6-BD83-455E-A523-5FCC98773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cs typeface="+mn-cs"/>
                </a:rPr>
                <a:t> </a:t>
              </a:r>
            </a:p>
          </p:txBody>
        </p:sp>
        <p:pic>
          <p:nvPicPr>
            <p:cNvPr id="19468" name="Picture 4" descr="Flag_line_1">
              <a:extLst>
                <a:ext uri="{FF2B5EF4-FFF2-40B4-BE49-F238E27FC236}">
                  <a16:creationId xmlns:a16="http://schemas.microsoft.com/office/drawing/2014/main" id="{3A4EC44A-D2D5-4ABD-8FF6-C12A5785D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6" descr="photo310s">
              <a:extLst>
                <a:ext uri="{FF2B5EF4-FFF2-40B4-BE49-F238E27FC236}">
                  <a16:creationId xmlns:a16="http://schemas.microsoft.com/office/drawing/2014/main" id="{7A65D0E3-6A54-4D71-9ECD-BF0D3E699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20">
            <a:extLst>
              <a:ext uri="{FF2B5EF4-FFF2-40B4-BE49-F238E27FC236}">
                <a16:creationId xmlns:a16="http://schemas.microsoft.com/office/drawing/2014/main" id="{625B08E8-2892-4723-9934-23FDF005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26988"/>
            <a:ext cx="935038" cy="9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2">
            <a:extLst>
              <a:ext uri="{FF2B5EF4-FFF2-40B4-BE49-F238E27FC236}">
                <a16:creationId xmlns:a16="http://schemas.microsoft.com/office/drawing/2014/main" id="{3E1C9F29-3E0A-4F1B-8CF7-BF02E678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</a:rPr>
              <a:t>Агентство ГПС и ГЗ Архангельской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E40E32C-9428-4508-B9E7-2D1BFED78783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836613"/>
            <a:ext cx="8567738" cy="75565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 образовательных учреждений</a:t>
            </a:r>
            <a:endParaRPr lang="ru-RU" sz="2400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1C4C3-D983-48B9-8B70-434FF4B3DA5E}"/>
              </a:ext>
            </a:extLst>
          </p:cNvPr>
          <p:cNvSpPr txBox="1"/>
          <p:nvPr/>
        </p:nvSpPr>
        <p:spPr>
          <a:xfrm>
            <a:off x="179388" y="4546165"/>
            <a:ext cx="8632825" cy="25991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В 2020 г. 49 муниципальных образовательных организаций муниципальных образований Архангельской области обеспечены современными атематическими системами пожарной безопасности. Объем финансирования сиз областного бюджета без учета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софинансирования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 (21,858 млн. руб.) составил 51 млн. руб.  млн. руб. </a:t>
            </a:r>
          </a:p>
          <a:p>
            <a:pPr indent="457200"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В 2021 г. Аналогичные работы спланированы в 8 образовательных организациях Архангельской области. Общий объем финансирования составит  составил 18  млн. руб. </a:t>
            </a:r>
          </a:p>
          <a:p>
            <a:pPr marL="457200" indent="171450" eaLnBrk="1" hangingPunct="1">
              <a:defRPr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5" name="Номер слайда 2">
            <a:extLst>
              <a:ext uri="{FF2B5EF4-FFF2-40B4-BE49-F238E27FC236}">
                <a16:creationId xmlns:a16="http://schemas.microsoft.com/office/drawing/2014/main" id="{6F744A1C-2605-4709-8798-CB31D25B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E42A1-61C7-40E2-8CE7-55059D59D768}" type="slidenum">
              <a:rPr lang="ru-RU" altLang="ru-RU" sz="1600" b="1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600" b="1">
              <a:solidFill>
                <a:schemeClr val="tx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7A44A5-29C3-4F97-B627-0763BDFDB2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72"/>
          <a:stretch/>
        </p:blipFill>
        <p:spPr>
          <a:xfrm>
            <a:off x="1071335" y="1289835"/>
            <a:ext cx="7072767" cy="32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7">
            <a:extLst>
              <a:ext uri="{FF2B5EF4-FFF2-40B4-BE49-F238E27FC236}">
                <a16:creationId xmlns:a16="http://schemas.microsoft.com/office/drawing/2014/main" id="{3D72A85B-E728-4327-90BD-AFD0C75B511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6884988"/>
            <a:chOff x="0" y="0"/>
            <a:chExt cx="5760" cy="4320"/>
          </a:xfrm>
        </p:grpSpPr>
        <p:pic>
          <p:nvPicPr>
            <p:cNvPr id="19466" name="Picture 10" descr="back">
              <a:extLst>
                <a:ext uri="{FF2B5EF4-FFF2-40B4-BE49-F238E27FC236}">
                  <a16:creationId xmlns:a16="http://schemas.microsoft.com/office/drawing/2014/main" id="{5B63856F-0B02-41D3-BB08-38B394CB6B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D65131D6-BD83-455E-A523-5FCC98773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cs typeface="+mn-cs"/>
                </a:rPr>
                <a:t> </a:t>
              </a:r>
            </a:p>
          </p:txBody>
        </p:sp>
        <p:pic>
          <p:nvPicPr>
            <p:cNvPr id="19468" name="Picture 4" descr="Flag_line_1">
              <a:extLst>
                <a:ext uri="{FF2B5EF4-FFF2-40B4-BE49-F238E27FC236}">
                  <a16:creationId xmlns:a16="http://schemas.microsoft.com/office/drawing/2014/main" id="{3A4EC44A-D2D5-4ABD-8FF6-C12A5785D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6" descr="photo310s">
              <a:extLst>
                <a:ext uri="{FF2B5EF4-FFF2-40B4-BE49-F238E27FC236}">
                  <a16:creationId xmlns:a16="http://schemas.microsoft.com/office/drawing/2014/main" id="{7A65D0E3-6A54-4D71-9ECD-BF0D3E699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20">
            <a:extLst>
              <a:ext uri="{FF2B5EF4-FFF2-40B4-BE49-F238E27FC236}">
                <a16:creationId xmlns:a16="http://schemas.microsoft.com/office/drawing/2014/main" id="{625B08E8-2892-4723-9934-23FDF005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26988"/>
            <a:ext cx="935038" cy="9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2">
            <a:extLst>
              <a:ext uri="{FF2B5EF4-FFF2-40B4-BE49-F238E27FC236}">
                <a16:creationId xmlns:a16="http://schemas.microsoft.com/office/drawing/2014/main" id="{3E1C9F29-3E0A-4F1B-8CF7-BF02E678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</a:rPr>
              <a:t>Агентство ГПС и ГЗ Архангельской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E40E32C-9428-4508-B9E7-2D1BFED78783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836613"/>
            <a:ext cx="8567738" cy="75565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защищенность работников пожарной охраны</a:t>
            </a:r>
            <a:endParaRPr lang="ru-RU" sz="2400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465" name="Номер слайда 2">
            <a:extLst>
              <a:ext uri="{FF2B5EF4-FFF2-40B4-BE49-F238E27FC236}">
                <a16:creationId xmlns:a16="http://schemas.microsoft.com/office/drawing/2014/main" id="{6F744A1C-2605-4709-8798-CB31D25B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E42A1-61C7-40E2-8CE7-55059D59D768}" type="slidenum">
              <a:rPr lang="ru-RU" altLang="ru-RU" sz="1600" b="1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600" b="1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4C71C-8CBA-4052-BA1D-CB52017D29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698" t="9828" r="30953" b="5202"/>
          <a:stretch/>
        </p:blipFill>
        <p:spPr>
          <a:xfrm>
            <a:off x="365254" y="1572629"/>
            <a:ext cx="3777355" cy="4966795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80B30F-D1D3-47D0-8787-255E94EEE7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533" t="9829" r="30694" b="7363"/>
          <a:stretch/>
        </p:blipFill>
        <p:spPr>
          <a:xfrm>
            <a:off x="4868032" y="1561649"/>
            <a:ext cx="3929763" cy="4977775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12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7">
            <a:extLst>
              <a:ext uri="{FF2B5EF4-FFF2-40B4-BE49-F238E27FC236}">
                <a16:creationId xmlns:a16="http://schemas.microsoft.com/office/drawing/2014/main" id="{69128940-8DDB-4BF1-88DF-7126947E4B4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6884988"/>
            <a:chOff x="0" y="0"/>
            <a:chExt cx="5760" cy="4320"/>
          </a:xfrm>
        </p:grpSpPr>
        <p:pic>
          <p:nvPicPr>
            <p:cNvPr id="23559" name="Picture 10" descr="back">
              <a:extLst>
                <a:ext uri="{FF2B5EF4-FFF2-40B4-BE49-F238E27FC236}">
                  <a16:creationId xmlns:a16="http://schemas.microsoft.com/office/drawing/2014/main" id="{01B6030C-7EF0-44CE-94C3-F095636A092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C9257CCD-9600-4328-9DAC-C73AF81C2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cs typeface="+mn-cs"/>
                </a:rPr>
                <a:t> </a:t>
              </a:r>
            </a:p>
          </p:txBody>
        </p:sp>
        <p:pic>
          <p:nvPicPr>
            <p:cNvPr id="23561" name="Picture 4" descr="Flag_line_1">
              <a:extLst>
                <a:ext uri="{FF2B5EF4-FFF2-40B4-BE49-F238E27FC236}">
                  <a16:creationId xmlns:a16="http://schemas.microsoft.com/office/drawing/2014/main" id="{D7C21A7C-FC47-4303-A242-1E41AB530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6" descr="photo310s">
              <a:extLst>
                <a:ext uri="{FF2B5EF4-FFF2-40B4-BE49-F238E27FC236}">
                  <a16:creationId xmlns:a16="http://schemas.microsoft.com/office/drawing/2014/main" id="{AEEF23D7-4CB7-4DED-9CEF-E33E34969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5" name="Picture 20">
            <a:extLst>
              <a:ext uri="{FF2B5EF4-FFF2-40B4-BE49-F238E27FC236}">
                <a16:creationId xmlns:a16="http://schemas.microsoft.com/office/drawing/2014/main" id="{BB7DEB79-4FBF-40C9-9B03-E1A8AF999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26988"/>
            <a:ext cx="935038" cy="9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2">
            <a:extLst>
              <a:ext uri="{FF2B5EF4-FFF2-40B4-BE49-F238E27FC236}">
                <a16:creationId xmlns:a16="http://schemas.microsoft.com/office/drawing/2014/main" id="{5EE03A91-D0F7-45C9-A13D-93F1BDE98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</a:rPr>
              <a:t>Агентство ГПС и ГЗ Архангельской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Text Box 1">
            <a:extLst>
              <a:ext uri="{FF2B5EF4-FFF2-40B4-BE49-F238E27FC236}">
                <a16:creationId xmlns:a16="http://schemas.microsoft.com/office/drawing/2014/main" id="{53653785-8994-457B-A29F-85A692962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068638"/>
            <a:ext cx="829151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  <p:sp>
        <p:nvSpPr>
          <p:cNvPr id="23558" name="Номер слайда 1">
            <a:extLst>
              <a:ext uri="{FF2B5EF4-FFF2-40B4-BE49-F238E27FC236}">
                <a16:creationId xmlns:a16="http://schemas.microsoft.com/office/drawing/2014/main" id="{8E52F7A8-75B2-494D-BF04-A28F69D6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A3077A-025F-49E7-BC4B-4E9AF103C6AA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7">
            <a:extLst>
              <a:ext uri="{FF2B5EF4-FFF2-40B4-BE49-F238E27FC236}">
                <a16:creationId xmlns:a16="http://schemas.microsoft.com/office/drawing/2014/main" id="{3D72A85B-E728-4327-90BD-AFD0C75B511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6884988"/>
            <a:chOff x="0" y="0"/>
            <a:chExt cx="5760" cy="4320"/>
          </a:xfrm>
        </p:grpSpPr>
        <p:pic>
          <p:nvPicPr>
            <p:cNvPr id="19466" name="Picture 10" descr="back">
              <a:extLst>
                <a:ext uri="{FF2B5EF4-FFF2-40B4-BE49-F238E27FC236}">
                  <a16:creationId xmlns:a16="http://schemas.microsoft.com/office/drawing/2014/main" id="{5B63856F-0B02-41D3-BB08-38B394CB6B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D65131D6-BD83-455E-A523-5FCC98773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cs typeface="+mn-cs"/>
                </a:rPr>
                <a:t> </a:t>
              </a:r>
            </a:p>
          </p:txBody>
        </p:sp>
        <p:pic>
          <p:nvPicPr>
            <p:cNvPr id="19468" name="Picture 4" descr="Flag_line_1">
              <a:extLst>
                <a:ext uri="{FF2B5EF4-FFF2-40B4-BE49-F238E27FC236}">
                  <a16:creationId xmlns:a16="http://schemas.microsoft.com/office/drawing/2014/main" id="{3A4EC44A-D2D5-4ABD-8FF6-C12A5785D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6" descr="photo310s">
              <a:extLst>
                <a:ext uri="{FF2B5EF4-FFF2-40B4-BE49-F238E27FC236}">
                  <a16:creationId xmlns:a16="http://schemas.microsoft.com/office/drawing/2014/main" id="{7A65D0E3-6A54-4D71-9ECD-BF0D3E699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20">
            <a:extLst>
              <a:ext uri="{FF2B5EF4-FFF2-40B4-BE49-F238E27FC236}">
                <a16:creationId xmlns:a16="http://schemas.microsoft.com/office/drawing/2014/main" id="{625B08E8-2892-4723-9934-23FDF005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26988"/>
            <a:ext cx="935038" cy="9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2">
            <a:extLst>
              <a:ext uri="{FF2B5EF4-FFF2-40B4-BE49-F238E27FC236}">
                <a16:creationId xmlns:a16="http://schemas.microsoft.com/office/drawing/2014/main" id="{3E1C9F29-3E0A-4F1B-8CF7-BF02E678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</a:rPr>
              <a:t>Агентство ГПС и ГЗ Архангельской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E40E32C-9428-4508-B9E7-2D1BFED78783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836613"/>
            <a:ext cx="8567738" cy="75565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Организационная работа по подготовке к пожароопасному сезону 2021</a:t>
            </a:r>
            <a:endParaRPr lang="ru-RU" sz="2400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1C4C3-D983-48B9-8B70-434FF4B3DA5E}"/>
              </a:ext>
            </a:extLst>
          </p:cNvPr>
          <p:cNvSpPr txBox="1"/>
          <p:nvPr/>
        </p:nvSpPr>
        <p:spPr>
          <a:xfrm>
            <a:off x="323850" y="4468572"/>
            <a:ext cx="9144000" cy="22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</a:rPr>
              <a:t>Подведены итоги пожароопасного сезона 2020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</a:rPr>
              <a:t>Утвержден состав оперативного штаба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Определены основные задачи подготовке к пожароопасному сезону 2021 г.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ряд организационных мероприятий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нормативные и планирующие документы</a:t>
            </a:r>
          </a:p>
        </p:txBody>
      </p:sp>
      <p:sp>
        <p:nvSpPr>
          <p:cNvPr id="19465" name="Номер слайда 2">
            <a:extLst>
              <a:ext uri="{FF2B5EF4-FFF2-40B4-BE49-F238E27FC236}">
                <a16:creationId xmlns:a16="http://schemas.microsoft.com/office/drawing/2014/main" id="{6F744A1C-2605-4709-8798-CB31D25B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E42A1-61C7-40E2-8CE7-55059D59D768}" type="slidenum">
              <a:rPr lang="ru-RU" altLang="ru-RU" sz="1600" b="1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600" b="1">
              <a:solidFill>
                <a:schemeClr val="tx2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D63926C-1614-423C-A41C-826B3F45B862}"/>
              </a:ext>
            </a:extLst>
          </p:cNvPr>
          <p:cNvGrpSpPr/>
          <p:nvPr/>
        </p:nvGrpSpPr>
        <p:grpSpPr>
          <a:xfrm>
            <a:off x="5782273" y="1329532"/>
            <a:ext cx="2790427" cy="3883568"/>
            <a:chOff x="5266929" y="1464760"/>
            <a:chExt cx="2790427" cy="388356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B92A2E7-F2F7-4F57-8732-6B72132E5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0416" r="30278"/>
            <a:stretch/>
          </p:blipFill>
          <p:spPr>
            <a:xfrm>
              <a:off x="5631656" y="1464760"/>
              <a:ext cx="2425700" cy="3471408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9A45F2A-FF38-4248-BBBD-76ECAC91D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0416" r="30278"/>
            <a:stretch/>
          </p:blipFill>
          <p:spPr>
            <a:xfrm>
              <a:off x="5534025" y="1551782"/>
              <a:ext cx="2425700" cy="3471408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EFA03A3-FD67-4EF3-A87F-26B010C31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0416" r="30278"/>
            <a:stretch/>
          </p:blipFill>
          <p:spPr>
            <a:xfrm>
              <a:off x="5454254" y="1663788"/>
              <a:ext cx="2425700" cy="3471408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C542880-AEAE-4A7F-8B17-31D8BCD32B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0416" r="30278"/>
            <a:stretch/>
          </p:blipFill>
          <p:spPr>
            <a:xfrm>
              <a:off x="5346700" y="1765982"/>
              <a:ext cx="2425700" cy="3471408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E880C7CF-8467-4DF9-B876-F5A9F7890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0416" r="30278"/>
            <a:stretch/>
          </p:blipFill>
          <p:spPr>
            <a:xfrm>
              <a:off x="5266929" y="1876920"/>
              <a:ext cx="2425700" cy="3471408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D791E0-17F0-4EA7-9A8A-6DD86CCA0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1" y="1710978"/>
            <a:ext cx="4571214" cy="2569914"/>
          </a:xfrm>
          <a:prstGeom prst="rect">
            <a:avLst/>
          </a:prstGeom>
          <a:ln w="12700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7">
            <a:extLst>
              <a:ext uri="{FF2B5EF4-FFF2-40B4-BE49-F238E27FC236}">
                <a16:creationId xmlns:a16="http://schemas.microsoft.com/office/drawing/2014/main" id="{3D72A85B-E728-4327-90BD-AFD0C75B511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6884988"/>
            <a:chOff x="0" y="0"/>
            <a:chExt cx="5760" cy="4320"/>
          </a:xfrm>
        </p:grpSpPr>
        <p:pic>
          <p:nvPicPr>
            <p:cNvPr id="19466" name="Picture 10" descr="back">
              <a:extLst>
                <a:ext uri="{FF2B5EF4-FFF2-40B4-BE49-F238E27FC236}">
                  <a16:creationId xmlns:a16="http://schemas.microsoft.com/office/drawing/2014/main" id="{5B63856F-0B02-41D3-BB08-38B394CB6B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D65131D6-BD83-455E-A523-5FCC98773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cs typeface="+mn-cs"/>
                </a:rPr>
                <a:t> </a:t>
              </a:r>
            </a:p>
          </p:txBody>
        </p:sp>
        <p:pic>
          <p:nvPicPr>
            <p:cNvPr id="19468" name="Picture 4" descr="Flag_line_1">
              <a:extLst>
                <a:ext uri="{FF2B5EF4-FFF2-40B4-BE49-F238E27FC236}">
                  <a16:creationId xmlns:a16="http://schemas.microsoft.com/office/drawing/2014/main" id="{3A4EC44A-D2D5-4ABD-8FF6-C12A5785D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6" descr="photo310s">
              <a:extLst>
                <a:ext uri="{FF2B5EF4-FFF2-40B4-BE49-F238E27FC236}">
                  <a16:creationId xmlns:a16="http://schemas.microsoft.com/office/drawing/2014/main" id="{7A65D0E3-6A54-4D71-9ECD-BF0D3E699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20">
            <a:extLst>
              <a:ext uri="{FF2B5EF4-FFF2-40B4-BE49-F238E27FC236}">
                <a16:creationId xmlns:a16="http://schemas.microsoft.com/office/drawing/2014/main" id="{625B08E8-2892-4723-9934-23FDF005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26988"/>
            <a:ext cx="935038" cy="9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2">
            <a:extLst>
              <a:ext uri="{FF2B5EF4-FFF2-40B4-BE49-F238E27FC236}">
                <a16:creationId xmlns:a16="http://schemas.microsoft.com/office/drawing/2014/main" id="{3E1C9F29-3E0A-4F1B-8CF7-BF02E678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</a:rPr>
              <a:t>Агентство ГПС и ГЗ Архангельской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E40E32C-9428-4508-B9E7-2D1BFED78783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836613"/>
            <a:ext cx="8567738" cy="75565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Группировка сил и средств</a:t>
            </a:r>
            <a:endParaRPr lang="ru-RU" sz="2400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465" name="Номер слайда 2">
            <a:extLst>
              <a:ext uri="{FF2B5EF4-FFF2-40B4-BE49-F238E27FC236}">
                <a16:creationId xmlns:a16="http://schemas.microsoft.com/office/drawing/2014/main" id="{6F744A1C-2605-4709-8798-CB31D25B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E42A1-61C7-40E2-8CE7-55059D59D768}" type="slidenum">
              <a:rPr lang="ru-RU" altLang="ru-RU" sz="1600" b="1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600" b="1">
              <a:solidFill>
                <a:schemeClr val="tx2"/>
              </a:solidFill>
            </a:endParaRPr>
          </a:p>
        </p:txBody>
      </p:sp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id="{7D6B1006-FA4E-45CC-B035-7F52C10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6" y="1604963"/>
            <a:ext cx="1781175" cy="230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</a:t>
            </a:r>
          </a:p>
        </p:txBody>
      </p:sp>
      <p:sp>
        <p:nvSpPr>
          <p:cNvPr id="20" name="Прямоугольник 11">
            <a:extLst>
              <a:ext uri="{FF2B5EF4-FFF2-40B4-BE49-F238E27FC236}">
                <a16:creationId xmlns:a16="http://schemas.microsoft.com/office/drawing/2014/main" id="{A8CEF2FD-C179-4725-9479-1A3EF877D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6" y="3608389"/>
            <a:ext cx="1797050" cy="230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Телевидение/радио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58E484E-DE69-48AE-B1EC-DFFCF8FC34B4}"/>
              </a:ext>
            </a:extLst>
          </p:cNvPr>
          <p:cNvSpPr/>
          <p:nvPr/>
        </p:nvSpPr>
        <p:spPr bwMode="auto">
          <a:xfrm>
            <a:off x="12701" y="1585914"/>
            <a:ext cx="9115425" cy="4389437"/>
          </a:xfrm>
          <a:prstGeom prst="rect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BA28FD-853C-43DB-A201-91108DA818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7" b="15137"/>
          <a:stretch/>
        </p:blipFill>
        <p:spPr>
          <a:xfrm>
            <a:off x="30162" y="1621993"/>
            <a:ext cx="4577558" cy="191495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15984E8-8A4A-4ECC-AB7B-85BF09D659ED}"/>
              </a:ext>
            </a:extLst>
          </p:cNvPr>
          <p:cNvSpPr txBox="1"/>
          <p:nvPr/>
        </p:nvSpPr>
        <p:spPr>
          <a:xfrm>
            <a:off x="4699679" y="1877814"/>
            <a:ext cx="4789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мобильная группа 10 человек в ГБУ Архангельской области «Служба спасения имени И.А.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Поливаного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44DF61-8CA2-4D50-BFA0-3042EC2FFCFE}"/>
              </a:ext>
            </a:extLst>
          </p:cNvPr>
          <p:cNvSpPr txBox="1"/>
          <p:nvPr/>
        </p:nvSpPr>
        <p:spPr>
          <a:xfrm>
            <a:off x="4685165" y="2830228"/>
            <a:ext cx="4334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мобильные группы по 50 человек: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«ОГПС № 12» Няндомский район 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«ОГПС № 20» Приморский район 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«ОГПС № 21» Котласский район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3F5FF5-83F8-4E02-BD22-2B0BD0F1D448}"/>
              </a:ext>
            </a:extLst>
          </p:cNvPr>
          <p:cNvSpPr txBox="1"/>
          <p:nvPr/>
        </p:nvSpPr>
        <p:spPr>
          <a:xfrm>
            <a:off x="4720773" y="4062239"/>
            <a:ext cx="43347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группы для защиты населенных пунктов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чел. в подразделениях от 15 до 20 чел.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чел.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подразделениях от 20 работников Всего145 человек и 33 ед. пожарной техники.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Line 13">
            <a:extLst>
              <a:ext uri="{FF2B5EF4-FFF2-40B4-BE49-F238E27FC236}">
                <a16:creationId xmlns:a16="http://schemas.microsoft.com/office/drawing/2014/main" id="{0E839EF0-7BEC-4268-9EC9-D6053CE477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1" y="3536951"/>
            <a:ext cx="4607720" cy="28574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DF5909-4F2D-4F7E-9D8D-3466F1EE9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" y="3551239"/>
            <a:ext cx="4577557" cy="24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7">
            <a:extLst>
              <a:ext uri="{FF2B5EF4-FFF2-40B4-BE49-F238E27FC236}">
                <a16:creationId xmlns:a16="http://schemas.microsoft.com/office/drawing/2014/main" id="{3D72A85B-E728-4327-90BD-AFD0C75B511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6884988"/>
            <a:chOff x="0" y="0"/>
            <a:chExt cx="5760" cy="4320"/>
          </a:xfrm>
        </p:grpSpPr>
        <p:pic>
          <p:nvPicPr>
            <p:cNvPr id="19466" name="Picture 10" descr="back">
              <a:extLst>
                <a:ext uri="{FF2B5EF4-FFF2-40B4-BE49-F238E27FC236}">
                  <a16:creationId xmlns:a16="http://schemas.microsoft.com/office/drawing/2014/main" id="{5B63856F-0B02-41D3-BB08-38B394CB6B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D65131D6-BD83-455E-A523-5FCC98773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cs typeface="+mn-cs"/>
                </a:rPr>
                <a:t> </a:t>
              </a:r>
            </a:p>
          </p:txBody>
        </p:sp>
        <p:pic>
          <p:nvPicPr>
            <p:cNvPr id="19468" name="Picture 4" descr="Flag_line_1">
              <a:extLst>
                <a:ext uri="{FF2B5EF4-FFF2-40B4-BE49-F238E27FC236}">
                  <a16:creationId xmlns:a16="http://schemas.microsoft.com/office/drawing/2014/main" id="{3A4EC44A-D2D5-4ABD-8FF6-C12A5785D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6" descr="photo310s">
              <a:extLst>
                <a:ext uri="{FF2B5EF4-FFF2-40B4-BE49-F238E27FC236}">
                  <a16:creationId xmlns:a16="http://schemas.microsoft.com/office/drawing/2014/main" id="{7A65D0E3-6A54-4D71-9ECD-BF0D3E699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20">
            <a:extLst>
              <a:ext uri="{FF2B5EF4-FFF2-40B4-BE49-F238E27FC236}">
                <a16:creationId xmlns:a16="http://schemas.microsoft.com/office/drawing/2014/main" id="{625B08E8-2892-4723-9934-23FDF005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26988"/>
            <a:ext cx="935038" cy="9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2">
            <a:extLst>
              <a:ext uri="{FF2B5EF4-FFF2-40B4-BE49-F238E27FC236}">
                <a16:creationId xmlns:a16="http://schemas.microsoft.com/office/drawing/2014/main" id="{3E1C9F29-3E0A-4F1B-8CF7-BF02E678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</a:rPr>
              <a:t>Агентство ГПС и ГЗ Архангельской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E40E32C-9428-4508-B9E7-2D1BFED78783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836613"/>
            <a:ext cx="8567738" cy="75565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Информирование населения</a:t>
            </a:r>
            <a:endParaRPr lang="ru-RU" sz="2400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465" name="Номер слайда 2">
            <a:extLst>
              <a:ext uri="{FF2B5EF4-FFF2-40B4-BE49-F238E27FC236}">
                <a16:creationId xmlns:a16="http://schemas.microsoft.com/office/drawing/2014/main" id="{6F744A1C-2605-4709-8798-CB31D25B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E42A1-61C7-40E2-8CE7-55059D59D768}" type="slidenum">
              <a:rPr lang="ru-RU" altLang="ru-RU" sz="1600" b="1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600" b="1">
              <a:solidFill>
                <a:schemeClr val="tx2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2604BA-C1BE-4477-84C7-16C4253471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235" t="17529" r="24151" b="8024"/>
          <a:stretch/>
        </p:blipFill>
        <p:spPr>
          <a:xfrm>
            <a:off x="30161" y="1662113"/>
            <a:ext cx="4530728" cy="19383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5058E5-0757-47D9-9291-E8C7554F03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92" r="-684" b="14707"/>
          <a:stretch/>
        </p:blipFill>
        <p:spPr>
          <a:xfrm>
            <a:off x="4589832" y="3608388"/>
            <a:ext cx="4538294" cy="2348391"/>
          </a:xfrm>
          <a:prstGeom prst="rect">
            <a:avLst/>
          </a:prstGeom>
        </p:spPr>
      </p:pic>
      <p:pic>
        <p:nvPicPr>
          <p:cNvPr id="16" name="Picture 2" descr="F:\Яхта 1\68e9bb967f2891c9d9253ba0b9f281ef.jpg">
            <a:extLst>
              <a:ext uri="{FF2B5EF4-FFF2-40B4-BE49-F238E27FC236}">
                <a16:creationId xmlns:a16="http://schemas.microsoft.com/office/drawing/2014/main" id="{671E7CAD-2FED-48E8-9E42-AA1A2D98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r="14646" b="26656"/>
          <a:stretch/>
        </p:blipFill>
        <p:spPr bwMode="auto">
          <a:xfrm>
            <a:off x="4624389" y="1525589"/>
            <a:ext cx="44894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F:\Яхта 1\maxresdefault.jpg">
            <a:extLst>
              <a:ext uri="{FF2B5EF4-FFF2-40B4-BE49-F238E27FC236}">
                <a16:creationId xmlns:a16="http://schemas.microsoft.com/office/drawing/2014/main" id="{02B7FD46-46DF-447D-8022-F1F3EE6AD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62350"/>
            <a:ext cx="45481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30">
            <a:extLst>
              <a:ext uri="{FF2B5EF4-FFF2-40B4-BE49-F238E27FC236}">
                <a16:creationId xmlns:a16="http://schemas.microsoft.com/office/drawing/2014/main" id="{0B0EF932-9E22-45C9-967F-1169E6895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8076" y="1627189"/>
            <a:ext cx="1655763" cy="230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РАСЦО/КСЭОН</a:t>
            </a:r>
          </a:p>
        </p:txBody>
      </p:sp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id="{7D6B1006-FA4E-45CC-B035-7F52C10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6" y="1604963"/>
            <a:ext cx="1781175" cy="230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</a:t>
            </a:r>
          </a:p>
        </p:txBody>
      </p:sp>
      <p:sp>
        <p:nvSpPr>
          <p:cNvPr id="20" name="Прямоугольник 11">
            <a:extLst>
              <a:ext uri="{FF2B5EF4-FFF2-40B4-BE49-F238E27FC236}">
                <a16:creationId xmlns:a16="http://schemas.microsoft.com/office/drawing/2014/main" id="{A8CEF2FD-C179-4725-9479-1A3EF877D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6" y="3608389"/>
            <a:ext cx="1797050" cy="230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Телевидение/радио</a:t>
            </a:r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id="{B953702A-5D97-4ED9-81E1-114201A2FE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0" y="3565525"/>
            <a:ext cx="9144000" cy="3810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58E484E-DE69-48AE-B1EC-DFFCF8FC34B4}"/>
              </a:ext>
            </a:extLst>
          </p:cNvPr>
          <p:cNvSpPr/>
          <p:nvPr/>
        </p:nvSpPr>
        <p:spPr bwMode="auto">
          <a:xfrm>
            <a:off x="12701" y="1585914"/>
            <a:ext cx="9115425" cy="4389437"/>
          </a:xfrm>
          <a:prstGeom prst="rect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23" name="Прямоугольник 30">
            <a:extLst>
              <a:ext uri="{FF2B5EF4-FFF2-40B4-BE49-F238E27FC236}">
                <a16:creationId xmlns:a16="http://schemas.microsoft.com/office/drawing/2014/main" id="{B5F30270-F58A-421F-A934-565EFBB75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9" y="3686872"/>
            <a:ext cx="1655763" cy="230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Подворовой</a:t>
            </a:r>
            <a:r>
              <a:rPr lang="ru-RU" alt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обход</a:t>
            </a:r>
          </a:p>
        </p:txBody>
      </p:sp>
    </p:spTree>
    <p:extLst>
      <p:ext uri="{BB962C8B-B14F-4D97-AF65-F5344CB8AC3E}">
        <p14:creationId xmlns:p14="http://schemas.microsoft.com/office/powerpoint/2010/main" val="201632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7">
            <a:extLst>
              <a:ext uri="{FF2B5EF4-FFF2-40B4-BE49-F238E27FC236}">
                <a16:creationId xmlns:a16="http://schemas.microsoft.com/office/drawing/2014/main" id="{D33302CF-87DF-4541-8D2E-EC2370CA3360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6884988"/>
            <a:chOff x="0" y="0"/>
            <a:chExt cx="5760" cy="4320"/>
          </a:xfrm>
        </p:grpSpPr>
        <p:pic>
          <p:nvPicPr>
            <p:cNvPr id="18440" name="Picture 10" descr="back">
              <a:extLst>
                <a:ext uri="{FF2B5EF4-FFF2-40B4-BE49-F238E27FC236}">
                  <a16:creationId xmlns:a16="http://schemas.microsoft.com/office/drawing/2014/main" id="{AA926CFE-4CAE-43DD-8076-F3BF6E8DE60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D1355950-540A-49C0-B99B-D67E02913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8442" name="Picture 4" descr="Flag_line_1">
              <a:extLst>
                <a:ext uri="{FF2B5EF4-FFF2-40B4-BE49-F238E27FC236}">
                  <a16:creationId xmlns:a16="http://schemas.microsoft.com/office/drawing/2014/main" id="{862A699F-D276-4432-8978-E67C0A1E7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6" descr="photo310s">
              <a:extLst>
                <a:ext uri="{FF2B5EF4-FFF2-40B4-BE49-F238E27FC236}">
                  <a16:creationId xmlns:a16="http://schemas.microsoft.com/office/drawing/2014/main" id="{49EE7942-F853-484D-ABCC-5D1D4EA76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5" name="Picture 20">
            <a:extLst>
              <a:ext uri="{FF2B5EF4-FFF2-40B4-BE49-F238E27FC236}">
                <a16:creationId xmlns:a16="http://schemas.microsoft.com/office/drawing/2014/main" id="{43AED7D9-7DB4-48AA-91C9-BC2906D63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26988"/>
            <a:ext cx="935038" cy="9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2">
            <a:extLst>
              <a:ext uri="{FF2B5EF4-FFF2-40B4-BE49-F238E27FC236}">
                <a16:creationId xmlns:a16="http://schemas.microsoft.com/office/drawing/2014/main" id="{EF7BE90C-9067-4387-8140-A6F2448E0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</a:rPr>
              <a:t>Агентство ГПС и ГЗ Архангельской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C050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F55C28-0255-4896-B6BD-08948136C0E5}"/>
              </a:ext>
            </a:extLst>
          </p:cNvPr>
          <p:cNvSpPr txBox="1"/>
          <p:nvPr/>
        </p:nvSpPr>
        <p:spPr>
          <a:xfrm>
            <a:off x="3755130" y="1857480"/>
            <a:ext cx="5136458" cy="4798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Группировка подразделений добровольной пожарной охраны составляет 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160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территориальных подразделений, 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808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человек.</a:t>
            </a:r>
          </a:p>
          <a:p>
            <a:pPr indent="450215" algn="just">
              <a:lnSpc>
                <a:spcPct val="115000"/>
              </a:lnSpc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Добровольцы принимают активное участие в тушении пожаров и проведении профилактической работы с населением. </a:t>
            </a:r>
          </a:p>
          <a:p>
            <a:pPr indent="450215" algn="just">
              <a:lnSpc>
                <a:spcPct val="115000"/>
              </a:lnSpc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2020 год территориальными подразделениями ДПО совершено 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143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выезда для  участия в тушении пожаров и проведении аварийно-спасательных работ, а в ходе профилактической работы за 2020 год распространено 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14070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памяток о мерах пожарной безопасности проинструктировано 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15 137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человек.</a:t>
            </a:r>
          </a:p>
          <a:p>
            <a:pPr eaLnBrk="1" hangingPunct="1">
              <a:defRPr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1FB03B0-0079-4480-B536-5269AB9C4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44563"/>
            <a:ext cx="85677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Добровольная пожарная охрана Архангельской области </a:t>
            </a:r>
            <a:b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Номер слайда 2">
            <a:extLst>
              <a:ext uri="{FF2B5EF4-FFF2-40B4-BE49-F238E27FC236}">
                <a16:creationId xmlns:a16="http://schemas.microsoft.com/office/drawing/2014/main" id="{880E58C8-1D60-44E9-B564-5B7342AA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816047-C246-400D-90AE-B91DC205B1E1}" type="slidenum">
              <a:rPr lang="ru-RU" altLang="ru-RU" sz="1600" b="1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600" b="1">
              <a:solidFill>
                <a:schemeClr val="tx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BCFBCC-04AE-4FC1-B339-80EAAF1697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18000"/>
          <a:stretch/>
        </p:blipFill>
        <p:spPr>
          <a:xfrm>
            <a:off x="201612" y="1998989"/>
            <a:ext cx="3553518" cy="3220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7">
            <a:extLst>
              <a:ext uri="{FF2B5EF4-FFF2-40B4-BE49-F238E27FC236}">
                <a16:creationId xmlns:a16="http://schemas.microsoft.com/office/drawing/2014/main" id="{3D72A85B-E728-4327-90BD-AFD0C75B511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6884988"/>
            <a:chOff x="0" y="0"/>
            <a:chExt cx="5760" cy="4320"/>
          </a:xfrm>
        </p:grpSpPr>
        <p:pic>
          <p:nvPicPr>
            <p:cNvPr id="19466" name="Picture 10" descr="back">
              <a:extLst>
                <a:ext uri="{FF2B5EF4-FFF2-40B4-BE49-F238E27FC236}">
                  <a16:creationId xmlns:a16="http://schemas.microsoft.com/office/drawing/2014/main" id="{5B63856F-0B02-41D3-BB08-38B394CB6B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D65131D6-BD83-455E-A523-5FCC98773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cs typeface="+mn-cs"/>
                </a:rPr>
                <a:t> </a:t>
              </a:r>
            </a:p>
          </p:txBody>
        </p:sp>
        <p:pic>
          <p:nvPicPr>
            <p:cNvPr id="19468" name="Picture 4" descr="Flag_line_1">
              <a:extLst>
                <a:ext uri="{FF2B5EF4-FFF2-40B4-BE49-F238E27FC236}">
                  <a16:creationId xmlns:a16="http://schemas.microsoft.com/office/drawing/2014/main" id="{3A4EC44A-D2D5-4ABD-8FF6-C12A5785D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6" descr="photo310s">
              <a:extLst>
                <a:ext uri="{FF2B5EF4-FFF2-40B4-BE49-F238E27FC236}">
                  <a16:creationId xmlns:a16="http://schemas.microsoft.com/office/drawing/2014/main" id="{7A65D0E3-6A54-4D71-9ECD-BF0D3E699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20">
            <a:extLst>
              <a:ext uri="{FF2B5EF4-FFF2-40B4-BE49-F238E27FC236}">
                <a16:creationId xmlns:a16="http://schemas.microsoft.com/office/drawing/2014/main" id="{625B08E8-2892-4723-9934-23FDF005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26988"/>
            <a:ext cx="935038" cy="9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2">
            <a:extLst>
              <a:ext uri="{FF2B5EF4-FFF2-40B4-BE49-F238E27FC236}">
                <a16:creationId xmlns:a16="http://schemas.microsoft.com/office/drawing/2014/main" id="{3E1C9F29-3E0A-4F1B-8CF7-BF02E678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</a:rPr>
              <a:t>Агентство ГПС и ГЗ Архангельской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E40E32C-9428-4508-B9E7-2D1BFED78783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836613"/>
            <a:ext cx="8567738" cy="75565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Резервы финансовых и материальных ресурсов</a:t>
            </a:r>
            <a:endParaRPr lang="ru-RU" sz="2400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465" name="Номер слайда 2">
            <a:extLst>
              <a:ext uri="{FF2B5EF4-FFF2-40B4-BE49-F238E27FC236}">
                <a16:creationId xmlns:a16="http://schemas.microsoft.com/office/drawing/2014/main" id="{6F744A1C-2605-4709-8798-CB31D25B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E42A1-61C7-40E2-8CE7-55059D59D768}" type="slidenum">
              <a:rPr lang="ru-RU" altLang="ru-RU" sz="1600" b="1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600" b="1">
              <a:solidFill>
                <a:schemeClr val="tx2"/>
              </a:solidFill>
            </a:endParaRPr>
          </a:p>
        </p:txBody>
      </p:sp>
      <p:sp>
        <p:nvSpPr>
          <p:cNvPr id="14" name="Прямоугольник 1">
            <a:extLst>
              <a:ext uri="{FF2B5EF4-FFF2-40B4-BE49-F238E27FC236}">
                <a16:creationId xmlns:a16="http://schemas.microsoft.com/office/drawing/2014/main" id="{347CB638-21B6-4D82-89A3-44D176203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9" y="1989139"/>
            <a:ext cx="90900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Бюджетом области на мероприятия по предупреждению и ликвидации чрезвычайных ситуаций межмуниципального и регионального характера предусмотрен резерв финансовых ресурсов  -  256,91 млн. рублей.</a:t>
            </a:r>
          </a:p>
          <a:p>
            <a:pPr algn="ctr"/>
            <a:endParaRPr lang="ru-RU" altLang="ru-RU" b="1" dirty="0">
              <a:solidFill>
                <a:schemeClr val="bg1"/>
              </a:solidFill>
            </a:endParaRP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Резервы материальных ресурсов  - 62,42 млн. рублей.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Резервы муниципальных образований составляют: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финансовые резервы  - 72,15 млн. руб.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материальные резервы  -  70,65 млн. руб. </a:t>
            </a:r>
          </a:p>
          <a:p>
            <a:pPr algn="ctr"/>
            <a:endParaRPr lang="ru-RU" altLang="ru-RU" b="1" dirty="0">
              <a:solidFill>
                <a:schemeClr val="bg1"/>
              </a:solidFill>
            </a:endParaRP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В Архангельской области подготовлено 219 пунктов временного размещения населения, общей вместимостью 31693 человек, в том числе один мобильный ПВР, вместимостью 100 человек. </a:t>
            </a:r>
          </a:p>
          <a:p>
            <a:pPr algn="ctr"/>
            <a:endParaRPr lang="ru-RU" alt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7">
            <a:extLst>
              <a:ext uri="{FF2B5EF4-FFF2-40B4-BE49-F238E27FC236}">
                <a16:creationId xmlns:a16="http://schemas.microsoft.com/office/drawing/2014/main" id="{3D72A85B-E728-4327-90BD-AFD0C75B511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6884988"/>
            <a:chOff x="0" y="0"/>
            <a:chExt cx="5760" cy="4320"/>
          </a:xfrm>
        </p:grpSpPr>
        <p:pic>
          <p:nvPicPr>
            <p:cNvPr id="19466" name="Picture 10" descr="back">
              <a:extLst>
                <a:ext uri="{FF2B5EF4-FFF2-40B4-BE49-F238E27FC236}">
                  <a16:creationId xmlns:a16="http://schemas.microsoft.com/office/drawing/2014/main" id="{5B63856F-0B02-41D3-BB08-38B394CB6B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D65131D6-BD83-455E-A523-5FCC98773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cs typeface="+mn-cs"/>
                </a:rPr>
                <a:t> </a:t>
              </a:r>
            </a:p>
          </p:txBody>
        </p:sp>
        <p:pic>
          <p:nvPicPr>
            <p:cNvPr id="19468" name="Picture 4" descr="Flag_line_1">
              <a:extLst>
                <a:ext uri="{FF2B5EF4-FFF2-40B4-BE49-F238E27FC236}">
                  <a16:creationId xmlns:a16="http://schemas.microsoft.com/office/drawing/2014/main" id="{3A4EC44A-D2D5-4ABD-8FF6-C12A5785D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6" descr="photo310s">
              <a:extLst>
                <a:ext uri="{FF2B5EF4-FFF2-40B4-BE49-F238E27FC236}">
                  <a16:creationId xmlns:a16="http://schemas.microsoft.com/office/drawing/2014/main" id="{7A65D0E3-6A54-4D71-9ECD-BF0D3E699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20">
            <a:extLst>
              <a:ext uri="{FF2B5EF4-FFF2-40B4-BE49-F238E27FC236}">
                <a16:creationId xmlns:a16="http://schemas.microsoft.com/office/drawing/2014/main" id="{625B08E8-2892-4723-9934-23FDF005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26988"/>
            <a:ext cx="935038" cy="9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2">
            <a:extLst>
              <a:ext uri="{FF2B5EF4-FFF2-40B4-BE49-F238E27FC236}">
                <a16:creationId xmlns:a16="http://schemas.microsoft.com/office/drawing/2014/main" id="{3E1C9F29-3E0A-4F1B-8CF7-BF02E678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</a:rPr>
              <a:t>Агентство ГПС и ГЗ Архангельской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E40E32C-9428-4508-B9E7-2D1BFED78783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887413"/>
            <a:ext cx="8567738" cy="75565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населенных пунктов, территорий организации отдыха детей и их оздоровления, территорий садоводства или огородничества Архангельской области, подверженных угрозе лесных пожаров в 2021 году</a:t>
            </a:r>
            <a:endParaRPr lang="ru-RU" sz="2000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465" name="Номер слайда 2">
            <a:extLst>
              <a:ext uri="{FF2B5EF4-FFF2-40B4-BE49-F238E27FC236}">
                <a16:creationId xmlns:a16="http://schemas.microsoft.com/office/drawing/2014/main" id="{6F744A1C-2605-4709-8798-CB31D25B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E42A1-61C7-40E2-8CE7-55059D59D768}" type="slidenum">
              <a:rPr lang="ru-RU" altLang="ru-RU" sz="1600" b="1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600" b="1">
              <a:solidFill>
                <a:schemeClr val="tx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0A037D-84A7-4316-9AD4-4BFB940600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139" r="30278"/>
          <a:stretch/>
        </p:blipFill>
        <p:spPr>
          <a:xfrm>
            <a:off x="2259325" y="1998790"/>
            <a:ext cx="1926508" cy="2737670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C5BCDB-C345-4EC7-AA79-CADD32077B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998790"/>
            <a:ext cx="1935475" cy="2736882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4C097ED-B8CA-4D15-92A2-04501B58CA7F}"/>
              </a:ext>
            </a:extLst>
          </p:cNvPr>
          <p:cNvSpPr txBox="1"/>
          <p:nvPr/>
        </p:nvSpPr>
        <p:spPr>
          <a:xfrm>
            <a:off x="4330295" y="1905936"/>
            <a:ext cx="4450574" cy="1833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перечень включено: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157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населенных пунктов;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территорий организации отдыха   детей и их оздоровления;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СНТ.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16B733-BD89-4078-A36F-06D38D90B13A}"/>
              </a:ext>
            </a:extLst>
          </p:cNvPr>
          <p:cNvSpPr txBox="1"/>
          <p:nvPr/>
        </p:nvSpPr>
        <p:spPr>
          <a:xfrm>
            <a:off x="179388" y="4910525"/>
            <a:ext cx="85153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противопожарного режима в РФ, утвержденные Постановлением Правительства Российской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Федерации  от 16 сентября 2020 г. № 1479 вступили в силу с 1 января 2021 г. Действуют до 31 декабря 2026 г. включительно.</a:t>
            </a:r>
          </a:p>
        </p:txBody>
      </p:sp>
    </p:spTree>
    <p:extLst>
      <p:ext uri="{BB962C8B-B14F-4D97-AF65-F5344CB8AC3E}">
        <p14:creationId xmlns:p14="http://schemas.microsoft.com/office/powerpoint/2010/main" val="33399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7">
            <a:extLst>
              <a:ext uri="{FF2B5EF4-FFF2-40B4-BE49-F238E27FC236}">
                <a16:creationId xmlns:a16="http://schemas.microsoft.com/office/drawing/2014/main" id="{3D72A85B-E728-4327-90BD-AFD0C75B511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6884988"/>
            <a:chOff x="0" y="0"/>
            <a:chExt cx="5760" cy="4320"/>
          </a:xfrm>
        </p:grpSpPr>
        <p:pic>
          <p:nvPicPr>
            <p:cNvPr id="19466" name="Picture 10" descr="back">
              <a:extLst>
                <a:ext uri="{FF2B5EF4-FFF2-40B4-BE49-F238E27FC236}">
                  <a16:creationId xmlns:a16="http://schemas.microsoft.com/office/drawing/2014/main" id="{5B63856F-0B02-41D3-BB08-38B394CB6B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D65131D6-BD83-455E-A523-5FCC98773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cs typeface="+mn-cs"/>
                </a:rPr>
                <a:t> </a:t>
              </a:r>
            </a:p>
          </p:txBody>
        </p:sp>
        <p:pic>
          <p:nvPicPr>
            <p:cNvPr id="19468" name="Picture 4" descr="Flag_line_1">
              <a:extLst>
                <a:ext uri="{FF2B5EF4-FFF2-40B4-BE49-F238E27FC236}">
                  <a16:creationId xmlns:a16="http://schemas.microsoft.com/office/drawing/2014/main" id="{3A4EC44A-D2D5-4ABD-8FF6-C12A5785D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6" descr="photo310s">
              <a:extLst>
                <a:ext uri="{FF2B5EF4-FFF2-40B4-BE49-F238E27FC236}">
                  <a16:creationId xmlns:a16="http://schemas.microsoft.com/office/drawing/2014/main" id="{7A65D0E3-6A54-4D71-9ECD-BF0D3E699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20">
            <a:extLst>
              <a:ext uri="{FF2B5EF4-FFF2-40B4-BE49-F238E27FC236}">
                <a16:creationId xmlns:a16="http://schemas.microsoft.com/office/drawing/2014/main" id="{625B08E8-2892-4723-9934-23FDF005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26988"/>
            <a:ext cx="935038" cy="9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2">
            <a:extLst>
              <a:ext uri="{FF2B5EF4-FFF2-40B4-BE49-F238E27FC236}">
                <a16:creationId xmlns:a16="http://schemas.microsoft.com/office/drawing/2014/main" id="{3E1C9F29-3E0A-4F1B-8CF7-BF02E678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</a:rPr>
              <a:t>Агентство ГПС и ГЗ Архангельской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E40E32C-9428-4508-B9E7-2D1BFED78783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887413"/>
            <a:ext cx="8567738" cy="75565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Выполнение муниципальными образованиями необходимых мероприятий по защите населенных пунктов от лесных пожаров лесных пожаров в 2020 году</a:t>
            </a:r>
          </a:p>
        </p:txBody>
      </p:sp>
      <p:sp>
        <p:nvSpPr>
          <p:cNvPr id="19465" name="Номер слайда 2">
            <a:extLst>
              <a:ext uri="{FF2B5EF4-FFF2-40B4-BE49-F238E27FC236}">
                <a16:creationId xmlns:a16="http://schemas.microsoft.com/office/drawing/2014/main" id="{6F744A1C-2605-4709-8798-CB31D25B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E42A1-61C7-40E2-8CE7-55059D59D768}" type="slidenum">
              <a:rPr lang="ru-RU" altLang="ru-RU" sz="1600" b="1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600" b="1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CD26E9-2300-4884-9F48-42C45E6982E4}"/>
              </a:ext>
            </a:extLst>
          </p:cNvPr>
          <p:cNvSpPr txBox="1"/>
          <p:nvPr/>
        </p:nvSpPr>
        <p:spPr>
          <a:xfrm>
            <a:off x="0" y="1850609"/>
            <a:ext cx="864076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очистка территорий населенных пунктов от сухой травы, свалок горючих отходов производится неэффективно, несвоевременно и не в полном объеме;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обновление и создание минерализованных полос заблаговременно (в осенний период) не осуществляется, имеются проблемы с доставкой техники, сроками и качеством (оставление горючих материалов) обновления минерализованных полос;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информирование населения организованно на низком уровне, не осуществляется доведение информации в соответствии с текущими погодными условиями и пожароопасной обстановкой;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муниципальные образования области, в том числе 73 населенных пункта, подверженных угрозе ландшафтных пожаров, не обеспечены нормативным количеством источников наружного противопожарного водоснабжения. В населенных пунктах области насчитывается 670 безводных участков, где по требованиям законодательства необходимы источники наружного противопожарного водоснабжения. Ежегодно на территории области происходит около 140-160 пожаров, тушение которых осуществляется при помощи подвоза воды от источников, расположенных на расстоянии более 500 м от места пожара. Ремонт имеющихся источников проводится в недостаточном количестве, доля неисправных источников составляет 19%.;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47 населенных пунктах отсутствует нормативный противопожарный разрыв от границ застройки до лесных массивов, что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создает возможную угрозу беспрепятственного перехода пожара с лесного фонда на земли населенных пунктов и обратно;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1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7">
            <a:extLst>
              <a:ext uri="{FF2B5EF4-FFF2-40B4-BE49-F238E27FC236}">
                <a16:creationId xmlns:a16="http://schemas.microsoft.com/office/drawing/2014/main" id="{3D72A85B-E728-4327-90BD-AFD0C75B511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6884988"/>
            <a:chOff x="0" y="0"/>
            <a:chExt cx="5760" cy="4320"/>
          </a:xfrm>
        </p:grpSpPr>
        <p:pic>
          <p:nvPicPr>
            <p:cNvPr id="19466" name="Picture 10" descr="back">
              <a:extLst>
                <a:ext uri="{FF2B5EF4-FFF2-40B4-BE49-F238E27FC236}">
                  <a16:creationId xmlns:a16="http://schemas.microsoft.com/office/drawing/2014/main" id="{5B63856F-0B02-41D3-BB08-38B394CB6B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D65131D6-BD83-455E-A523-5FCC98773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cs typeface="+mn-cs"/>
                </a:rPr>
                <a:t> </a:t>
              </a:r>
            </a:p>
          </p:txBody>
        </p:sp>
        <p:pic>
          <p:nvPicPr>
            <p:cNvPr id="19468" name="Picture 4" descr="Flag_line_1">
              <a:extLst>
                <a:ext uri="{FF2B5EF4-FFF2-40B4-BE49-F238E27FC236}">
                  <a16:creationId xmlns:a16="http://schemas.microsoft.com/office/drawing/2014/main" id="{3A4EC44A-D2D5-4ABD-8FF6-C12A5785D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6" descr="photo310s">
              <a:extLst>
                <a:ext uri="{FF2B5EF4-FFF2-40B4-BE49-F238E27FC236}">
                  <a16:creationId xmlns:a16="http://schemas.microsoft.com/office/drawing/2014/main" id="{7A65D0E3-6A54-4D71-9ECD-BF0D3E699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20">
            <a:extLst>
              <a:ext uri="{FF2B5EF4-FFF2-40B4-BE49-F238E27FC236}">
                <a16:creationId xmlns:a16="http://schemas.microsoft.com/office/drawing/2014/main" id="{625B08E8-2892-4723-9934-23FDF005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26988"/>
            <a:ext cx="935038" cy="9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2">
            <a:extLst>
              <a:ext uri="{FF2B5EF4-FFF2-40B4-BE49-F238E27FC236}">
                <a16:creationId xmlns:a16="http://schemas.microsoft.com/office/drawing/2014/main" id="{3E1C9F29-3E0A-4F1B-8CF7-BF02E678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</a:rPr>
              <a:t>Агентство ГПС и ГЗ Архангельской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E40E32C-9428-4508-B9E7-2D1BFED78783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836613"/>
            <a:ext cx="8567738" cy="75565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Пожарные водоисточники</a:t>
            </a:r>
            <a:endParaRPr lang="ru-RU" sz="2400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1C4C3-D983-48B9-8B70-434FF4B3DA5E}"/>
              </a:ext>
            </a:extLst>
          </p:cNvPr>
          <p:cNvSpPr txBox="1"/>
          <p:nvPr/>
        </p:nvSpPr>
        <p:spPr>
          <a:xfrm>
            <a:off x="323850" y="4340225"/>
            <a:ext cx="8632825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г. приведено в нормативное состояние 168 водоисточников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(7 719 606,25 рублей) расчетная сумма на ремонт ПВ составила 52 243 087,78 рублей.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из областного бюджета без учета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2021 г. составляет </a:t>
            </a:r>
            <a:r>
              <a:rPr lang="ru-RU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</a:t>
            </a:r>
          </a:p>
        </p:txBody>
      </p:sp>
      <p:sp>
        <p:nvSpPr>
          <p:cNvPr id="19465" name="Номер слайда 2">
            <a:extLst>
              <a:ext uri="{FF2B5EF4-FFF2-40B4-BE49-F238E27FC236}">
                <a16:creationId xmlns:a16="http://schemas.microsoft.com/office/drawing/2014/main" id="{6F744A1C-2605-4709-8798-CB31D25B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E42A1-61C7-40E2-8CE7-55059D59D768}" type="slidenum">
              <a:rPr lang="ru-RU" altLang="ru-RU" sz="1600" b="1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600" b="1">
              <a:solidFill>
                <a:schemeClr val="tx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F1FDB0-6C3F-454E-9F3E-0D7EB68AE4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5" r="5955"/>
          <a:stretch/>
        </p:blipFill>
        <p:spPr>
          <a:xfrm>
            <a:off x="5162550" y="1375066"/>
            <a:ext cx="3657600" cy="2481036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30EA46-D987-4FA8-B729-5D30AC8AFE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1" y="1253820"/>
            <a:ext cx="3842089" cy="26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6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14281</TotalTime>
  <Words>925</Words>
  <Application>Microsoft Macintosh PowerPoint</Application>
  <PresentationFormat>Экран (4:3)</PresentationFormat>
  <Paragraphs>110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DLK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совещание</dc:title>
  <dc:creator>Naborshikova</dc:creator>
  <cp:lastModifiedBy>Microsoft Office User</cp:lastModifiedBy>
  <cp:revision>463</cp:revision>
  <cp:lastPrinted>2016-03-23T18:08:02Z</cp:lastPrinted>
  <dcterms:created xsi:type="dcterms:W3CDTF">2009-04-20T12:55:11Z</dcterms:created>
  <dcterms:modified xsi:type="dcterms:W3CDTF">2021-04-19T04:09:00Z</dcterms:modified>
</cp:coreProperties>
</file>