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17"/>
  </p:notesMasterIdLst>
  <p:handoutMasterIdLst>
    <p:handoutMasterId r:id="rId18"/>
  </p:handoutMasterIdLst>
  <p:sldIdLst>
    <p:sldId id="413" r:id="rId2"/>
    <p:sldId id="435" r:id="rId3"/>
    <p:sldId id="442" r:id="rId4"/>
    <p:sldId id="425" r:id="rId5"/>
    <p:sldId id="438" r:id="rId6"/>
    <p:sldId id="436" r:id="rId7"/>
    <p:sldId id="443" r:id="rId8"/>
    <p:sldId id="439" r:id="rId9"/>
    <p:sldId id="444" r:id="rId10"/>
    <p:sldId id="445" r:id="rId11"/>
    <p:sldId id="441" r:id="rId12"/>
    <p:sldId id="447" r:id="rId13"/>
    <p:sldId id="446" r:id="rId14"/>
    <p:sldId id="448" r:id="rId15"/>
    <p:sldId id="365" r:id="rId16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00"/>
    <a:srgbClr val="000066"/>
    <a:srgbClr val="003399"/>
    <a:srgbClr val="FFFFCC"/>
    <a:srgbClr val="D7FFC1"/>
    <a:srgbClr val="336600"/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234" autoAdjust="0"/>
    <p:restoredTop sz="82989" autoAdjust="0"/>
  </p:normalViewPr>
  <p:slideViewPr>
    <p:cSldViewPr snapToGrid="0">
      <p:cViewPr varScale="1">
        <p:scale>
          <a:sx n="96" d="100"/>
          <a:sy n="96" d="100"/>
        </p:scale>
        <p:origin x="-20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3" Type="http://schemas.openxmlformats.org/officeDocument/2006/relationships/slide" Target="slides/slide3.xml"/><Relationship Id="rId7" Type="http://schemas.openxmlformats.org/officeDocument/2006/relationships/slide" Target="slides/slide9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5" Type="http://schemas.openxmlformats.org/officeDocument/2006/relationships/slide" Target="slides/slide7.xml"/><Relationship Id="rId4" Type="http://schemas.openxmlformats.org/officeDocument/2006/relationships/slide" Target="slides/slide6.xml"/><Relationship Id="rId9" Type="http://schemas.openxmlformats.org/officeDocument/2006/relationships/slide" Target="slides/slide1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Количество лесных пожаров, возникших на землях лесного фонда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0"/>
                  <c:y val="2.567189618689499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5.39109819924790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5.904536122985769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1155235328410263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5.647817161116821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662684468225189E-17"/>
                  <c:y val="6.417974046723659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5.39109819924790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3.080627542427388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5443863320107251E-3"/>
                  <c:y val="5.904536122985758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2.05375169495158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5.391098199247913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</c:trendline>
          <c:cat>
            <c:numRef>
              <c:f>Sheet1!$B$1:$N$1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Sheet1!$B$2:$N$2</c:f>
              <c:numCache>
                <c:formatCode>General</c:formatCode>
                <c:ptCount val="13"/>
                <c:pt idx="0">
                  <c:v>32</c:v>
                </c:pt>
                <c:pt idx="1">
                  <c:v>72</c:v>
                </c:pt>
                <c:pt idx="2">
                  <c:v>356</c:v>
                </c:pt>
                <c:pt idx="3">
                  <c:v>703</c:v>
                </c:pt>
                <c:pt idx="4">
                  <c:v>74</c:v>
                </c:pt>
                <c:pt idx="5">
                  <c:v>317</c:v>
                </c:pt>
                <c:pt idx="6">
                  <c:v>119</c:v>
                </c:pt>
                <c:pt idx="7">
                  <c:v>56</c:v>
                </c:pt>
                <c:pt idx="8">
                  <c:v>112</c:v>
                </c:pt>
                <c:pt idx="9">
                  <c:v>34</c:v>
                </c:pt>
                <c:pt idx="10">
                  <c:v>123</c:v>
                </c:pt>
                <c:pt idx="11">
                  <c:v>54</c:v>
                </c:pt>
                <c:pt idx="12">
                  <c:v>54</c:v>
                </c:pt>
              </c:numCache>
            </c:numRef>
          </c:val>
        </c:ser>
        <c:dLbls>
          <c:showVal val="1"/>
        </c:dLbls>
        <c:gapWidth val="75"/>
        <c:axId val="144855424"/>
        <c:axId val="144857344"/>
      </c:barChart>
      <c:lineChart>
        <c:grouping val="standard"/>
        <c:ser>
          <c:idx val="0"/>
          <c:order val="1"/>
          <c:tx>
            <c:strRef>
              <c:f>Sheet1!$A$3</c:f>
              <c:strCache>
                <c:ptCount val="1"/>
                <c:pt idx="0">
                  <c:v>Средневзвешенный показатель (класс) пожарной опасности по условиям погоды 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diamond"/>
            <c:size val="13"/>
            <c:spPr>
              <a:solidFill>
                <a:srgbClr val="FFC000"/>
              </a:solidFill>
            </c:spPr>
          </c:marker>
          <c:dLbls>
            <c:dLbl>
              <c:idx val="0"/>
              <c:layout>
                <c:manualLayout>
                  <c:x val="-3.0887726640214479E-2"/>
                  <c:y val="-4.87766027550998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254567644182152E-2"/>
                  <c:y val="-4.87766027550998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976499304235665E-2"/>
                  <c:y val="-4.364222351772090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432112972225403E-2"/>
                  <c:y val="-5.39109819924790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621408648150056E-2"/>
                  <c:y val="-5.39109819924790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3976499304235665E-2"/>
                  <c:y val="-4.87766027550998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2432112972225403E-2"/>
                  <c:y val="-4.364222351772090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3976499304235665E-2"/>
                  <c:y val="-5.647817161116821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9343340308203798E-2"/>
                  <c:y val="-5.39109819924790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9343340308203798E-2"/>
                  <c:y val="-5.39109819924790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7798953976192871E-2"/>
                  <c:y val="-4.620941313641040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Sheet1!$B$1:$N$1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Sheet1!$B$3:$N$3</c:f>
              <c:numCache>
                <c:formatCode>General</c:formatCode>
                <c:ptCount val="13"/>
                <c:pt idx="0">
                  <c:v>1.6</c:v>
                </c:pt>
                <c:pt idx="1">
                  <c:v>2</c:v>
                </c:pt>
                <c:pt idx="2">
                  <c:v>2.4</c:v>
                </c:pt>
                <c:pt idx="3">
                  <c:v>2.6</c:v>
                </c:pt>
                <c:pt idx="4">
                  <c:v>2</c:v>
                </c:pt>
                <c:pt idx="5">
                  <c:v>2.2000000000000002</c:v>
                </c:pt>
                <c:pt idx="6">
                  <c:v>2.2000000000000002</c:v>
                </c:pt>
                <c:pt idx="7">
                  <c:v>1.9</c:v>
                </c:pt>
                <c:pt idx="8">
                  <c:v>2.1</c:v>
                </c:pt>
                <c:pt idx="9">
                  <c:v>1.6</c:v>
                </c:pt>
                <c:pt idx="10">
                  <c:v>2.4</c:v>
                </c:pt>
                <c:pt idx="11">
                  <c:v>1.9</c:v>
                </c:pt>
                <c:pt idx="12">
                  <c:v>1.8</c:v>
                </c:pt>
              </c:numCache>
            </c:numRef>
          </c:val>
        </c:ser>
        <c:dLbls>
          <c:showVal val="1"/>
        </c:dLbls>
        <c:marker val="1"/>
        <c:axId val="144875904"/>
        <c:axId val="144877440"/>
      </c:lineChart>
      <c:catAx>
        <c:axId val="1448554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Годы</a:t>
                </a:r>
                <a:endParaRPr lang="ru-RU" dirty="0"/>
              </a:p>
            </c:rich>
          </c:tx>
          <c:layout/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4857344"/>
        <c:crosses val="autoZero"/>
        <c:lblAlgn val="ctr"/>
        <c:lblOffset val="100"/>
        <c:tickLblSkip val="1"/>
        <c:tickMarkSkip val="1"/>
      </c:catAx>
      <c:valAx>
        <c:axId val="14485734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Количество лесных пожаров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4855424"/>
        <c:crosses val="autoZero"/>
        <c:crossBetween val="between"/>
      </c:valAx>
      <c:catAx>
        <c:axId val="144875904"/>
        <c:scaling>
          <c:orientation val="minMax"/>
        </c:scaling>
        <c:delete val="1"/>
        <c:axPos val="b"/>
        <c:numFmt formatCode="General" sourceLinked="1"/>
        <c:tickLblPos val="none"/>
        <c:crossAx val="144877440"/>
        <c:crosses val="autoZero"/>
        <c:lblAlgn val="ctr"/>
        <c:lblOffset val="100"/>
      </c:catAx>
      <c:valAx>
        <c:axId val="144877440"/>
        <c:scaling>
          <c:orientation val="minMax"/>
        </c:scaling>
        <c:axPos val="r"/>
        <c:title>
          <c:tx>
            <c:rich>
              <a:bodyPr/>
              <a:lstStyle/>
              <a:p>
                <a:pPr algn="ctr" rtl="0">
                  <a:defRPr lang="ru-RU" sz="1600" b="1" i="0" u="none" strike="noStrike" kern="1200" baseline="0" dirty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r>
                  <a:rPr lang="ru-RU" sz="1600" b="1" i="0" u="none" strike="noStrike" kern="1200" baseline="0" dirty="0" smtClean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Показатель пожарной опасности</a:t>
                </a:r>
                <a:endParaRPr lang="ru-RU" sz="1600" b="1" i="0" u="none" strike="noStrike" kern="1200" baseline="0" dirty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94752941356732545"/>
              <c:y val="0"/>
            </c:manualLayout>
          </c:layout>
        </c:title>
        <c:numFmt formatCode="General" sourceLinked="1"/>
        <c:majorTickMark val="cross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4875904"/>
        <c:crosses val="max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574EA4-F70A-492A-9F21-8B62AB3A20B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27DC32F-7D43-4F9C-9FF3-A3553A83362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 крупный лесной пожар                          на площади 265 га </a:t>
          </a:r>
          <a:endParaRPr lang="ru-RU" dirty="0">
            <a:solidFill>
              <a:schemeClr val="tx1"/>
            </a:solidFill>
          </a:endParaRPr>
        </a:p>
      </dgm:t>
    </dgm:pt>
    <dgm:pt modelId="{7F2F5DA5-02A4-49A0-9F55-546F6C45DE28}" type="parTrans" cxnId="{91CECD56-4298-4931-A342-05C21C48BFE4}">
      <dgm:prSet/>
      <dgm:spPr/>
      <dgm:t>
        <a:bodyPr/>
        <a:lstStyle/>
        <a:p>
          <a:endParaRPr lang="ru-RU"/>
        </a:p>
      </dgm:t>
    </dgm:pt>
    <dgm:pt modelId="{8D2B5EDB-71FB-426C-A5D5-43DF9901226C}" type="sibTrans" cxnId="{91CECD56-4298-4931-A342-05C21C48BFE4}">
      <dgm:prSet/>
      <dgm:spPr/>
      <dgm:t>
        <a:bodyPr/>
        <a:lstStyle/>
        <a:p>
          <a:endParaRPr lang="ru-RU"/>
        </a:p>
      </dgm:t>
    </dgm:pt>
    <dgm:pt modelId="{8B601480-48A8-45AA-982D-C2A4804B456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93 процента                                  лесных пожаров ликвидировано                           в первые сутки</a:t>
          </a:r>
          <a:endParaRPr lang="ru-RU" dirty="0">
            <a:solidFill>
              <a:schemeClr val="tx1"/>
            </a:solidFill>
          </a:endParaRPr>
        </a:p>
      </dgm:t>
    </dgm:pt>
    <dgm:pt modelId="{3259C29D-F2DC-4146-AB10-248FE41E308D}" type="parTrans" cxnId="{871CFBE1-87F9-45E9-922C-69A40D4CCD36}">
      <dgm:prSet/>
      <dgm:spPr/>
      <dgm:t>
        <a:bodyPr/>
        <a:lstStyle/>
        <a:p>
          <a:endParaRPr lang="ru-RU"/>
        </a:p>
      </dgm:t>
    </dgm:pt>
    <dgm:pt modelId="{2D968A14-A4F6-455A-92F3-DF49D8B8EFA3}" type="sibTrans" cxnId="{871CFBE1-87F9-45E9-922C-69A40D4CCD36}">
      <dgm:prSet/>
      <dgm:spPr/>
      <dgm:t>
        <a:bodyPr/>
        <a:lstStyle/>
        <a:p>
          <a:endParaRPr lang="ru-RU"/>
        </a:p>
      </dgm:t>
    </dgm:pt>
    <dgm:pt modelId="{08644523-8EEE-43B5-AA70-E5D6D9F07B8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54 лесных пожара                                    на площади 360 га</a:t>
          </a:r>
          <a:endParaRPr lang="ru-RU" dirty="0">
            <a:solidFill>
              <a:schemeClr val="tx1"/>
            </a:solidFill>
          </a:endParaRPr>
        </a:p>
      </dgm:t>
    </dgm:pt>
    <dgm:pt modelId="{08CBDB58-59CB-4100-9A40-47C3F568BF6A}" type="parTrans" cxnId="{90F3D8F0-1133-4224-AEE0-F6B88EC3083B}">
      <dgm:prSet/>
      <dgm:spPr/>
      <dgm:t>
        <a:bodyPr/>
        <a:lstStyle/>
        <a:p>
          <a:endParaRPr lang="ru-RU"/>
        </a:p>
      </dgm:t>
    </dgm:pt>
    <dgm:pt modelId="{1E43FA95-0304-4B80-AA68-65A9371FAD95}" type="sibTrans" cxnId="{90F3D8F0-1133-4224-AEE0-F6B88EC3083B}">
      <dgm:prSet/>
      <dgm:spPr/>
      <dgm:t>
        <a:bodyPr/>
        <a:lstStyle/>
        <a:p>
          <a:endParaRPr lang="ru-RU"/>
        </a:p>
      </dgm:t>
    </dgm:pt>
    <dgm:pt modelId="{AA95314E-A1C3-4B0A-9027-4CDAD93700D0}" type="pres">
      <dgm:prSet presAssocID="{CA574EA4-F70A-492A-9F21-8B62AB3A20BB}" presName="CompostProcess" presStyleCnt="0">
        <dgm:presLayoutVars>
          <dgm:dir/>
          <dgm:resizeHandles val="exact"/>
        </dgm:presLayoutVars>
      </dgm:prSet>
      <dgm:spPr/>
    </dgm:pt>
    <dgm:pt modelId="{4411D3C5-C835-488A-B14D-DDB83C461A57}" type="pres">
      <dgm:prSet presAssocID="{CA574EA4-F70A-492A-9F21-8B62AB3A20BB}" presName="arrow" presStyleLbl="bgShp" presStyleIdx="0" presStyleCnt="1" custLinFactNeighborX="3141" custLinFactNeighborY="-1699"/>
      <dgm:spPr/>
    </dgm:pt>
    <dgm:pt modelId="{CECC5E22-95CE-4C1F-ADFA-03C5E8939F79}" type="pres">
      <dgm:prSet presAssocID="{CA574EA4-F70A-492A-9F21-8B62AB3A20BB}" presName="linearProcess" presStyleCnt="0"/>
      <dgm:spPr/>
    </dgm:pt>
    <dgm:pt modelId="{47457951-6F6A-49B1-9820-EDEDCB8B9C94}" type="pres">
      <dgm:prSet presAssocID="{08644523-8EEE-43B5-AA70-E5D6D9F07B8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0165C-79B1-4ECF-BB68-1FEB611E0D48}" type="pres">
      <dgm:prSet presAssocID="{1E43FA95-0304-4B80-AA68-65A9371FAD95}" presName="sibTrans" presStyleCnt="0"/>
      <dgm:spPr/>
    </dgm:pt>
    <dgm:pt modelId="{7DB40DE6-AE43-4414-B1C2-656034D64DEE}" type="pres">
      <dgm:prSet presAssocID="{A27DC32F-7D43-4F9C-9FF3-A3553A83362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C65EE-D477-4034-A4AF-0263815FA43F}" type="pres">
      <dgm:prSet presAssocID="{8D2B5EDB-71FB-426C-A5D5-43DF9901226C}" presName="sibTrans" presStyleCnt="0"/>
      <dgm:spPr/>
    </dgm:pt>
    <dgm:pt modelId="{DC955B09-CD41-46E2-B166-092D32F9D392}" type="pres">
      <dgm:prSet presAssocID="{8B601480-48A8-45AA-982D-C2A4804B456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CECD56-4298-4931-A342-05C21C48BFE4}" srcId="{CA574EA4-F70A-492A-9F21-8B62AB3A20BB}" destId="{A27DC32F-7D43-4F9C-9FF3-A3553A833620}" srcOrd="1" destOrd="0" parTransId="{7F2F5DA5-02A4-49A0-9F55-546F6C45DE28}" sibTransId="{8D2B5EDB-71FB-426C-A5D5-43DF9901226C}"/>
    <dgm:cxn modelId="{DBEC3A7B-34CE-4D79-82E2-79CFB58A7FCD}" type="presOf" srcId="{A27DC32F-7D43-4F9C-9FF3-A3553A833620}" destId="{7DB40DE6-AE43-4414-B1C2-656034D64DEE}" srcOrd="0" destOrd="0" presId="urn:microsoft.com/office/officeart/2005/8/layout/hProcess9"/>
    <dgm:cxn modelId="{FDD66944-82CA-4B73-8D91-3B5904837928}" type="presOf" srcId="{CA574EA4-F70A-492A-9F21-8B62AB3A20BB}" destId="{AA95314E-A1C3-4B0A-9027-4CDAD93700D0}" srcOrd="0" destOrd="0" presId="urn:microsoft.com/office/officeart/2005/8/layout/hProcess9"/>
    <dgm:cxn modelId="{6E1FBB85-B926-4916-AFED-EA44A0FF9796}" type="presOf" srcId="{08644523-8EEE-43B5-AA70-E5D6D9F07B81}" destId="{47457951-6F6A-49B1-9820-EDEDCB8B9C94}" srcOrd="0" destOrd="0" presId="urn:microsoft.com/office/officeart/2005/8/layout/hProcess9"/>
    <dgm:cxn modelId="{90F3D8F0-1133-4224-AEE0-F6B88EC3083B}" srcId="{CA574EA4-F70A-492A-9F21-8B62AB3A20BB}" destId="{08644523-8EEE-43B5-AA70-E5D6D9F07B81}" srcOrd="0" destOrd="0" parTransId="{08CBDB58-59CB-4100-9A40-47C3F568BF6A}" sibTransId="{1E43FA95-0304-4B80-AA68-65A9371FAD95}"/>
    <dgm:cxn modelId="{3BE1F903-B826-4D4E-A2C2-5A82A1A34A25}" type="presOf" srcId="{8B601480-48A8-45AA-982D-C2A4804B456E}" destId="{DC955B09-CD41-46E2-B166-092D32F9D392}" srcOrd="0" destOrd="0" presId="urn:microsoft.com/office/officeart/2005/8/layout/hProcess9"/>
    <dgm:cxn modelId="{871CFBE1-87F9-45E9-922C-69A40D4CCD36}" srcId="{CA574EA4-F70A-492A-9F21-8B62AB3A20BB}" destId="{8B601480-48A8-45AA-982D-C2A4804B456E}" srcOrd="2" destOrd="0" parTransId="{3259C29D-F2DC-4146-AB10-248FE41E308D}" sibTransId="{2D968A14-A4F6-455A-92F3-DF49D8B8EFA3}"/>
    <dgm:cxn modelId="{6EC8328C-47A4-41CC-987A-C2125B76F2C4}" type="presParOf" srcId="{AA95314E-A1C3-4B0A-9027-4CDAD93700D0}" destId="{4411D3C5-C835-488A-B14D-DDB83C461A57}" srcOrd="0" destOrd="0" presId="urn:microsoft.com/office/officeart/2005/8/layout/hProcess9"/>
    <dgm:cxn modelId="{44FF7E52-0D08-4FE9-B01A-7B288E659BBF}" type="presParOf" srcId="{AA95314E-A1C3-4B0A-9027-4CDAD93700D0}" destId="{CECC5E22-95CE-4C1F-ADFA-03C5E8939F79}" srcOrd="1" destOrd="0" presId="urn:microsoft.com/office/officeart/2005/8/layout/hProcess9"/>
    <dgm:cxn modelId="{64051096-07C3-4224-995E-34FEF2DCF594}" type="presParOf" srcId="{CECC5E22-95CE-4C1F-ADFA-03C5E8939F79}" destId="{47457951-6F6A-49B1-9820-EDEDCB8B9C94}" srcOrd="0" destOrd="0" presId="urn:microsoft.com/office/officeart/2005/8/layout/hProcess9"/>
    <dgm:cxn modelId="{40FAFD01-E6C2-42F5-AB68-96C7DA0F3BB1}" type="presParOf" srcId="{CECC5E22-95CE-4C1F-ADFA-03C5E8939F79}" destId="{3A80165C-79B1-4ECF-BB68-1FEB611E0D48}" srcOrd="1" destOrd="0" presId="urn:microsoft.com/office/officeart/2005/8/layout/hProcess9"/>
    <dgm:cxn modelId="{AE7D6C70-88C2-4B3D-ADB4-FCD7B7AB9499}" type="presParOf" srcId="{CECC5E22-95CE-4C1F-ADFA-03C5E8939F79}" destId="{7DB40DE6-AE43-4414-B1C2-656034D64DEE}" srcOrd="2" destOrd="0" presId="urn:microsoft.com/office/officeart/2005/8/layout/hProcess9"/>
    <dgm:cxn modelId="{0DBE560F-1ECC-4D97-ACA8-C74AB998F3AA}" type="presParOf" srcId="{CECC5E22-95CE-4C1F-ADFA-03C5E8939F79}" destId="{9D4C65EE-D477-4034-A4AF-0263815FA43F}" srcOrd="3" destOrd="0" presId="urn:microsoft.com/office/officeart/2005/8/layout/hProcess9"/>
    <dgm:cxn modelId="{02DF4D42-2463-4105-8202-17D6C2FE2075}" type="presParOf" srcId="{CECC5E22-95CE-4C1F-ADFA-03C5E8939F79}" destId="{DC955B09-CD41-46E2-B166-092D32F9D39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11D3C5-C835-488A-B14D-DDB83C461A57}">
      <dsp:nvSpPr>
        <dsp:cNvPr id="0" name=""/>
        <dsp:cNvSpPr/>
      </dsp:nvSpPr>
      <dsp:spPr>
        <a:xfrm>
          <a:off x="757256" y="0"/>
          <a:ext cx="6329176" cy="175489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57951-6F6A-49B1-9820-EDEDCB8B9C94}">
      <dsp:nvSpPr>
        <dsp:cNvPr id="0" name=""/>
        <dsp:cNvSpPr/>
      </dsp:nvSpPr>
      <dsp:spPr>
        <a:xfrm>
          <a:off x="7998" y="526466"/>
          <a:ext cx="2396710" cy="701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54 лесных пожара                                    на площади 360 га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7998" y="526466"/>
        <a:ext cx="2396710" cy="701956"/>
      </dsp:txXfrm>
    </dsp:sp>
    <dsp:sp modelId="{7DB40DE6-AE43-4414-B1C2-656034D64DEE}">
      <dsp:nvSpPr>
        <dsp:cNvPr id="0" name=""/>
        <dsp:cNvSpPr/>
      </dsp:nvSpPr>
      <dsp:spPr>
        <a:xfrm>
          <a:off x="2524689" y="526466"/>
          <a:ext cx="2396710" cy="701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1 крупный лесной пожар                          на площади 265 га 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524689" y="526466"/>
        <a:ext cx="2396710" cy="701956"/>
      </dsp:txXfrm>
    </dsp:sp>
    <dsp:sp modelId="{DC955B09-CD41-46E2-B166-092D32F9D392}">
      <dsp:nvSpPr>
        <dsp:cNvPr id="0" name=""/>
        <dsp:cNvSpPr/>
      </dsp:nvSpPr>
      <dsp:spPr>
        <a:xfrm>
          <a:off x="5041381" y="526466"/>
          <a:ext cx="2396710" cy="701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93 процента                                  лесных пожаров ликвидировано                           в первые сутки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041381" y="526466"/>
        <a:ext cx="2396710" cy="701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0.95809</cdr:x>
      <cdr:y>0.92941</cdr:y>
    </cdr:from>
    <cdr:to>
      <cdr:x>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8629610" y="5005920"/>
          <a:ext cx="371515" cy="369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8E9685D-FDF8-4D4F-9491-141522B18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6330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9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2E5860D-010D-4410-B8B0-42724BFAE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2533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D59313B-6829-4431-9BCA-3882EB5C0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4EB02-C083-43E4-AAC3-5A508F4C8C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104DFBC3-BF3F-4C8F-95AA-AFF89B48A6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EBD8E22-A57C-4D68-AAD9-8BFEC56702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A4FE645-FBBA-424B-9C54-85C6423DEE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020A9825-2745-49A7-B98E-F7A46CA1F0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426B245B-3311-4A3F-944F-9C164F2B63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FDB297-8917-46FD-8E04-85F66E6F56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6B9012-7920-4B5C-ACE8-5F8988F65A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391BB6C-69E9-429E-91B3-3A0BD4B708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6E932A3E-C429-434F-99E2-ABD292506F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AA605C-B1B6-4BE7-9FF1-05818501AD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chart" Target="../charts/chart1.xml"/><Relationship Id="rId10" Type="http://schemas.microsoft.com/office/2007/relationships/diagramDrawing" Target="../diagrams/drawing1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91DA9-6FE1-4D47-94A0-E9A0DE5BB20F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grpSp>
        <p:nvGrpSpPr>
          <p:cNvPr id="6147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51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3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6153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887" name="Rectangle 11"/>
          <p:cNvSpPr>
            <a:spLocks noChangeArrowheads="1"/>
          </p:cNvSpPr>
          <p:nvPr/>
        </p:nvSpPr>
        <p:spPr bwMode="auto">
          <a:xfrm>
            <a:off x="459698" y="2480985"/>
            <a:ext cx="84264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 подготовке сил и средств</a:t>
            </a:r>
          </a:p>
          <a:p>
            <a:pPr algn="ctr"/>
            <a:r>
              <a:rPr lang="ru-RU" sz="3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 пожароопасному сезону 2021 года в лесах Архангельской области</a:t>
            </a:r>
            <a:endParaRPr lang="ru-RU" sz="30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378888" name="Rectangle 8"/>
          <p:cNvSpPr>
            <a:spLocks noRot="1" noChangeArrowheads="1"/>
          </p:cNvSpPr>
          <p:nvPr/>
        </p:nvSpPr>
        <p:spPr bwMode="auto">
          <a:xfrm>
            <a:off x="4406900" y="4376738"/>
            <a:ext cx="448310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000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1054100" y="0"/>
            <a:ext cx="7556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Министерство природных ресурсов и лесопромышленного комплекса Архангельской области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93694" y="5052391"/>
            <a:ext cx="35498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Мураев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Игорь Геннадиевич –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министр природных ресурсов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лесопромышленного комплекса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Архангельской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38366-7DE7-45D8-BBCD-DF89C5BF0AF2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2295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3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12297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8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9257" name="Rectangle 9"/>
          <p:cNvSpPr>
            <a:spLocks noRot="1" noChangeArrowheads="1"/>
          </p:cNvSpPr>
          <p:nvPr/>
        </p:nvSpPr>
        <p:spPr bwMode="auto">
          <a:xfrm>
            <a:off x="457200" y="244475"/>
            <a:ext cx="8385175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ru-RU" sz="44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1092200" y="0"/>
            <a:ext cx="805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Министерство природных ресурсов и лесопромышленного комплекса Архангельской области</a:t>
            </a:r>
          </a:p>
        </p:txBody>
      </p:sp>
      <p:sp>
        <p:nvSpPr>
          <p:cNvPr id="12" name="Rectangle 8"/>
          <p:cNvSpPr>
            <a:spLocks noRot="1" noChangeArrowheads="1"/>
          </p:cNvSpPr>
          <p:nvPr/>
        </p:nvSpPr>
        <p:spPr bwMode="auto">
          <a:xfrm>
            <a:off x="438150" y="879475"/>
            <a:ext cx="83915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Закупка техники и оборудования в рамках регионального проекта «Сохранение лесов (Архангельская область)»</a:t>
            </a:r>
            <a:endParaRPr lang="ru-RU" sz="24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200" y="65810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endParaRPr lang="ru-RU" dirty="0"/>
          </a:p>
        </p:txBody>
      </p:sp>
      <p:pic>
        <p:nvPicPr>
          <p:cNvPr id="17" name="Picture 3" descr="C:\Users\Lubovcov\Downloads\IMG-20200413-WA0001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851" y="1881364"/>
            <a:ext cx="3006226" cy="2949056"/>
          </a:xfrm>
          <a:prstGeom prst="rect">
            <a:avLst/>
          </a:prstGeom>
          <a:noFill/>
        </p:spPr>
      </p:pic>
      <p:pic>
        <p:nvPicPr>
          <p:cNvPr id="18" name="Picture 2" descr="C:\Users\Lubovcov\Downloads\IMG-cc73a663e38f91715f1c45ccfa672617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3825" y="1735945"/>
            <a:ext cx="2672731" cy="2917523"/>
          </a:xfrm>
          <a:prstGeom prst="rect">
            <a:avLst/>
          </a:prstGeom>
          <a:noFill/>
        </p:spPr>
      </p:pic>
      <p:pic>
        <p:nvPicPr>
          <p:cNvPr id="19" name="Picture 2" descr="C:\Users\Lubovcov\AppData\Local\Temp\Rar$DI01.068\20200703_132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3429" y="3084144"/>
            <a:ext cx="4125545" cy="3366351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96348" y="2017643"/>
            <a:ext cx="234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Вахтовый автомобиль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32714" y="1951382"/>
            <a:ext cx="18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Автомобиль УАЗ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13384" y="3379303"/>
            <a:ext cx="164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Тягач с тралом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88225" y="3359426"/>
            <a:ext cx="110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ТРЭКОЛ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19B25-1CA7-4321-8E54-E1F904C06FD2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15" name="Номер слайда 3"/>
          <p:cNvSpPr txBox="1">
            <a:spLocks noGrp="1"/>
          </p:cNvSpPr>
          <p:nvPr/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30618FE6-CA86-4BD0-99F1-8E1C36FF27E1}" type="slidenum"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hangingPunct="1">
                <a:defRPr/>
              </a:pPr>
              <a:t>11</a:t>
            </a:fld>
            <a:endParaRPr lang="ru-RU" sz="1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pic>
            <p:nvPicPr>
              <p:cNvPr id="10250" name="Picture 10" descr="back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>
                <a:off x="1111" y="0"/>
                <a:ext cx="4649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5306" tIns="32653" rIns="65306" bIns="32653" anchor="ctr"/>
              <a:lstStyle/>
              <a:p>
                <a:pPr algn="r" defTabSz="652463" eaLnBrk="1" hangingPunct="1">
                  <a:spcBef>
                    <a:spcPct val="50000"/>
                  </a:spcBef>
                  <a:defRPr/>
                </a:pPr>
                <a:r>
                  <a:rPr lang="ru-RU" sz="1600" b="1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 </a:t>
                </a:r>
              </a:p>
            </p:txBody>
          </p:sp>
          <p:pic>
            <p:nvPicPr>
              <p:cNvPr id="10252" name="Picture 4" descr="Flag_line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36"/>
                <a:ext cx="5760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3" name="Picture 6" descr="photo310s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3" y="0"/>
                <a:ext cx="529" cy="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249" name="Rectangle 7"/>
            <p:cNvSpPr>
              <a:spLocks noChangeArrowheads="1"/>
            </p:cNvSpPr>
            <p:nvPr/>
          </p:nvSpPr>
          <p:spPr bwMode="auto">
            <a:xfrm>
              <a:off x="1092200" y="0"/>
              <a:ext cx="8051800" cy="61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306" tIns="32653" rIns="65306" bIns="32653">
              <a:spAutoFit/>
            </a:bodyPr>
            <a:lstStyle/>
            <a:p>
              <a:pPr algn="ctr" defTabSz="652463" eaLnBrk="1" hangingPunct="1"/>
              <a:r>
                <a:rPr lang="ru-RU" b="1" dirty="0">
                  <a:solidFill>
                    <a:schemeClr val="accent2"/>
                  </a:solidFill>
                </a:rPr>
                <a:t>Министерство природных ресурсов и лесопромышленного комплекса Архангельской области</a:t>
              </a:r>
            </a:p>
          </p:txBody>
        </p:sp>
      </p:grpSp>
      <p:sp>
        <p:nvSpPr>
          <p:cNvPr id="10246" name="Rectangle 11"/>
          <p:cNvSpPr>
            <a:spLocks noChangeArrowheads="1"/>
          </p:cNvSpPr>
          <p:nvPr/>
        </p:nvSpPr>
        <p:spPr bwMode="auto">
          <a:xfrm>
            <a:off x="268288" y="3546914"/>
            <a:ext cx="8570912" cy="16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306" tIns="32653" rIns="65306" bIns="32653" anchor="ctr" anchorCtr="1">
            <a:spAutoFit/>
          </a:bodyPr>
          <a:lstStyle/>
          <a:p>
            <a:pPr marL="342900" indent="-342900" defTabSz="652463"/>
            <a:endParaRPr lang="ru-RU" sz="900" dirty="0">
              <a:latin typeface="Times New Roman" pitchFamily="18" charset="0"/>
            </a:endParaRPr>
          </a:p>
          <a:p>
            <a:pPr marL="342900" indent="-342900" algn="just" defTabSz="652463">
              <a:buFontTx/>
              <a:buChar char="•"/>
            </a:pPr>
            <a:endParaRPr lang="ru-RU" sz="2000" dirty="0" smtClean="0">
              <a:latin typeface="Times New Roman" pitchFamily="18" charset="0"/>
            </a:endParaRPr>
          </a:p>
          <a:p>
            <a:pPr marL="342900" indent="-342900" defTabSz="652463">
              <a:buFontTx/>
              <a:buChar char="•"/>
            </a:pPr>
            <a:endParaRPr lang="ru-RU" sz="900" dirty="0">
              <a:latin typeface="Times New Roman" pitchFamily="18" charset="0"/>
            </a:endParaRPr>
          </a:p>
          <a:p>
            <a:pPr marL="342900" indent="-342900" defTabSz="652463">
              <a:buFontTx/>
              <a:buChar char="•"/>
            </a:pPr>
            <a:endParaRPr lang="ru-RU" sz="2000" dirty="0">
              <a:latin typeface="Times New Roman" pitchFamily="18" charset="0"/>
            </a:endParaRPr>
          </a:p>
          <a:p>
            <a:pPr marL="342900" indent="-342900" defTabSz="652463">
              <a:buFontTx/>
              <a:buChar char="•"/>
            </a:pPr>
            <a:endParaRPr lang="ru-RU" sz="2000" dirty="0">
              <a:latin typeface="Times New Roman" pitchFamily="18" charset="0"/>
            </a:endParaRPr>
          </a:p>
          <a:p>
            <a:pPr marL="342900" indent="-342900" defTabSz="652463">
              <a:buFontTx/>
              <a:buChar char="•"/>
            </a:pPr>
            <a:endParaRPr lang="ru-RU" sz="800" dirty="0">
              <a:latin typeface="Times New Roman" pitchFamily="18" charset="0"/>
            </a:endParaRPr>
          </a:p>
          <a:p>
            <a:pPr marL="342900" indent="-342900" defTabSz="652463">
              <a:buFontTx/>
              <a:buChar char="•"/>
            </a:pPr>
            <a:endParaRPr lang="ru-RU" sz="2000" dirty="0">
              <a:latin typeface="Times New Roman" pitchFamily="18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228600" y="901700"/>
            <a:ext cx="8750300" cy="117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306" tIns="32653" rIns="65306" bIns="32653">
            <a:spAutoFit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Подготовка</a:t>
            </a:r>
            <a:b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ГАУ АО «Единый лесопожарный центр» </a:t>
            </a:r>
          </a:p>
          <a:p>
            <a:pPr algn="ctr" eaLnBrk="1" hangingPunct="1"/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 пожароопасному сезону</a:t>
            </a: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82656" y="2089489"/>
            <a:ext cx="84709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Tx/>
              <a:buChar char="•"/>
              <a:tabLst>
                <a:tab pos="457200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январь – март  – 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доведение государственного задания на выполнение работ по охране лесов от пожаров и соглашений </a:t>
            </a:r>
            <a:r>
              <a:rPr lang="ru-RU" sz="17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на закупку техники (оборудования) и проведение обучения;</a:t>
            </a:r>
          </a:p>
          <a:p>
            <a:pPr algn="just">
              <a:buFontTx/>
              <a:buChar char="•"/>
              <a:tabLst>
                <a:tab pos="457200" algn="l"/>
              </a:tabLst>
            </a:pPr>
            <a:endParaRPr lang="ru-RU" sz="1700" dirty="0" smtClean="0">
              <a:latin typeface="Times New Roman" pitchFamily="18" charset="0"/>
              <a:ea typeface="Andale Sans UI"/>
              <a:cs typeface="Times New Roman" pitchFamily="18" charset="0"/>
            </a:endParaRPr>
          </a:p>
          <a:p>
            <a:pPr lvl="0" algn="just">
              <a:buFontTx/>
              <a:buChar char="•"/>
              <a:tabLst>
                <a:tab pos="457200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до 1 апреля – заключение договоров на оказание авиационных услуг и предоставление</a:t>
            </a:r>
            <a:r>
              <a:rPr kumimoji="0" lang="ru-RU" sz="17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метеорологической информации, обеспечение технической готовности средств пожаротушения</a:t>
            </a:r>
            <a:r>
              <a:rPr lang="ru-RU" sz="17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Tx/>
              <a:buChar char="•"/>
              <a:tabLst>
                <a:tab pos="457200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до 15 апреля – формирование списков кандидатов на должности лесных пожарных на временной основе на пожароопасный сезон;</a:t>
            </a:r>
          </a:p>
          <a:p>
            <a:pPr lvl="0" algn="just">
              <a:buFontTx/>
              <a:buChar char="•"/>
              <a:tabLst>
                <a:tab pos="457200" algn="l"/>
              </a:tabLst>
            </a:pPr>
            <a:endParaRPr lang="ru-RU" sz="1700" dirty="0" smtClean="0">
              <a:latin typeface="Times New Roman" pitchFamily="18" charset="0"/>
              <a:ea typeface="Andale Sans UI"/>
              <a:cs typeface="Times New Roman" pitchFamily="18" charset="0"/>
            </a:endParaRPr>
          </a:p>
          <a:p>
            <a:pPr lvl="0" algn="just">
              <a:buFontTx/>
              <a:buChar char="•"/>
              <a:tabLst>
                <a:tab pos="457200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до 30 апреля – проведение воздушных тренировок работников парашютно (десантной)-пожарной службы и контрольно-проверочных полетов лётчиков-наблюдателей;</a:t>
            </a:r>
          </a:p>
          <a:p>
            <a:pPr lvl="0" algn="just">
              <a:buFontTx/>
              <a:buChar char="•"/>
              <a:tabLst>
                <a:tab pos="457200" algn="l"/>
              </a:tabLst>
            </a:pPr>
            <a:endParaRPr lang="ru-RU" sz="1700" dirty="0" smtClean="0">
              <a:latin typeface="Times New Roman" pitchFamily="18" charset="0"/>
              <a:ea typeface="Andale Sans UI"/>
              <a:cs typeface="Times New Roman" pitchFamily="18" charset="0"/>
            </a:endParaRPr>
          </a:p>
          <a:p>
            <a:pPr lvl="0" algn="just">
              <a:buFontTx/>
              <a:buChar char="•"/>
              <a:tabLst>
                <a:tab pos="457200" algn="l"/>
              </a:tabLst>
            </a:pPr>
            <a:r>
              <a:rPr lang="ru-RU" sz="1600" dirty="0" smtClean="0"/>
              <a:t> </a:t>
            </a:r>
            <a:r>
              <a:rPr lang="ru-RU" sz="17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с 1 мая - обеспечение круглосуточного режима работы региональной диспетчерской службы лесного хозяйства.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19B25-1CA7-4321-8E54-E1F904C06FD2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15" name="Номер слайда 3"/>
          <p:cNvSpPr txBox="1">
            <a:spLocks noGrp="1"/>
          </p:cNvSpPr>
          <p:nvPr/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30618FE6-CA86-4BD0-99F1-8E1C36FF27E1}" type="slidenum"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hangingPunct="1">
                <a:defRPr/>
              </a:pPr>
              <a:t>12</a:t>
            </a:fld>
            <a:endParaRPr lang="ru-RU" sz="1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pic>
            <p:nvPicPr>
              <p:cNvPr id="10250" name="Picture 10" descr="back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>
                <a:off x="1111" y="0"/>
                <a:ext cx="4649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5306" tIns="32653" rIns="65306" bIns="32653" anchor="ctr"/>
              <a:lstStyle/>
              <a:p>
                <a:pPr algn="r" defTabSz="652463" eaLnBrk="1" hangingPunct="1">
                  <a:spcBef>
                    <a:spcPct val="50000"/>
                  </a:spcBef>
                  <a:defRPr/>
                </a:pPr>
                <a:r>
                  <a:rPr lang="ru-RU" sz="1600" b="1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 </a:t>
                </a:r>
              </a:p>
            </p:txBody>
          </p:sp>
          <p:pic>
            <p:nvPicPr>
              <p:cNvPr id="10252" name="Picture 4" descr="Flag_line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36"/>
                <a:ext cx="5760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3" name="Picture 6" descr="photo310s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3" y="0"/>
                <a:ext cx="529" cy="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249" name="Rectangle 7"/>
            <p:cNvSpPr>
              <a:spLocks noChangeArrowheads="1"/>
            </p:cNvSpPr>
            <p:nvPr/>
          </p:nvSpPr>
          <p:spPr bwMode="auto">
            <a:xfrm>
              <a:off x="1092200" y="0"/>
              <a:ext cx="8051800" cy="61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306" tIns="32653" rIns="65306" bIns="32653">
              <a:spAutoFit/>
            </a:bodyPr>
            <a:lstStyle/>
            <a:p>
              <a:pPr algn="ctr" defTabSz="652463" eaLnBrk="1" hangingPunct="1"/>
              <a:r>
                <a:rPr lang="ru-RU" b="1" dirty="0">
                  <a:solidFill>
                    <a:schemeClr val="accent2"/>
                  </a:solidFill>
                </a:rPr>
                <a:t>Министерство природных ресурсов и лесопромышленного комплекса Архангельской области</a:t>
              </a:r>
            </a:p>
          </p:txBody>
        </p:sp>
      </p:grpSp>
      <p:sp>
        <p:nvSpPr>
          <p:cNvPr id="10246" name="Rectangle 11"/>
          <p:cNvSpPr>
            <a:spLocks noChangeArrowheads="1"/>
          </p:cNvSpPr>
          <p:nvPr/>
        </p:nvSpPr>
        <p:spPr bwMode="auto">
          <a:xfrm>
            <a:off x="268288" y="3546914"/>
            <a:ext cx="8570912" cy="16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306" tIns="32653" rIns="65306" bIns="32653" anchor="ctr" anchorCtr="1">
            <a:spAutoFit/>
          </a:bodyPr>
          <a:lstStyle/>
          <a:p>
            <a:pPr marL="342900" indent="-342900" defTabSz="652463"/>
            <a:endParaRPr lang="ru-RU" sz="900" dirty="0">
              <a:latin typeface="Times New Roman" pitchFamily="18" charset="0"/>
            </a:endParaRPr>
          </a:p>
          <a:p>
            <a:pPr marL="342900" indent="-342900" algn="just" defTabSz="652463">
              <a:buFontTx/>
              <a:buChar char="•"/>
            </a:pPr>
            <a:endParaRPr lang="ru-RU" sz="2000" dirty="0" smtClean="0">
              <a:latin typeface="Times New Roman" pitchFamily="18" charset="0"/>
            </a:endParaRPr>
          </a:p>
          <a:p>
            <a:pPr marL="342900" indent="-342900" defTabSz="652463">
              <a:buFontTx/>
              <a:buChar char="•"/>
            </a:pPr>
            <a:endParaRPr lang="ru-RU" sz="900" dirty="0">
              <a:latin typeface="Times New Roman" pitchFamily="18" charset="0"/>
            </a:endParaRPr>
          </a:p>
          <a:p>
            <a:pPr marL="342900" indent="-342900" defTabSz="652463">
              <a:buFontTx/>
              <a:buChar char="•"/>
            </a:pPr>
            <a:endParaRPr lang="ru-RU" sz="2000" dirty="0">
              <a:latin typeface="Times New Roman" pitchFamily="18" charset="0"/>
            </a:endParaRPr>
          </a:p>
          <a:p>
            <a:pPr marL="342900" indent="-342900" defTabSz="652463">
              <a:buFontTx/>
              <a:buChar char="•"/>
            </a:pPr>
            <a:endParaRPr lang="ru-RU" sz="2000" dirty="0">
              <a:latin typeface="Times New Roman" pitchFamily="18" charset="0"/>
            </a:endParaRPr>
          </a:p>
          <a:p>
            <a:pPr marL="342900" indent="-342900" defTabSz="652463">
              <a:buFontTx/>
              <a:buChar char="•"/>
            </a:pPr>
            <a:endParaRPr lang="ru-RU" sz="800" dirty="0">
              <a:latin typeface="Times New Roman" pitchFamily="18" charset="0"/>
            </a:endParaRPr>
          </a:p>
          <a:p>
            <a:pPr marL="342900" indent="-342900" defTabSz="652463">
              <a:buFontTx/>
              <a:buChar char="•"/>
            </a:pPr>
            <a:endParaRPr lang="ru-RU" sz="2000" dirty="0">
              <a:latin typeface="Times New Roman" pitchFamily="18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228600" y="901700"/>
            <a:ext cx="8750300" cy="117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306" tIns="32653" rIns="65306" bIns="32653">
            <a:spAutoFit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Подготовка</a:t>
            </a:r>
            <a:b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ГАУ АО «Единый лесопожарный центр» </a:t>
            </a:r>
          </a:p>
          <a:p>
            <a:pPr algn="ctr" eaLnBrk="1" hangingPunct="1"/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 пожароопасному сезону</a:t>
            </a: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82656" y="4051564"/>
            <a:ext cx="84709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Tx/>
              <a:buChar char="•"/>
              <a:tabLst>
                <a:tab pos="457200" algn="l"/>
              </a:tabLst>
            </a:pPr>
            <a:endParaRPr lang="ru-RU" sz="1700" dirty="0" smtClean="0">
              <a:latin typeface="Times New Roman" pitchFamily="18" charset="0"/>
              <a:ea typeface="Andale Sans UI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078" y="2255564"/>
            <a:ext cx="5045427" cy="440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764695" y="3289851"/>
            <a:ext cx="31705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ru-RU" sz="2000" dirty="0" smtClean="0">
                <a:latin typeface="Times New Roman" pitchFamily="18" charset="0"/>
                <a:cs typeface="Times New Roman" pitchFamily="18" charset="0"/>
              </a:rPr>
              <a:t>10 пожарно-химических станций </a:t>
            </a:r>
            <a:r>
              <a:rPr kumimoji="1" lang="ru-RU" sz="2000" dirty="0" smtClean="0">
                <a:latin typeface="Times New Roman" pitchFamily="18" charset="0"/>
                <a:cs typeface="Times New Roman" pitchFamily="18" charset="0"/>
              </a:rPr>
              <a:t>3 типа </a:t>
            </a:r>
          </a:p>
          <a:p>
            <a:pPr algn="ctr"/>
            <a:endParaRPr kumimoji="1"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kumimoji="1" lang="ru-RU" sz="2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1" lang="ru-RU" sz="2000" dirty="0" smtClean="0">
                <a:latin typeface="Times New Roman" pitchFamily="18" charset="0"/>
                <a:cs typeface="Times New Roman" pitchFamily="18" charset="0"/>
              </a:rPr>
              <a:t>пункта сосредоточения пожарного инвентаря </a:t>
            </a:r>
            <a:endParaRPr kumimoji="1"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kumimoji="1"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1"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1"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sz="2000" dirty="0" smtClean="0">
                <a:latin typeface="Times New Roman" pitchFamily="18" charset="0"/>
                <a:cs typeface="Times New Roman" pitchFamily="18" charset="0"/>
              </a:rPr>
              <a:t>9 авиаподразделений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19B25-1CA7-4321-8E54-E1F904C06FD2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15" name="Номер слайда 3"/>
          <p:cNvSpPr txBox="1">
            <a:spLocks noGrp="1"/>
          </p:cNvSpPr>
          <p:nvPr/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30618FE6-CA86-4BD0-99F1-8E1C36FF27E1}" type="slidenum"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hangingPunct="1">
                <a:defRPr/>
              </a:pPr>
              <a:t>13</a:t>
            </a:fld>
            <a:endParaRPr lang="ru-RU" sz="1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pic>
            <p:nvPicPr>
              <p:cNvPr id="10250" name="Picture 10" descr="back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>
                <a:off x="1111" y="0"/>
                <a:ext cx="4649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5306" tIns="32653" rIns="65306" bIns="32653" anchor="ctr"/>
              <a:lstStyle/>
              <a:p>
                <a:pPr algn="r" defTabSz="652463" eaLnBrk="1" hangingPunct="1">
                  <a:spcBef>
                    <a:spcPct val="50000"/>
                  </a:spcBef>
                  <a:defRPr/>
                </a:pPr>
                <a:r>
                  <a:rPr lang="ru-RU" sz="1600" b="1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 </a:t>
                </a:r>
              </a:p>
            </p:txBody>
          </p:sp>
          <p:pic>
            <p:nvPicPr>
              <p:cNvPr id="10252" name="Picture 4" descr="Flag_line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36"/>
                <a:ext cx="5760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3" name="Picture 6" descr="photo310s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3" y="0"/>
                <a:ext cx="529" cy="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249" name="Rectangle 7"/>
            <p:cNvSpPr>
              <a:spLocks noChangeArrowheads="1"/>
            </p:cNvSpPr>
            <p:nvPr/>
          </p:nvSpPr>
          <p:spPr bwMode="auto">
            <a:xfrm>
              <a:off x="1092200" y="0"/>
              <a:ext cx="8051800" cy="61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306" tIns="32653" rIns="65306" bIns="32653">
              <a:spAutoFit/>
            </a:bodyPr>
            <a:lstStyle/>
            <a:p>
              <a:pPr algn="ctr" defTabSz="652463" eaLnBrk="1" hangingPunct="1"/>
              <a:r>
                <a:rPr lang="ru-RU" b="1" dirty="0">
                  <a:solidFill>
                    <a:schemeClr val="accent2"/>
                  </a:solidFill>
                </a:rPr>
                <a:t>Министерство природных ресурсов и лесопромышленного комплекса Архангельской области</a:t>
              </a:r>
            </a:p>
          </p:txBody>
        </p:sp>
      </p:grpSp>
      <p:sp>
        <p:nvSpPr>
          <p:cNvPr id="10246" name="Rectangle 11"/>
          <p:cNvSpPr>
            <a:spLocks noChangeArrowheads="1"/>
          </p:cNvSpPr>
          <p:nvPr/>
        </p:nvSpPr>
        <p:spPr bwMode="auto">
          <a:xfrm>
            <a:off x="268288" y="3546914"/>
            <a:ext cx="8570912" cy="16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306" tIns="32653" rIns="65306" bIns="32653" anchor="ctr" anchorCtr="1">
            <a:spAutoFit/>
          </a:bodyPr>
          <a:lstStyle/>
          <a:p>
            <a:pPr marL="342900" indent="-342900" defTabSz="652463"/>
            <a:endParaRPr lang="ru-RU" sz="900" dirty="0">
              <a:latin typeface="Times New Roman" pitchFamily="18" charset="0"/>
            </a:endParaRPr>
          </a:p>
          <a:p>
            <a:pPr marL="342900" indent="-342900" algn="just" defTabSz="652463">
              <a:buFontTx/>
              <a:buChar char="•"/>
            </a:pPr>
            <a:endParaRPr lang="ru-RU" sz="2000" dirty="0" smtClean="0">
              <a:latin typeface="Times New Roman" pitchFamily="18" charset="0"/>
            </a:endParaRPr>
          </a:p>
          <a:p>
            <a:pPr marL="342900" indent="-342900" defTabSz="652463">
              <a:buFontTx/>
              <a:buChar char="•"/>
            </a:pPr>
            <a:endParaRPr lang="ru-RU" sz="900" dirty="0">
              <a:latin typeface="Times New Roman" pitchFamily="18" charset="0"/>
            </a:endParaRPr>
          </a:p>
          <a:p>
            <a:pPr marL="342900" indent="-342900" defTabSz="652463">
              <a:buFontTx/>
              <a:buChar char="•"/>
            </a:pPr>
            <a:endParaRPr lang="ru-RU" sz="2000" dirty="0">
              <a:latin typeface="Times New Roman" pitchFamily="18" charset="0"/>
            </a:endParaRPr>
          </a:p>
          <a:p>
            <a:pPr marL="342900" indent="-342900" defTabSz="652463">
              <a:buFontTx/>
              <a:buChar char="•"/>
            </a:pPr>
            <a:endParaRPr lang="ru-RU" sz="2000" dirty="0">
              <a:latin typeface="Times New Roman" pitchFamily="18" charset="0"/>
            </a:endParaRPr>
          </a:p>
          <a:p>
            <a:pPr marL="342900" indent="-342900" defTabSz="652463">
              <a:buFontTx/>
              <a:buChar char="•"/>
            </a:pPr>
            <a:endParaRPr lang="ru-RU" sz="800" dirty="0">
              <a:latin typeface="Times New Roman" pitchFamily="18" charset="0"/>
            </a:endParaRPr>
          </a:p>
          <a:p>
            <a:pPr marL="342900" indent="-342900" defTabSz="652463">
              <a:buFontTx/>
              <a:buChar char="•"/>
            </a:pPr>
            <a:endParaRPr lang="ru-RU" sz="2000" dirty="0">
              <a:latin typeface="Times New Roman" pitchFamily="18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228600" y="901700"/>
            <a:ext cx="8750300" cy="117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306" tIns="32653" rIns="65306" bIns="32653">
            <a:spAutoFit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Подготовка</a:t>
            </a:r>
            <a:b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ГАУ АО «Единый лесопожарный центр» </a:t>
            </a:r>
          </a:p>
          <a:p>
            <a:pPr algn="ctr" eaLnBrk="1" hangingPunct="1"/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 пожароопасному сезону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5756" y="2934695"/>
            <a:ext cx="4193217" cy="3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653" y="2978179"/>
            <a:ext cx="2795227" cy="349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242391" y="26139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32080" y="2071977"/>
            <a:ext cx="389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Отработка спуска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вышки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тренажера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спусковым устройство КС-К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1165" y="26736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379252" y="2263250"/>
            <a:ext cx="3988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Воздушная тренировка перед сезоном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парашютной системе Лесник-3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19B25-1CA7-4321-8E54-E1F904C06FD2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15" name="Номер слайда 3"/>
          <p:cNvSpPr txBox="1">
            <a:spLocks noGrp="1"/>
          </p:cNvSpPr>
          <p:nvPr/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30618FE6-CA86-4BD0-99F1-8E1C36FF27E1}" type="slidenum"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hangingPunct="1">
                <a:defRPr/>
              </a:pPr>
              <a:t>14</a:t>
            </a:fld>
            <a:endParaRPr lang="ru-RU" sz="1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pic>
            <p:nvPicPr>
              <p:cNvPr id="10250" name="Picture 10" descr="back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>
                <a:off x="1111" y="0"/>
                <a:ext cx="4649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5306" tIns="32653" rIns="65306" bIns="32653" anchor="ctr"/>
              <a:lstStyle/>
              <a:p>
                <a:pPr algn="r" defTabSz="652463" eaLnBrk="1" hangingPunct="1">
                  <a:spcBef>
                    <a:spcPct val="50000"/>
                  </a:spcBef>
                  <a:defRPr/>
                </a:pPr>
                <a:r>
                  <a:rPr lang="ru-RU" sz="1600" b="1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 </a:t>
                </a:r>
              </a:p>
            </p:txBody>
          </p:sp>
          <p:pic>
            <p:nvPicPr>
              <p:cNvPr id="10252" name="Picture 4" descr="Flag_line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36"/>
                <a:ext cx="5760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3" name="Picture 6" descr="photo310s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3" y="0"/>
                <a:ext cx="529" cy="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249" name="Rectangle 7"/>
            <p:cNvSpPr>
              <a:spLocks noChangeArrowheads="1"/>
            </p:cNvSpPr>
            <p:nvPr/>
          </p:nvSpPr>
          <p:spPr bwMode="auto">
            <a:xfrm>
              <a:off x="1092200" y="0"/>
              <a:ext cx="8051800" cy="61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306" tIns="32653" rIns="65306" bIns="32653">
              <a:spAutoFit/>
            </a:bodyPr>
            <a:lstStyle/>
            <a:p>
              <a:pPr algn="ctr" defTabSz="652463" eaLnBrk="1" hangingPunct="1"/>
              <a:r>
                <a:rPr lang="ru-RU" b="1" dirty="0">
                  <a:solidFill>
                    <a:schemeClr val="accent2"/>
                  </a:solidFill>
                </a:rPr>
                <a:t>Министерство природных ресурсов и лесопромышленного комплекса Архангельской области</a:t>
              </a:r>
            </a:p>
          </p:txBody>
        </p:sp>
      </p:grpSp>
      <p:sp>
        <p:nvSpPr>
          <p:cNvPr id="10246" name="Rectangle 11"/>
          <p:cNvSpPr>
            <a:spLocks noChangeArrowheads="1"/>
          </p:cNvSpPr>
          <p:nvPr/>
        </p:nvSpPr>
        <p:spPr bwMode="auto">
          <a:xfrm>
            <a:off x="268288" y="3546914"/>
            <a:ext cx="8570912" cy="16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306" tIns="32653" rIns="65306" bIns="32653" anchor="ctr" anchorCtr="1">
            <a:spAutoFit/>
          </a:bodyPr>
          <a:lstStyle/>
          <a:p>
            <a:pPr marL="342900" indent="-342900" defTabSz="652463"/>
            <a:endParaRPr lang="ru-RU" sz="900" dirty="0">
              <a:latin typeface="Times New Roman" pitchFamily="18" charset="0"/>
            </a:endParaRPr>
          </a:p>
          <a:p>
            <a:pPr marL="342900" indent="-342900" algn="just" defTabSz="652463">
              <a:buFontTx/>
              <a:buChar char="•"/>
            </a:pPr>
            <a:endParaRPr lang="ru-RU" sz="2000" dirty="0" smtClean="0">
              <a:latin typeface="Times New Roman" pitchFamily="18" charset="0"/>
            </a:endParaRPr>
          </a:p>
          <a:p>
            <a:pPr marL="342900" indent="-342900" defTabSz="652463">
              <a:buFontTx/>
              <a:buChar char="•"/>
            </a:pPr>
            <a:endParaRPr lang="ru-RU" sz="900" dirty="0">
              <a:latin typeface="Times New Roman" pitchFamily="18" charset="0"/>
            </a:endParaRPr>
          </a:p>
          <a:p>
            <a:pPr marL="342900" indent="-342900" defTabSz="652463">
              <a:buFontTx/>
              <a:buChar char="•"/>
            </a:pPr>
            <a:endParaRPr lang="ru-RU" sz="2000" dirty="0">
              <a:latin typeface="Times New Roman" pitchFamily="18" charset="0"/>
            </a:endParaRPr>
          </a:p>
          <a:p>
            <a:pPr marL="342900" indent="-342900" defTabSz="652463">
              <a:buFontTx/>
              <a:buChar char="•"/>
            </a:pPr>
            <a:endParaRPr lang="ru-RU" sz="2000" dirty="0">
              <a:latin typeface="Times New Roman" pitchFamily="18" charset="0"/>
            </a:endParaRPr>
          </a:p>
          <a:p>
            <a:pPr marL="342900" indent="-342900" defTabSz="652463">
              <a:buFontTx/>
              <a:buChar char="•"/>
            </a:pPr>
            <a:endParaRPr lang="ru-RU" sz="800" dirty="0">
              <a:latin typeface="Times New Roman" pitchFamily="18" charset="0"/>
            </a:endParaRPr>
          </a:p>
          <a:p>
            <a:pPr marL="342900" indent="-342900" defTabSz="652463">
              <a:buFontTx/>
              <a:buChar char="•"/>
            </a:pPr>
            <a:endParaRPr lang="ru-RU" sz="2000" dirty="0">
              <a:latin typeface="Times New Roman" pitchFamily="18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228600" y="901700"/>
            <a:ext cx="8750300" cy="117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306" tIns="32653" rIns="65306" bIns="32653">
            <a:spAutoFit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Подготовка</a:t>
            </a:r>
            <a:b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ГАУ АО «Единый лесопожарный центр» </a:t>
            </a:r>
          </a:p>
          <a:p>
            <a:pPr algn="ctr" eaLnBrk="1" hangingPunct="1"/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 пожароопасному сезону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42391" y="26139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10984" y="2270759"/>
            <a:ext cx="389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квадрокоптера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беспилотника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1165" y="26736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737378" y="2471971"/>
            <a:ext cx="222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квадрокоптера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79" y="2971802"/>
            <a:ext cx="4005469" cy="233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8935" y="3105149"/>
            <a:ext cx="4174401" cy="197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38366-7DE7-45D8-BBCD-DF89C5BF0AF2}" type="slidenum">
              <a:rPr lang="ru-RU"/>
              <a:pPr>
                <a:defRPr/>
              </a:pPr>
              <a:t>15</a:t>
            </a:fld>
            <a:endParaRPr lang="ru-RU"/>
          </a:p>
        </p:txBody>
      </p:sp>
      <p:grpSp>
        <p:nvGrpSpPr>
          <p:cNvPr id="12291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2295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3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12297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8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2" name="Line 14"/>
          <p:cNvSpPr>
            <a:spLocks noChangeShapeType="1"/>
          </p:cNvSpPr>
          <p:nvPr/>
        </p:nvSpPr>
        <p:spPr bwMode="auto">
          <a:xfrm>
            <a:off x="0" y="6092825"/>
            <a:ext cx="91440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57" name="Rectangle 9"/>
          <p:cNvSpPr>
            <a:spLocks noRot="1" noChangeArrowheads="1"/>
          </p:cNvSpPr>
          <p:nvPr/>
        </p:nvSpPr>
        <p:spPr bwMode="auto">
          <a:xfrm>
            <a:off x="457200" y="244475"/>
            <a:ext cx="8385175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4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БЛАГОДАРЮ  </a:t>
            </a:r>
            <a:br>
              <a:rPr lang="ru-RU" sz="4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4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ЗА  </a:t>
            </a:r>
            <a:r>
              <a:rPr lang="ru-RU" sz="4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ВНИМАНИЕ</a:t>
            </a:r>
            <a:endParaRPr lang="ru-RU" sz="44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1092200" y="0"/>
            <a:ext cx="805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Министерство природных ресурсов и лесопромышленного комплекса Архангельской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DCFD9-3126-48F2-BF00-AA3769FE747E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224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3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9226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1092200" y="0"/>
            <a:ext cx="7556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Министерство природных ресурсов и лесопромышленного комплекса Архангельской области 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9221" name="Picture 11" descr="LES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2318" y="1802957"/>
            <a:ext cx="4587369" cy="411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0" y="1641475"/>
            <a:ext cx="374332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endParaRPr lang="ru-RU" dirty="0"/>
          </a:p>
          <a:p>
            <a:pPr algn="ctr" eaLnBrk="1" hangingPunct="1"/>
            <a:endParaRPr lang="ru-RU" sz="2000" b="1" dirty="0">
              <a:solidFill>
                <a:srgbClr val="FF937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33" name="Rectangle 11"/>
          <p:cNvSpPr>
            <a:spLocks noChangeArrowheads="1"/>
          </p:cNvSpPr>
          <p:nvPr/>
        </p:nvSpPr>
        <p:spPr bwMode="auto">
          <a:xfrm>
            <a:off x="978195" y="819223"/>
            <a:ext cx="75597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Структура земель, на которых расположены леса</a:t>
            </a:r>
            <a:endParaRPr lang="ru-RU" sz="24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44549" y="1171974"/>
            <a:ext cx="3743325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endParaRPr lang="ru-RU" dirty="0"/>
          </a:p>
          <a:p>
            <a:pPr algn="ctr" eaLnBrk="1" hangingPunct="1"/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/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Общая площадь лесов</a:t>
            </a:r>
          </a:p>
          <a:p>
            <a:pPr algn="ctr" eaLnBrk="1" hangingPunct="1"/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29,4 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млн. га</a:t>
            </a:r>
          </a:p>
          <a:p>
            <a:pPr algn="ctr" eaLnBrk="1" hangingPunct="1"/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/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Земли лесного 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фонда – 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/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28,4 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млн. 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га (97%)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/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/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Леса на землях ООПТ – </a:t>
            </a:r>
            <a:endParaRPr lang="ru-RU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/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0,7 млн.га (2%)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/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/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Леса на землях 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обороны и безопасности 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endParaRPr lang="ru-RU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/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0,2 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млн.га 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(0,7%)</a:t>
            </a:r>
          </a:p>
          <a:p>
            <a:pPr algn="ctr" eaLnBrk="1" hangingPunct="1"/>
            <a:endParaRPr lang="ru-RU" b="1" dirty="0" smtClean="0">
              <a:solidFill>
                <a:srgbClr val="EDF977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/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Леса на землях </a:t>
            </a:r>
          </a:p>
          <a:p>
            <a:pPr algn="ctr" eaLnBrk="1" hangingPunct="1"/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населенных пунктов – </a:t>
            </a:r>
          </a:p>
          <a:p>
            <a:pPr algn="ctr" eaLnBrk="1" hangingPunct="1"/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0,001 млн. га (0,003%)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/>
            <a:endParaRPr lang="ru-RU" b="1" dirty="0">
              <a:solidFill>
                <a:srgbClr val="FF937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DCFD9-3126-48F2-BF00-AA3769FE747E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224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3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9226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1092200" y="0"/>
            <a:ext cx="7556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Министерство природных ресурсов и лесопромышленного комплекса Архангельской области 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0" y="1641475"/>
            <a:ext cx="374332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endParaRPr lang="ru-RU" dirty="0"/>
          </a:p>
          <a:p>
            <a:pPr algn="ctr" eaLnBrk="1" hangingPunct="1"/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/>
            <a:endParaRPr lang="ru-RU" sz="2000" b="1" dirty="0">
              <a:solidFill>
                <a:srgbClr val="FF937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33" name="Rectangle 11"/>
          <p:cNvSpPr>
            <a:spLocks noChangeArrowheads="1"/>
          </p:cNvSpPr>
          <p:nvPr/>
        </p:nvSpPr>
        <p:spPr bwMode="auto">
          <a:xfrm>
            <a:off x="154380" y="815975"/>
            <a:ext cx="88352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Средневзвешанный</a:t>
            </a:r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показатель пожарной опасности по условиям погоды и количество пожаров за пожароопасный сезон</a:t>
            </a:r>
            <a:endParaRPr lang="ru-RU" sz="24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41130195"/>
              </p:ext>
            </p:extLst>
          </p:nvPr>
        </p:nvGraphicFramePr>
        <p:xfrm>
          <a:off x="516907" y="2154401"/>
          <a:ext cx="8169894" cy="3143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4057739780"/>
              </p:ext>
            </p:extLst>
          </p:nvPr>
        </p:nvGraphicFramePr>
        <p:xfrm>
          <a:off x="1081686" y="4914266"/>
          <a:ext cx="7446090" cy="175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7930" y="562554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19B25-1CA7-4321-8E54-E1F904C06FD2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5" name="Номер слайда 3"/>
          <p:cNvSpPr txBox="1">
            <a:spLocks noGrp="1"/>
          </p:cNvSpPr>
          <p:nvPr/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30618FE6-CA86-4BD0-99F1-8E1C36FF27E1}" type="slidenum"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hangingPunct="1">
                <a:defRPr/>
              </a:pPr>
              <a:t>4</a:t>
            </a:fld>
            <a:endParaRPr lang="ru-RU" sz="1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0244" name="Группа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248" name="Group 17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pic>
            <p:nvPicPr>
              <p:cNvPr id="10250" name="Picture 10" descr="back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>
                <a:off x="1111" y="0"/>
                <a:ext cx="4649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5306" tIns="32653" rIns="65306" bIns="32653" anchor="ctr"/>
              <a:lstStyle/>
              <a:p>
                <a:pPr algn="r" defTabSz="652463" eaLnBrk="1" hangingPunct="1">
                  <a:spcBef>
                    <a:spcPct val="50000"/>
                  </a:spcBef>
                  <a:defRPr/>
                </a:pPr>
                <a:r>
                  <a:rPr lang="ru-RU" sz="1600" b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 </a:t>
                </a:r>
              </a:p>
            </p:txBody>
          </p:sp>
          <p:pic>
            <p:nvPicPr>
              <p:cNvPr id="10252" name="Picture 4" descr="Flag_line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36"/>
                <a:ext cx="5760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3" name="Picture 6" descr="photo310s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3" y="0"/>
                <a:ext cx="529" cy="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249" name="Rectangle 7"/>
            <p:cNvSpPr>
              <a:spLocks noChangeArrowheads="1"/>
            </p:cNvSpPr>
            <p:nvPr/>
          </p:nvSpPr>
          <p:spPr bwMode="auto">
            <a:xfrm>
              <a:off x="1092200" y="0"/>
              <a:ext cx="8051800" cy="61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306" tIns="32653" rIns="65306" bIns="32653">
              <a:spAutoFit/>
            </a:bodyPr>
            <a:lstStyle/>
            <a:p>
              <a:pPr algn="ctr" defTabSz="652463" eaLnBrk="1" hangingPunct="1"/>
              <a:r>
                <a:rPr lang="ru-RU" b="1" dirty="0">
                  <a:solidFill>
                    <a:schemeClr val="accent2"/>
                  </a:solidFill>
                </a:rPr>
                <a:t>Министерство природных ресурсов и лесопромышленного комплекса Архангельской области</a:t>
              </a:r>
            </a:p>
          </p:txBody>
        </p:sp>
      </p:grpSp>
      <p:sp>
        <p:nvSpPr>
          <p:cNvPr id="10246" name="Rectangle 11"/>
          <p:cNvSpPr>
            <a:spLocks noChangeArrowheads="1"/>
          </p:cNvSpPr>
          <p:nvPr/>
        </p:nvSpPr>
        <p:spPr bwMode="auto">
          <a:xfrm>
            <a:off x="295345" y="1534216"/>
            <a:ext cx="8570912" cy="448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306" tIns="32653" rIns="65306" bIns="32653" anchor="ctr" anchorCtr="1">
            <a:spAutoFit/>
          </a:bodyPr>
          <a:lstStyle/>
          <a:p>
            <a:pPr marL="342900" indent="-342900" defTabSz="652463"/>
            <a:endParaRPr lang="ru-RU" sz="900" dirty="0">
              <a:latin typeface="Times New Roman" pitchFamily="18" charset="0"/>
            </a:endParaRPr>
          </a:p>
          <a:p>
            <a:pPr marL="342900" indent="-342900" algn="just" defTabSz="652463">
              <a:buFontTx/>
              <a:buChar char="•"/>
            </a:pPr>
            <a:r>
              <a:rPr lang="ru-RU" sz="1700" dirty="0" smtClean="0">
                <a:latin typeface="Times New Roman" pitchFamily="18" charset="0"/>
              </a:rPr>
              <a:t>22.12.2020 – распоряжение </a:t>
            </a:r>
            <a:r>
              <a:rPr lang="ru-RU" sz="1700" dirty="0">
                <a:latin typeface="Times New Roman" pitchFamily="18" charset="0"/>
              </a:rPr>
              <a:t>Правительства Архангельской </a:t>
            </a:r>
            <a:r>
              <a:rPr lang="ru-RU" sz="1700" dirty="0" smtClean="0">
                <a:latin typeface="Times New Roman" pitchFamily="18" charset="0"/>
              </a:rPr>
              <a:t>области № 555-рп </a:t>
            </a:r>
            <a:br>
              <a:rPr lang="ru-RU" sz="1700" dirty="0" smtClean="0">
                <a:latin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</a:rPr>
              <a:t>«Об итогах пожароопасного сезона 2020 года и организации мероприятий по тушению лесных пожаров в 2021 году»</a:t>
            </a:r>
          </a:p>
          <a:p>
            <a:pPr marL="342900" indent="-342900" algn="just" defTabSz="652463">
              <a:buFontTx/>
              <a:buChar char="•"/>
            </a:pPr>
            <a:endParaRPr lang="ru-RU" sz="800" dirty="0" smtClean="0">
              <a:latin typeface="Times New Roman" pitchFamily="18" charset="0"/>
            </a:endParaRPr>
          </a:p>
          <a:p>
            <a:pPr marL="342900" indent="-342900" algn="just" defTabSz="652463">
              <a:buFontTx/>
              <a:buChar char="•"/>
            </a:pPr>
            <a:r>
              <a:rPr lang="ru-RU" sz="1700" dirty="0" smtClean="0">
                <a:latin typeface="Times New Roman" pitchFamily="18" charset="0"/>
              </a:rPr>
              <a:t>27.01.2021 – итоговый сбор Архангельской территориальной подсистемы РСЧС, по итогам которой принят протокол по подведению итогов деятельности выполнения мероприятий ГО в 2020 году и постановке задач на 2021 год</a:t>
            </a:r>
          </a:p>
          <a:p>
            <a:pPr marL="342900" indent="-342900" algn="just" defTabSz="652463">
              <a:buFontTx/>
              <a:buChar char="•"/>
            </a:pPr>
            <a:endParaRPr lang="ru-RU" sz="800" dirty="0" smtClean="0">
              <a:latin typeface="Times New Roman" pitchFamily="18" charset="0"/>
            </a:endParaRPr>
          </a:p>
          <a:p>
            <a:pPr marL="342900" indent="-342900" algn="just" defTabSz="652463">
              <a:buFontTx/>
              <a:buChar char="•"/>
            </a:pPr>
            <a:r>
              <a:rPr lang="ru-RU" sz="1700" dirty="0" smtClean="0">
                <a:latin typeface="Times New Roman" pitchFamily="18" charset="0"/>
              </a:rPr>
              <a:t>29.01.2021 – утверждены Планы тушения лесных пожаров на территории лесничеств</a:t>
            </a:r>
          </a:p>
          <a:p>
            <a:pPr marL="342900" indent="-342900" algn="just" defTabSz="652463"/>
            <a:endParaRPr lang="ru-RU" sz="800" dirty="0" smtClean="0">
              <a:latin typeface="Times New Roman" pitchFamily="18" charset="0"/>
            </a:endParaRPr>
          </a:p>
          <a:p>
            <a:pPr marL="342900" indent="-342900" algn="just" defTabSz="652463">
              <a:buFontTx/>
              <a:buChar char="•"/>
            </a:pPr>
            <a:r>
              <a:rPr lang="ru-RU" sz="1700" dirty="0" smtClean="0">
                <a:latin typeface="Times New Roman" pitchFamily="18" charset="0"/>
              </a:rPr>
              <a:t>05.03.2021 – Комплексный план основных мероприятий по организации подготовки </a:t>
            </a:r>
            <a:br>
              <a:rPr lang="ru-RU" sz="1700" dirty="0" smtClean="0">
                <a:latin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</a:rPr>
              <a:t>к пожароопасному сезону и профилактики предупреждения лесных пожаров</a:t>
            </a:r>
          </a:p>
          <a:p>
            <a:pPr marL="342900" indent="-342900" algn="just" defTabSz="652463">
              <a:buFontTx/>
              <a:buChar char="•"/>
            </a:pPr>
            <a:endParaRPr lang="ru-RU" sz="800" dirty="0" smtClean="0">
              <a:latin typeface="Times New Roman" pitchFamily="18" charset="0"/>
            </a:endParaRPr>
          </a:p>
          <a:p>
            <a:pPr marL="342900" indent="-342900" algn="just" defTabSz="652463">
              <a:buFontTx/>
              <a:buChar char="•"/>
            </a:pPr>
            <a:endParaRPr lang="ru-RU" sz="100" dirty="0" smtClean="0">
              <a:latin typeface="Times New Roman" pitchFamily="18" charset="0"/>
            </a:endParaRPr>
          </a:p>
          <a:p>
            <a:pPr marL="342900" indent="-342900" algn="just" defTabSz="652463">
              <a:buFontTx/>
              <a:buChar char="•"/>
            </a:pPr>
            <a:r>
              <a:rPr lang="ru-RU" sz="1700" dirty="0" smtClean="0">
                <a:latin typeface="Times New Roman" pitchFamily="18" charset="0"/>
              </a:rPr>
              <a:t>16.03.2021 – заседание комиссии Архангельской области по предупреждению </a:t>
            </a:r>
            <a:br>
              <a:rPr lang="ru-RU" sz="1700" dirty="0" smtClean="0">
                <a:latin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</a:rPr>
              <a:t>и ликвидации чрезвычайных ситуаций и обеспечению пожарной безопасности</a:t>
            </a:r>
          </a:p>
          <a:p>
            <a:pPr marL="342900" indent="-342900" algn="just" defTabSz="652463">
              <a:buFontTx/>
              <a:buChar char="•"/>
            </a:pPr>
            <a:endParaRPr lang="ru-RU" sz="800" dirty="0" smtClean="0">
              <a:latin typeface="Times New Roman" pitchFamily="18" charset="0"/>
            </a:endParaRPr>
          </a:p>
          <a:p>
            <a:pPr marL="342900" indent="-342900" algn="just" defTabSz="652463">
              <a:buFontTx/>
              <a:buChar char="•"/>
            </a:pPr>
            <a:r>
              <a:rPr lang="ru-RU" sz="1700" dirty="0" smtClean="0">
                <a:latin typeface="Times New Roman" pitchFamily="18" charset="0"/>
              </a:rPr>
              <a:t>18.03.2021 – утвержден Сводный план тушения лесных пожаров</a:t>
            </a:r>
          </a:p>
          <a:p>
            <a:pPr marL="342900" indent="-342900" algn="just" defTabSz="652463">
              <a:buFontTx/>
              <a:buChar char="•"/>
            </a:pPr>
            <a:endParaRPr lang="ru-RU" sz="800" dirty="0" smtClean="0">
              <a:latin typeface="Times New Roman" pitchFamily="18" charset="0"/>
            </a:endParaRPr>
          </a:p>
          <a:p>
            <a:pPr marL="342900" indent="-342900" algn="just" defTabSz="652463">
              <a:buFontTx/>
              <a:buChar char="•"/>
            </a:pPr>
            <a:endParaRPr lang="ru-RU" sz="17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defTabSz="652463">
              <a:buFontTx/>
              <a:buChar char="•"/>
            </a:pPr>
            <a:endParaRPr lang="ru-RU" sz="800" dirty="0" smtClean="0">
              <a:latin typeface="Times New Roman" pitchFamily="18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766763" y="871538"/>
            <a:ext cx="8058150" cy="43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Подготовка к </a:t>
            </a:r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пожароопасному сезону</a:t>
            </a:r>
            <a:endParaRPr lang="ru-RU" sz="24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0857-3771-4E3E-82CB-33113F21F11A}" type="slidenum">
              <a:rPr lang="ru-RU"/>
              <a:pPr/>
              <a:t>5</a:t>
            </a:fld>
            <a:endParaRPr lang="ru-RU" dirty="0"/>
          </a:p>
        </p:txBody>
      </p:sp>
      <p:sp>
        <p:nvSpPr>
          <p:cNvPr id="15" name="Номер слайда 3"/>
          <p:cNvSpPr txBox="1">
            <a:spLocks noGrp="1"/>
          </p:cNvSpPr>
          <p:nvPr/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6FAC2321-5D90-452B-AC56-CEE0CFA0A10F}" type="slidenum"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hangingPunct="1">
                <a:defRPr/>
              </a:pPr>
              <a:t>5</a:t>
            </a:fld>
            <a:endParaRPr lang="ru-RU" sz="1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pic>
            <p:nvPicPr>
              <p:cNvPr id="381957" name="Picture 10" descr="back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>
                <a:off x="1111" y="0"/>
                <a:ext cx="4649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5306" tIns="32653" rIns="65306" bIns="32653" anchor="ctr"/>
              <a:lstStyle/>
              <a:p>
                <a:pPr algn="r" defTabSz="652463" eaLnBrk="1" hangingPunct="1">
                  <a:spcBef>
                    <a:spcPct val="50000"/>
                  </a:spcBef>
                  <a:defRPr/>
                </a:pPr>
                <a:r>
                  <a:rPr lang="ru-RU" sz="1600" b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 </a:t>
                </a:r>
              </a:p>
            </p:txBody>
          </p:sp>
          <p:pic>
            <p:nvPicPr>
              <p:cNvPr id="381959" name="Picture 4" descr="Flag_line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36"/>
                <a:ext cx="5760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1960" name="Picture 6" descr="photo310s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3" y="0"/>
                <a:ext cx="529" cy="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81961" name="Rectangle 7"/>
            <p:cNvSpPr>
              <a:spLocks noChangeArrowheads="1"/>
            </p:cNvSpPr>
            <p:nvPr/>
          </p:nvSpPr>
          <p:spPr bwMode="auto">
            <a:xfrm>
              <a:off x="1092200" y="0"/>
              <a:ext cx="8051800" cy="61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306" tIns="32653" rIns="65306" bIns="32653">
              <a:spAutoFit/>
            </a:bodyPr>
            <a:lstStyle/>
            <a:p>
              <a:pPr algn="ctr" defTabSz="652463" eaLnBrk="1" hangingPunct="1"/>
              <a:r>
                <a:rPr lang="ru-RU" b="1" dirty="0">
                  <a:solidFill>
                    <a:schemeClr val="accent2"/>
                  </a:solidFill>
                </a:rPr>
                <a:t>Министерство природных ресурсов и лесопромышленного комплекса Архангельской области</a:t>
              </a:r>
            </a:p>
          </p:txBody>
        </p:sp>
      </p:grpSp>
      <p:sp>
        <p:nvSpPr>
          <p:cNvPr id="381964" name="Rectangle 14"/>
          <p:cNvSpPr>
            <a:spLocks noChangeArrowheads="1"/>
          </p:cNvSpPr>
          <p:nvPr/>
        </p:nvSpPr>
        <p:spPr bwMode="auto">
          <a:xfrm>
            <a:off x="165100" y="871538"/>
            <a:ext cx="8978900" cy="80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306" tIns="32653" rIns="65306" bIns="32653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Группировка сил и средств </a:t>
            </a:r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по </a:t>
            </a:r>
            <a:r>
              <a:rPr lang="ru-RU" sz="24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Сводному плану </a:t>
            </a: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тушения лесных </a:t>
            </a:r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пожаров на 2021 </a:t>
            </a: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год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9886110"/>
              </p:ext>
            </p:extLst>
          </p:nvPr>
        </p:nvGraphicFramePr>
        <p:xfrm>
          <a:off x="220319" y="1768061"/>
          <a:ext cx="8734838" cy="4875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0464"/>
                <a:gridCol w="1003852"/>
                <a:gridCol w="1063487"/>
                <a:gridCol w="1023730"/>
                <a:gridCol w="1093305"/>
              </a:tblGrid>
              <a:tr h="3191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Привлекаемые силы и средства</a:t>
                      </a:r>
                      <a:endParaRPr lang="ru-RU" sz="17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Силы</a:t>
                      </a:r>
                      <a:endParaRPr lang="ru-RU" sz="17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(техника)</a:t>
                      </a:r>
                      <a:endParaRPr lang="ru-RU" sz="17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96019">
                <a:tc vMerge="1"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7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7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7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7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4557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ЛПФ органов исполнительной власти субъекта РФ в области лесных отношений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(ГАУ АО «Единый лесопожарный центр»)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7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7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644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ЛПФ ООПТ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7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7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894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ЛПФ Минобороны РФ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7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7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90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Лиц, использующих</a:t>
                      </a:r>
                      <a:r>
                        <a:rPr lang="ru-RU" sz="17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леса</a:t>
                      </a:r>
                      <a:endParaRPr lang="ru-RU" sz="17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812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597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5571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Лиц, не использующие леса </a:t>
                      </a: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(ДПК населенных пунктов и иные силы и средства ООПТ)</a:t>
                      </a:r>
                      <a:endParaRPr lang="ru-RU" sz="14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719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7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778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Подразделений пожарной охраны и аварийно-спасательных формирований </a:t>
                      </a: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(МЧС, АГПС АО)</a:t>
                      </a:r>
                      <a:endParaRPr lang="ru-RU" sz="1400" b="0" i="1" dirty="0"/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404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7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7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848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Вооруженных сил РФ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7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7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89493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7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2681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7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1147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7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BD0C6-67A8-4D7B-BC44-1A9945E5FB67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248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3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10250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1104900" y="0"/>
            <a:ext cx="7556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52463" eaLnBrk="1" hangingPunct="1"/>
            <a:r>
              <a:rPr lang="ru-RU" b="1" dirty="0" smtClean="0">
                <a:solidFill>
                  <a:schemeClr val="accent2"/>
                </a:solidFill>
              </a:rPr>
              <a:t>Министерство природных ресурсов и лесопромышленного комплекса Архангельской области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95272" name="Rectangle 11"/>
          <p:cNvSpPr>
            <a:spLocks noChangeArrowheads="1"/>
          </p:cNvSpPr>
          <p:nvPr/>
        </p:nvSpPr>
        <p:spPr bwMode="auto">
          <a:xfrm>
            <a:off x="590550" y="777875"/>
            <a:ext cx="810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Мониторинг пожарной опасности в лесах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0" y="1418590"/>
            <a:ext cx="2336799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kumimoji="1" lang="ru-RU" dirty="0">
              <a:solidFill>
                <a:schemeClr val="folHlink"/>
              </a:solidFill>
            </a:endParaRPr>
          </a:p>
          <a:p>
            <a:pPr algn="ctr" eaLnBrk="1" hangingPunct="1">
              <a:spcBef>
                <a:spcPts val="0"/>
              </a:spcBef>
            </a:pPr>
            <a:r>
              <a:rPr kumimoji="1" lang="ru-RU" dirty="0">
                <a:latin typeface="Times New Roman" pitchFamily="18" charset="0"/>
                <a:cs typeface="Times New Roman" pitchFamily="18" charset="0"/>
              </a:rPr>
              <a:t>Зона наземного мониторинга </a:t>
            </a:r>
            <a:endParaRPr kumimoji="1"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kumimoji="1"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 млн.га  (5%)</a:t>
            </a:r>
          </a:p>
          <a:p>
            <a:pPr algn="ctr" eaLnBrk="1" hangingPunct="1">
              <a:spcBef>
                <a:spcPts val="0"/>
              </a:spcBef>
            </a:pPr>
            <a:r>
              <a:rPr kumimoji="1" lang="ru-RU" i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54 маршрута </a:t>
            </a:r>
            <a:endParaRPr kumimoji="1" lang="ru-RU" i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endParaRPr kumimoji="1"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kumimoji="1" lang="ru-RU" dirty="0">
                <a:latin typeface="Times New Roman" pitchFamily="18" charset="0"/>
                <a:cs typeface="Times New Roman" pitchFamily="18" charset="0"/>
              </a:rPr>
              <a:t>Зона авиационного </a:t>
            </a:r>
            <a:r>
              <a:rPr kumimoji="1" lang="ru-RU" dirty="0" smtClean="0">
                <a:latin typeface="Times New Roman" pitchFamily="18" charset="0"/>
                <a:cs typeface="Times New Roman" pitchFamily="18" charset="0"/>
              </a:rPr>
              <a:t>мониторинга</a:t>
            </a:r>
          </a:p>
          <a:p>
            <a:pPr algn="ctr" eaLnBrk="1" hangingPunct="1">
              <a:spcBef>
                <a:spcPts val="0"/>
              </a:spcBef>
            </a:pPr>
            <a:r>
              <a:rPr kumimoji="1"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21,2 млн.га (75%)</a:t>
            </a:r>
          </a:p>
          <a:p>
            <a:pPr algn="ctr" eaLnBrk="1" hangingPunct="1">
              <a:spcBef>
                <a:spcPts val="0"/>
              </a:spcBef>
            </a:pPr>
            <a:r>
              <a:rPr kumimoji="1" lang="ru-RU" i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 маршрутов </a:t>
            </a:r>
          </a:p>
          <a:p>
            <a:pPr algn="ctr" eaLnBrk="1" hangingPunct="1">
              <a:spcBef>
                <a:spcPts val="0"/>
              </a:spcBef>
            </a:pPr>
            <a:endParaRPr kumimoji="1"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kumimoji="1" lang="ru-RU" dirty="0" smtClean="0">
                <a:latin typeface="Times New Roman" pitchFamily="18" charset="0"/>
                <a:cs typeface="Times New Roman" pitchFamily="18" charset="0"/>
              </a:rPr>
              <a:t>Зона космического мониторинга</a:t>
            </a:r>
          </a:p>
          <a:p>
            <a:pPr algn="ctr" eaLnBrk="1" hangingPunct="1">
              <a:spcBef>
                <a:spcPts val="0"/>
              </a:spcBef>
            </a:pPr>
            <a:r>
              <a:rPr kumimoji="1"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5,7 млн.га (20%),</a:t>
            </a:r>
          </a:p>
          <a:p>
            <a:pPr algn="ctr" eaLnBrk="1" hangingPunct="1">
              <a:spcBef>
                <a:spcPts val="0"/>
              </a:spcBef>
            </a:pPr>
            <a:r>
              <a:rPr kumimoji="1" lang="ru-RU" dirty="0" smtClean="0">
                <a:latin typeface="Times New Roman" pitchFamily="18" charset="0"/>
                <a:cs typeface="Times New Roman" pitchFamily="18" charset="0"/>
              </a:rPr>
              <a:t>в том числе </a:t>
            </a:r>
          </a:p>
          <a:p>
            <a:pPr algn="ctr" eaLnBrk="1" hangingPunct="1">
              <a:spcBef>
                <a:spcPts val="0"/>
              </a:spcBef>
            </a:pPr>
            <a:r>
              <a:rPr kumimoji="1" lang="ru-RU" dirty="0" smtClean="0">
                <a:latin typeface="Times New Roman" pitchFamily="18" charset="0"/>
                <a:cs typeface="Times New Roman" pitchFamily="18" charset="0"/>
              </a:rPr>
              <a:t>зона контроля </a:t>
            </a:r>
          </a:p>
          <a:p>
            <a:pPr algn="ctr" eaLnBrk="1" hangingPunct="1">
              <a:spcBef>
                <a:spcPts val="0"/>
              </a:spcBef>
            </a:pPr>
            <a:r>
              <a:rPr kumimoji="1"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2,5 млн.га (9%)</a:t>
            </a:r>
            <a:endParaRPr kumimoji="1"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4846" y="1384392"/>
            <a:ext cx="5700919" cy="523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6999" y="1863172"/>
            <a:ext cx="586201" cy="51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82881" y="3190254"/>
            <a:ext cx="596618" cy="45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85779" y="4598918"/>
            <a:ext cx="617055" cy="47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4891" y="5403988"/>
            <a:ext cx="607943" cy="51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BD0C6-67A8-4D7B-BC44-1A9945E5FB67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248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3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10250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1104900" y="0"/>
            <a:ext cx="7556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52463" eaLnBrk="1" hangingPunct="1"/>
            <a:r>
              <a:rPr lang="ru-RU" b="1" dirty="0" smtClean="0">
                <a:solidFill>
                  <a:schemeClr val="accent2"/>
                </a:solidFill>
              </a:rPr>
              <a:t>Министерство природных ресурсов и лесопромышленного комплекса Архангельской области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95272" name="Rectangle 11"/>
          <p:cNvSpPr>
            <a:spLocks noChangeArrowheads="1"/>
          </p:cNvSpPr>
          <p:nvPr/>
        </p:nvSpPr>
        <p:spPr bwMode="auto">
          <a:xfrm>
            <a:off x="590550" y="777875"/>
            <a:ext cx="81089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Мониторинг пожарной опасности в </a:t>
            </a:r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лесах </a:t>
            </a:r>
            <a:b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 использованием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системы дистанционного мониторинга и раннего обнаружения лесных пожаров</a:t>
            </a:r>
            <a:endParaRPr lang="ru-RU" sz="24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356" y="2663688"/>
            <a:ext cx="6950721" cy="364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7861" y="4621697"/>
            <a:ext cx="3448878" cy="206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08105" y="2499747"/>
            <a:ext cx="3518452" cy="197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38366-7DE7-45D8-BBCD-DF89C5BF0AF2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2295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3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12297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8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9257" name="Rectangle 9"/>
          <p:cNvSpPr>
            <a:spLocks noRot="1" noChangeArrowheads="1"/>
          </p:cNvSpPr>
          <p:nvPr/>
        </p:nvSpPr>
        <p:spPr bwMode="auto">
          <a:xfrm>
            <a:off x="457200" y="244475"/>
            <a:ext cx="8385175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ru-RU" sz="44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1092200" y="0"/>
            <a:ext cx="805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Министерство природных ресурсов и лесопромышленного комплекса Архангельской области</a:t>
            </a:r>
          </a:p>
        </p:txBody>
      </p:sp>
      <p:sp>
        <p:nvSpPr>
          <p:cNvPr id="12" name="Rectangle 8"/>
          <p:cNvSpPr>
            <a:spLocks noRot="1" noChangeArrowheads="1"/>
          </p:cNvSpPr>
          <p:nvPr/>
        </p:nvSpPr>
        <p:spPr bwMode="auto">
          <a:xfrm>
            <a:off x="438150" y="879475"/>
            <a:ext cx="83915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Финансирование мероприятий </a:t>
            </a:r>
            <a:b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по охране лесов от пожаров</a:t>
            </a:r>
            <a:endParaRPr lang="ru-RU" sz="24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28057" y="1651431"/>
          <a:ext cx="8523843" cy="4952208"/>
        </p:xfrm>
        <a:graphic>
          <a:graphicData uri="http://schemas.openxmlformats.org/drawingml/2006/table">
            <a:tbl>
              <a:tblPr/>
              <a:tblGrid>
                <a:gridCol w="344383"/>
                <a:gridCol w="3683660"/>
                <a:gridCol w="1219200"/>
                <a:gridCol w="1117600"/>
                <a:gridCol w="1104900"/>
                <a:gridCol w="1054100"/>
              </a:tblGrid>
              <a:tr h="29166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Финансирование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/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субвенции федерального бюджета,</a:t>
                      </a: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млн. руб.</a:t>
                      </a: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средства бюджета субъекта,</a:t>
                      </a: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млн. руб.</a:t>
                      </a: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субвенции федерального бюджета,</a:t>
                      </a: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млн. руб.</a:t>
                      </a: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средства бюджета субъекта,</a:t>
                      </a: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млн. руб.</a:t>
                      </a: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Противопожарное обустройство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лесов и информационная пропаганда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Наземный мониторинг пожарной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опасности в лесах </a:t>
                      </a:r>
                      <a:b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и лесных пожаров, в том числе с использованием системы дистанционного мониторинга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200" b="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Авиационный мониторинг пожарной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опасности </a:t>
                      </a:r>
                      <a:b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в лесах и лесных пожаров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67,5</a:t>
                      </a: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69,2</a:t>
                      </a: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200" b="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средствами предупреждения 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тушения лесных пожаров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содержание систем, обеспечение деятельности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ГАУ АО «Единый лесопожарный центр»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37,9</a:t>
                      </a: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307,7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35,9</a:t>
                      </a: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313,2</a:t>
                      </a: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Тушение лесных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пожаров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10,8</a:t>
                      </a: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17,2</a:t>
                      </a: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200" b="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рамках НП «Экология» ФП«Сохранение лесов» на оснащение лесопожарной техникой и оборудованием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35,4</a:t>
                      </a: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48,1</a:t>
                      </a: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Субсидии  ГАУ АО «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Единый лесопожарный центр»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обучение специалистов и  приобретение парашютно-пожарного оборудования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200" b="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6,5</a:t>
                      </a: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156,0</a:t>
                      </a: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324,8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175,1</a:t>
                      </a: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326,9</a:t>
                      </a: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46185" marR="46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480,8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/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502,0</a:t>
                      </a: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85" marR="46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0200" y="65810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38366-7DE7-45D8-BBCD-DF89C5BF0AF2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2295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3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12297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8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9257" name="Rectangle 9"/>
          <p:cNvSpPr>
            <a:spLocks noRot="1" noChangeArrowheads="1"/>
          </p:cNvSpPr>
          <p:nvPr/>
        </p:nvSpPr>
        <p:spPr bwMode="auto">
          <a:xfrm>
            <a:off x="457200" y="244475"/>
            <a:ext cx="8385175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ru-RU" sz="44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1092200" y="0"/>
            <a:ext cx="805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Министерство природных ресурсов и лесопромышленного комплекса Архангельской области</a:t>
            </a:r>
          </a:p>
        </p:txBody>
      </p:sp>
      <p:sp>
        <p:nvSpPr>
          <p:cNvPr id="12" name="Rectangle 8"/>
          <p:cNvSpPr>
            <a:spLocks noRot="1" noChangeArrowheads="1"/>
          </p:cNvSpPr>
          <p:nvPr/>
        </p:nvSpPr>
        <p:spPr bwMode="auto">
          <a:xfrm>
            <a:off x="438150" y="879475"/>
            <a:ext cx="83915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Закупка техники и оборудования в рамках регионального проекта «Сохранение лесов (Архангельская область)»</a:t>
            </a:r>
            <a:endParaRPr lang="ru-RU" sz="24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200" y="65810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1098927"/>
              </p:ext>
            </p:extLst>
          </p:nvPr>
        </p:nvGraphicFramePr>
        <p:xfrm>
          <a:off x="160951" y="2138685"/>
          <a:ext cx="8853840" cy="24176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639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70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9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66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02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60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6015"/>
                <a:gridCol w="7743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321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Финансирование, тыс.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г.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г.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г.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г.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10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35,1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данных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211,2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113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Архангельской области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данных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9510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72,5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37,8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данных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224,4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1098927"/>
              </p:ext>
            </p:extLst>
          </p:nvPr>
        </p:nvGraphicFramePr>
        <p:xfrm>
          <a:off x="171293" y="4785287"/>
          <a:ext cx="8833561" cy="9186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96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49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76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48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83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41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4124"/>
                <a:gridCol w="77261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82380">
                <a:tc gridSpan="8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8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приобретаемой техники (оборудования), единиц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751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данных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14201</TotalTime>
  <Words>860</Words>
  <Application>Microsoft Office PowerPoint</Application>
  <PresentationFormat>Экран (4:3)</PresentationFormat>
  <Paragraphs>342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DLK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Областное совещание</dc:title>
  <dc:creator>Naborshikova</dc:creator>
  <cp:lastModifiedBy>Simonova</cp:lastModifiedBy>
  <cp:revision>449</cp:revision>
  <cp:lastPrinted>2016-03-23T18:08:02Z</cp:lastPrinted>
  <dcterms:created xsi:type="dcterms:W3CDTF">2009-04-20T12:55:11Z</dcterms:created>
  <dcterms:modified xsi:type="dcterms:W3CDTF">2021-04-16T13:11:05Z</dcterms:modified>
</cp:coreProperties>
</file>