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650" r:id="rId3"/>
    <p:sldId id="643" r:id="rId4"/>
    <p:sldId id="644" r:id="rId5"/>
    <p:sldId id="645" r:id="rId6"/>
    <p:sldId id="646" r:id="rId7"/>
    <p:sldId id="647" r:id="rId8"/>
    <p:sldId id="648" r:id="rId9"/>
    <p:sldId id="649" r:id="rId10"/>
    <p:sldId id="651" r:id="rId11"/>
    <p:sldId id="652" r:id="rId12"/>
    <p:sldId id="259" r:id="rId13"/>
    <p:sldId id="629" r:id="rId14"/>
    <p:sldId id="622" r:id="rId15"/>
  </p:sldIdLst>
  <p:sldSz cx="12192000" cy="6858000"/>
  <p:notesSz cx="9940925" cy="6808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071-43C8-BA05-40E1B8EDF8F9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071-43C8-BA05-40E1B8EDF8F9}"/>
              </c:ext>
            </c:extLst>
          </c:dPt>
          <c:dLbls>
            <c:dLbl>
              <c:idx val="0"/>
              <c:layout>
                <c:manualLayout>
                  <c:x val="-0.15010050733141847"/>
                  <c:y val="-5.1649851473225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71-43C8-BA05-40E1B8EDF8F9}"/>
                </c:ext>
              </c:extLst>
            </c:dLbl>
            <c:dLbl>
              <c:idx val="1"/>
              <c:layout>
                <c:manualLayout>
                  <c:x val="0.15948061318148399"/>
                  <c:y val="-1.5920293762444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071-43C8-BA05-40E1B8EDF8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9678</c:v>
                </c:pt>
                <c:pt idx="1">
                  <c:v>7031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71-43C8-BA05-40E1B8EDF8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проверок в отношении глав 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депутатов, осуществленных администрацией</a:t>
            </a:r>
            <a:r>
              <a:rPr lang="ru-RU" sz="28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2020 год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проверок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проверок за 2020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EC-4E5B-B035-338C74AB100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Предупреждения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проверок за 2020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EC-4E5B-B035-338C74AB100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Прекращение полномочий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проверок за 2020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EC-4E5B-B035-338C74AB100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решения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 проверок за 2020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EC-4E5B-B035-338C74AB10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5863536"/>
        <c:axId val="265864712"/>
      </c:barChart>
      <c:catAx>
        <c:axId val="2658635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65864712"/>
        <c:crosses val="autoZero"/>
        <c:auto val="1"/>
        <c:lblAlgn val="ctr"/>
        <c:lblOffset val="100"/>
        <c:noMultiLvlLbl val="0"/>
      </c:catAx>
      <c:valAx>
        <c:axId val="265864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65863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рассмотрения обращений Губернатора Архангельской области</a:t>
            </a:r>
            <a:r>
              <a:rPr lang="ru-RU" sz="26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досрочном прекращении полномочий в 2020 году </a:t>
            </a:r>
            <a:endParaRPr lang="ru-RU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заявлений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EC-4E5B-B035-338C74AB100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Принято решение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EC-4E5B-B035-338C74AB100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Решение отклонено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EC-4E5B-B035-338C74AB100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 рассмотрении в пределах срока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EC-4E5B-B035-338C74AB10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5865104"/>
        <c:axId val="265866280"/>
      </c:barChart>
      <c:catAx>
        <c:axId val="26586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65866280"/>
        <c:crosses val="autoZero"/>
        <c:auto val="1"/>
        <c:lblAlgn val="ctr"/>
        <c:lblOffset val="100"/>
        <c:noMultiLvlLbl val="0"/>
      </c:catAx>
      <c:valAx>
        <c:axId val="265866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65865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рассмотрения заявлений администрации</a:t>
            </a:r>
            <a:r>
              <a:rPr lang="ru-RU" sz="2600" b="1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Губернатора Архангельской области о применении иных мер ответственности в 2020 году</a:t>
            </a:r>
            <a:endParaRPr lang="ru-RU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Предупреждение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EC-4E5B-B035-338C74AB100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Принято решение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EC-4E5B-B035-338C74AB100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Заявления не рассмотрены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EC-4E5B-B035-338C74AB10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150560"/>
        <c:axId val="264150952"/>
      </c:barChart>
      <c:catAx>
        <c:axId val="26415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64150952"/>
        <c:crosses val="autoZero"/>
        <c:auto val="1"/>
        <c:lblAlgn val="ctr"/>
        <c:lblOffset val="100"/>
        <c:noMultiLvlLbl val="0"/>
      </c:catAx>
      <c:valAx>
        <c:axId val="264150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64150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0.71223</cdr:x>
      <cdr:y>0.0919</cdr:y>
    </cdr:from>
    <cdr:to>
      <cdr:x>0.80325</cdr:x>
      <cdr:y>0.2173</cdr:y>
    </cdr:to>
    <cdr:sp macro="" textlink="">
      <cdr:nvSpPr>
        <cdr:cNvPr id="4" name="Стрелка: вниз 3">
          <a:extLst xmlns:a="http://schemas.openxmlformats.org/drawingml/2006/main">
            <a:ext uri="{FF2B5EF4-FFF2-40B4-BE49-F238E27FC236}">
              <a16:creationId xmlns:a16="http://schemas.microsoft.com/office/drawing/2014/main" id="{1661725E-D626-456F-8719-BE862FB8DFF4}"/>
            </a:ext>
          </a:extLst>
        </cdr:cNvPr>
        <cdr:cNvSpPr/>
      </cdr:nvSpPr>
      <cdr:spPr>
        <a:xfrm xmlns:a="http://schemas.openxmlformats.org/drawingml/2006/main" rot="3244432">
          <a:off x="4552160" y="346258"/>
          <a:ext cx="515172" cy="577734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0.74566</cdr:x>
      <cdr:y>0.66916</cdr:y>
    </cdr:from>
    <cdr:to>
      <cdr:x>0.83668</cdr:x>
      <cdr:y>0.79456</cdr:y>
    </cdr:to>
    <cdr:sp macro="" textlink="">
      <cdr:nvSpPr>
        <cdr:cNvPr id="5" name="Стрелка: вниз 4">
          <a:extLst xmlns:a="http://schemas.openxmlformats.org/drawingml/2006/main">
            <a:ext uri="{FF2B5EF4-FFF2-40B4-BE49-F238E27FC236}">
              <a16:creationId xmlns:a16="http://schemas.microsoft.com/office/drawing/2014/main" id="{588C2C10-FBD6-4FB3-8924-5B94675EA926}"/>
            </a:ext>
          </a:extLst>
        </cdr:cNvPr>
        <cdr:cNvSpPr/>
      </cdr:nvSpPr>
      <cdr:spPr>
        <a:xfrm xmlns:a="http://schemas.openxmlformats.org/drawingml/2006/main" rot="7293659">
          <a:off x="4764371" y="2717724"/>
          <a:ext cx="515163" cy="577750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0.20353</cdr:x>
      <cdr:y>0.08717</cdr:y>
    </cdr:from>
    <cdr:to>
      <cdr:x>0.29454</cdr:x>
      <cdr:y>0.21257</cdr:y>
    </cdr:to>
    <cdr:sp macro="" textlink="">
      <cdr:nvSpPr>
        <cdr:cNvPr id="6" name="Стрелка: вниз 5">
          <a:extLst xmlns:a="http://schemas.openxmlformats.org/drawingml/2006/main">
            <a:ext uri="{FF2B5EF4-FFF2-40B4-BE49-F238E27FC236}">
              <a16:creationId xmlns:a16="http://schemas.microsoft.com/office/drawing/2014/main" id="{269CE034-F70F-4F30-941D-E84DFFCE487A}"/>
            </a:ext>
          </a:extLst>
        </cdr:cNvPr>
        <cdr:cNvSpPr/>
      </cdr:nvSpPr>
      <cdr:spPr>
        <a:xfrm xmlns:a="http://schemas.openxmlformats.org/drawingml/2006/main" rot="18802266">
          <a:off x="1323166" y="326808"/>
          <a:ext cx="515172" cy="577734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0.20522</cdr:x>
      <cdr:y>0.67344</cdr:y>
    </cdr:from>
    <cdr:to>
      <cdr:x>0.29623</cdr:x>
      <cdr:y>0.79884</cdr:y>
    </cdr:to>
    <cdr:sp macro="" textlink="">
      <cdr:nvSpPr>
        <cdr:cNvPr id="7" name="Стрелка: вниз 6">
          <a:extLst xmlns:a="http://schemas.openxmlformats.org/drawingml/2006/main">
            <a:ext uri="{FF2B5EF4-FFF2-40B4-BE49-F238E27FC236}">
              <a16:creationId xmlns:a16="http://schemas.microsoft.com/office/drawing/2014/main" id="{F8BB28F3-43B9-4980-BA35-417CE400F75E}"/>
            </a:ext>
          </a:extLst>
        </cdr:cNvPr>
        <cdr:cNvSpPr/>
      </cdr:nvSpPr>
      <cdr:spPr>
        <a:xfrm xmlns:a="http://schemas.openxmlformats.org/drawingml/2006/main" rot="14164500">
          <a:off x="1333888" y="2735320"/>
          <a:ext cx="515173" cy="577734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91" y="0"/>
            <a:ext cx="4307734" cy="3416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6F599-5F4D-4E6C-B9CF-8E731B018B24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622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093" y="3276729"/>
            <a:ext cx="7952740" cy="26809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91" y="6467167"/>
            <a:ext cx="4307734" cy="341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68256-D9C2-423C-8142-A325B64B9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39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8A98EC-B609-4D8B-87E8-486F3543964C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4C8D22F0-536F-439F-AFC0-8D260158FDFF}" type="slidenum">
              <a:rPr lang="ru-RU" altLang="ru-RU" sz="1200"/>
              <a:pPr algn="r"/>
              <a:t>1</a:t>
            </a:fld>
            <a:endParaRPr lang="ru-RU" altLang="ru-RU" sz="1200"/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F3BF903D-A3DE-47BF-9BCA-BE8953ACF635}" type="slidenum">
              <a:rPr lang="ru-RU" altLang="ru-RU" sz="1200"/>
              <a:pPr algn="r"/>
              <a:t>1</a:t>
            </a:fld>
            <a:endParaRPr lang="ru-RU" altLang="ru-RU" sz="1200"/>
          </a:p>
        </p:txBody>
      </p:sp>
      <p:sp>
        <p:nvSpPr>
          <p:cNvPr id="7172" name="Rectangle 7"/>
          <p:cNvSpPr txBox="1">
            <a:spLocks noGrp="1" noChangeArrowheads="1"/>
          </p:cNvSpPr>
          <p:nvPr/>
        </p:nvSpPr>
        <p:spPr bwMode="auto">
          <a:xfrm>
            <a:off x="5633191" y="6468349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/>
            <a:fld id="{DA12E457-A09A-404E-B83E-56EBC2FB4C4A}" type="slidenum">
              <a:rPr lang="ru-RU" altLang="ru-RU" sz="1200">
                <a:latin typeface="Times New Roman" panose="02020603050405020304" pitchFamily="18" charset="0"/>
              </a:rPr>
              <a:pPr algn="r" eaLnBrk="0" hangingPunct="0"/>
              <a:t>1</a:t>
            </a:fld>
            <a:endParaRPr lang="ru-RU" altLang="ru-RU" sz="1200">
              <a:latin typeface="Times New Roman" panose="02020603050405020304" pitchFamily="18" charset="0"/>
            </a:endParaRPr>
          </a:p>
        </p:txBody>
      </p:sp>
      <p:sp>
        <p:nvSpPr>
          <p:cNvPr id="71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5457" y="3234174"/>
            <a:ext cx="7290012" cy="3063955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5679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4A1C78-2549-47AF-8435-09FA74D16539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B28B21-74D5-4DE1-B296-01DF29E2624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79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F3747F-3928-4F16-884A-F47544CE1145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80" name="Rectangle 7"/>
          <p:cNvSpPr txBox="1">
            <a:spLocks noGrp="1" noChangeArrowheads="1"/>
          </p:cNvSpPr>
          <p:nvPr/>
        </p:nvSpPr>
        <p:spPr bwMode="auto">
          <a:xfrm>
            <a:off x="5633191" y="6468349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E002C2-0F40-4C14-8290-0AEC8CA749B1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5457" y="3234174"/>
            <a:ext cx="7290012" cy="3063955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1842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8A98EC-B609-4D8B-87E8-486F3543964C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8D22F0-536F-439F-AFC0-8D260158FDFF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BF903D-A3DE-47BF-9BCA-BE8953ACF635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2" name="Rectangle 7"/>
          <p:cNvSpPr txBox="1">
            <a:spLocks noGrp="1" noChangeArrowheads="1"/>
          </p:cNvSpPr>
          <p:nvPr/>
        </p:nvSpPr>
        <p:spPr bwMode="auto">
          <a:xfrm>
            <a:off x="5633191" y="6468349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12E457-A09A-404E-B83E-56EBC2FB4C4A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5457" y="3234174"/>
            <a:ext cx="7290012" cy="3063955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5593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8A98EC-B609-4D8B-87E8-486F3543964C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8D22F0-536F-439F-AFC0-8D260158FDFF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BF903D-A3DE-47BF-9BCA-BE8953ACF635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2" name="Rectangle 7"/>
          <p:cNvSpPr txBox="1">
            <a:spLocks noGrp="1" noChangeArrowheads="1"/>
          </p:cNvSpPr>
          <p:nvPr/>
        </p:nvSpPr>
        <p:spPr bwMode="auto">
          <a:xfrm>
            <a:off x="5633191" y="6468349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12E457-A09A-404E-B83E-56EBC2FB4C4A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5457" y="3234174"/>
            <a:ext cx="7290012" cy="3063955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77605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A1C78-2549-47AF-8435-09FA74D16539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4EB28B21-74D5-4DE1-B296-01DF29E26248}" type="slidenum">
              <a:rPr lang="ru-RU" altLang="ru-RU" sz="1200"/>
              <a:pPr algn="r"/>
              <a:t>13</a:t>
            </a:fld>
            <a:endParaRPr lang="ru-RU" altLang="ru-RU" sz="1200"/>
          </a:p>
        </p:txBody>
      </p:sp>
      <p:sp>
        <p:nvSpPr>
          <p:cNvPr id="101379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A5F3747F-3928-4F16-884A-F47544CE1145}" type="slidenum">
              <a:rPr lang="ru-RU" altLang="ru-RU" sz="1200"/>
              <a:pPr algn="r"/>
              <a:t>13</a:t>
            </a:fld>
            <a:endParaRPr lang="ru-RU" altLang="ru-RU" sz="1200"/>
          </a:p>
        </p:txBody>
      </p:sp>
      <p:sp>
        <p:nvSpPr>
          <p:cNvPr id="101380" name="Rectangle 7"/>
          <p:cNvSpPr txBox="1">
            <a:spLocks noGrp="1" noChangeArrowheads="1"/>
          </p:cNvSpPr>
          <p:nvPr/>
        </p:nvSpPr>
        <p:spPr bwMode="auto">
          <a:xfrm>
            <a:off x="5633191" y="6468349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/>
            <a:fld id="{7DE002C2-0F40-4C14-8290-0AEC8CA749B1}" type="slidenum">
              <a:rPr lang="ru-RU" altLang="ru-RU" sz="1200">
                <a:latin typeface="Times New Roman" panose="02020603050405020304" pitchFamily="18" charset="0"/>
              </a:rPr>
              <a:pPr algn="r" eaLnBrk="0" hangingPunct="0"/>
              <a:t>13</a:t>
            </a:fld>
            <a:endParaRPr lang="ru-RU" altLang="ru-RU" sz="1200">
              <a:latin typeface="Times New Roman" panose="02020603050405020304" pitchFamily="18" charset="0"/>
            </a:endParaRPr>
          </a:p>
        </p:txBody>
      </p:sp>
      <p:sp>
        <p:nvSpPr>
          <p:cNvPr id="1013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5457" y="3234174"/>
            <a:ext cx="7290012" cy="3063955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7583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8A98EC-B609-4D8B-87E8-486F3543964C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8D22F0-536F-439F-AFC0-8D260158FDFF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BF903D-A3DE-47BF-9BCA-BE8953ACF635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2" name="Rectangle 7"/>
          <p:cNvSpPr txBox="1">
            <a:spLocks noGrp="1" noChangeArrowheads="1"/>
          </p:cNvSpPr>
          <p:nvPr/>
        </p:nvSpPr>
        <p:spPr bwMode="auto">
          <a:xfrm>
            <a:off x="5633191" y="6468349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12E457-A09A-404E-B83E-56EBC2FB4C4A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5457" y="3234174"/>
            <a:ext cx="7290012" cy="3063955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0795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8A98EC-B609-4D8B-87E8-486F3543964C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8D22F0-536F-439F-AFC0-8D260158FDFF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BF903D-A3DE-47BF-9BCA-BE8953ACF635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2" name="Rectangle 7"/>
          <p:cNvSpPr txBox="1">
            <a:spLocks noGrp="1" noChangeArrowheads="1"/>
          </p:cNvSpPr>
          <p:nvPr/>
        </p:nvSpPr>
        <p:spPr bwMode="auto">
          <a:xfrm>
            <a:off x="5633191" y="6468349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12E457-A09A-404E-B83E-56EBC2FB4C4A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5457" y="3234174"/>
            <a:ext cx="7290012" cy="3063955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613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4742A261-2232-4C57-8B01-33375F93D3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F36AB9-1AFB-4FA7-AE2D-C9A6D92EEDC0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603" name="Rectangle 7">
            <a:extLst>
              <a:ext uri="{FF2B5EF4-FFF2-40B4-BE49-F238E27FC236}">
                <a16:creationId xmlns:a16="http://schemas.microsoft.com/office/drawing/2014/main" id="{98C1C402-CD11-4B5B-9E9C-9B2EA667669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8093112" y="5228347"/>
            <a:ext cx="6190066" cy="275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29B98E-30F6-4082-813A-698D18F1DA9E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2C45FB1B-1A1C-4561-8DD0-6F57D9A0CF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3">
            <a:extLst>
              <a:ext uri="{FF2B5EF4-FFF2-40B4-BE49-F238E27FC236}">
                <a16:creationId xmlns:a16="http://schemas.microsoft.com/office/drawing/2014/main" id="{51BEA729-1122-4BD0-AA4D-B4B299EC4E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346" y="2614764"/>
            <a:ext cx="10472489" cy="247646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415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4A1C78-2549-47AF-8435-09FA74D16539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B28B21-74D5-4DE1-B296-01DF29E2624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79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F3747F-3928-4F16-884A-F47544CE1145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80" name="Rectangle 7"/>
          <p:cNvSpPr txBox="1">
            <a:spLocks noGrp="1" noChangeArrowheads="1"/>
          </p:cNvSpPr>
          <p:nvPr/>
        </p:nvSpPr>
        <p:spPr bwMode="auto">
          <a:xfrm>
            <a:off x="5633191" y="6468349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E002C2-0F40-4C14-8290-0AEC8CA749B1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5457" y="3234174"/>
            <a:ext cx="7290012" cy="3063955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27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4A1C78-2549-47AF-8435-09FA74D16539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B28B21-74D5-4DE1-B296-01DF29E2624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79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F3747F-3928-4F16-884A-F47544CE1145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80" name="Rectangle 7"/>
          <p:cNvSpPr txBox="1">
            <a:spLocks noGrp="1" noChangeArrowheads="1"/>
          </p:cNvSpPr>
          <p:nvPr/>
        </p:nvSpPr>
        <p:spPr bwMode="auto">
          <a:xfrm>
            <a:off x="5633191" y="6468349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E002C2-0F40-4C14-8290-0AEC8CA749B1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5457" y="3234174"/>
            <a:ext cx="7290012" cy="3063955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1668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4A1C78-2549-47AF-8435-09FA74D16539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B28B21-74D5-4DE1-B296-01DF29E2624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79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F3747F-3928-4F16-884A-F47544CE1145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80" name="Rectangle 7"/>
          <p:cNvSpPr txBox="1">
            <a:spLocks noGrp="1" noChangeArrowheads="1"/>
          </p:cNvSpPr>
          <p:nvPr/>
        </p:nvSpPr>
        <p:spPr bwMode="auto">
          <a:xfrm>
            <a:off x="5633191" y="6468349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E002C2-0F40-4C14-8290-0AEC8CA749B1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5457" y="3234174"/>
            <a:ext cx="7290012" cy="3063955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203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4A1C78-2549-47AF-8435-09FA74D16539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B28B21-74D5-4DE1-B296-01DF29E2624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79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F3747F-3928-4F16-884A-F47544CE1145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80" name="Rectangle 7"/>
          <p:cNvSpPr txBox="1">
            <a:spLocks noGrp="1" noChangeArrowheads="1"/>
          </p:cNvSpPr>
          <p:nvPr/>
        </p:nvSpPr>
        <p:spPr bwMode="auto">
          <a:xfrm>
            <a:off x="5633191" y="6468349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E002C2-0F40-4C14-8290-0AEC8CA749B1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5457" y="3234174"/>
            <a:ext cx="7290012" cy="3063955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2375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4A1C78-2549-47AF-8435-09FA74D16539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B28B21-74D5-4DE1-B296-01DF29E2624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79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F3747F-3928-4F16-884A-F47544CE1145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80" name="Rectangle 7"/>
          <p:cNvSpPr txBox="1">
            <a:spLocks noGrp="1" noChangeArrowheads="1"/>
          </p:cNvSpPr>
          <p:nvPr/>
        </p:nvSpPr>
        <p:spPr bwMode="auto">
          <a:xfrm>
            <a:off x="5633191" y="6468349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E002C2-0F40-4C14-8290-0AEC8CA749B1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5457" y="3234174"/>
            <a:ext cx="7290012" cy="3063955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0982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4A1C78-2549-47AF-8435-09FA74D16539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B28B21-74D5-4DE1-B296-01DF29E2624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79" name="Rectangle 7"/>
          <p:cNvSpPr txBox="1">
            <a:spLocks noGrp="1" noChangeArrowheads="1"/>
          </p:cNvSpPr>
          <p:nvPr/>
        </p:nvSpPr>
        <p:spPr bwMode="auto">
          <a:xfrm>
            <a:off x="5630891" y="6467167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F3747F-3928-4F16-884A-F47544CE1145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80" name="Rectangle 7"/>
          <p:cNvSpPr txBox="1">
            <a:spLocks noGrp="1" noChangeArrowheads="1"/>
          </p:cNvSpPr>
          <p:nvPr/>
        </p:nvSpPr>
        <p:spPr bwMode="auto">
          <a:xfrm>
            <a:off x="5633191" y="6468349"/>
            <a:ext cx="4307734" cy="34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E002C2-0F40-4C14-8290-0AEC8CA749B1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3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5457" y="3234174"/>
            <a:ext cx="7290012" cy="3063955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248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A6DE-155D-4964-B2F1-FA74E08C4B78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E812-9D02-47D5-99AE-4A1D05621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08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A6DE-155D-4964-B2F1-FA74E08C4B78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E812-9D02-47D5-99AE-4A1D05621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08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A6DE-155D-4964-B2F1-FA74E08C4B78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E812-9D02-47D5-99AE-4A1D05621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10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A6DE-155D-4964-B2F1-FA74E08C4B78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E812-9D02-47D5-99AE-4A1D05621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26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A6DE-155D-4964-B2F1-FA74E08C4B78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E812-9D02-47D5-99AE-4A1D05621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04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A6DE-155D-4964-B2F1-FA74E08C4B78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E812-9D02-47D5-99AE-4A1D05621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36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A6DE-155D-4964-B2F1-FA74E08C4B78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E812-9D02-47D5-99AE-4A1D05621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665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A6DE-155D-4964-B2F1-FA74E08C4B78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E812-9D02-47D5-99AE-4A1D05621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41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A6DE-155D-4964-B2F1-FA74E08C4B78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E812-9D02-47D5-99AE-4A1D05621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906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A6DE-155D-4964-B2F1-FA74E08C4B78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E812-9D02-47D5-99AE-4A1D05621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59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BA6DE-155D-4964-B2F1-FA74E08C4B78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7E812-9D02-47D5-99AE-4A1D05621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0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BA6DE-155D-4964-B2F1-FA74E08C4B78}" type="datetimeFigureOut">
              <a:rPr lang="ru-RU" smtClean="0"/>
              <a:t>30.03.2021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7E812-9D02-47D5-99AE-4A1D05621B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729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back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25"/>
            <a:ext cx="12192001" cy="685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6"/>
          <p:cNvSpPr>
            <a:spLocks noGrp="1" noChangeArrowheads="1"/>
          </p:cNvSpPr>
          <p:nvPr>
            <p:ph type="ctrTitle" sz="quarter" idx="4294967295"/>
          </p:nvPr>
        </p:nvSpPr>
        <p:spPr>
          <a:xfrm>
            <a:off x="0" y="1795244"/>
            <a:ext cx="11886277" cy="4433278"/>
          </a:xfrm>
        </p:spPr>
        <p:txBody>
          <a:bodyPr vert="horz" lIns="109607" tIns="54803" rIns="109607" bIns="54803" rtlCol="0" anchor="b">
            <a:normAutofit fontScale="90000"/>
          </a:bodyPr>
          <a:lstStyle/>
          <a:p>
            <a:pPr algn="ctr"/>
            <a:r>
              <a:rPr lang="ru-RU" altLang="ru-RU" sz="3809" dirty="0"/>
              <a:t/>
            </a:r>
            <a:br>
              <a:rPr lang="ru-RU" altLang="ru-RU" sz="3809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исполнения лицами, замещающими муниципальные должности муниципальных образований Архангельской области, обязанностей, установленных законодательством о противодействии коррупции</a:t>
            </a:r>
            <a:r>
              <a:rPr lang="ru-RU" altLang="ru-RU" sz="4000" dirty="0">
                <a:latin typeface="Arial Black" panose="020B0A04020102020204" pitchFamily="34" charset="0"/>
              </a:rPr>
              <a:t/>
            </a:r>
            <a:br>
              <a:rPr lang="ru-RU" altLang="ru-RU" sz="4000" dirty="0">
                <a:latin typeface="Arial Black" panose="020B0A04020102020204" pitchFamily="34" charset="0"/>
              </a:rPr>
            </a:br>
            <a:r>
              <a:rPr lang="ru-RU" altLang="ru-RU" sz="2116" dirty="0">
                <a:latin typeface="Arial Black" panose="020B0A04020102020204" pitchFamily="34" charset="0"/>
              </a:rPr>
              <a:t/>
            </a:r>
            <a:br>
              <a:rPr lang="ru-RU" altLang="ru-RU" sz="2116" dirty="0">
                <a:latin typeface="Arial Black" panose="020B0A04020102020204" pitchFamily="34" charset="0"/>
              </a:rPr>
            </a:br>
            <a:r>
              <a:rPr lang="ru-RU" altLang="ru-RU" sz="2116" dirty="0">
                <a:latin typeface="Arial Black" panose="020B0A04020102020204" pitchFamily="34" charset="0"/>
              </a:rPr>
              <a:t/>
            </a:r>
            <a:br>
              <a:rPr lang="ru-RU" altLang="ru-RU" sz="2116" dirty="0">
                <a:latin typeface="Arial Black" panose="020B0A04020102020204" pitchFamily="34" charset="0"/>
              </a:rPr>
            </a:br>
            <a:r>
              <a:rPr lang="ru-RU" altLang="ru-RU" sz="2116" dirty="0">
                <a:latin typeface="Arial Black" panose="020B0A04020102020204" pitchFamily="34" charset="0"/>
              </a:rPr>
              <a:t/>
            </a:r>
            <a:br>
              <a:rPr lang="ru-RU" altLang="ru-RU" sz="2116" dirty="0">
                <a:latin typeface="Arial Black" panose="020B0A04020102020204" pitchFamily="34" charset="0"/>
              </a:rPr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endParaRPr lang="ru-RU" altLang="ru-RU" sz="2751" dirty="0">
              <a:solidFill>
                <a:schemeClr val="bg1"/>
              </a:solidFill>
            </a:endParaRPr>
          </a:p>
        </p:txBody>
      </p:sp>
      <p:pic>
        <p:nvPicPr>
          <p:cNvPr id="6148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522" y="56209"/>
            <a:ext cx="1961322" cy="212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ACE401-B146-4559-A3D0-D8E9031432E8}"/>
              </a:ext>
            </a:extLst>
          </p:cNvPr>
          <p:cNvSpPr txBox="1"/>
          <p:nvPr/>
        </p:nvSpPr>
        <p:spPr>
          <a:xfrm>
            <a:off x="4815281" y="4840545"/>
            <a:ext cx="70709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+mj-cs"/>
              </a:rPr>
              <a:t>Заместитель руководителя администрации – </a:t>
            </a:r>
            <a:b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+mj-cs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+mj-cs"/>
              </a:rPr>
              <a:t>директор правового департамента </a:t>
            </a:r>
            <a:b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+mj-cs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+mj-cs"/>
              </a:rPr>
              <a:t>администрации Губернатора Архангельской области и Правительства Архангельской области </a:t>
            </a:r>
            <a:b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+mj-cs"/>
              </a:rPr>
            </a:br>
            <a:r>
              <a:rPr lang="ru-RU" altLang="ru-RU" sz="24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+mj-cs"/>
              </a:rPr>
              <a:t>Игорь Андреечев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42390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9" descr="back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25"/>
            <a:ext cx="12192001" cy="685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134223" y="311698"/>
            <a:ext cx="9790044" cy="140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607" tIns="54803" rIns="109607" bIns="54803" anchor="b">
            <a:spAutoFit/>
          </a:bodyPr>
          <a:lstStyle>
            <a:lvl1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Предлагается подготовить соответствующие изменения </a:t>
            </a: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следующие нормативные правовые акты Архангельской области:</a:t>
            </a:r>
            <a:endParaRPr kumimoji="0" lang="ru-RU" sz="2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F46BBC-9269-4746-A53A-ABF48DFB160B}"/>
              </a:ext>
            </a:extLst>
          </p:cNvPr>
          <p:cNvSpPr txBox="1"/>
          <p:nvPr/>
        </p:nvSpPr>
        <p:spPr>
          <a:xfrm>
            <a:off x="3511826" y="2589069"/>
            <a:ext cx="8574157" cy="70788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Областной закон от 26 ноября 2008 года № 626-31-ОЗ</a:t>
            </a:r>
          </a:p>
          <a:p>
            <a:pPr lvl="0"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«О противодействии коррупции в Архангельской области»</a:t>
            </a:r>
            <a:endParaRPr kumimoji="0" lang="ru-RU" sz="16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17FA7F3B-FD3D-4EAF-AACD-8C5D93C3D0EA}"/>
              </a:ext>
            </a:extLst>
          </p:cNvPr>
          <p:cNvSpPr/>
          <p:nvPr/>
        </p:nvSpPr>
        <p:spPr>
          <a:xfrm>
            <a:off x="5751442" y="1715298"/>
            <a:ext cx="689113" cy="719722"/>
          </a:xfrm>
          <a:prstGeom prst="down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65EC26-69A4-443C-BD1F-65D69D492382}"/>
              </a:ext>
            </a:extLst>
          </p:cNvPr>
          <p:cNvSpPr txBox="1"/>
          <p:nvPr/>
        </p:nvSpPr>
        <p:spPr>
          <a:xfrm>
            <a:off x="3511826" y="3561046"/>
            <a:ext cx="8574157" cy="163121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Указ Губернатора Архангельской области от 17 мая 2013 года </a:t>
            </a:r>
          </a:p>
          <a:p>
            <a:pPr lvl="0"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№ 60-у  «Об осуществлении контроля за расходами лиц, замещающих государственные должности Архангельской области в исполнительных органах государственной власти Архангельской области, и государственных гражданских служащих Архангельской области»</a:t>
            </a:r>
            <a:endParaRPr kumimoji="0" lang="ru-RU" sz="16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266125E-51AC-4458-A1D7-F32A84E8DE88}"/>
              </a:ext>
            </a:extLst>
          </p:cNvPr>
          <p:cNvSpPr txBox="1"/>
          <p:nvPr/>
        </p:nvSpPr>
        <p:spPr>
          <a:xfrm>
            <a:off x="3511825" y="5409373"/>
            <a:ext cx="8574157" cy="132343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Указ Губернатора Архангельской области от 2 июля 2013 года </a:t>
            </a:r>
          </a:p>
          <a:p>
            <a:pPr lvl="0"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№ 78-у  «Об утверждении Порядка осуществления контроля за расходами лиц, замещающих муниципальные должности и должности муниципальной службы в Архангельской области»</a:t>
            </a:r>
            <a:endParaRPr kumimoji="0" lang="ru-RU" sz="16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pic>
        <p:nvPicPr>
          <p:cNvPr id="21" name="Picture 9">
            <a:extLst>
              <a:ext uri="{FF2B5EF4-FFF2-40B4-BE49-F238E27FC236}">
                <a16:creationId xmlns:a16="http://schemas.microsoft.com/office/drawing/2014/main" id="{020078E6-7048-4743-B292-E9537BD34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678" y="0"/>
            <a:ext cx="1961322" cy="212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672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back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25"/>
            <a:ext cx="12192001" cy="685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6"/>
          <p:cNvSpPr>
            <a:spLocks noGrp="1" noChangeArrowheads="1"/>
          </p:cNvSpPr>
          <p:nvPr>
            <p:ph type="ctrTitle" sz="quarter" idx="4294967295"/>
          </p:nvPr>
        </p:nvSpPr>
        <p:spPr>
          <a:xfrm>
            <a:off x="152860" y="2281850"/>
            <a:ext cx="11886277" cy="4576150"/>
          </a:xfrm>
        </p:spPr>
        <p:txBody>
          <a:bodyPr vert="horz" lIns="109607" tIns="54803" rIns="109607" bIns="54803" rtlCol="0" anchor="b">
            <a:normAutofit fontScale="90000"/>
          </a:bodyPr>
          <a:lstStyle/>
          <a:p>
            <a:pPr algn="ctr"/>
            <a:r>
              <a:rPr lang="ru-RU" altLang="ru-RU" sz="3809" dirty="0"/>
              <a:t/>
            </a:r>
            <a:br>
              <a:rPr lang="ru-RU" altLang="ru-RU" sz="3809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Предотвращение и урегулирование </a:t>
            </a:r>
            <a:r>
              <a:rPr lang="ru-RU" alt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 </a:t>
            </a:r>
            <a:r>
              <a:rPr lang="ru-RU" alt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</a:t>
            </a:r>
            <a: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116" dirty="0">
                <a:latin typeface="Arial Black" panose="020B0A04020102020204" pitchFamily="34" charset="0"/>
              </a:rPr>
              <a:t/>
            </a:r>
            <a:br>
              <a:rPr lang="ru-RU" altLang="ru-RU" sz="2116" dirty="0">
                <a:latin typeface="Arial Black" panose="020B0A04020102020204" pitchFamily="34" charset="0"/>
              </a:rPr>
            </a:br>
            <a:r>
              <a:rPr lang="ru-RU" altLang="ru-RU" sz="2116" dirty="0">
                <a:latin typeface="Arial Black" panose="020B0A04020102020204" pitchFamily="34" charset="0"/>
              </a:rPr>
              <a:t/>
            </a:r>
            <a:br>
              <a:rPr lang="ru-RU" altLang="ru-RU" sz="2116" dirty="0">
                <a:latin typeface="Arial Black" panose="020B0A04020102020204" pitchFamily="34" charset="0"/>
              </a:rPr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endParaRPr lang="ru-RU" altLang="ru-RU" sz="2751" dirty="0">
              <a:solidFill>
                <a:schemeClr val="bg1"/>
              </a:solidFill>
            </a:endParaRPr>
          </a:p>
        </p:txBody>
      </p:sp>
      <p:pic>
        <p:nvPicPr>
          <p:cNvPr id="6148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522" y="56209"/>
            <a:ext cx="1961322" cy="212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0423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back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25"/>
            <a:ext cx="12192001" cy="685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6"/>
          <p:cNvSpPr>
            <a:spLocks noGrp="1" noChangeArrowheads="1"/>
          </p:cNvSpPr>
          <p:nvPr>
            <p:ph type="ctrTitle" sz="quarter" idx="4294967295"/>
          </p:nvPr>
        </p:nvSpPr>
        <p:spPr>
          <a:xfrm>
            <a:off x="-827799" y="223074"/>
            <a:ext cx="11886277" cy="3989796"/>
          </a:xfrm>
        </p:spPr>
        <p:txBody>
          <a:bodyPr vert="horz" lIns="109607" tIns="54803" rIns="109607" bIns="54803" rtlCol="0" anchor="b">
            <a:normAutofit fontScale="90000"/>
          </a:bodyPr>
          <a:lstStyle/>
          <a:p>
            <a:pPr algn="ctr"/>
            <a:r>
              <a:rPr lang="ru-RU" altLang="ru-RU" sz="3809" dirty="0"/>
              <a:t/>
            </a:r>
            <a:br>
              <a:rPr lang="ru-RU" altLang="ru-RU" sz="3809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механизмов предотвращения и урегулирования </a:t>
            </a:r>
            <a:br>
              <a:rPr lang="ru-RU" alt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 интересов</a:t>
            </a:r>
            <a:r>
              <a:rPr lang="ru-RU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116" dirty="0">
                <a:latin typeface="Arial Black" panose="020B0A04020102020204" pitchFamily="34" charset="0"/>
              </a:rPr>
              <a:t/>
            </a:r>
            <a:br>
              <a:rPr lang="ru-RU" altLang="ru-RU" sz="2116" dirty="0">
                <a:latin typeface="Arial Black" panose="020B0A04020102020204" pitchFamily="34" charset="0"/>
              </a:rPr>
            </a:br>
            <a:r>
              <a:rPr lang="ru-RU" altLang="ru-RU" sz="27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altLang="ru-RU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altLang="ru-RU" sz="2116" dirty="0">
                <a:latin typeface="Arial Black" panose="020B0A04020102020204" pitchFamily="34" charset="0"/>
              </a:rPr>
              <a:t/>
            </a:r>
            <a:br>
              <a:rPr lang="ru-RU" altLang="ru-RU" sz="2116" dirty="0">
                <a:latin typeface="Arial Black" panose="020B0A04020102020204" pitchFamily="34" charset="0"/>
              </a:rPr>
            </a:br>
            <a:r>
              <a:rPr lang="ru-RU" altLang="ru-RU" sz="2116" dirty="0">
                <a:latin typeface="Arial Black" panose="020B0A04020102020204" pitchFamily="34" charset="0"/>
              </a:rPr>
              <a:t/>
            </a:r>
            <a:br>
              <a:rPr lang="ru-RU" altLang="ru-RU" sz="2116" dirty="0">
                <a:latin typeface="Arial Black" panose="020B0A04020102020204" pitchFamily="34" charset="0"/>
              </a:rPr>
            </a:br>
            <a:r>
              <a:rPr lang="ru-RU" altLang="ru-RU" sz="2116" dirty="0">
                <a:latin typeface="Arial Black" panose="020B0A04020102020204" pitchFamily="34" charset="0"/>
              </a:rPr>
              <a:t/>
            </a:r>
            <a:br>
              <a:rPr lang="ru-RU" altLang="ru-RU" sz="2116" dirty="0">
                <a:latin typeface="Arial Black" panose="020B0A04020102020204" pitchFamily="34" charset="0"/>
              </a:rPr>
            </a:br>
            <a:r>
              <a:rPr lang="ru-RU" altLang="ru-RU" sz="2116" dirty="0">
                <a:latin typeface="Arial Black" panose="020B0A04020102020204" pitchFamily="34" charset="0"/>
              </a:rPr>
              <a:t/>
            </a:r>
            <a:br>
              <a:rPr lang="ru-RU" altLang="ru-RU" sz="2116" dirty="0">
                <a:latin typeface="Arial Black" panose="020B0A04020102020204" pitchFamily="34" charset="0"/>
              </a:rPr>
            </a:br>
            <a:r>
              <a:rPr lang="ru-RU" altLang="ru-RU" sz="2116" dirty="0">
                <a:latin typeface="Arial Black" panose="020B0A04020102020204" pitchFamily="34" charset="0"/>
              </a:rPr>
              <a:t>      </a:t>
            </a:r>
            <a:r>
              <a:rPr lang="ru-RU" altLang="ru-RU" sz="2700" dirty="0"/>
              <a:t/>
            </a:r>
            <a:br>
              <a:rPr lang="ru-RU" altLang="ru-RU" sz="2700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endParaRPr lang="ru-RU" altLang="ru-RU" sz="2751" dirty="0">
              <a:solidFill>
                <a:schemeClr val="bg1"/>
              </a:solidFill>
            </a:endParaRPr>
          </a:p>
        </p:txBody>
      </p:sp>
      <p:pic>
        <p:nvPicPr>
          <p:cNvPr id="6148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679" y="0"/>
            <a:ext cx="1961322" cy="212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574449C-5696-4969-9FB2-3354C2BD4E23}"/>
              </a:ext>
            </a:extLst>
          </p:cNvPr>
          <p:cNvSpPr txBox="1"/>
          <p:nvPr/>
        </p:nvSpPr>
        <p:spPr>
          <a:xfrm>
            <a:off x="132034" y="3546427"/>
            <a:ext cx="3315840" cy="101566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3 проверки в отношении </a:t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глав муниципальных образований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FD6279-E7C4-4A20-B80E-55469711E8B4}"/>
              </a:ext>
            </a:extLst>
          </p:cNvPr>
          <p:cNvSpPr txBox="1"/>
          <p:nvPr/>
        </p:nvSpPr>
        <p:spPr>
          <a:xfrm>
            <a:off x="3843555" y="3567617"/>
            <a:ext cx="397638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Плесецкий район</a:t>
            </a:r>
          </a:p>
        </p:txBody>
      </p:sp>
      <p:sp>
        <p:nvSpPr>
          <p:cNvPr id="11" name="Стрелка: вниз 10">
            <a:extLst>
              <a:ext uri="{FF2B5EF4-FFF2-40B4-BE49-F238E27FC236}">
                <a16:creationId xmlns:a16="http://schemas.microsoft.com/office/drawing/2014/main" id="{1F917F65-8334-46DD-9117-3F62CA7D2654}"/>
              </a:ext>
            </a:extLst>
          </p:cNvPr>
          <p:cNvSpPr/>
          <p:nvPr/>
        </p:nvSpPr>
        <p:spPr>
          <a:xfrm>
            <a:off x="1691172" y="2028354"/>
            <a:ext cx="689113" cy="719722"/>
          </a:xfrm>
          <a:prstGeom prst="down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0359A3A1-E197-417F-BCA2-88B58F9A9D3A}"/>
              </a:ext>
            </a:extLst>
          </p:cNvPr>
          <p:cNvSpPr/>
          <p:nvPr/>
        </p:nvSpPr>
        <p:spPr>
          <a:xfrm>
            <a:off x="7755595" y="2108083"/>
            <a:ext cx="689113" cy="719722"/>
          </a:xfrm>
          <a:prstGeom prst="down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3541B5-4C7F-4204-8D98-C2B90B2F69A5}"/>
              </a:ext>
            </a:extLst>
          </p:cNvPr>
          <p:cNvSpPr txBox="1"/>
          <p:nvPr/>
        </p:nvSpPr>
        <p:spPr>
          <a:xfrm>
            <a:off x="132034" y="2950206"/>
            <a:ext cx="4060272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</a:rPr>
              <a:t>ПРОВЕРКИ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2BE958-2857-444A-9B48-B8465E43A33E}"/>
              </a:ext>
            </a:extLst>
          </p:cNvPr>
          <p:cNvSpPr txBox="1"/>
          <p:nvPr/>
        </p:nvSpPr>
        <p:spPr>
          <a:xfrm>
            <a:off x="7819936" y="2899576"/>
            <a:ext cx="4060272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</a:rPr>
              <a:t>УВЕДОМЛЕНИЯ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AA07F4-3922-430B-9D2A-F87683EB7EE9}"/>
              </a:ext>
            </a:extLst>
          </p:cNvPr>
          <p:cNvSpPr txBox="1"/>
          <p:nvPr/>
        </p:nvSpPr>
        <p:spPr>
          <a:xfrm>
            <a:off x="132034" y="4553356"/>
            <a:ext cx="3315840" cy="132343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3 проверки в отношении </a:t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депутатов представительных органов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6286AE4-42FF-4EAF-B106-45D0BA95B24C}"/>
              </a:ext>
            </a:extLst>
          </p:cNvPr>
          <p:cNvSpPr txBox="1"/>
          <p:nvPr/>
        </p:nvSpPr>
        <p:spPr>
          <a:xfrm>
            <a:off x="8565160" y="3567617"/>
            <a:ext cx="3626840" cy="101566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1 заключение в отношении </a:t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главы муниципального образования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279A64-522F-4C9F-9A6B-4859C9A08E30}"/>
              </a:ext>
            </a:extLst>
          </p:cNvPr>
          <p:cNvSpPr txBox="1"/>
          <p:nvPr/>
        </p:nvSpPr>
        <p:spPr>
          <a:xfrm>
            <a:off x="8565160" y="4571193"/>
            <a:ext cx="3626840" cy="101566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13 заключений </a:t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в отношении депутатов представительных органов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306E8A8-5342-4F6B-A316-FB6079FB2DEC}"/>
              </a:ext>
            </a:extLst>
          </p:cNvPr>
          <p:cNvSpPr txBox="1"/>
          <p:nvPr/>
        </p:nvSpPr>
        <p:spPr>
          <a:xfrm>
            <a:off x="3843555" y="4028204"/>
            <a:ext cx="397638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Холмогорский район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48E391-9C6F-4FB7-8F88-D5B90875FA3B}"/>
              </a:ext>
            </a:extLst>
          </p:cNvPr>
          <p:cNvSpPr txBox="1"/>
          <p:nvPr/>
        </p:nvSpPr>
        <p:spPr>
          <a:xfrm>
            <a:off x="3843555" y="4481981"/>
            <a:ext cx="397638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Архангельск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18FBDF0-A48C-457B-B77B-DE93DF262D39}"/>
              </a:ext>
            </a:extLst>
          </p:cNvPr>
          <p:cNvSpPr txBox="1"/>
          <p:nvPr/>
        </p:nvSpPr>
        <p:spPr>
          <a:xfrm>
            <a:off x="3843555" y="4938952"/>
            <a:ext cx="397638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Котлас</a:t>
            </a:r>
          </a:p>
        </p:txBody>
      </p:sp>
    </p:spTree>
    <p:extLst>
      <p:ext uri="{BB962C8B-B14F-4D97-AF65-F5344CB8AC3E}">
        <p14:creationId xmlns:p14="http://schemas.microsoft.com/office/powerpoint/2010/main" val="778485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9" descr="back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25"/>
            <a:ext cx="12192001" cy="685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436227" y="-124095"/>
            <a:ext cx="9076888" cy="1772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602" tIns="54801" rIns="109602" bIns="54801" anchor="b">
            <a:spAutoFit/>
          </a:bodyPr>
          <a:lstStyle>
            <a:lvl1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механизмов предотвращения и урегулирования 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 интересов</a:t>
            </a:r>
            <a:endParaRPr lang="ru-RU" alt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-226262" y="1223651"/>
            <a:ext cx="10098159" cy="972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607" tIns="54803" rIns="109607" bIns="54803" anchor="b">
            <a:spAutoFit/>
          </a:bodyPr>
          <a:lstStyle>
            <a:lvl1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ru-RU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приоритеты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90036F-281B-4A83-BFCF-DC9928FFE7FE}"/>
              </a:ext>
            </a:extLst>
          </p:cNvPr>
          <p:cNvSpPr txBox="1"/>
          <p:nvPr/>
        </p:nvSpPr>
        <p:spPr>
          <a:xfrm>
            <a:off x="1464306" y="2309977"/>
            <a:ext cx="9793720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1. Правовое просвещение и обучение</a:t>
            </a:r>
            <a:endParaRPr lang="ru-RU" b="1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90644F-B4A1-4279-8B3A-6829C1E5E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679" y="0"/>
            <a:ext cx="1961322" cy="212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A45B9CBB-892A-4C25-BFF2-36CF28F7CC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00" y="4396085"/>
            <a:ext cx="445104" cy="446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A809F59-3EEE-453E-9D08-E3FEC9D3EE02}"/>
              </a:ext>
            </a:extLst>
          </p:cNvPr>
          <p:cNvSpPr txBox="1"/>
          <p:nvPr/>
        </p:nvSpPr>
        <p:spPr>
          <a:xfrm>
            <a:off x="4714613" y="2778378"/>
            <a:ext cx="7477388" cy="70788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Презентационный материал о предупреждении или урегулировании конфликта интересов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3BDE37-41D1-493F-95FB-2208E0C31E29}"/>
              </a:ext>
            </a:extLst>
          </p:cNvPr>
          <p:cNvSpPr txBox="1"/>
          <p:nvPr/>
        </p:nvSpPr>
        <p:spPr>
          <a:xfrm>
            <a:off x="4714612" y="3486264"/>
            <a:ext cx="7477388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Наглядные методические материалы (брошюры, памятки)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A383E3-EC96-4773-9D77-2092F0C5FA6E}"/>
              </a:ext>
            </a:extLst>
          </p:cNvPr>
          <p:cNvSpPr txBox="1"/>
          <p:nvPr/>
        </p:nvSpPr>
        <p:spPr>
          <a:xfrm>
            <a:off x="4714612" y="3871867"/>
            <a:ext cx="7477388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Обзоры судебной и правоприменительной практики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C2D6B4-4B7F-46B3-BE6A-BE3FBB39EB9C}"/>
              </a:ext>
            </a:extLst>
          </p:cNvPr>
          <p:cNvSpPr txBox="1"/>
          <p:nvPr/>
        </p:nvSpPr>
        <p:spPr>
          <a:xfrm>
            <a:off x="1464304" y="4434788"/>
            <a:ext cx="9793720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2. Повышение качества проведения проверок</a:t>
            </a:r>
            <a:endParaRPr lang="ru-RU" sz="2400" b="1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46FA5AF-31A0-4838-B42C-4C7CE2BC34D5}"/>
              </a:ext>
            </a:extLst>
          </p:cNvPr>
          <p:cNvSpPr txBox="1"/>
          <p:nvPr/>
        </p:nvSpPr>
        <p:spPr>
          <a:xfrm>
            <a:off x="1464305" y="4984738"/>
            <a:ext cx="9793719" cy="120032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3. Завершить внедрение механизма предупреждения и урегулирования конфликта интересов в деятельности руководителей и работников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государственных и муниципальных учреждений</a:t>
            </a:r>
            <a:endParaRPr lang="ru-RU" sz="2400" b="1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D914EDD-9628-4E3F-802E-F5E10A6B50F7}"/>
              </a:ext>
            </a:extLst>
          </p:cNvPr>
          <p:cNvSpPr txBox="1"/>
          <p:nvPr/>
        </p:nvSpPr>
        <p:spPr>
          <a:xfrm>
            <a:off x="1464306" y="6292136"/>
            <a:ext cx="9793718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4. Профилактика и предупреждение коррупционных проявлений</a:t>
            </a:r>
            <a:endParaRPr lang="ru-RU" sz="2400" b="1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B9E029D9-C2D2-47F2-87DB-EC41BBC92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00" y="2320722"/>
            <a:ext cx="445104" cy="446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45C1F4C6-5039-4184-9166-6BBEF1703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21" y="4984738"/>
            <a:ext cx="445104" cy="446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9F8A33AB-9991-4FD7-87C1-A24868FD0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21" y="6268823"/>
            <a:ext cx="445104" cy="446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Стрелка: вниз 26">
            <a:extLst>
              <a:ext uri="{FF2B5EF4-FFF2-40B4-BE49-F238E27FC236}">
                <a16:creationId xmlns:a16="http://schemas.microsoft.com/office/drawing/2014/main" id="{8285EBBC-8E1F-4DB2-B03A-4EA29E6F6F9D}"/>
              </a:ext>
            </a:extLst>
          </p:cNvPr>
          <p:cNvSpPr/>
          <p:nvPr/>
        </p:nvSpPr>
        <p:spPr>
          <a:xfrm rot="16200000">
            <a:off x="4048981" y="2749052"/>
            <a:ext cx="277063" cy="644237"/>
          </a:xfrm>
          <a:prstGeom prst="down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: вниз 27">
            <a:extLst>
              <a:ext uri="{FF2B5EF4-FFF2-40B4-BE49-F238E27FC236}">
                <a16:creationId xmlns:a16="http://schemas.microsoft.com/office/drawing/2014/main" id="{13AB90E0-B7D5-498D-8FC9-84DB5015D8AE}"/>
              </a:ext>
            </a:extLst>
          </p:cNvPr>
          <p:cNvSpPr/>
          <p:nvPr/>
        </p:nvSpPr>
        <p:spPr>
          <a:xfrm rot="16200000">
            <a:off x="4049960" y="3308362"/>
            <a:ext cx="277063" cy="644237"/>
          </a:xfrm>
          <a:prstGeom prst="down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: вниз 28">
            <a:extLst>
              <a:ext uri="{FF2B5EF4-FFF2-40B4-BE49-F238E27FC236}">
                <a16:creationId xmlns:a16="http://schemas.microsoft.com/office/drawing/2014/main" id="{313BE1FB-96F2-4471-8847-9510D093967E}"/>
              </a:ext>
            </a:extLst>
          </p:cNvPr>
          <p:cNvSpPr/>
          <p:nvPr/>
        </p:nvSpPr>
        <p:spPr>
          <a:xfrm rot="16200000">
            <a:off x="4048981" y="3697576"/>
            <a:ext cx="277063" cy="644237"/>
          </a:xfrm>
          <a:prstGeom prst="down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42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back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25"/>
            <a:ext cx="12192001" cy="685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6"/>
          <p:cNvSpPr>
            <a:spLocks noGrp="1" noChangeArrowheads="1"/>
          </p:cNvSpPr>
          <p:nvPr>
            <p:ph type="ctrTitle" sz="quarter" idx="4294967295"/>
          </p:nvPr>
        </p:nvSpPr>
        <p:spPr>
          <a:xfrm>
            <a:off x="0" y="2784449"/>
            <a:ext cx="11886277" cy="4576150"/>
          </a:xfrm>
        </p:spPr>
        <p:txBody>
          <a:bodyPr vert="horz" lIns="109607" tIns="54803" rIns="109607" bIns="54803" rtlCol="0" anchor="b">
            <a:normAutofit fontScale="90000"/>
          </a:bodyPr>
          <a:lstStyle/>
          <a:p>
            <a:pPr algn="ctr"/>
            <a:r>
              <a:rPr lang="ru-RU" altLang="ru-RU" sz="3809" dirty="0"/>
              <a:t/>
            </a:r>
            <a:br>
              <a:rPr lang="ru-RU" altLang="ru-RU" sz="3809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6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r>
              <a:rPr lang="ru-RU" altLang="ru-RU" sz="4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116" dirty="0">
                <a:latin typeface="Arial Black" panose="020B0A04020102020204" pitchFamily="34" charset="0"/>
              </a:rPr>
              <a:t/>
            </a:r>
            <a:br>
              <a:rPr lang="ru-RU" altLang="ru-RU" sz="2116" dirty="0">
                <a:latin typeface="Arial Black" panose="020B0A04020102020204" pitchFamily="34" charset="0"/>
              </a:rPr>
            </a:br>
            <a:r>
              <a:rPr lang="ru-RU" altLang="ru-RU" sz="2116" dirty="0">
                <a:latin typeface="Arial Black" panose="020B0A04020102020204" pitchFamily="34" charset="0"/>
              </a:rPr>
              <a:t/>
            </a:r>
            <a:br>
              <a:rPr lang="ru-RU" altLang="ru-RU" sz="2116" dirty="0">
                <a:latin typeface="Arial Black" panose="020B0A04020102020204" pitchFamily="34" charset="0"/>
              </a:rPr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endParaRPr lang="ru-RU" altLang="ru-RU" sz="2751" dirty="0">
              <a:solidFill>
                <a:schemeClr val="bg1"/>
              </a:solidFill>
            </a:endParaRPr>
          </a:p>
        </p:txBody>
      </p:sp>
      <p:pic>
        <p:nvPicPr>
          <p:cNvPr id="6148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522" y="56209"/>
            <a:ext cx="1961322" cy="212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9251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back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25"/>
            <a:ext cx="12192001" cy="685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6"/>
          <p:cNvSpPr>
            <a:spLocks noGrp="1" noChangeArrowheads="1"/>
          </p:cNvSpPr>
          <p:nvPr>
            <p:ph type="ctrTitle" sz="quarter" idx="4294967295"/>
          </p:nvPr>
        </p:nvSpPr>
        <p:spPr>
          <a:xfrm>
            <a:off x="152860" y="2281850"/>
            <a:ext cx="11886277" cy="4576150"/>
          </a:xfrm>
        </p:spPr>
        <p:txBody>
          <a:bodyPr vert="horz" lIns="109607" tIns="54803" rIns="109607" bIns="54803" rtlCol="0" anchor="b">
            <a:normAutofit fontScale="90000"/>
          </a:bodyPr>
          <a:lstStyle/>
          <a:p>
            <a:pPr algn="ctr"/>
            <a:r>
              <a:rPr lang="ru-RU" altLang="ru-RU" sz="3809" dirty="0"/>
              <a:t/>
            </a:r>
            <a:br>
              <a:rPr lang="ru-RU" altLang="ru-RU" sz="3809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Предоставление, анализ, проверка достоверности и полноты сведений о доходах, расходах, об имуществе и обязательствах имущественного характера </a:t>
            </a:r>
            <a: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116" dirty="0">
                <a:latin typeface="Arial Black" panose="020B0A04020102020204" pitchFamily="34" charset="0"/>
              </a:rPr>
              <a:t/>
            </a:r>
            <a:br>
              <a:rPr lang="ru-RU" altLang="ru-RU" sz="2116" dirty="0">
                <a:latin typeface="Arial Black" panose="020B0A04020102020204" pitchFamily="34" charset="0"/>
              </a:rPr>
            </a:br>
            <a:r>
              <a:rPr lang="ru-RU" altLang="ru-RU" sz="2116" dirty="0">
                <a:latin typeface="Arial Black" panose="020B0A04020102020204" pitchFamily="34" charset="0"/>
              </a:rPr>
              <a:t/>
            </a:r>
            <a:br>
              <a:rPr lang="ru-RU" altLang="ru-RU" sz="2116" dirty="0">
                <a:latin typeface="Arial Black" panose="020B0A04020102020204" pitchFamily="34" charset="0"/>
              </a:rPr>
            </a:br>
            <a:r>
              <a:rPr lang="ru-RU" altLang="ru-RU" sz="2116" dirty="0"/>
              <a:t/>
            </a:r>
            <a:br>
              <a:rPr lang="ru-RU" altLang="ru-RU" sz="2116" dirty="0"/>
            </a:br>
            <a:r>
              <a:rPr lang="ru-RU" altLang="ru-RU" sz="2116" dirty="0"/>
              <a:t/>
            </a:r>
            <a:br>
              <a:rPr lang="ru-RU" altLang="ru-RU" sz="2116" dirty="0"/>
            </a:br>
            <a:endParaRPr lang="ru-RU" altLang="ru-RU" sz="2751" dirty="0">
              <a:solidFill>
                <a:schemeClr val="bg1"/>
              </a:solidFill>
            </a:endParaRPr>
          </a:p>
        </p:txBody>
      </p:sp>
      <p:pic>
        <p:nvPicPr>
          <p:cNvPr id="6148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522" y="56209"/>
            <a:ext cx="1961322" cy="212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1235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9" descr="back">
            <a:extLst>
              <a:ext uri="{FF2B5EF4-FFF2-40B4-BE49-F238E27FC236}">
                <a16:creationId xmlns:a16="http://schemas.microsoft.com/office/drawing/2014/main" id="{0A3649D5-3F27-46A0-9F53-BD106E6CE92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Прямоугольник 1">
            <a:extLst>
              <a:ext uri="{FF2B5EF4-FFF2-40B4-BE49-F238E27FC236}">
                <a16:creationId xmlns:a16="http://schemas.microsoft.com/office/drawing/2014/main" id="{E5012380-41E3-4736-9B4A-B58D83315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9" y="1166814"/>
            <a:ext cx="5832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ru-RU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24581" name="Прямоугольник 2">
            <a:extLst>
              <a:ext uri="{FF2B5EF4-FFF2-40B4-BE49-F238E27FC236}">
                <a16:creationId xmlns:a16="http://schemas.microsoft.com/office/drawing/2014/main" id="{70D8EEF1-40C3-478E-8A2B-F5A6BE475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731964"/>
            <a:ext cx="8482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8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2" name="Прямоугольник 17">
            <a:extLst>
              <a:ext uri="{FF2B5EF4-FFF2-40B4-BE49-F238E27FC236}">
                <a16:creationId xmlns:a16="http://schemas.microsoft.com/office/drawing/2014/main" id="{85C4EA9C-5E87-4FB8-B3D7-EBA5CC8D4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4" y="4386264"/>
            <a:ext cx="185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4583" name="Прямоугольник 20">
            <a:extLst>
              <a:ext uri="{FF2B5EF4-FFF2-40B4-BE49-F238E27FC236}">
                <a16:creationId xmlns:a16="http://schemas.microsoft.com/office/drawing/2014/main" id="{FC2C423E-250C-414A-9DC2-BC2F432ED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5750" y="43846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0BFB5D6-8F92-4821-82A9-8F342247A866}"/>
              </a:ext>
            </a:extLst>
          </p:cNvPr>
          <p:cNvSpPr/>
          <p:nvPr/>
        </p:nvSpPr>
        <p:spPr>
          <a:xfrm>
            <a:off x="198784" y="114300"/>
            <a:ext cx="106812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Количество справок о доходах, расходах, об </a:t>
            </a:r>
            <a:br>
              <a:rPr lang="ru-RU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</a:br>
            <a:r>
              <a:rPr lang="ru-RU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имуществе и обязательствах имущественного характера </a:t>
            </a:r>
            <a:br>
              <a:rPr lang="ru-RU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</a:br>
            <a:r>
              <a:rPr lang="ru-RU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(уведомлений по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сельским </a:t>
            </a:r>
            <a:r>
              <a:rPr lang="ru-RU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депутатам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),</a:t>
            </a:r>
          </a:p>
          <a:p>
            <a:pPr>
              <a:defRPr/>
            </a:pPr>
            <a:r>
              <a:rPr lang="ru-RU" sz="24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принятых </a:t>
            </a:r>
            <a:r>
              <a:rPr lang="ru-RU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в 2020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году</a:t>
            </a:r>
            <a:endParaRPr lang="ru-RU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5" name="Прямоугольник 23">
            <a:extLst>
              <a:ext uri="{FF2B5EF4-FFF2-40B4-BE49-F238E27FC236}">
                <a16:creationId xmlns:a16="http://schemas.microsoft.com/office/drawing/2014/main" id="{E5AB7227-6F82-4CD5-A782-6338A03AE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9363" y="43846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AutoShape 27">
            <a:extLst>
              <a:ext uri="{FF2B5EF4-FFF2-40B4-BE49-F238E27FC236}">
                <a16:creationId xmlns:a16="http://schemas.microsoft.com/office/drawing/2014/main" id="{1EA28DE4-B7B7-4F31-B262-562C68775C3B}"/>
              </a:ext>
            </a:extLst>
          </p:cNvPr>
          <p:cNvSpPr>
            <a:spLocks noChangeArrowheads="1"/>
          </p:cNvSpPr>
          <p:nvPr/>
        </p:nvSpPr>
        <p:spPr bwMode="gray">
          <a:xfrm>
            <a:off x="1701800" y="3222626"/>
            <a:ext cx="2349500" cy="9826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B0F0"/>
              </a:gs>
              <a:gs pos="100000">
                <a:schemeClr val="accent1">
                  <a:gamma/>
                  <a:tint val="43922"/>
                  <a:invGamma/>
                  <a:alpha val="70000"/>
                </a:schemeClr>
              </a:gs>
            </a:gsLst>
            <a:lin ang="5400000" scaled="1"/>
          </a:gradFill>
          <a:ln w="19050" algn="ctr">
            <a:solidFill>
              <a:srgbClr val="F8F8F8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Государственные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и муниципальные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служащие - </a:t>
            </a:r>
            <a:r>
              <a:rPr lang="ru-RU" altLang="zh-CN" b="1" dirty="0">
                <a:solidFill>
                  <a:srgbClr val="000000"/>
                </a:solidFill>
                <a:cs typeface="Arial"/>
              </a:rPr>
              <a:t>3948</a:t>
            </a:r>
            <a:endParaRPr lang="zh-CN" altLang="en-US" b="1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3" name="AutoShape 27">
            <a:extLst>
              <a:ext uri="{FF2B5EF4-FFF2-40B4-BE49-F238E27FC236}">
                <a16:creationId xmlns:a16="http://schemas.microsoft.com/office/drawing/2014/main" id="{451C0012-D734-47E4-84D7-DA973946014F}"/>
              </a:ext>
            </a:extLst>
          </p:cNvPr>
          <p:cNvSpPr>
            <a:spLocks noChangeArrowheads="1"/>
          </p:cNvSpPr>
          <p:nvPr/>
        </p:nvSpPr>
        <p:spPr bwMode="gray">
          <a:xfrm>
            <a:off x="1722438" y="1597026"/>
            <a:ext cx="2722562" cy="13684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B0F0"/>
              </a:gs>
              <a:gs pos="100000">
                <a:schemeClr val="accent1">
                  <a:gamma/>
                  <a:tint val="43922"/>
                  <a:invGamma/>
                  <a:alpha val="70000"/>
                </a:schemeClr>
              </a:gs>
            </a:gsLst>
            <a:lin ang="5400000" scaled="1"/>
          </a:gradFill>
          <a:ln w="19050" algn="ctr">
            <a:solidFill>
              <a:srgbClr val="F8F8F8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Лица, замещающие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государственные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и муниципальные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должности - </a:t>
            </a:r>
            <a:r>
              <a:rPr lang="ru-RU" altLang="zh-CN" b="1" dirty="0">
                <a:solidFill>
                  <a:srgbClr val="000000"/>
                </a:solidFill>
                <a:cs typeface="Arial"/>
              </a:rPr>
              <a:t>2136</a:t>
            </a:r>
            <a:endParaRPr lang="zh-CN" altLang="en-US" b="1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5" name="AutoShape 27">
            <a:extLst>
              <a:ext uri="{FF2B5EF4-FFF2-40B4-BE49-F238E27FC236}">
                <a16:creationId xmlns:a16="http://schemas.microsoft.com/office/drawing/2014/main" id="{5C9F4C4D-CBA6-45A3-B756-1B70CA68C77E}"/>
              </a:ext>
            </a:extLst>
          </p:cNvPr>
          <p:cNvSpPr>
            <a:spLocks noChangeArrowheads="1"/>
          </p:cNvSpPr>
          <p:nvPr/>
        </p:nvSpPr>
        <p:spPr bwMode="gray">
          <a:xfrm>
            <a:off x="1784350" y="4603751"/>
            <a:ext cx="2471738" cy="12747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B0F0"/>
              </a:gs>
              <a:gs pos="100000">
                <a:schemeClr val="accent1">
                  <a:gamma/>
                  <a:tint val="43922"/>
                  <a:invGamma/>
                  <a:alpha val="70000"/>
                </a:schemeClr>
              </a:gs>
            </a:gsLst>
            <a:lin ang="5400000" scaled="1"/>
          </a:gradFill>
          <a:ln w="19050" algn="ctr">
            <a:solidFill>
              <a:srgbClr val="F8F8F8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Руководители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государственных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и муниципальных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учреждений - </a:t>
            </a:r>
            <a:r>
              <a:rPr lang="ru-RU" altLang="zh-CN" b="1" dirty="0">
                <a:solidFill>
                  <a:srgbClr val="000000"/>
                </a:solidFill>
                <a:cs typeface="Arial"/>
              </a:rPr>
              <a:t>947</a:t>
            </a:r>
            <a:endParaRPr lang="zh-CN" altLang="en-US" b="1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6" name="AutoShape 27">
            <a:extLst>
              <a:ext uri="{FF2B5EF4-FFF2-40B4-BE49-F238E27FC236}">
                <a16:creationId xmlns:a16="http://schemas.microsoft.com/office/drawing/2014/main" id="{5AF72746-B011-4AC7-BEE7-295968AC8754}"/>
              </a:ext>
            </a:extLst>
          </p:cNvPr>
          <p:cNvSpPr>
            <a:spLocks noChangeArrowheads="1"/>
          </p:cNvSpPr>
          <p:nvPr/>
        </p:nvSpPr>
        <p:spPr bwMode="gray">
          <a:xfrm>
            <a:off x="7561124" y="955674"/>
            <a:ext cx="2570162" cy="1582738"/>
          </a:xfrm>
          <a:prstGeom prst="roundRect">
            <a:avLst>
              <a:gd name="adj" fmla="val 43442"/>
            </a:avLst>
          </a:prstGeom>
          <a:gradFill rotWithShape="1">
            <a:gsLst>
              <a:gs pos="0">
                <a:srgbClr val="00B0F0"/>
              </a:gs>
              <a:gs pos="100000">
                <a:schemeClr val="accent1">
                  <a:gamma/>
                  <a:tint val="43922"/>
                  <a:invGamma/>
                  <a:alpha val="70000"/>
                </a:schemeClr>
              </a:gs>
            </a:gsLst>
            <a:lin ang="5400000" scaled="1"/>
          </a:gradFill>
          <a:ln w="19050" algn="ctr">
            <a:solidFill>
              <a:srgbClr val="F8F8F8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Родственники лиц,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замещающих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государственные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и муниципальные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должности - </a:t>
            </a:r>
            <a:r>
              <a:rPr lang="ru-RU" altLang="zh-CN" b="1" dirty="0">
                <a:solidFill>
                  <a:srgbClr val="000000"/>
                </a:solidFill>
                <a:cs typeface="Arial"/>
              </a:rPr>
              <a:t>2742</a:t>
            </a:r>
            <a:endParaRPr lang="zh-CN" altLang="en-US" b="1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7" name="AutoShape 27">
            <a:extLst>
              <a:ext uri="{FF2B5EF4-FFF2-40B4-BE49-F238E27FC236}">
                <a16:creationId xmlns:a16="http://schemas.microsoft.com/office/drawing/2014/main" id="{5C31F981-396F-48AC-A363-C3D5B35377B5}"/>
              </a:ext>
            </a:extLst>
          </p:cNvPr>
          <p:cNvSpPr>
            <a:spLocks noChangeArrowheads="1"/>
          </p:cNvSpPr>
          <p:nvPr/>
        </p:nvSpPr>
        <p:spPr bwMode="gray">
          <a:xfrm>
            <a:off x="8288339" y="2987675"/>
            <a:ext cx="2351087" cy="1276350"/>
          </a:xfrm>
          <a:prstGeom prst="roundRect">
            <a:avLst>
              <a:gd name="adj" fmla="val 43737"/>
            </a:avLst>
          </a:prstGeom>
          <a:gradFill rotWithShape="1">
            <a:gsLst>
              <a:gs pos="0">
                <a:srgbClr val="00B0F0"/>
              </a:gs>
              <a:gs pos="100000">
                <a:schemeClr val="accent1">
                  <a:gamma/>
                  <a:tint val="43922"/>
                  <a:invGamma/>
                  <a:alpha val="70000"/>
                </a:schemeClr>
              </a:gs>
            </a:gsLst>
            <a:lin ang="5400000" scaled="1"/>
          </a:gradFill>
          <a:ln w="19050" algn="ctr">
            <a:solidFill>
              <a:srgbClr val="F8F8F8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Родственники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государственных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и муниципальных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служащих - </a:t>
            </a:r>
            <a:r>
              <a:rPr lang="ru-RU" altLang="zh-CN" b="1" dirty="0">
                <a:solidFill>
                  <a:srgbClr val="000000"/>
                </a:solidFill>
                <a:cs typeface="Arial"/>
              </a:rPr>
              <a:t>5742</a:t>
            </a:r>
            <a:endParaRPr lang="zh-CN" altLang="en-US" b="1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8" name="AutoShape 27">
            <a:extLst>
              <a:ext uri="{FF2B5EF4-FFF2-40B4-BE49-F238E27FC236}">
                <a16:creationId xmlns:a16="http://schemas.microsoft.com/office/drawing/2014/main" id="{A252860C-1226-4B57-BA0B-47E8F3DA06A0}"/>
              </a:ext>
            </a:extLst>
          </p:cNvPr>
          <p:cNvSpPr>
            <a:spLocks noChangeArrowheads="1"/>
          </p:cNvSpPr>
          <p:nvPr/>
        </p:nvSpPr>
        <p:spPr bwMode="gray">
          <a:xfrm>
            <a:off x="8188325" y="4408489"/>
            <a:ext cx="2451100" cy="1493837"/>
          </a:xfrm>
          <a:prstGeom prst="roundRect">
            <a:avLst>
              <a:gd name="adj" fmla="val 38710"/>
            </a:avLst>
          </a:prstGeom>
          <a:gradFill rotWithShape="1">
            <a:gsLst>
              <a:gs pos="0">
                <a:srgbClr val="00B0F0"/>
              </a:gs>
              <a:gs pos="100000">
                <a:schemeClr val="accent1">
                  <a:gamma/>
                  <a:tint val="43922"/>
                  <a:invGamma/>
                  <a:alpha val="70000"/>
                </a:schemeClr>
              </a:gs>
            </a:gsLst>
            <a:lin ang="5400000" scaled="1"/>
          </a:gradFill>
          <a:ln w="19050" algn="ctr">
            <a:solidFill>
              <a:srgbClr val="F8F8F8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Родственники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руководителей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государственных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и муниципальных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zh-CN" dirty="0">
                <a:solidFill>
                  <a:srgbClr val="000000"/>
                </a:solidFill>
                <a:cs typeface="Arial"/>
              </a:rPr>
              <a:t>учреждений - </a:t>
            </a:r>
            <a:r>
              <a:rPr lang="ru-RU" altLang="zh-CN" b="1" dirty="0">
                <a:solidFill>
                  <a:srgbClr val="000000"/>
                </a:solidFill>
                <a:cs typeface="Arial"/>
              </a:rPr>
              <a:t>1194</a:t>
            </a:r>
            <a:endParaRPr lang="zh-CN" altLang="en-US" b="1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4593" name="Line 19">
            <a:extLst>
              <a:ext uri="{FF2B5EF4-FFF2-40B4-BE49-F238E27FC236}">
                <a16:creationId xmlns:a16="http://schemas.microsoft.com/office/drawing/2014/main" id="{C42775B6-F790-444A-98A8-D56D14ED7E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32689" y="2565401"/>
            <a:ext cx="338137" cy="2524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Calibri" panose="020F0502020204030204" pitchFamily="34" charset="0"/>
              <a:cs typeface="Arial"/>
            </a:endParaRPr>
          </a:p>
        </p:txBody>
      </p:sp>
      <p:sp>
        <p:nvSpPr>
          <p:cNvPr id="24594" name="Line 19">
            <a:extLst>
              <a:ext uri="{FF2B5EF4-FFF2-40B4-BE49-F238E27FC236}">
                <a16:creationId xmlns:a16="http://schemas.microsoft.com/office/drawing/2014/main" id="{A4E17138-4418-40B0-9BA8-0B230F0F174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715251" y="4927601"/>
            <a:ext cx="384175" cy="20637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Calibri" panose="020F0502020204030204" pitchFamily="34" charset="0"/>
              <a:cs typeface="Arial"/>
            </a:endParaRPr>
          </a:p>
        </p:txBody>
      </p:sp>
      <p:pic>
        <p:nvPicPr>
          <p:cNvPr id="19" name="Picture 9">
            <a:extLst>
              <a:ext uri="{FF2B5EF4-FFF2-40B4-BE49-F238E27FC236}">
                <a16:creationId xmlns:a16="http://schemas.microsoft.com/office/drawing/2014/main" id="{3403F4AC-BF90-4CE2-9640-68203BFB4B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678" y="0"/>
            <a:ext cx="1961322" cy="212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D7F1CACC-17E7-43D6-B814-DD910DCBABC6}"/>
              </a:ext>
            </a:extLst>
          </p:cNvPr>
          <p:cNvGraphicFramePr/>
          <p:nvPr>
            <p:extLst/>
          </p:nvPr>
        </p:nvGraphicFramePr>
        <p:xfrm>
          <a:off x="2922249" y="2216899"/>
          <a:ext cx="6347502" cy="4108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99027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9" descr="back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25"/>
            <a:ext cx="12192001" cy="685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9">
            <a:extLst>
              <a:ext uri="{FF2B5EF4-FFF2-40B4-BE49-F238E27FC236}">
                <a16:creationId xmlns:a16="http://schemas.microsoft.com/office/drawing/2014/main" id="{020078E6-7048-4743-B292-E9537BD34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678" y="0"/>
            <a:ext cx="1961322" cy="212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1">
            <a:extLst>
              <a:ext uri="{FF2B5EF4-FFF2-40B4-BE49-F238E27FC236}">
                <a16:creationId xmlns:a16="http://schemas.microsoft.com/office/drawing/2014/main" id="{DB8D2202-67C5-4A76-AC86-B10281AE0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34" y="228690"/>
            <a:ext cx="9790044" cy="121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607" tIns="54803" rIns="109607" bIns="54803" anchor="b">
            <a:spAutoFit/>
          </a:bodyPr>
          <a:lstStyle>
            <a:lvl1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>
              <a:defRPr/>
            </a:pP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проверок достоверности представляемых сведений о доходах</a:t>
            </a:r>
            <a:endParaRPr kumimoji="0" lang="ru-RU" sz="3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FE84985-8FB1-486E-82BF-2C5E3521BBF8}"/>
              </a:ext>
            </a:extLst>
          </p:cNvPr>
          <p:cNvSpPr txBox="1"/>
          <p:nvPr/>
        </p:nvSpPr>
        <p:spPr>
          <a:xfrm>
            <a:off x="1319499" y="3147245"/>
            <a:ext cx="8996766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Нарушение процедуры проведения проверок</a:t>
            </a:r>
            <a:endParaRPr lang="ru-RU" b="1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0905E808-A985-46E1-A9F6-1ABD8DEF2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19" y="1182797"/>
            <a:ext cx="10098159" cy="972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607" tIns="54803" rIns="109607" bIns="54803" anchor="b">
            <a:spAutoFit/>
          </a:bodyPr>
          <a:lstStyle>
            <a:lvl1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ru-RU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проблемы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D2FBB7-F02C-4D63-BAA2-93A1FA46F0B0}"/>
              </a:ext>
            </a:extLst>
          </p:cNvPr>
          <p:cNvSpPr txBox="1"/>
          <p:nvPr/>
        </p:nvSpPr>
        <p:spPr>
          <a:xfrm>
            <a:off x="1319499" y="3749488"/>
            <a:ext cx="8996766" cy="120032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В полном объеме не исследуются сведения о финансовом 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и имущественном положении служащих и членов их семей – отсутствие объективного вывода</a:t>
            </a:r>
            <a:endParaRPr lang="ru-RU" b="1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742507-E2B4-413C-8F9E-A9E27CC18368}"/>
              </a:ext>
            </a:extLst>
          </p:cNvPr>
          <p:cNvSpPr txBox="1"/>
          <p:nvPr/>
        </p:nvSpPr>
        <p:spPr>
          <a:xfrm>
            <a:off x="1326978" y="5911036"/>
            <a:ext cx="8996766" cy="83099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Не реализуется принцип неотвратимости ответственности 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за совершение коррупционных правонарушений</a:t>
            </a:r>
            <a:endParaRPr lang="ru-RU" b="1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15" name="Стрелка: вниз 14">
            <a:extLst>
              <a:ext uri="{FF2B5EF4-FFF2-40B4-BE49-F238E27FC236}">
                <a16:creationId xmlns:a16="http://schemas.microsoft.com/office/drawing/2014/main" id="{EEA16294-4E16-4D68-9F81-9B5F0F49EDEE}"/>
              </a:ext>
            </a:extLst>
          </p:cNvPr>
          <p:cNvSpPr/>
          <p:nvPr/>
        </p:nvSpPr>
        <p:spPr>
          <a:xfrm>
            <a:off x="5025356" y="2281949"/>
            <a:ext cx="689113" cy="719722"/>
          </a:xfrm>
          <a:prstGeom prst="down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низ 15">
            <a:extLst>
              <a:ext uri="{FF2B5EF4-FFF2-40B4-BE49-F238E27FC236}">
                <a16:creationId xmlns:a16="http://schemas.microsoft.com/office/drawing/2014/main" id="{53F3CC04-B799-4C63-A3D9-8A1C778B84F5}"/>
              </a:ext>
            </a:extLst>
          </p:cNvPr>
          <p:cNvSpPr/>
          <p:nvPr/>
        </p:nvSpPr>
        <p:spPr>
          <a:xfrm>
            <a:off x="5068259" y="5065044"/>
            <a:ext cx="689113" cy="719722"/>
          </a:xfrm>
          <a:prstGeom prst="down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A3B670D4-A472-43AF-BA55-25D659456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48" y="3128372"/>
            <a:ext cx="445104" cy="446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96EB61CE-782F-4B8F-8AD5-2EEB2D2F2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65" y="3836258"/>
            <a:ext cx="445104" cy="446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56708C86-BE2A-4DC8-B3DB-89002382A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65" y="5911036"/>
            <a:ext cx="445104" cy="446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6649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9" descr="back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25"/>
            <a:ext cx="12192001" cy="685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9">
            <a:extLst>
              <a:ext uri="{FF2B5EF4-FFF2-40B4-BE49-F238E27FC236}">
                <a16:creationId xmlns:a16="http://schemas.microsoft.com/office/drawing/2014/main" id="{020078E6-7048-4743-B292-E9537BD34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678" y="0"/>
            <a:ext cx="1961322" cy="212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11">
            <a:extLst>
              <a:ext uri="{FF2B5EF4-FFF2-40B4-BE49-F238E27FC236}">
                <a16:creationId xmlns:a16="http://schemas.microsoft.com/office/drawing/2014/main" id="{1B059106-E16C-4285-92A9-33D24FA09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34" y="228690"/>
            <a:ext cx="9790044" cy="121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607" tIns="54803" rIns="109607" bIns="54803" anchor="b">
            <a:spAutoFit/>
          </a:bodyPr>
          <a:lstStyle>
            <a:lvl1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>
              <a:defRPr/>
            </a:pP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проверок достоверности представляемых сведений о доходах</a:t>
            </a:r>
          </a:p>
        </p:txBody>
      </p:sp>
      <p:sp>
        <p:nvSpPr>
          <p:cNvPr id="30" name="Стрелка: вниз 29">
            <a:extLst>
              <a:ext uri="{FF2B5EF4-FFF2-40B4-BE49-F238E27FC236}">
                <a16:creationId xmlns:a16="http://schemas.microsoft.com/office/drawing/2014/main" id="{813981D4-90FE-4DA0-B7D3-7FA71831BF33}"/>
              </a:ext>
            </a:extLst>
          </p:cNvPr>
          <p:cNvSpPr/>
          <p:nvPr/>
        </p:nvSpPr>
        <p:spPr>
          <a:xfrm>
            <a:off x="6372228" y="1447362"/>
            <a:ext cx="689113" cy="719722"/>
          </a:xfrm>
          <a:prstGeom prst="down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4D2634A7-44DA-40A1-850A-47CECD4342E6}"/>
              </a:ext>
            </a:extLst>
          </p:cNvPr>
          <p:cNvGraphicFramePr/>
          <p:nvPr>
            <p:extLst/>
          </p:nvPr>
        </p:nvGraphicFramePr>
        <p:xfrm>
          <a:off x="1068116" y="2183874"/>
          <a:ext cx="9678181" cy="4576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631523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9" descr="back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25"/>
            <a:ext cx="12192001" cy="685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9">
            <a:extLst>
              <a:ext uri="{FF2B5EF4-FFF2-40B4-BE49-F238E27FC236}">
                <a16:creationId xmlns:a16="http://schemas.microsoft.com/office/drawing/2014/main" id="{020078E6-7048-4743-B292-E9537BD34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678" y="0"/>
            <a:ext cx="1961322" cy="212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11">
            <a:extLst>
              <a:ext uri="{FF2B5EF4-FFF2-40B4-BE49-F238E27FC236}">
                <a16:creationId xmlns:a16="http://schemas.microsoft.com/office/drawing/2014/main" id="{1B059106-E16C-4285-92A9-33D24FA09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34" y="228690"/>
            <a:ext cx="9790044" cy="121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607" tIns="54803" rIns="109607" bIns="54803" anchor="b">
            <a:spAutoFit/>
          </a:bodyPr>
          <a:lstStyle>
            <a:lvl1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>
              <a:defRPr/>
            </a:pP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проверок достоверности представляемых сведений о доходах</a:t>
            </a:r>
          </a:p>
        </p:txBody>
      </p:sp>
      <p:sp>
        <p:nvSpPr>
          <p:cNvPr id="30" name="Стрелка: вниз 29">
            <a:extLst>
              <a:ext uri="{FF2B5EF4-FFF2-40B4-BE49-F238E27FC236}">
                <a16:creationId xmlns:a16="http://schemas.microsoft.com/office/drawing/2014/main" id="{813981D4-90FE-4DA0-B7D3-7FA71831BF33}"/>
              </a:ext>
            </a:extLst>
          </p:cNvPr>
          <p:cNvSpPr/>
          <p:nvPr/>
        </p:nvSpPr>
        <p:spPr>
          <a:xfrm>
            <a:off x="6372228" y="1447362"/>
            <a:ext cx="689113" cy="719722"/>
          </a:xfrm>
          <a:prstGeom prst="down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4D2634A7-44DA-40A1-850A-47CECD4342E6}"/>
              </a:ext>
            </a:extLst>
          </p:cNvPr>
          <p:cNvGraphicFramePr/>
          <p:nvPr>
            <p:extLst/>
          </p:nvPr>
        </p:nvGraphicFramePr>
        <p:xfrm>
          <a:off x="1068116" y="2183874"/>
          <a:ext cx="9678181" cy="4576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64722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9" descr="back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25"/>
            <a:ext cx="12192001" cy="685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9">
            <a:extLst>
              <a:ext uri="{FF2B5EF4-FFF2-40B4-BE49-F238E27FC236}">
                <a16:creationId xmlns:a16="http://schemas.microsoft.com/office/drawing/2014/main" id="{020078E6-7048-4743-B292-E9537BD34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678" y="0"/>
            <a:ext cx="1961322" cy="212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1">
            <a:extLst>
              <a:ext uri="{FF2B5EF4-FFF2-40B4-BE49-F238E27FC236}">
                <a16:creationId xmlns:a16="http://schemas.microsoft.com/office/drawing/2014/main" id="{DB8D2202-67C5-4A76-AC86-B10281AE0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34" y="228690"/>
            <a:ext cx="9790044" cy="121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607" tIns="54803" rIns="109607" bIns="54803" anchor="b">
            <a:spAutoFit/>
          </a:bodyPr>
          <a:lstStyle>
            <a:lvl1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Качество анализа и проверок достоверности представляемых сведений о доходах</a:t>
            </a:r>
            <a:endParaRPr kumimoji="0" lang="ru-RU" sz="3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0905E808-A985-46E1-A9F6-1ABD8DEF2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896" y="1179580"/>
            <a:ext cx="10098159" cy="18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607" tIns="54803" rIns="109607" bIns="54803" anchor="b">
            <a:spAutoFit/>
          </a:bodyPr>
          <a:lstStyle>
            <a:lvl1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Отклоненные представительными органами заявления Губернатора Архангельской области обжалуются в судебном порядке (6)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D2FBB7-F02C-4D63-BAA2-93A1FA46F0B0}"/>
              </a:ext>
            </a:extLst>
          </p:cNvPr>
          <p:cNvSpPr txBox="1"/>
          <p:nvPr/>
        </p:nvSpPr>
        <p:spPr>
          <a:xfrm>
            <a:off x="1035552" y="3167045"/>
            <a:ext cx="8996766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Прокуратурой Архангельской области – 3 решения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742507-E2B4-413C-8F9E-A9E27CC18368}"/>
              </a:ext>
            </a:extLst>
          </p:cNvPr>
          <p:cNvSpPr txBox="1"/>
          <p:nvPr/>
        </p:nvSpPr>
        <p:spPr>
          <a:xfrm>
            <a:off x="1008591" y="4683221"/>
            <a:ext cx="8996766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Администрацией Губернатора Архангельской области – 3 решения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2A4626-7851-4781-9A62-86F8408A6D34}"/>
              </a:ext>
            </a:extLst>
          </p:cNvPr>
          <p:cNvSpPr txBox="1"/>
          <p:nvPr/>
        </p:nvSpPr>
        <p:spPr>
          <a:xfrm>
            <a:off x="3195234" y="3550520"/>
            <a:ext cx="8996766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Холмогорский район – 2 решения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386910E-18F9-4934-B41F-BE71B96C4E2F}"/>
              </a:ext>
            </a:extLst>
          </p:cNvPr>
          <p:cNvSpPr txBox="1"/>
          <p:nvPr/>
        </p:nvSpPr>
        <p:spPr>
          <a:xfrm>
            <a:off x="3195234" y="3953706"/>
            <a:ext cx="8996766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Котлас – 1 решение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EF3A29-26D1-4E80-A9A3-6EFF1F8C0E69}"/>
              </a:ext>
            </a:extLst>
          </p:cNvPr>
          <p:cNvSpPr txBox="1"/>
          <p:nvPr/>
        </p:nvSpPr>
        <p:spPr>
          <a:xfrm>
            <a:off x="3195234" y="5083926"/>
            <a:ext cx="8996766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1 депутат Собрания депутатов Мезенского района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0B55D3F-CCA8-4044-9387-5E0063654596}"/>
              </a:ext>
            </a:extLst>
          </p:cNvPr>
          <p:cNvSpPr txBox="1"/>
          <p:nvPr/>
        </p:nvSpPr>
        <p:spPr>
          <a:xfrm>
            <a:off x="3207419" y="5491498"/>
            <a:ext cx="8996766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1 депутат Совета депутатов городского поселения «Плесецкое» 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BEA45F3-ECBC-4809-BA1F-2E4922FEA977}"/>
              </a:ext>
            </a:extLst>
          </p:cNvPr>
          <p:cNvSpPr txBox="1"/>
          <p:nvPr/>
        </p:nvSpPr>
        <p:spPr>
          <a:xfrm>
            <a:off x="3207419" y="5873325"/>
            <a:ext cx="8996766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1 депутат Совета депутатов городского поселения «Обозерское» 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CCC1F5E6-CD15-41CF-91DF-5B9BF74EA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44" y="3103784"/>
            <a:ext cx="445104" cy="446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5BD7CAB2-8F99-4A95-AD65-7580F42273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10" y="4659841"/>
            <a:ext cx="445104" cy="446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8749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9" descr="back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25"/>
            <a:ext cx="12192001" cy="685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9">
            <a:extLst>
              <a:ext uri="{FF2B5EF4-FFF2-40B4-BE49-F238E27FC236}">
                <a16:creationId xmlns:a16="http://schemas.microsoft.com/office/drawing/2014/main" id="{020078E6-7048-4743-B292-E9537BD34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678" y="0"/>
            <a:ext cx="1961322" cy="212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11">
            <a:extLst>
              <a:ext uri="{FF2B5EF4-FFF2-40B4-BE49-F238E27FC236}">
                <a16:creationId xmlns:a16="http://schemas.microsoft.com/office/drawing/2014/main" id="{1B059106-E16C-4285-92A9-33D24FA09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34" y="228690"/>
            <a:ext cx="9790044" cy="121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607" tIns="54803" rIns="109607" bIns="54803" anchor="b">
            <a:spAutoFit/>
          </a:bodyPr>
          <a:lstStyle>
            <a:lvl1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>
              <a:defRPr/>
            </a:pP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анализа и проверок достоверности представляемых сведений о доходах</a:t>
            </a:r>
          </a:p>
        </p:txBody>
      </p:sp>
      <p:sp>
        <p:nvSpPr>
          <p:cNvPr id="30" name="Стрелка: вниз 29">
            <a:extLst>
              <a:ext uri="{FF2B5EF4-FFF2-40B4-BE49-F238E27FC236}">
                <a16:creationId xmlns:a16="http://schemas.microsoft.com/office/drawing/2014/main" id="{813981D4-90FE-4DA0-B7D3-7FA71831BF33}"/>
              </a:ext>
            </a:extLst>
          </p:cNvPr>
          <p:cNvSpPr/>
          <p:nvPr/>
        </p:nvSpPr>
        <p:spPr>
          <a:xfrm>
            <a:off x="6372228" y="1447362"/>
            <a:ext cx="689113" cy="719722"/>
          </a:xfrm>
          <a:prstGeom prst="downArrow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4D2634A7-44DA-40A1-850A-47CECD4342E6}"/>
              </a:ext>
            </a:extLst>
          </p:cNvPr>
          <p:cNvGraphicFramePr/>
          <p:nvPr>
            <p:extLst/>
          </p:nvPr>
        </p:nvGraphicFramePr>
        <p:xfrm>
          <a:off x="1068116" y="2183874"/>
          <a:ext cx="9678181" cy="4576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96074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9" descr="back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25"/>
            <a:ext cx="12192001" cy="685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9">
            <a:extLst>
              <a:ext uri="{FF2B5EF4-FFF2-40B4-BE49-F238E27FC236}">
                <a16:creationId xmlns:a16="http://schemas.microsoft.com/office/drawing/2014/main" id="{020078E6-7048-4743-B292-E9537BD34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678" y="0"/>
            <a:ext cx="1961322" cy="212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1">
            <a:extLst>
              <a:ext uri="{FF2B5EF4-FFF2-40B4-BE49-F238E27FC236}">
                <a16:creationId xmlns:a16="http://schemas.microsoft.com/office/drawing/2014/main" id="{DB8D2202-67C5-4A76-AC86-B10281AE0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34" y="228690"/>
            <a:ext cx="9790044" cy="121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607" tIns="54803" rIns="109607" bIns="54803" anchor="b">
            <a:spAutoFit/>
          </a:bodyPr>
          <a:lstStyle>
            <a:lvl1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Качество анализа и проверок достоверности представляемых сведений о доходах</a:t>
            </a:r>
            <a:endParaRPr kumimoji="0" lang="ru-RU" sz="3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0905E808-A985-46E1-A9F6-1ABD8DEF2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896" y="1179580"/>
            <a:ext cx="10098159" cy="18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9607" tIns="54803" rIns="109607" bIns="54803" anchor="b">
            <a:spAutoFit/>
          </a:bodyPr>
          <a:lstStyle>
            <a:lvl1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defTabSz="5143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defTabSz="5143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Отклоненные представительными органами заявления администрации Губернатора Архангельской области </a:t>
            </a:r>
            <a:b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 применении иной меры ответственности (25)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D2FBB7-F02C-4D63-BAA2-93A1FA46F0B0}"/>
              </a:ext>
            </a:extLst>
          </p:cNvPr>
          <p:cNvSpPr txBox="1"/>
          <p:nvPr/>
        </p:nvSpPr>
        <p:spPr>
          <a:xfrm>
            <a:off x="3195234" y="3429000"/>
            <a:ext cx="8996766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Администрации Губернатора Архангельской области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A3951B-A94D-40B2-B10C-33EFEFD20697}"/>
              </a:ext>
            </a:extLst>
          </p:cNvPr>
          <p:cNvSpPr txBox="1"/>
          <p:nvPr/>
        </p:nvSpPr>
        <p:spPr>
          <a:xfrm>
            <a:off x="4949505" y="3829110"/>
            <a:ext cx="7242495" cy="70788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Мониторинг представительных органов, отклонивших заявления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64D74C-42DC-4766-933A-7240D23A4C22}"/>
              </a:ext>
            </a:extLst>
          </p:cNvPr>
          <p:cNvSpPr txBox="1"/>
          <p:nvPr/>
        </p:nvSpPr>
        <p:spPr>
          <a:xfrm>
            <a:off x="4949505" y="4777334"/>
            <a:ext cx="7242495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Повторно внести обращения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BA8A57-8F5E-4C60-A7E1-8C6FCAF3A1C7}"/>
              </a:ext>
            </a:extLst>
          </p:cNvPr>
          <p:cNvSpPr txBox="1"/>
          <p:nvPr/>
        </p:nvSpPr>
        <p:spPr>
          <a:xfrm>
            <a:off x="4949505" y="5478365"/>
            <a:ext cx="7242495" cy="101566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В случае отклонения – рассмотреть вопрос о применении 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в отношении депутатов меры ответственности в виде досрочного прекращения полномочий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15F52CD9-4D6F-41D8-80D7-21B48CBAF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480" y="3382374"/>
            <a:ext cx="445104" cy="446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Стрелка: изогнутая вправо 24">
            <a:extLst>
              <a:ext uri="{FF2B5EF4-FFF2-40B4-BE49-F238E27FC236}">
                <a16:creationId xmlns:a16="http://schemas.microsoft.com/office/drawing/2014/main" id="{1CAAF78B-6D20-4AB6-9690-C66EA3CCCE95}"/>
              </a:ext>
            </a:extLst>
          </p:cNvPr>
          <p:cNvSpPr/>
          <p:nvPr/>
        </p:nvSpPr>
        <p:spPr>
          <a:xfrm>
            <a:off x="3523355" y="4183053"/>
            <a:ext cx="1308703" cy="750645"/>
          </a:xfrm>
          <a:prstGeom prst="curved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Стрелка: изогнутая вправо 25">
            <a:extLst>
              <a:ext uri="{FF2B5EF4-FFF2-40B4-BE49-F238E27FC236}">
                <a16:creationId xmlns:a16="http://schemas.microsoft.com/office/drawing/2014/main" id="{8E867DFF-A6DE-4BDF-B0DA-2B3829A73F9F}"/>
              </a:ext>
            </a:extLst>
          </p:cNvPr>
          <p:cNvSpPr/>
          <p:nvPr/>
        </p:nvSpPr>
        <p:spPr>
          <a:xfrm>
            <a:off x="3523354" y="5304576"/>
            <a:ext cx="1308703" cy="750645"/>
          </a:xfrm>
          <a:prstGeom prst="curved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5090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484</Words>
  <Application>Microsoft Office PowerPoint</Application>
  <PresentationFormat>Широкоэкранный</PresentationFormat>
  <Paragraphs>144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SimSun</vt:lpstr>
      <vt:lpstr>SimSun</vt:lpstr>
      <vt:lpstr>Arial</vt:lpstr>
      <vt:lpstr>Arial Black</vt:lpstr>
      <vt:lpstr>Calibri</vt:lpstr>
      <vt:lpstr>Calibri Light</vt:lpstr>
      <vt:lpstr>Times New Roman</vt:lpstr>
      <vt:lpstr>Verdana</vt:lpstr>
      <vt:lpstr>Тема Office</vt:lpstr>
      <vt:lpstr>                                              Практика исполнения лицами, замещающими муниципальные должности муниципальных образований Архангельской области, обязанностей, установленных законодательством о противодействии коррупции      </vt:lpstr>
      <vt:lpstr>                                       Предоставление, анализ, проверка достоверности и полноты сведений о доходах, расходах, об имуществе и обязательствах имущественного характера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         Предотвращение и урегулирование  конфликта интересов        </vt:lpstr>
      <vt:lpstr>                                              Повышение эффективности механизмов предотвращения и урегулирования  конфликта интересов  2020 г.            </vt:lpstr>
      <vt:lpstr>Презентация PowerPoint</vt:lpstr>
      <vt:lpstr>                                           Благодарю за внимание!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Заместитель руководителя администрации –  директор правового департамента  администрации Губернатора Архангельской области и  Правительства Архангельской области Игорь Андреечев</dc:title>
  <dc:creator>Андреечев Игорь Сергеевич</dc:creator>
  <cp:lastModifiedBy>Андреечев Игорь Сергеевич</cp:lastModifiedBy>
  <cp:revision>109</cp:revision>
  <cp:lastPrinted>2020-01-27T05:59:22Z</cp:lastPrinted>
  <dcterms:created xsi:type="dcterms:W3CDTF">2020-01-26T09:45:38Z</dcterms:created>
  <dcterms:modified xsi:type="dcterms:W3CDTF">2021-03-30T07:37:12Z</dcterms:modified>
</cp:coreProperties>
</file>