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3" r:id="rId3"/>
    <p:sldId id="267" r:id="rId4"/>
    <p:sldId id="269" r:id="rId5"/>
    <p:sldId id="275" r:id="rId6"/>
    <p:sldId id="271" r:id="rId7"/>
    <p:sldId id="276" r:id="rId8"/>
    <p:sldId id="264" r:id="rId9"/>
    <p:sldId id="265" r:id="rId10"/>
  </p:sldIdLst>
  <p:sldSz cx="12192000" cy="6858000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6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3C2A7-E406-4478-8C59-238168527D6D}" v="280" dt="2021-04-22T17:48:42.669"/>
    <p1510:client id="{E58E5BDE-0860-431F-BAD3-E87FFE65B67D}" v="338" dt="2021-04-22T19:32:22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80" d="100"/>
          <a:sy n="80" d="100"/>
        </p:scale>
        <p:origin x="-108" y="-672"/>
      </p:cViewPr>
      <p:guideLst>
        <p:guide orient="horz" pos="2160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71" cy="495699"/>
          </a:xfrm>
          <a:prstGeom prst="rect">
            <a:avLst/>
          </a:prstGeom>
        </p:spPr>
        <p:txBody>
          <a:bodyPr vert="horz" lIns="91975" tIns="45989" rIns="91975" bIns="459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028" y="1"/>
            <a:ext cx="2944870" cy="495699"/>
          </a:xfrm>
          <a:prstGeom prst="rect">
            <a:avLst/>
          </a:prstGeom>
        </p:spPr>
        <p:txBody>
          <a:bodyPr vert="horz" lIns="91975" tIns="45989" rIns="91975" bIns="45989" rtlCol="0"/>
          <a:lstStyle>
            <a:lvl1pPr algn="r">
              <a:defRPr sz="1200"/>
            </a:lvl1pPr>
          </a:lstStyle>
          <a:p>
            <a:fld id="{7118D42E-66CB-4DC2-8610-38E033603F9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08708"/>
            <a:ext cx="2944871" cy="495698"/>
          </a:xfrm>
          <a:prstGeom prst="rect">
            <a:avLst/>
          </a:prstGeom>
        </p:spPr>
        <p:txBody>
          <a:bodyPr vert="horz" lIns="91975" tIns="45989" rIns="91975" bIns="459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028" y="9408708"/>
            <a:ext cx="2944870" cy="495698"/>
          </a:xfrm>
          <a:prstGeom prst="rect">
            <a:avLst/>
          </a:prstGeom>
        </p:spPr>
        <p:txBody>
          <a:bodyPr vert="horz" lIns="91975" tIns="45989" rIns="91975" bIns="45989" rtlCol="0" anchor="b"/>
          <a:lstStyle>
            <a:lvl1pPr algn="r">
              <a:defRPr sz="1200"/>
            </a:lvl1pPr>
          </a:lstStyle>
          <a:p>
            <a:fld id="{4DBD9DB1-ADAA-4636-A0AE-1AB024D76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25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71" cy="495699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028" y="0"/>
            <a:ext cx="2944870" cy="495699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fld id="{15305427-FFC7-40CF-BAAF-06C36883FA4E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9" tIns="45990" rIns="91979" bIns="4599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970" y="4705150"/>
            <a:ext cx="5436561" cy="4458099"/>
          </a:xfrm>
          <a:prstGeom prst="rect">
            <a:avLst/>
          </a:prstGeom>
        </p:spPr>
        <p:txBody>
          <a:bodyPr vert="horz" lIns="91979" tIns="45990" rIns="91979" bIns="4599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708"/>
            <a:ext cx="2944871" cy="495698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028" y="9408708"/>
            <a:ext cx="2944870" cy="495698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fld id="{F9F41681-C6B3-403A-A9DE-AC17DDE3F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8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41681-C6B3-403A-A9DE-AC17DDE3F1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7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41681-C6B3-403A-A9DE-AC17DDE3F1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0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41681-C6B3-403A-A9DE-AC17DDE3F1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50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41681-C6B3-403A-A9DE-AC17DDE3F18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58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41681-C6B3-403A-A9DE-AC17DDE3F1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198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41681-C6B3-403A-A9DE-AC17DDE3F18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32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41681-C6B3-403A-A9DE-AC17DDE3F18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41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41681-C6B3-403A-A9DE-AC17DDE3F18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263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41681-C6B3-403A-A9DE-AC17DDE3F1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2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CD5F7-8557-4432-821A-A1F481F39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920729-B5B4-4DD9-A85D-1C636D5C0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41C73-1ED3-4634-9BFF-BB291B04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1CF95-04AA-4118-A6C9-2D20D1B9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EC913-7783-4A61-9084-24F38A47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5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3239D1A-830E-4511-8530-200C3758FF39}"/>
              </a:ext>
            </a:extLst>
          </p:cNvPr>
          <p:cNvSpPr/>
          <p:nvPr userDrawn="1"/>
        </p:nvSpPr>
        <p:spPr>
          <a:xfrm>
            <a:off x="263501" y="5467682"/>
            <a:ext cx="7047499" cy="10889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1944001"/>
            <a:ext cx="6582403" cy="4268698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01" y="301319"/>
            <a:ext cx="7047499" cy="1325563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7451" y="301319"/>
            <a:ext cx="3970500" cy="591137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a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0717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0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346319"/>
            <a:ext cx="4635001" cy="3037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0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33940538-1326-4C42-99A7-06766F7828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1936" y="3541318"/>
            <a:ext cx="4635001" cy="3037682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5E926142-FF87-471A-B783-9FD65D53B3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148" y="4377876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6786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DE27A-5E96-4444-B00D-028ED3F1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048C76-039D-453A-95C1-4BA434FC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DB9222-2BE1-4A13-94CB-1F4368EA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457048-5121-425B-B26E-C3717F12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7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DF231-B2FD-4B7A-B5CD-37416156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2CE17A-4D73-43D1-9238-E55442AC7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D071E0-7EB3-40A2-834A-C3328684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721D76-9456-42DE-B419-578A3770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18B713-4814-45C6-ADA7-381FA52D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1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D3400-B609-4CC3-B66D-E76DFE11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B45629-3E29-40E5-8D1C-D83F64512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316CE-1E89-4067-906D-D955DC82C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D7CD3B-A164-489E-8079-77267EB7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A799DA-4CD2-44B8-B3F3-9DBEBE7E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491B69-656A-4383-9000-9A7E9B68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05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945E6-2268-4D3C-8E6F-90769DC8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2655F3-D84F-415F-8632-838B525A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A04799-5C04-4B36-9B8E-83241FDE1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B2CB76-814C-47B2-A5EB-C50DAE18B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1D1FDA-8421-4C7C-B290-EAC4205BF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3B7BC3-923A-43DC-990D-FC7F860D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40D7DC-956C-4F9B-B004-BD9ADF8B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B52A20-89D3-497E-B4C8-A6DEAD40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8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35A4E-1AF7-490D-BFE4-E21F5291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044C47-08CD-4A17-8247-E956A3FB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1C9E3E-6EAE-4AD4-A15B-6C828F40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AFD59-ED56-4A32-8C20-46C1731A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246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572F9C-B2A4-46CB-BBC4-C617C6C6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08DAC5-2905-4CA3-877F-BA4AC764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370B56-7DD0-4BC0-8F26-1D0F8572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285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18839-1342-4439-A018-3380A6CA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C97762-1975-4144-9B88-5AD398CCF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F1533F-E47D-4A88-ADB7-07F217267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C9B5F5-B73D-4A98-90C9-02F8ADF0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5E6426-D146-47C7-A5FA-BC58B1BF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5106CF-4A4D-4ECF-88A0-58C96EC8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83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A2618-217A-416A-8D6B-6F35900D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2C6FCF0-FDFE-44AB-BBFB-3C687CA35B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D11030-36B0-427A-9452-72D852306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753E7-511E-4912-9469-370A0C9C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32D637-BD75-4661-835A-3B18A416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EEFFA-4E61-4FB2-9961-01D99CB9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8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AA6A93-D06D-4918-9B25-DDA3493DB4A7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DE7DA0-E59A-4865-A07D-FFF8B680804C}"/>
              </a:ext>
            </a:extLst>
          </p:cNvPr>
          <p:cNvSpPr/>
          <p:nvPr userDrawn="1"/>
        </p:nvSpPr>
        <p:spPr>
          <a:xfrm>
            <a:off x="966000" y="2371500"/>
            <a:ext cx="10260000" cy="2115000"/>
          </a:xfrm>
          <a:prstGeom prst="rect">
            <a:avLst/>
          </a:prstGeom>
          <a:solidFill>
            <a:schemeClr val="bg2">
              <a:lumMod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82FC1B94-B0B9-4B6A-8218-C8C00BEA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400" y="2761625"/>
            <a:ext cx="9807600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71004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BBDBE-4C52-4AB5-84F8-7D002BA1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0B7FAC-A260-48C5-B763-359CCB172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579448-BF74-4A5D-AD70-AC946F63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14F16B-EA66-4FB2-9ADE-B68E8FED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685347-8C92-4AC1-9238-55EBC38E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67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2B8122-9C8F-41AA-A5DA-190D3DBDD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2ADBF3-D461-4082-A004-55F24B8F6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C41B9A-A3CA-4BD2-90E5-A598B376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52E78-F48F-4182-91F6-2D5B38E0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14ADC1-244C-413F-B65E-77EDC5E7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BBB08D-5216-4008-B97A-09B99910BFB1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CDB09-5E83-4275-BBB8-3B192F64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505EF8-7397-4F79-980E-40C6A6C82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EDE99C-96B4-4B0C-9EB0-499540BA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98D351D-1F0C-4528-9A60-306C03970BCB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366E90-CF4C-4196-BD9F-ADF8E357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7619A-D243-4547-AA3F-00C07B37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79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0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234000"/>
            <a:ext cx="4635001" cy="6390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0"/>
            <a:ext cx="6705600" cy="4432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969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2124000"/>
            <a:ext cx="5246830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0"/>
            <a:ext cx="5220001" cy="1325563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32451" y="212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26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4263549" cy="562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0425" y="2003614"/>
            <a:ext cx="5246830" cy="1889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425" y="414000"/>
            <a:ext cx="5270575" cy="1325563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7">
            <a:extLst>
              <a:ext uri="{FF2B5EF4-FFF2-40B4-BE49-F238E27FC236}">
                <a16:creationId xmlns:a16="http://schemas.microsoft.com/office/drawing/2014/main" id="{CE73CE77-5725-4BF9-B0D0-82F43637CB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6584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id="{5CEA7C33-69FF-4818-80C5-9F75952361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1000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8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5625000" cy="301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4599000"/>
            <a:ext cx="5246830" cy="1957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0"/>
            <a:ext cx="5220001" cy="1755000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1000" y="3609002"/>
            <a:ext cx="5625000" cy="2947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7229475-E52D-403F-9B4E-200CE735EF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3500" y="2472659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54C73A8B-E972-449C-AC10-5C28C8A7F4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79285" y="2450159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304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1000" y="1764000"/>
            <a:ext cx="3386451" cy="4453243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5" y="144001"/>
            <a:ext cx="11655000" cy="1192680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549" y="1764001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C45916BE-0C45-47CC-8160-2965B499C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2451" y="1784562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568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74117-4A74-4DDF-BFDB-43187E61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DA6DDD-D297-4D14-BF4B-188B2F5F6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6C25E1-AA19-49F4-AFE1-1C403F1C2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D351D-1F0C-4528-9A60-306C03970BC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CBCF4-82C3-4287-AC75-939F9082C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AC836-7E53-4EE2-A446-E6CE83F33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8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9" r:id="rId4"/>
    <p:sldLayoutId id="2147483661" r:id="rId5"/>
    <p:sldLayoutId id="2147483663" r:id="rId6"/>
    <p:sldLayoutId id="2147483665" r:id="rId7"/>
    <p:sldLayoutId id="2147483666" r:id="rId8"/>
    <p:sldLayoutId id="2147483664" r:id="rId9"/>
    <p:sldLayoutId id="2147483667" r:id="rId10"/>
    <p:sldLayoutId id="2147483668" r:id="rId11"/>
    <p:sldLayoutId id="2147483662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90F83-69D0-4101-A0C7-CB91F1271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000" y="1854000"/>
            <a:ext cx="10485000" cy="3195000"/>
          </a:xfrm>
        </p:spPr>
        <p:txBody>
          <a:bodyPr>
            <a:noAutofit/>
          </a:bodyPr>
          <a:lstStyle/>
          <a:p>
            <a:r>
              <a:rPr lang="ru-RU" sz="2400" dirty="0">
                <a:cs typeface="Arial"/>
              </a:rPr>
              <a:t>Информация </a:t>
            </a:r>
            <a:br>
              <a:rPr lang="ru-RU" sz="2400" dirty="0"/>
            </a:br>
            <a:r>
              <a:rPr lang="ru-RU" sz="2400">
                <a:cs typeface="Arial"/>
              </a:rPr>
              <a:t>о формировании и развитии</a:t>
            </a:r>
            <a:br>
              <a:rPr lang="ru-RU" sz="2400" dirty="0"/>
            </a:br>
            <a:r>
              <a:rPr lang="ru-RU" sz="2400" dirty="0">
                <a:cs typeface="Arial"/>
              </a:rPr>
              <a:t> муниципальных кадровых резервов </a:t>
            </a:r>
            <a:br>
              <a:rPr lang="ru-RU" sz="2400" dirty="0"/>
            </a:br>
            <a:r>
              <a:rPr lang="ru-RU" sz="2400" dirty="0">
                <a:cs typeface="Arial"/>
              </a:rPr>
              <a:t>в органах местного самоуправления Архангельской области</a:t>
            </a:r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EB6B96C1-61E4-429A-89CA-09BB7D4ADC33}"/>
              </a:ext>
            </a:extLst>
          </p:cNvPr>
          <p:cNvSpPr txBox="1">
            <a:spLocks/>
          </p:cNvSpPr>
          <p:nvPr/>
        </p:nvSpPr>
        <p:spPr>
          <a:xfrm>
            <a:off x="2766000" y="6113328"/>
            <a:ext cx="6705600" cy="744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Архангельск 2021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B6B96C1-61E4-429A-89CA-09BB7D4ADC33}"/>
              </a:ext>
            </a:extLst>
          </p:cNvPr>
          <p:cNvSpPr txBox="1">
            <a:spLocks/>
          </p:cNvSpPr>
          <p:nvPr/>
        </p:nvSpPr>
        <p:spPr>
          <a:xfrm>
            <a:off x="7671000" y="4779000"/>
            <a:ext cx="4320000" cy="112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Рыженков А.А.</a:t>
            </a:r>
          </a:p>
          <a:p>
            <a:pPr algn="r"/>
            <a:r>
              <a:rPr lang="ru-RU" sz="2000" b="0" dirty="0">
                <a:solidFill>
                  <a:schemeClr val="bg1">
                    <a:lumMod val="95000"/>
                  </a:schemeClr>
                </a:solidFill>
              </a:rPr>
              <a:t>директор департамента</a:t>
            </a:r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EB6B96C1-61E4-429A-89CA-09BB7D4ADC33}"/>
              </a:ext>
            </a:extLst>
          </p:cNvPr>
          <p:cNvSpPr txBox="1">
            <a:spLocks/>
          </p:cNvSpPr>
          <p:nvPr/>
        </p:nvSpPr>
        <p:spPr>
          <a:xfrm>
            <a:off x="516000" y="189000"/>
            <a:ext cx="11295000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Администрация Губернатора  Архангельской области и Правительства Архангельской области</a:t>
            </a:r>
          </a:p>
          <a:p>
            <a:endParaRPr lang="ru-RU" sz="2000" b="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sz="2000" b="0" dirty="0">
                <a:solidFill>
                  <a:schemeClr val="bg1">
                    <a:lumMod val="85000"/>
                  </a:schemeClr>
                </a:solidFill>
              </a:rPr>
              <a:t>Департамент по внутренней политике и местному самоуправлению</a:t>
            </a:r>
          </a:p>
        </p:txBody>
      </p:sp>
    </p:spTree>
    <p:extLst>
      <p:ext uri="{BB962C8B-B14F-4D97-AF65-F5344CB8AC3E}">
        <p14:creationId xmlns:p14="http://schemas.microsoft.com/office/powerpoint/2010/main" val="255402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0E18E6C-70B1-45A2-ABA3-E8103AF8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122" y="495220"/>
            <a:ext cx="4204852" cy="1080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Структура доклада: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49EF0BE-1E90-44DC-B14A-9E233E1330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11000" y="493464"/>
            <a:ext cx="3693478" cy="2420628"/>
          </a:xfr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101000" y="1805669"/>
            <a:ext cx="3780000" cy="131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800" b="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I</a:t>
            </a:r>
            <a:r>
              <a:rPr lang="ru-RU" sz="1800" b="0">
                <a:solidFill>
                  <a:schemeClr val="accent1">
                    <a:lumMod val="50000"/>
                  </a:schemeClr>
                </a:solidFill>
                <a:cs typeface="Arial"/>
              </a:rPr>
              <a:t>. Общая информация </a:t>
            </a:r>
            <a:br>
              <a:rPr lang="ru-RU" sz="1800" b="0" dirty="0"/>
            </a:b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о кадровых резервах в</a:t>
            </a: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органах местного</a:t>
            </a: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самоуправления</a:t>
            </a:r>
            <a:endParaRPr lang="en-US" sz="1800" b="0" dirty="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algn="r"/>
            <a:r>
              <a:rPr lang="ru-RU" sz="1800" b="0" dirty="0">
                <a:solidFill>
                  <a:schemeClr val="accent1">
                    <a:lumMod val="50000"/>
                  </a:schemeClr>
                </a:solidFill>
              </a:rPr>
              <a:t> Архангельской области</a:t>
            </a:r>
          </a:p>
        </p:txBody>
      </p:sp>
      <p:sp>
        <p:nvSpPr>
          <p:cNvPr id="15" name="Заголовок 4">
            <a:extLst>
              <a:ext uri="{FF2B5EF4-FFF2-40B4-BE49-F238E27FC236}">
                <a16:creationId xmlns:a16="http://schemas.microsoft.com/office/drawing/2014/main" id="{1C5B6D61-EF81-4F2D-B5E2-C0D72A8A17A5}"/>
              </a:ext>
            </a:extLst>
          </p:cNvPr>
          <p:cNvSpPr txBox="1">
            <a:spLocks/>
          </p:cNvSpPr>
          <p:nvPr/>
        </p:nvSpPr>
        <p:spPr>
          <a:xfrm>
            <a:off x="3711000" y="1314000"/>
            <a:ext cx="3644999" cy="229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endParaRPr lang="ru-RU" sz="18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88B1BD4-3081-4844-BC1C-6898C6B2C8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000" y="5124643"/>
            <a:ext cx="1797753" cy="1178209"/>
          </a:xfrm>
        </p:spPr>
      </p:pic>
      <p:sp>
        <p:nvSpPr>
          <p:cNvPr id="18" name="Заголовок 6">
            <a:extLst>
              <a:ext uri="{FF2B5EF4-FFF2-40B4-BE49-F238E27FC236}">
                <a16:creationId xmlns:a16="http://schemas.microsoft.com/office/drawing/2014/main" id="{D03C1512-468D-4363-995A-5D766A3688CD}"/>
              </a:ext>
            </a:extLst>
          </p:cNvPr>
          <p:cNvSpPr txBox="1">
            <a:spLocks/>
          </p:cNvSpPr>
          <p:nvPr/>
        </p:nvSpPr>
        <p:spPr>
          <a:xfrm>
            <a:off x="696000" y="2889000"/>
            <a:ext cx="7719000" cy="20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II. 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</a:rPr>
              <a:t>Основные проблемы формирования </a:t>
            </a:r>
          </a:p>
          <a:p>
            <a:pPr algn="r"/>
            <a:r>
              <a:rPr lang="ru-RU" sz="1800" b="0" dirty="0">
                <a:solidFill>
                  <a:schemeClr val="accent1">
                    <a:lumMod val="50000"/>
                  </a:schemeClr>
                </a:solidFill>
              </a:rPr>
              <a:t>и использования кадровых резервов </a:t>
            </a:r>
          </a:p>
          <a:p>
            <a:pPr algn="r"/>
            <a:r>
              <a:rPr lang="ru-RU" sz="1800" b="0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</a:rPr>
              <a:t>органах местного</a:t>
            </a: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</a:rPr>
              <a:t>самоуправления</a:t>
            </a:r>
            <a:endParaRPr lang="en-US" sz="18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1800" b="0" dirty="0">
                <a:solidFill>
                  <a:schemeClr val="accent1">
                    <a:lumMod val="50000"/>
                  </a:schemeClr>
                </a:solidFill>
              </a:rPr>
              <a:t> Архангельской области</a:t>
            </a:r>
          </a:p>
          <a:p>
            <a:pPr algn="r"/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Заголовок 4">
            <a:extLst>
              <a:ext uri="{FF2B5EF4-FFF2-40B4-BE49-F238E27FC236}">
                <a16:creationId xmlns:a16="http://schemas.microsoft.com/office/drawing/2014/main" id="{10E18E6C-70B1-45A2-ABA3-E8103AF8CFB9}"/>
              </a:ext>
            </a:extLst>
          </p:cNvPr>
          <p:cNvSpPr txBox="1">
            <a:spLocks/>
          </p:cNvSpPr>
          <p:nvPr/>
        </p:nvSpPr>
        <p:spPr>
          <a:xfrm>
            <a:off x="2563500" y="4509000"/>
            <a:ext cx="4635000" cy="18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III. 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</a:rPr>
              <a:t>Перспективы и планы Правительства</a:t>
            </a: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</a:rPr>
              <a:t>Архангельской области по развитию кадровых резервов в муниципальных образованиях </a:t>
            </a:r>
            <a:r>
              <a:rPr lang="ru-RU" sz="1800" b="0">
                <a:solidFill>
                  <a:schemeClr val="accent1">
                    <a:lumMod val="50000"/>
                  </a:schemeClr>
                </a:solidFill>
              </a:rPr>
              <a:t>Архангельской области</a:t>
            </a:r>
            <a:endParaRPr lang="ru-RU" sz="1800" b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7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5E47AAB-5A8D-4FBF-B015-BC39FB1ACF12}"/>
              </a:ext>
            </a:extLst>
          </p:cNvPr>
          <p:cNvSpPr/>
          <p:nvPr/>
        </p:nvSpPr>
        <p:spPr>
          <a:xfrm>
            <a:off x="264926" y="279001"/>
            <a:ext cx="2546074" cy="627463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EA14C05-4F82-42E7-98A4-1F76BD1D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125" y="280954"/>
            <a:ext cx="8838925" cy="180000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 настоящее время резервы управленческих кадров  муниципальных образований сформированы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во всех муниципальных районах и городских округах Архангельской области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B9F91E5A-8B89-45CF-B369-BB680341570F}"/>
              </a:ext>
            </a:extLst>
          </p:cNvPr>
          <p:cNvSpPr txBox="1">
            <a:spLocks/>
          </p:cNvSpPr>
          <p:nvPr/>
        </p:nvSpPr>
        <p:spPr>
          <a:xfrm>
            <a:off x="5387003" y="2711338"/>
            <a:ext cx="4117994" cy="804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1 человека,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из них 93 человека – лица до 35 лет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679E59-5F16-4C8D-B6EB-0972F3E550A5}"/>
              </a:ext>
            </a:extLst>
          </p:cNvPr>
          <p:cNvSpPr txBox="1"/>
          <p:nvPr/>
        </p:nvSpPr>
        <p:spPr>
          <a:xfrm flipH="1">
            <a:off x="3544496" y="2908489"/>
            <a:ext cx="1675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2018 год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ABB86F-034C-44F1-83D0-242E60A39134}"/>
              </a:ext>
            </a:extLst>
          </p:cNvPr>
          <p:cNvSpPr txBox="1"/>
          <p:nvPr/>
        </p:nvSpPr>
        <p:spPr>
          <a:xfrm flipH="1">
            <a:off x="8256000" y="5351302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679E59-5F16-4C8D-B6EB-0972F3E550A5}"/>
              </a:ext>
            </a:extLst>
          </p:cNvPr>
          <p:cNvSpPr txBox="1"/>
          <p:nvPr/>
        </p:nvSpPr>
        <p:spPr>
          <a:xfrm flipH="1">
            <a:off x="3512003" y="3825397"/>
            <a:ext cx="1675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2019 год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679E59-5F16-4C8D-B6EB-0972F3E550A5}"/>
              </a:ext>
            </a:extLst>
          </p:cNvPr>
          <p:cNvSpPr txBox="1"/>
          <p:nvPr/>
        </p:nvSpPr>
        <p:spPr>
          <a:xfrm flipH="1">
            <a:off x="3512002" y="4734000"/>
            <a:ext cx="1675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2020 год</a:t>
            </a:r>
          </a:p>
        </p:txBody>
      </p:sp>
      <p:sp>
        <p:nvSpPr>
          <p:cNvPr id="27" name="Текст 9">
            <a:extLst>
              <a:ext uri="{FF2B5EF4-FFF2-40B4-BE49-F238E27FC236}">
                <a16:creationId xmlns:a16="http://schemas.microsoft.com/office/drawing/2014/main" id="{B9F91E5A-8B89-45CF-B369-BB680341570F}"/>
              </a:ext>
            </a:extLst>
          </p:cNvPr>
          <p:cNvSpPr txBox="1">
            <a:spLocks/>
          </p:cNvSpPr>
          <p:nvPr/>
        </p:nvSpPr>
        <p:spPr>
          <a:xfrm>
            <a:off x="5349966" y="3658228"/>
            <a:ext cx="4230000" cy="134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385 человек,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из них 89 человек – лица до 35 лет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Текст 9">
            <a:extLst>
              <a:ext uri="{FF2B5EF4-FFF2-40B4-BE49-F238E27FC236}">
                <a16:creationId xmlns:a16="http://schemas.microsoft.com/office/drawing/2014/main" id="{B9F91E5A-8B89-45CF-B369-BB680341570F}"/>
              </a:ext>
            </a:extLst>
          </p:cNvPr>
          <p:cNvSpPr txBox="1">
            <a:spLocks/>
          </p:cNvSpPr>
          <p:nvPr/>
        </p:nvSpPr>
        <p:spPr>
          <a:xfrm>
            <a:off x="5331000" y="4734000"/>
            <a:ext cx="4117995" cy="947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338 человек,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из них 71 человек – лица до 35 лет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00" y="3416320"/>
            <a:ext cx="2152842" cy="276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Текст 9">
            <a:extLst>
              <a:ext uri="{FF2B5EF4-FFF2-40B4-BE49-F238E27FC236}">
                <a16:creationId xmlns:a16="http://schemas.microsoft.com/office/drawing/2014/main" id="{B9F91E5A-8B89-45CF-B369-BB680341570F}"/>
              </a:ext>
            </a:extLst>
          </p:cNvPr>
          <p:cNvSpPr txBox="1">
            <a:spLocks/>
          </p:cNvSpPr>
          <p:nvPr/>
        </p:nvSpPr>
        <p:spPr>
          <a:xfrm>
            <a:off x="2946000" y="2130613"/>
            <a:ext cx="5715000" cy="575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>
                <a:solidFill>
                  <a:schemeClr val="accent2">
                    <a:lumMod val="75000"/>
                  </a:schemeClr>
                </a:solidFill>
                <a:cs typeface="Arial"/>
              </a:rPr>
              <a:t>Численность муниципальных резервов:</a:t>
            </a:r>
            <a:endParaRPr lang="ru-RU" sz="2200">
              <a:solidFill>
                <a:schemeClr val="accent2">
                  <a:lumMod val="75000"/>
                </a:schemeClr>
              </a:solidFill>
              <a:cs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5617" y="594000"/>
            <a:ext cx="2451000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</a:t>
            </a:r>
            <a:r>
              <a:rPr lang="ru-RU">
                <a:solidFill>
                  <a:schemeClr val="bg2">
                    <a:lumMod val="90000"/>
                  </a:schemeClr>
                </a:solidFill>
              </a:rPr>
              <a:t>. Общая информация </a:t>
            </a:r>
            <a:br>
              <a:rPr lang="ru-RU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о кадровых резервах</a:t>
            </a:r>
          </a:p>
          <a:p>
            <a:pPr lvl="0"/>
            <a:r>
              <a:rPr lang="ru-RU">
                <a:solidFill>
                  <a:schemeClr val="bg2">
                    <a:lumMod val="90000"/>
                  </a:schemeClr>
                </a:solidFill>
              </a:rPr>
              <a:t>в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органах местного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самоуправления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lvl="0"/>
            <a:r>
              <a:rPr lang="ru-RU">
                <a:solidFill>
                  <a:schemeClr val="bg2">
                    <a:lumMod val="90000"/>
                  </a:schemeClr>
                </a:solidFill>
              </a:rPr>
              <a:t>Архангельской 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области</a:t>
            </a:r>
            <a:endParaRPr lang="ru-RU" dirty="0">
              <a:solidFill>
                <a:schemeClr val="bg2">
                  <a:lumMod val="9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01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65B2F55E-580B-4296-905F-D1E4972E8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000" y="2439000"/>
            <a:ext cx="2475000" cy="2295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Количество человек,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состоящих в резервах управленческих кадров муниципальных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образований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Архангельской области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за 2018-2020 гг.:</a:t>
            </a:r>
            <a:endParaRPr lang="en-US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BBAF0A-586C-4CDF-9596-D92CC8B68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52" r="30552"/>
          <a:stretch>
            <a:fillRect/>
          </a:stretch>
        </p:blipFill>
        <p:spPr>
          <a:xfrm>
            <a:off x="9395578" y="3159000"/>
            <a:ext cx="2415423" cy="3330000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869717"/>
              </p:ext>
            </p:extLst>
          </p:nvPr>
        </p:nvGraphicFramePr>
        <p:xfrm>
          <a:off x="2586000" y="144000"/>
          <a:ext cx="6255001" cy="66016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6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5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5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Муниципальное образование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2018 г.,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человек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2019 г.,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человек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2020 г.,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человек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ГО «Город Архангельск»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58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34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ГО АО «Город Коряжма»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ГО АО «Котлас» 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36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36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36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ГО АО «Мирный»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ГО АО «Город </a:t>
                      </a:r>
                      <a:r>
                        <a:rPr lang="ru-RU" sz="10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Новодвинск</a:t>
                      </a: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ГО АО «Северодвинск» 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54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36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ГО АО «Новая Земля» 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00" b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Вельский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26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21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Верхнетоемский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Вилегодский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21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21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Виноградовский</a:t>
                      </a: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18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Каргопольский</a:t>
                      </a: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Коношский</a:t>
                      </a: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Котласский</a:t>
                      </a: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27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27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Красноборский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23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Ленский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18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18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Лешуконский</a:t>
                      </a: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17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18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Мезенский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Няндомский муниципальный район 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Онежский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Пинежский</a:t>
                      </a: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Плесецкий</a:t>
                      </a: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Приморский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Устьянский</a:t>
                      </a: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Холмогорский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Шенкурский муниципальный район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71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ВСЕГО:</a:t>
                      </a:r>
                      <a:endParaRPr lang="ru-RU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22" marR="45922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381</a:t>
                      </a: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385</a:t>
                      </a: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338</a:t>
                      </a:r>
                    </a:p>
                  </a:txBody>
                  <a:tcPr marL="45922" marR="45922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471000" y="594000"/>
            <a:ext cx="245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.Общая информация </a:t>
            </a:r>
            <a:br>
              <a:rPr lang="ru-RU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о кадровых резервах</a:t>
            </a:r>
          </a:p>
          <a:p>
            <a:pPr lvl="0" algn="r"/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 в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органах местного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самоуправления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lvl="0" algn="r"/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10290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F551C2B-5D6B-4E02-BAD2-F93395FD5C75}"/>
              </a:ext>
            </a:extLst>
          </p:cNvPr>
          <p:cNvSpPr/>
          <p:nvPr/>
        </p:nvSpPr>
        <p:spPr>
          <a:xfrm>
            <a:off x="9651000" y="234000"/>
            <a:ext cx="2541000" cy="6345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03C1512-468D-4363-995A-5D766A36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034" y="594000"/>
            <a:ext cx="8857966" cy="1755000"/>
          </a:xfrm>
        </p:spPr>
        <p:txBody>
          <a:bodyPr>
            <a:normAutofit/>
          </a:bodyPr>
          <a:lstStyle/>
          <a:p>
            <a:pPr algn="r"/>
            <a:br>
              <a:rPr lang="ru-RU" dirty="0"/>
            </a:br>
            <a:endParaRPr lang="ru-RU" dirty="0">
              <a:solidFill>
                <a:srgbClr val="246086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406039"/>
              </p:ext>
            </p:extLst>
          </p:nvPr>
        </p:nvGraphicFramePr>
        <p:xfrm>
          <a:off x="203065" y="864000"/>
          <a:ext cx="9353350" cy="5579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8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1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3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434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Наименование муниципального образования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Архангельской области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Количество лиц, состоящих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в резерве МО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на 1 января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2021 года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Из них,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лиц до 35 лет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Информация по работе с резервом за 2020 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Количество проведенных заседаний комиссий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Количество человек,  включенных в резерв МО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Количество лиц, исключенных из резерва МО период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Назначено лиц из резерва за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Проводилось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ли обучение лиц, состоящих в резерве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Городской округ «Город Архангельск»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34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28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Городской округ «Город Коряжма»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Городской округ «Котлас»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36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Городской округ «Мирный»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Городской округ «Город Новодвинск»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Городской округ «Северодвинск»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36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Городской округ «Новая Земля»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Вельский муниципальный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8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Верхнетоемский муниципальный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Вилегодский муниципальный округ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Виноградовский муниципальный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Каргопольский муниципальный округ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Коношский муниципальный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5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Котласский муниципальный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6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Красноборский муниципальный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9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Ленский муниципальный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Онежский муниципальный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Лешуконский муниципальный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8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Мезенский муниципальный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Няндомский муниципальный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Пинежский муниципальный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68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Плесецкий муниципальный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indent="444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9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Приморский муниципальный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indent="444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человека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Устьянский муниципальный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indent="444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6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Холмогорский муниципальный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indent="444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9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Шенкурский муниципальный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нет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68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>
                          <a:effectLst/>
                        </a:rPr>
                        <a:t>ВСЕГО по области: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 338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 71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 33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 42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 78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23 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dirty="0">
                          <a:effectLst/>
                        </a:rPr>
                        <a:t>2 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8" marR="53598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651000" y="504000"/>
            <a:ext cx="245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.Общая информация </a:t>
            </a:r>
            <a:br>
              <a:rPr lang="ru-RU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о кадровых резервах</a:t>
            </a:r>
          </a:p>
          <a:p>
            <a:pPr lvl="0" algn="r"/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 в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органах местного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самоуправления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lvl="0" algn="r"/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 Архангельской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2055" y="211612"/>
            <a:ext cx="918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Информация о работе с резервом кадров в муниципальных образованиях </a:t>
            </a:r>
          </a:p>
          <a:p>
            <a:pPr lvl="0"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Архангельской области за 2020 год</a:t>
            </a:r>
          </a:p>
        </p:txBody>
      </p:sp>
    </p:spTree>
    <p:extLst>
      <p:ext uri="{BB962C8B-B14F-4D97-AF65-F5344CB8AC3E}">
        <p14:creationId xmlns:p14="http://schemas.microsoft.com/office/powerpoint/2010/main" val="31605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8BBAF0A-586C-4CDF-9596-D92CC8B68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415" y="4120171"/>
            <a:ext cx="3610075" cy="1935000"/>
          </a:xfr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0D456E92-7258-48F2-859E-794D432D0E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11886" y="1134000"/>
            <a:ext cx="7624114" cy="5490000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300" dirty="0">
                <a:solidFill>
                  <a:schemeClr val="bg2">
                    <a:lumMod val="25000"/>
                  </a:schemeClr>
                </a:solidFill>
              </a:rPr>
              <a:t>Слабая конкурентоспособность муниципальной службы на рынке труда. </a:t>
            </a:r>
          </a:p>
          <a:p>
            <a:pPr>
              <a:lnSpc>
                <a:spcPct val="120000"/>
              </a:lnSpc>
            </a:pPr>
            <a:r>
              <a:rPr lang="ru-RU" sz="3300" dirty="0">
                <a:solidFill>
                  <a:schemeClr val="bg2">
                    <a:lumMod val="25000"/>
                  </a:schemeClr>
                </a:solidFill>
              </a:rPr>
              <a:t>Низкий престиж муниципальной службы.</a:t>
            </a:r>
          </a:p>
          <a:p>
            <a:pPr>
              <a:lnSpc>
                <a:spcPct val="120000"/>
              </a:lnSpc>
            </a:pPr>
            <a:r>
              <a:rPr lang="ru-RU" sz="3300" dirty="0">
                <a:solidFill>
                  <a:schemeClr val="bg2">
                    <a:lumMod val="25000"/>
                  </a:schemeClr>
                </a:solidFill>
              </a:rPr>
              <a:t>Наличие большого количества запретов и ограничений, налагаемых </a:t>
            </a:r>
            <a:br>
              <a:rPr lang="ru-RU" sz="33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300" dirty="0">
                <a:solidFill>
                  <a:schemeClr val="bg2">
                    <a:lumMod val="25000"/>
                  </a:schemeClr>
                </a:solidFill>
              </a:rPr>
              <a:t>на муниципальных служащих, и как следствие – нежелание идти работать </a:t>
            </a:r>
            <a:br>
              <a:rPr lang="ru-RU" sz="33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300" dirty="0">
                <a:solidFill>
                  <a:schemeClr val="bg2">
                    <a:lumMod val="25000"/>
                  </a:schemeClr>
                </a:solidFill>
              </a:rPr>
              <a:t>на муниципальную службу.</a:t>
            </a:r>
          </a:p>
          <a:p>
            <a:pPr>
              <a:lnSpc>
                <a:spcPct val="120000"/>
              </a:lnSpc>
            </a:pPr>
            <a:r>
              <a:rPr lang="ru-RU" sz="3300" dirty="0">
                <a:solidFill>
                  <a:schemeClr val="bg2">
                    <a:lumMod val="25000"/>
                  </a:schemeClr>
                </a:solidFill>
              </a:rPr>
              <a:t>Отсутствие финансовых средств в бюджетах муниципальных образований </a:t>
            </a:r>
            <a:br>
              <a:rPr lang="ru-RU" sz="33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300" dirty="0">
                <a:solidFill>
                  <a:schemeClr val="bg2">
                    <a:lumMod val="25000"/>
                  </a:schemeClr>
                </a:solidFill>
              </a:rPr>
              <a:t>на реализацию дополнительного профессионального образования резервистов.</a:t>
            </a:r>
          </a:p>
          <a:p>
            <a:pPr>
              <a:lnSpc>
                <a:spcPct val="120000"/>
              </a:lnSpc>
            </a:pPr>
            <a:r>
              <a:rPr lang="ru-RU" sz="3300" dirty="0">
                <a:solidFill>
                  <a:schemeClr val="bg2">
                    <a:lumMod val="25000"/>
                  </a:schemeClr>
                </a:solidFill>
              </a:rPr>
              <a:t>Действующие руководители не всегда мотивированы на работу с резервистами или на подбор кандидатов, которые в ближайшее время смогут составить </a:t>
            </a:r>
            <a:br>
              <a:rPr lang="ru-RU" sz="33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300" dirty="0">
                <a:solidFill>
                  <a:schemeClr val="bg2">
                    <a:lumMod val="25000"/>
                  </a:schemeClr>
                </a:solidFill>
              </a:rPr>
              <a:t>им конкуренцию.</a:t>
            </a:r>
          </a:p>
          <a:p>
            <a:pPr>
              <a:lnSpc>
                <a:spcPct val="120000"/>
              </a:lnSpc>
            </a:pPr>
            <a:r>
              <a:rPr lang="ru-RU" sz="3300" dirty="0">
                <a:solidFill>
                  <a:schemeClr val="bg2">
                    <a:lumMod val="25000"/>
                  </a:schemeClr>
                </a:solidFill>
              </a:rPr>
              <a:t>Проблема привлечения «узких» специалистов   в муниципальные учреждения и на муниципальную службу (строители, </a:t>
            </a:r>
            <a:r>
              <a:rPr lang="en-US" sz="3300" dirty="0">
                <a:solidFill>
                  <a:schemeClr val="bg2">
                    <a:lumMod val="25000"/>
                  </a:schemeClr>
                </a:solidFill>
              </a:rPr>
              <a:t>IT-</a:t>
            </a:r>
            <a:r>
              <a:rPr lang="ru-RU" sz="3300" dirty="0">
                <a:solidFill>
                  <a:schemeClr val="bg2">
                    <a:lumMod val="25000"/>
                  </a:schemeClr>
                </a:solidFill>
              </a:rPr>
              <a:t>специалисты, специалисты сферы ЖКХ, земельно-имущественных отношений и т. д.).</a:t>
            </a:r>
          </a:p>
          <a:p>
            <a:pPr>
              <a:lnSpc>
                <a:spcPct val="120000"/>
              </a:lnSpc>
            </a:pPr>
            <a:r>
              <a:rPr lang="ru-RU" sz="3300" dirty="0">
                <a:solidFill>
                  <a:schemeClr val="bg2">
                    <a:lumMod val="25000"/>
                  </a:schemeClr>
                </a:solidFill>
                <a:cs typeface="Arial"/>
              </a:rPr>
              <a:t>Отсутствие активного участия резервистов в процессе дополнительного </a:t>
            </a:r>
            <a:r>
              <a:rPr lang="ru-RU" sz="3300">
                <a:solidFill>
                  <a:schemeClr val="bg2">
                    <a:lumMod val="25000"/>
                  </a:schemeClr>
                </a:solidFill>
                <a:cs typeface="Arial"/>
              </a:rPr>
              <a:t>профессионального развития.</a:t>
            </a:r>
            <a:endParaRPr lang="ru-RU" sz="330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sz="3300" dirty="0">
                <a:solidFill>
                  <a:schemeClr val="bg2">
                    <a:lumMod val="25000"/>
                  </a:schemeClr>
                </a:solidFill>
              </a:rPr>
              <a:t>Отток населения с отдаленных территорий, малый приток высококвалифицированной молодежи в сельскую местность.</a:t>
            </a:r>
          </a:p>
          <a:p>
            <a:pPr>
              <a:lnSpc>
                <a:spcPct val="120000"/>
              </a:lnSpc>
            </a:pPr>
            <a:endParaRPr lang="ru-RU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F551C2B-5D6B-4E02-BAD2-F93395FD5C75}"/>
              </a:ext>
            </a:extLst>
          </p:cNvPr>
          <p:cNvSpPr/>
          <p:nvPr/>
        </p:nvSpPr>
        <p:spPr>
          <a:xfrm>
            <a:off x="103465" y="2277888"/>
            <a:ext cx="4320000" cy="1980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03C1512-468D-4363-995A-5D766A36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000" y="189000"/>
            <a:ext cx="7129113" cy="768612"/>
          </a:xfrm>
        </p:spPr>
        <p:txBody>
          <a:bodyPr>
            <a:noAutofit/>
          </a:bodyPr>
          <a:lstStyle/>
          <a:p>
            <a:pPr algn="ctr"/>
            <a:r>
              <a:rPr lang="ru-RU" sz="2300" dirty="0">
                <a:solidFill>
                  <a:schemeClr val="bg1">
                    <a:lumMod val="50000"/>
                  </a:schemeClr>
                </a:solidFill>
              </a:rPr>
              <a:t>Проблематика муниципальных резервов: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3729591-F84A-412E-A761-88B92B0535F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53" b="30153"/>
          <a:stretch>
            <a:fillRect/>
          </a:stretch>
        </p:blipFill>
        <p:spPr>
          <a:xfrm>
            <a:off x="455317" y="216878"/>
            <a:ext cx="3709035" cy="2518397"/>
          </a:xfrm>
        </p:spPr>
      </p:pic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D03C1512-468D-4363-995A-5D766A3688CD}"/>
              </a:ext>
            </a:extLst>
          </p:cNvPr>
          <p:cNvSpPr txBox="1">
            <a:spLocks/>
          </p:cNvSpPr>
          <p:nvPr/>
        </p:nvSpPr>
        <p:spPr>
          <a:xfrm>
            <a:off x="103465" y="2529000"/>
            <a:ext cx="4209000" cy="20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b="0" dirty="0">
                <a:solidFill>
                  <a:schemeClr val="bg1"/>
                </a:solidFill>
              </a:rPr>
              <a:t>II. </a:t>
            </a:r>
            <a:r>
              <a:rPr lang="ru-RU" sz="1800" b="0" dirty="0">
                <a:solidFill>
                  <a:schemeClr val="bg1"/>
                </a:solidFill>
              </a:rPr>
              <a:t>Основные проблемы формирования </a:t>
            </a:r>
          </a:p>
          <a:p>
            <a:r>
              <a:rPr lang="ru-RU" sz="1800" b="0" dirty="0">
                <a:solidFill>
                  <a:schemeClr val="bg1"/>
                </a:solidFill>
              </a:rPr>
              <a:t>и использования кадровых резервов </a:t>
            </a:r>
          </a:p>
          <a:p>
            <a:r>
              <a:rPr lang="ru-RU" sz="1800" b="0" dirty="0">
                <a:solidFill>
                  <a:schemeClr val="bg1"/>
                </a:solidFill>
              </a:rPr>
              <a:t>в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  <a:r>
              <a:rPr lang="ru-RU" sz="1800" b="0" dirty="0">
                <a:solidFill>
                  <a:schemeClr val="bg1"/>
                </a:solidFill>
              </a:rPr>
              <a:t>органах местного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  <a:r>
              <a:rPr lang="ru-RU" sz="1800" b="0" dirty="0">
                <a:solidFill>
                  <a:schemeClr val="bg1"/>
                </a:solidFill>
              </a:rPr>
              <a:t>самоуправления</a:t>
            </a:r>
            <a:endParaRPr lang="en-US" sz="1800" b="0" dirty="0">
              <a:solidFill>
                <a:schemeClr val="bg1"/>
              </a:solidFill>
            </a:endParaRPr>
          </a:p>
          <a:p>
            <a:r>
              <a:rPr lang="ru-RU" sz="1800" b="0" dirty="0">
                <a:solidFill>
                  <a:schemeClr val="bg1"/>
                </a:solidFill>
              </a:rPr>
              <a:t> Архангельской области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3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356D77F-5121-41C4-814E-9D468FF555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6000" y="3654000"/>
            <a:ext cx="3425483" cy="2221431"/>
          </a:xfr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383E961-A5D5-4091-B787-54B76CAE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4000"/>
            <a:ext cx="4545000" cy="26550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Предложения</a:t>
            </a:r>
            <a:b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</a:br>
            <a:r>
              <a:rPr lang="ru-RU" sz="200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 по развитию муниципальных резервов</a:t>
            </a:r>
            <a:br>
              <a:rPr lang="ru-RU" sz="2000" dirty="0"/>
            </a:br>
            <a:r>
              <a:rPr lang="ru-RU" sz="200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от муниципальных образований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Архангельской области</a:t>
            </a:r>
            <a:br>
              <a:rPr lang="ru-RU" sz="2000" dirty="0"/>
            </a:b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   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D0270EB-56A5-465A-90F6-FB67849A2B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25998" y="144000"/>
            <a:ext cx="4624244" cy="13255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246086"/>
                </a:solidFill>
              </a:rPr>
              <a:t>Создание единой системы подготовки, переподготовки и профессионального развития резервистов (обучение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246086"/>
                </a:solidFill>
              </a:rPr>
              <a:t>резервистов в </a:t>
            </a:r>
            <a:r>
              <a:rPr lang="ru-RU" sz="1400" b="1" dirty="0" err="1">
                <a:solidFill>
                  <a:srgbClr val="246086"/>
                </a:solidFill>
              </a:rPr>
              <a:t>т.ч</a:t>
            </a:r>
            <a:r>
              <a:rPr lang="ru-RU" sz="1400" b="1" dirty="0">
                <a:solidFill>
                  <a:srgbClr val="246086"/>
                </a:solidFill>
              </a:rPr>
              <a:t>. за счет средств областного бюджета).</a:t>
            </a:r>
            <a:endParaRPr lang="ru-RU" sz="1400" dirty="0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FF1C2DB9-1EBB-45AC-A419-48B73A482FE5}"/>
              </a:ext>
            </a:extLst>
          </p:cNvPr>
          <p:cNvSpPr txBox="1">
            <a:spLocks/>
          </p:cNvSpPr>
          <p:nvPr/>
        </p:nvSpPr>
        <p:spPr>
          <a:xfrm>
            <a:off x="6941707" y="907537"/>
            <a:ext cx="4185000" cy="153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/>
              </a:rPr>
              <a:t>Использование материальных и </a:t>
            </a:r>
            <a:r>
              <a:rPr lang="ru-RU" sz="1400" b="1">
                <a:solidFill>
                  <a:schemeClr val="bg2">
                    <a:lumMod val="25000"/>
                  </a:schemeClr>
                </a:solidFill>
                <a:cs typeface="Arial"/>
              </a:rPr>
              <a:t>нематериальных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/>
              </a:rPr>
              <a:t> механизмов и стимулов для муниципальных служащих, привлеченных к работе с резервом кадров (руководителей органов, кураторов-наставников, специалистов кадровых служб).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FF1C2DB9-1EBB-45AC-A419-48B73A482FE5}"/>
              </a:ext>
            </a:extLst>
          </p:cNvPr>
          <p:cNvSpPr txBox="1">
            <a:spLocks/>
          </p:cNvSpPr>
          <p:nvPr/>
        </p:nvSpPr>
        <p:spPr>
          <a:xfrm>
            <a:off x="4296000" y="2084821"/>
            <a:ext cx="4362261" cy="238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246086"/>
                </a:solidFill>
              </a:rPr>
              <a:t>Разработка системы мотивации для резервистов (создание целостной системы развития резервистов, включающую обучение, стажировки, развивающие проекты, участие в конференциях и пр.).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4000"/>
            <a:ext cx="3285000" cy="215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Текст 7">
            <a:extLst>
              <a:ext uri="{FF2B5EF4-FFF2-40B4-BE49-F238E27FC236}">
                <a16:creationId xmlns:a16="http://schemas.microsoft.com/office/drawing/2014/main" id="{FF1C2DB9-1EBB-45AC-A419-48B73A482FE5}"/>
              </a:ext>
            </a:extLst>
          </p:cNvPr>
          <p:cNvSpPr txBox="1">
            <a:spLocks/>
          </p:cNvSpPr>
          <p:nvPr/>
        </p:nvSpPr>
        <p:spPr>
          <a:xfrm>
            <a:off x="6895244" y="3197219"/>
            <a:ext cx="4185000" cy="153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/>
              </a:rPr>
              <a:t>Проведение в муниципалитетах специальных </a:t>
            </a:r>
            <a:r>
              <a:rPr lang="ru-RU" sz="1400" b="1">
                <a:solidFill>
                  <a:schemeClr val="bg2">
                    <a:lumMod val="25000"/>
                  </a:schemeClr>
                </a:solidFill>
                <a:cs typeface="Arial"/>
              </a:rPr>
              <a:t>мероприятий: 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Arial"/>
              </a:rPr>
              <a:t>«День резервиста» , конкурсов среди участников системы кадрового резерва («Лучший резервист», «Лучший куратор», «Лучший наставник» и пр.).</a:t>
            </a:r>
          </a:p>
        </p:txBody>
      </p:sp>
      <p:sp>
        <p:nvSpPr>
          <p:cNvPr id="14" name="Текст 7">
            <a:extLst>
              <a:ext uri="{FF2B5EF4-FFF2-40B4-BE49-F238E27FC236}">
                <a16:creationId xmlns:a16="http://schemas.microsoft.com/office/drawing/2014/main" id="{FF1C2DB9-1EBB-45AC-A419-48B73A482FE5}"/>
              </a:ext>
            </a:extLst>
          </p:cNvPr>
          <p:cNvSpPr txBox="1">
            <a:spLocks/>
          </p:cNvSpPr>
          <p:nvPr/>
        </p:nvSpPr>
        <p:spPr>
          <a:xfrm>
            <a:off x="7336237" y="4419000"/>
            <a:ext cx="4436603" cy="1466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246086"/>
                </a:solidFill>
                <a:cs typeface="Arial"/>
              </a:rPr>
              <a:t>Создание единого областного интернет-портала </a:t>
            </a:r>
            <a:br>
              <a:rPr lang="ru-RU" sz="1400" b="1" dirty="0"/>
            </a:br>
            <a:r>
              <a:rPr lang="ru-RU" sz="1400" b="1" dirty="0">
                <a:solidFill>
                  <a:srgbClr val="246086"/>
                </a:solidFill>
                <a:cs typeface="Arial"/>
              </a:rPr>
              <a:t>о резервах кадров Архангельской области </a:t>
            </a:r>
            <a:br>
              <a:rPr lang="ru-RU" sz="1400" b="1" dirty="0">
                <a:solidFill>
                  <a:srgbClr val="246086"/>
                </a:solidFill>
                <a:cs typeface="Arial"/>
              </a:rPr>
            </a:br>
            <a:r>
              <a:rPr lang="ru-RU" sz="1400" b="1" dirty="0">
                <a:solidFill>
                  <a:srgbClr val="246086"/>
                </a:solidFill>
                <a:cs typeface="Arial"/>
              </a:rPr>
              <a:t>и муниципальных образований Архангельской </a:t>
            </a:r>
            <a:r>
              <a:rPr lang="ru-RU" sz="1400" b="1">
                <a:solidFill>
                  <a:srgbClr val="246086"/>
                </a:solidFill>
                <a:cs typeface="Arial"/>
              </a:rPr>
              <a:t>области со специальным разделом для должностных лиц, </a:t>
            </a:r>
            <a:r>
              <a:rPr lang="ru-RU" sz="1400" b="1" dirty="0">
                <a:solidFill>
                  <a:srgbClr val="246086"/>
                </a:solidFill>
                <a:cs typeface="Arial"/>
              </a:rPr>
              <a:t>занимающихся вопросами формирования </a:t>
            </a:r>
            <a:br>
              <a:rPr lang="ru-RU" sz="1400" b="1" dirty="0">
                <a:solidFill>
                  <a:srgbClr val="246086"/>
                </a:solidFill>
                <a:cs typeface="Arial"/>
              </a:rPr>
            </a:br>
            <a:r>
              <a:rPr lang="ru-RU" sz="1400" b="1">
                <a:solidFill>
                  <a:srgbClr val="246086"/>
                </a:solidFill>
                <a:cs typeface="Arial"/>
              </a:rPr>
              <a:t>и использования резерва кадров в </a:t>
            </a:r>
            <a:r>
              <a:rPr lang="ru-RU" sz="1400" b="1" dirty="0">
                <a:solidFill>
                  <a:srgbClr val="246086"/>
                </a:solidFill>
                <a:cs typeface="Arial"/>
              </a:rPr>
              <a:t>муниципальных образованиях (в данном разделе представить методические рекомендации, образцы документов </a:t>
            </a:r>
            <a:br>
              <a:rPr lang="ru-RU" sz="1400" b="1" dirty="0">
                <a:solidFill>
                  <a:srgbClr val="246086"/>
                </a:solidFill>
                <a:cs typeface="Arial"/>
              </a:rPr>
            </a:br>
            <a:r>
              <a:rPr lang="ru-RU" sz="1400" b="1">
                <a:solidFill>
                  <a:srgbClr val="246086"/>
                </a:solidFill>
                <a:cs typeface="Arial"/>
              </a:rPr>
              <a:t>и </a:t>
            </a:r>
            <a:r>
              <a:rPr lang="ru-RU" sz="1400" b="1" dirty="0">
                <a:solidFill>
                  <a:srgbClr val="246086"/>
                </a:solidFill>
                <a:cs typeface="Arial"/>
              </a:rPr>
              <a:t>вопросов для тестирования кандидатов в резервы кадров и пр.).</a:t>
            </a:r>
          </a:p>
        </p:txBody>
      </p:sp>
    </p:spTree>
    <p:extLst>
      <p:ext uri="{BB962C8B-B14F-4D97-AF65-F5344CB8AC3E}">
        <p14:creationId xmlns:p14="http://schemas.microsoft.com/office/powerpoint/2010/main" val="246739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89ED4D9B-E4A9-465D-A548-1D244669C8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6707" y="1326280"/>
            <a:ext cx="7131548" cy="19797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Разработка и утверждение программы развития муниципальной службы в Архангельской области (в соответствии со ст. 14.12 закона Архангельской области от 27.09.2006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 222-12-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ОЗ (ред. от 21.12.2020) «О правовом регулировании муниципальной службы в Архангельской области»)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Методическая, информационная и организационная поддержка разработки и принятия муниципальных программ развития муниципальной службы в муниципальных образованиях Архангельской области.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0E18E6C-70B1-45A2-ABA3-E8103AF8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6464" y="-133317"/>
            <a:ext cx="8884135" cy="1800000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Предложения Правительства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Архангельской области 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по дальнейшему развитию </a:t>
            </a:r>
            <a:br>
              <a:rPr lang="ru-RU" sz="2000" dirty="0"/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институтов муниципальных резервов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E36D7608-9EB6-41E8-8AB0-E136B359B9CA}"/>
              </a:ext>
            </a:extLst>
          </p:cNvPr>
          <p:cNvSpPr txBox="1">
            <a:spLocks/>
          </p:cNvSpPr>
          <p:nvPr/>
        </p:nvSpPr>
        <p:spPr>
          <a:xfrm>
            <a:off x="2071610" y="3070957"/>
            <a:ext cx="6285769" cy="171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Разработка и реализация проектов-экспериментов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по развитию кадрового потенциала органов местного самоуправления Архангельской области в рамках </a:t>
            </a:r>
            <a:r>
              <a:rPr lang="ru-RU" sz="1600">
                <a:solidFill>
                  <a:schemeClr val="accent2">
                    <a:lumMod val="50000"/>
                  </a:schemeClr>
                </a:solidFill>
                <a:cs typeface="Arial"/>
              </a:rPr>
              <a:t>принятой программы развития муниципальной службы или иных мероприятий ( в </a:t>
            </a:r>
            <a:r>
              <a:rPr lang="ru-RU" sz="1600" err="1">
                <a:solidFill>
                  <a:schemeClr val="accent2">
                    <a:lumMod val="50000"/>
                  </a:schemeClr>
                </a:solidFill>
                <a:cs typeface="Arial"/>
              </a:rPr>
              <a:t>т.ч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. из предложенных </a:t>
            </a:r>
            <a:r>
              <a:rPr lang="ru-RU" sz="1600">
                <a:solidFill>
                  <a:schemeClr val="accent2">
                    <a:lumMod val="50000"/>
                  </a:schemeClr>
                </a:solidFill>
                <a:cs typeface="Arial"/>
              </a:rPr>
              <a:t>муниципальными образованиями).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15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F0591E-7372-4383-8B0D-13330CC9534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70390" y="212013"/>
            <a:ext cx="3915000" cy="1966791"/>
          </a:xfrm>
          <a:prstGeom prst="rect">
            <a:avLst/>
          </a:prstGeom>
        </p:spPr>
      </p:pic>
      <p:pic>
        <p:nvPicPr>
          <p:cNvPr id="4098" name="Picture 2" descr="C:\Users\petrova-ma\Desktop\фото программы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000" y="2079000"/>
            <a:ext cx="2690280" cy="291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4693" y="4492883"/>
            <a:ext cx="6616390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>
                <a:solidFill>
                  <a:schemeClr val="bg2">
                    <a:lumMod val="50000"/>
                  </a:schemeClr>
                </a:solidFill>
                <a:latin typeface="Calibri"/>
                <a:cs typeface="Times New Roman"/>
              </a:rPr>
              <a:t>Организация и проведение в муниципальных образованиях Архангельской области в 2020 году открытого конкурса на включение в кадровые резервы муниципальных образований Архангельской области «Муниципальный резерв – путь к успеху!».</a:t>
            </a:r>
            <a:endParaRPr lang="ru-RU" sz="160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E40E5F-FE04-4356-B4F9-0610F090F6FB}"/>
              </a:ext>
            </a:extLst>
          </p:cNvPr>
          <p:cNvSpPr/>
          <p:nvPr/>
        </p:nvSpPr>
        <p:spPr>
          <a:xfrm>
            <a:off x="1056695" y="5682346"/>
            <a:ext cx="749919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23ECDE-93AB-48C4-972B-1C6685BEE7B5}"/>
              </a:ext>
            </a:extLst>
          </p:cNvPr>
          <p:cNvSpPr/>
          <p:nvPr/>
        </p:nvSpPr>
        <p:spPr>
          <a:xfrm>
            <a:off x="1502741" y="5635883"/>
            <a:ext cx="661639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>
                <a:solidFill>
                  <a:schemeClr val="bg2">
                    <a:lumMod val="25000"/>
                  </a:schemeClr>
                </a:solidFill>
              </a:rPr>
              <a:t>Активизация работы по включению лиц в резерв управленческих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кадров Архангельской области (во вторую целевую группу - в резерв должностных лиц органов местного самоуправления)</a:t>
            </a:r>
            <a:endParaRPr lang="ru-RU" sz="1600" dirty="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909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81868F-DE4C-4D86-9554-898A22B044F0}"/>
              </a:ext>
            </a:extLst>
          </p:cNvPr>
          <p:cNvSpPr/>
          <p:nvPr/>
        </p:nvSpPr>
        <p:spPr>
          <a:xfrm>
            <a:off x="0" y="7597"/>
            <a:ext cx="12192000" cy="6858000"/>
          </a:xfrm>
          <a:prstGeom prst="rect">
            <a:avLst/>
          </a:prstGeom>
          <a:solidFill>
            <a:srgbClr val="246086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C7E645-B635-42AE-8A02-A5BFE3290158}"/>
              </a:ext>
            </a:extLst>
          </p:cNvPr>
          <p:cNvSpPr/>
          <p:nvPr/>
        </p:nvSpPr>
        <p:spPr>
          <a:xfrm>
            <a:off x="441374" y="1951597"/>
            <a:ext cx="11340000" cy="2970000"/>
          </a:xfrm>
          <a:prstGeom prst="rect">
            <a:avLst/>
          </a:prstGeom>
          <a:solidFill>
            <a:srgbClr val="246086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44CEE-BA68-4E82-A12C-F8ECC2F1AEE6}"/>
              </a:ext>
            </a:extLst>
          </p:cNvPr>
          <p:cNvSpPr txBox="1"/>
          <p:nvPr/>
        </p:nvSpPr>
        <p:spPr>
          <a:xfrm>
            <a:off x="1281000" y="2095561"/>
            <a:ext cx="963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E87469-DCFE-4F79-AF11-A1F3FD087EFE}"/>
              </a:ext>
            </a:extLst>
          </p:cNvPr>
          <p:cNvSpPr txBox="1"/>
          <p:nvPr/>
        </p:nvSpPr>
        <p:spPr>
          <a:xfrm>
            <a:off x="561000" y="3115979"/>
            <a:ext cx="11475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Администрация Губернатора Архангельской области и Правительства Архангельской области</a:t>
            </a:r>
          </a:p>
          <a:p>
            <a:pPr algn="ctr"/>
            <a:endParaRPr lang="ru-RU" sz="2000" b="1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Департамент по внутренней политике и местному самоуправлению </a:t>
            </a:r>
          </a:p>
        </p:txBody>
      </p:sp>
    </p:spTree>
    <p:extLst>
      <p:ext uri="{BB962C8B-B14F-4D97-AF65-F5344CB8AC3E}">
        <p14:creationId xmlns:p14="http://schemas.microsoft.com/office/powerpoint/2010/main" val="3259330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3329</TotalTime>
  <Words>966</Words>
  <Application>Microsoft Office PowerPoint</Application>
  <PresentationFormat>Широкоэкранный</PresentationFormat>
  <Paragraphs>456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Информация  о формировании и развитии  муниципальных кадровых резервов  в органах местного самоуправления Архангельской области</vt:lpstr>
      <vt:lpstr>Структура доклада:</vt:lpstr>
      <vt:lpstr>В настоящее время резервы управленческих кадров  муниципальных образований сформированы во всех муниципальных районах и городских округах Архангельской области</vt:lpstr>
      <vt:lpstr>Презентация PowerPoint</vt:lpstr>
      <vt:lpstr> </vt:lpstr>
      <vt:lpstr>Проблематика муниципальных резервов:</vt:lpstr>
      <vt:lpstr>Предложения  по развитию муниципальных резервов от муниципальных образований Архангельской области    </vt:lpstr>
      <vt:lpstr>Предложения Правительства Архангельской области  по дальнейшему развитию  институтов муниципальных резервов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Петрова Мира Александровна</cp:lastModifiedBy>
  <cp:revision>231</cp:revision>
  <cp:lastPrinted>2021-04-16T09:32:43Z</cp:lastPrinted>
  <dcterms:created xsi:type="dcterms:W3CDTF">2020-04-20T12:13:29Z</dcterms:created>
  <dcterms:modified xsi:type="dcterms:W3CDTF">2021-04-22T19:32:40Z</dcterms:modified>
</cp:coreProperties>
</file>