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1" r:id="rId3"/>
    <p:sldId id="264" r:id="rId4"/>
    <p:sldId id="262" r:id="rId5"/>
    <p:sldId id="266" r:id="rId6"/>
    <p:sldId id="263" r:id="rId7"/>
    <p:sldId id="258" r:id="rId8"/>
    <p:sldId id="259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308E16"/>
    <a:srgbClr val="E16B09"/>
    <a:srgbClr val="000000"/>
    <a:srgbClr val="37C4E5"/>
    <a:srgbClr val="08EA53"/>
    <a:srgbClr val="051BE9"/>
    <a:srgbClr val="16B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074863765011829E-4"/>
          <c:y val="0"/>
          <c:w val="0.97515134002119053"/>
          <c:h val="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cene3d>
      <a:camera prst="orthographicFront"/>
      <a:lightRig rig="threePt" dir="t"/>
    </a:scene3d>
    <a:sp3d prstMaterial="powder"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062583044832972E-4"/>
          <c:y val="9.0768308102055703E-3"/>
          <c:w val="0.99177999843680364"/>
          <c:h val="0.989478219692417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">
                    <a:srgbClr val="FFA2A1">
                      <a:lumMod val="82000"/>
                      <a:lumOff val="18000"/>
                    </a:srgbClr>
                  </a:gs>
                  <a:gs pos="96000">
                    <a:srgbClr val="FFE5E5"/>
                  </a:gs>
                </a:gsLst>
                <a:lin ang="16200000" scaled="1"/>
              </a:gradFill>
            </c:spPr>
            <c:extLst>
              <c:ext xmlns:c16="http://schemas.microsoft.com/office/drawing/2014/chart" uri="{C3380CC4-5D6E-409C-BE32-E72D297353CC}">
                <c16:uniqueId val="{00000000-7C1E-4789-9850-ECF06045D863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DAFDA7"/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rgbClr val="F5FFE6"/>
                  </a:gs>
                </a:gsLst>
                <a:lin ang="16200000" scaled="1"/>
              </a:gradFill>
            </c:spPr>
            <c:extLst>
              <c:ext xmlns:c16="http://schemas.microsoft.com/office/drawing/2014/chart" uri="{C3380CC4-5D6E-409C-BE32-E72D297353CC}">
                <c16:uniqueId val="{00000001-7C1E-4789-9850-ECF06045D863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</c:spPr>
            <c:extLst>
              <c:ext xmlns:c16="http://schemas.microsoft.com/office/drawing/2014/chart" uri="{C3380CC4-5D6E-409C-BE32-E72D297353CC}">
                <c16:uniqueId val="{00000002-7C1E-4789-9850-ECF06045D863}"/>
              </c:ext>
            </c:extLst>
          </c:dPt>
          <c:dLbls>
            <c:dLbl>
              <c:idx val="0"/>
              <c:layout>
                <c:manualLayout>
                  <c:x val="-0.11088065451970783"/>
                  <c:y val="9.5330610694729534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6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C1E-4789-9850-ECF06045D863}"/>
                </c:ext>
              </c:extLst>
            </c:dLbl>
            <c:dLbl>
              <c:idx val="1"/>
              <c:layout>
                <c:manualLayout>
                  <c:x val="-0.12431437727295716"/>
                  <c:y val="2.1849715637304239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C1E-4789-9850-ECF06045D863}"/>
                </c:ext>
              </c:extLst>
            </c:dLbl>
            <c:dLbl>
              <c:idx val="2"/>
              <c:layout>
                <c:manualLayout>
                  <c:x val="0.33103796269476826"/>
                  <c:y val="-0.22803790941738139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33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C1E-4789-9850-ECF06045D8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3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1E-4789-9850-ECF06045D863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КПК</c:v>
                </c:pt>
              </c:strCache>
            </c:strRef>
          </c:tx>
          <c:spPr>
            <a:solidFill>
              <a:srgbClr val="308E16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42</c:v>
                </c:pt>
                <c:pt idx="2">
                  <c:v>31</c:v>
                </c:pt>
                <c:pt idx="3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E4-4914-B29C-7217EAAABFD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Тестирование</c:v>
                </c:pt>
              </c:strCache>
            </c:strRef>
          </c:tx>
          <c:spPr>
            <a:solidFill>
              <a:srgbClr val="37C4E5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</c:v>
                </c:pt>
                <c:pt idx="1">
                  <c:v>31</c:v>
                </c:pt>
                <c:pt idx="2">
                  <c:v>35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E4-4914-B29C-7217EAAABF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1334912"/>
        <c:axId val="91336704"/>
        <c:axId val="0"/>
      </c:bar3DChart>
      <c:catAx>
        <c:axId val="91334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1336704"/>
        <c:crosses val="autoZero"/>
        <c:auto val="1"/>
        <c:lblAlgn val="ctr"/>
        <c:lblOffset val="100"/>
        <c:noMultiLvlLbl val="0"/>
      </c:catAx>
      <c:valAx>
        <c:axId val="91336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334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831401283172931"/>
          <c:y val="3.2079360790178819E-2"/>
          <c:w val="0.20168598716827071"/>
          <c:h val="0.1557639777435212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dvinaland.ru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dvinaland.r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AF8246-E6A9-4E13-ADAB-0281DA5D11C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EA28BC-91AC-4FB9-9370-F030E0D77D04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1</a:t>
          </a:r>
        </a:p>
      </dgm:t>
    </dgm:pt>
    <dgm:pt modelId="{4D394358-3DC3-4915-8F66-A682FB9C2E03}" type="parTrans" cxnId="{AD900FB8-F13C-48F2-BC13-CD91A053A324}">
      <dgm:prSet/>
      <dgm:spPr/>
      <dgm:t>
        <a:bodyPr/>
        <a:lstStyle/>
        <a:p>
          <a:endParaRPr lang="ru-RU"/>
        </a:p>
      </dgm:t>
    </dgm:pt>
    <dgm:pt modelId="{8B99D42A-DF86-459E-A1AB-473413851103}" type="sibTrans" cxnId="{AD900FB8-F13C-48F2-BC13-CD91A053A324}">
      <dgm:prSet/>
      <dgm:spPr/>
      <dgm:t>
        <a:bodyPr/>
        <a:lstStyle/>
        <a:p>
          <a:endParaRPr lang="ru-RU"/>
        </a:p>
      </dgm:t>
    </dgm:pt>
    <dgm:pt modelId="{9C180875-0F3D-4D5A-8692-19B9AF8C1076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Регистрация – на сайте </a:t>
          </a:r>
          <a:r>
            <a:rPr lang="en-US" dirty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www.dvinaland.ru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в разделе «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Госслужба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»</a:t>
          </a:r>
          <a:endParaRPr lang="ru-RU" dirty="0"/>
        </a:p>
      </dgm:t>
    </dgm:pt>
    <dgm:pt modelId="{74C90798-C1AD-4F26-A55A-E54D29438EA9}" type="parTrans" cxnId="{D640A84D-FAC7-4D1E-9F92-86054130C39E}">
      <dgm:prSet/>
      <dgm:spPr/>
      <dgm:t>
        <a:bodyPr/>
        <a:lstStyle/>
        <a:p>
          <a:endParaRPr lang="ru-RU"/>
        </a:p>
      </dgm:t>
    </dgm:pt>
    <dgm:pt modelId="{468E5F06-6CE1-4EC4-8231-1078E70DE10E}" type="sibTrans" cxnId="{D640A84D-FAC7-4D1E-9F92-86054130C39E}">
      <dgm:prSet/>
      <dgm:spPr/>
      <dgm:t>
        <a:bodyPr/>
        <a:lstStyle/>
        <a:p>
          <a:endParaRPr lang="ru-RU"/>
        </a:p>
      </dgm:t>
    </dgm:pt>
    <dgm:pt modelId="{335B3B42-1D17-44CA-889D-BD7BC2F18E49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2</a:t>
          </a:r>
        </a:p>
      </dgm:t>
    </dgm:pt>
    <dgm:pt modelId="{A21B3C43-1684-4CF4-999E-79E767ED8386}" type="parTrans" cxnId="{36F194D7-976B-4A94-BADB-EC7C6C0C1416}">
      <dgm:prSet/>
      <dgm:spPr/>
      <dgm:t>
        <a:bodyPr/>
        <a:lstStyle/>
        <a:p>
          <a:endParaRPr lang="ru-RU"/>
        </a:p>
      </dgm:t>
    </dgm:pt>
    <dgm:pt modelId="{A70650D0-D787-4E0F-ADB9-4A31F63FFD03}" type="sibTrans" cxnId="{36F194D7-976B-4A94-BADB-EC7C6C0C1416}">
      <dgm:prSet/>
      <dgm:spPr/>
      <dgm:t>
        <a:bodyPr/>
        <a:lstStyle/>
        <a:p>
          <a:endParaRPr lang="ru-RU"/>
        </a:p>
      </dgm:t>
    </dgm:pt>
    <dgm:pt modelId="{9B8C0D3C-6044-40A8-9E93-5C6F2EBA1814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Документы – в рабочие комиссии.</a:t>
          </a:r>
          <a:endParaRPr lang="ru-RU" dirty="0"/>
        </a:p>
      </dgm:t>
    </dgm:pt>
    <dgm:pt modelId="{DDDCB141-7D95-4599-BF62-F92619792451}" type="parTrans" cxnId="{B7F679F2-1254-493F-B673-8A3D983C8EB4}">
      <dgm:prSet/>
      <dgm:spPr/>
      <dgm:t>
        <a:bodyPr/>
        <a:lstStyle/>
        <a:p>
          <a:endParaRPr lang="ru-RU"/>
        </a:p>
      </dgm:t>
    </dgm:pt>
    <dgm:pt modelId="{E73FB0E4-66AA-441B-BC27-6F1D5A99D6EB}" type="sibTrans" cxnId="{B7F679F2-1254-493F-B673-8A3D983C8EB4}">
      <dgm:prSet/>
      <dgm:spPr/>
      <dgm:t>
        <a:bodyPr/>
        <a:lstStyle/>
        <a:p>
          <a:endParaRPr lang="ru-RU"/>
        </a:p>
      </dgm:t>
    </dgm:pt>
    <dgm:pt modelId="{F0AD0107-D9A1-4850-8AA1-47446506B685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Заседания рабочих комиссий (личностно-профессиональная диагностика кандидатов/тестирования, собеседования)</a:t>
          </a:r>
          <a:endParaRPr lang="ru-RU" dirty="0"/>
        </a:p>
      </dgm:t>
    </dgm:pt>
    <dgm:pt modelId="{1CC609CD-C4A2-4ABB-A31D-05630EC38960}" type="parTrans" cxnId="{21788AAB-16B4-40E4-B59C-2F49A9CB830A}">
      <dgm:prSet/>
      <dgm:spPr/>
      <dgm:t>
        <a:bodyPr/>
        <a:lstStyle/>
        <a:p>
          <a:endParaRPr lang="ru-RU"/>
        </a:p>
      </dgm:t>
    </dgm:pt>
    <dgm:pt modelId="{51C65B34-A101-4BE5-83C5-F166F4CB46DD}" type="sibTrans" cxnId="{21788AAB-16B4-40E4-B59C-2F49A9CB830A}">
      <dgm:prSet/>
      <dgm:spPr/>
      <dgm:t>
        <a:bodyPr/>
        <a:lstStyle/>
        <a:p>
          <a:endParaRPr lang="ru-RU"/>
        </a:p>
      </dgm:t>
    </dgm:pt>
    <dgm:pt modelId="{BD45D636-9493-4626-A23C-1529995046E1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3</a:t>
          </a:r>
        </a:p>
      </dgm:t>
    </dgm:pt>
    <dgm:pt modelId="{E5715A6F-189E-4E45-B22C-8FE03754569A}" type="parTrans" cxnId="{D1CBB4EA-B5DF-4B23-8971-1E4C5CAA0828}">
      <dgm:prSet/>
      <dgm:spPr/>
      <dgm:t>
        <a:bodyPr/>
        <a:lstStyle/>
        <a:p>
          <a:endParaRPr lang="ru-RU"/>
        </a:p>
      </dgm:t>
    </dgm:pt>
    <dgm:pt modelId="{74AA32B7-1B36-4815-A801-8C62D90D8532}" type="sibTrans" cxnId="{D1CBB4EA-B5DF-4B23-8971-1E4C5CAA0828}">
      <dgm:prSet/>
      <dgm:spPr/>
      <dgm:t>
        <a:bodyPr/>
        <a:lstStyle/>
        <a:p>
          <a:endParaRPr lang="ru-RU"/>
        </a:p>
      </dgm:t>
    </dgm:pt>
    <dgm:pt modelId="{CDEA6383-93E7-4A2A-BAA3-FE51F78B210A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Областная комиссия (документы, персональные карточки)</a:t>
          </a:r>
          <a:endParaRPr lang="ru-RU" dirty="0"/>
        </a:p>
      </dgm:t>
    </dgm:pt>
    <dgm:pt modelId="{B73FC2AB-8A1A-46B8-86BA-5C8A377AFF3C}" type="parTrans" cxnId="{6AC369B3-8491-4966-8A08-78A198F91886}">
      <dgm:prSet/>
      <dgm:spPr/>
      <dgm:t>
        <a:bodyPr/>
        <a:lstStyle/>
        <a:p>
          <a:endParaRPr lang="ru-RU"/>
        </a:p>
      </dgm:t>
    </dgm:pt>
    <dgm:pt modelId="{8BECB88B-C7F7-41F6-BFFF-9CAC54342453}" type="sibTrans" cxnId="{6AC369B3-8491-4966-8A08-78A198F91886}">
      <dgm:prSet/>
      <dgm:spPr/>
      <dgm:t>
        <a:bodyPr/>
        <a:lstStyle/>
        <a:p>
          <a:endParaRPr lang="ru-RU"/>
        </a:p>
      </dgm:t>
    </dgm:pt>
    <dgm:pt modelId="{F2CFF586-D8C1-4578-B53D-0C56F11F3A51}" type="pres">
      <dgm:prSet presAssocID="{59AF8246-E6A9-4E13-ADAB-0281DA5D11C2}" presName="linearFlow" presStyleCnt="0">
        <dgm:presLayoutVars>
          <dgm:dir/>
          <dgm:animLvl val="lvl"/>
          <dgm:resizeHandles val="exact"/>
        </dgm:presLayoutVars>
      </dgm:prSet>
      <dgm:spPr/>
    </dgm:pt>
    <dgm:pt modelId="{240D73B0-DA89-42B3-8CDC-76F053EC4231}" type="pres">
      <dgm:prSet presAssocID="{52EA28BC-91AC-4FB9-9370-F030E0D77D04}" presName="composite" presStyleCnt="0"/>
      <dgm:spPr/>
    </dgm:pt>
    <dgm:pt modelId="{39E34901-64F0-42CB-8126-B2DB007B6D75}" type="pres">
      <dgm:prSet presAssocID="{52EA28BC-91AC-4FB9-9370-F030E0D77D0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98BC4A7-FFFE-4F4C-B5F2-F0B61D7D6DCC}" type="pres">
      <dgm:prSet presAssocID="{52EA28BC-91AC-4FB9-9370-F030E0D77D04}" presName="descendantText" presStyleLbl="alignAcc1" presStyleIdx="0" presStyleCnt="3">
        <dgm:presLayoutVars>
          <dgm:bulletEnabled val="1"/>
        </dgm:presLayoutVars>
      </dgm:prSet>
      <dgm:spPr/>
    </dgm:pt>
    <dgm:pt modelId="{DE647AAC-F14D-4E57-B72C-29988C0D2A1C}" type="pres">
      <dgm:prSet presAssocID="{8B99D42A-DF86-459E-A1AB-473413851103}" presName="sp" presStyleCnt="0"/>
      <dgm:spPr/>
    </dgm:pt>
    <dgm:pt modelId="{AE8131E8-FACD-4975-A5AC-DCBC1DBFFF3E}" type="pres">
      <dgm:prSet presAssocID="{335B3B42-1D17-44CA-889D-BD7BC2F18E49}" presName="composite" presStyleCnt="0"/>
      <dgm:spPr/>
    </dgm:pt>
    <dgm:pt modelId="{0C89CF27-239D-4777-A4B4-C64E98F66B7A}" type="pres">
      <dgm:prSet presAssocID="{335B3B42-1D17-44CA-889D-BD7BC2F18E49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D0664EF-218E-4B8F-A52A-A4630A47397D}" type="pres">
      <dgm:prSet presAssocID="{335B3B42-1D17-44CA-889D-BD7BC2F18E49}" presName="descendantText" presStyleLbl="alignAcc1" presStyleIdx="1" presStyleCnt="3">
        <dgm:presLayoutVars>
          <dgm:bulletEnabled val="1"/>
        </dgm:presLayoutVars>
      </dgm:prSet>
      <dgm:spPr/>
    </dgm:pt>
    <dgm:pt modelId="{DFC318F0-9101-430E-B3F6-15B455B3A8E7}" type="pres">
      <dgm:prSet presAssocID="{A70650D0-D787-4E0F-ADB9-4A31F63FFD03}" presName="sp" presStyleCnt="0"/>
      <dgm:spPr/>
    </dgm:pt>
    <dgm:pt modelId="{B436305A-DB04-4E3F-84CD-307F38C548A0}" type="pres">
      <dgm:prSet presAssocID="{BD45D636-9493-4626-A23C-1529995046E1}" presName="composite" presStyleCnt="0"/>
      <dgm:spPr/>
    </dgm:pt>
    <dgm:pt modelId="{8178F380-6255-41D6-8618-4957CFBFC115}" type="pres">
      <dgm:prSet presAssocID="{BD45D636-9493-4626-A23C-1529995046E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5500B28-746D-4C25-87DB-185D44EE73AE}" type="pres">
      <dgm:prSet presAssocID="{BD45D636-9493-4626-A23C-1529995046E1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48A8A10F-D00D-4909-A83E-EA1159F46B78}" type="presOf" srcId="{9C180875-0F3D-4D5A-8692-19B9AF8C1076}" destId="{598BC4A7-FFFE-4F4C-B5F2-F0B61D7D6DCC}" srcOrd="0" destOrd="0" presId="urn:microsoft.com/office/officeart/2005/8/layout/chevron2"/>
    <dgm:cxn modelId="{75A30866-0833-468B-9B2B-8415B73E9861}" type="presOf" srcId="{59AF8246-E6A9-4E13-ADAB-0281DA5D11C2}" destId="{F2CFF586-D8C1-4578-B53D-0C56F11F3A51}" srcOrd="0" destOrd="0" presId="urn:microsoft.com/office/officeart/2005/8/layout/chevron2"/>
    <dgm:cxn modelId="{D640A84D-FAC7-4D1E-9F92-86054130C39E}" srcId="{52EA28BC-91AC-4FB9-9370-F030E0D77D04}" destId="{9C180875-0F3D-4D5A-8692-19B9AF8C1076}" srcOrd="0" destOrd="0" parTransId="{74C90798-C1AD-4F26-A55A-E54D29438EA9}" sibTransId="{468E5F06-6CE1-4EC4-8231-1078E70DE10E}"/>
    <dgm:cxn modelId="{44BFC94E-BBDD-4812-8CD8-725A4C9C01EE}" type="presOf" srcId="{CDEA6383-93E7-4A2A-BAA3-FE51F78B210A}" destId="{15500B28-746D-4C25-87DB-185D44EE73AE}" srcOrd="0" destOrd="0" presId="urn:microsoft.com/office/officeart/2005/8/layout/chevron2"/>
    <dgm:cxn modelId="{D736F774-7EA6-4D62-ADD4-1C61243EF1DF}" type="presOf" srcId="{BD45D636-9493-4626-A23C-1529995046E1}" destId="{8178F380-6255-41D6-8618-4957CFBFC115}" srcOrd="0" destOrd="0" presId="urn:microsoft.com/office/officeart/2005/8/layout/chevron2"/>
    <dgm:cxn modelId="{6CBCFF85-31CA-4B93-AFA2-1915B5A0BE4D}" type="presOf" srcId="{9B8C0D3C-6044-40A8-9E93-5C6F2EBA1814}" destId="{3D0664EF-218E-4B8F-A52A-A4630A47397D}" srcOrd="0" destOrd="0" presId="urn:microsoft.com/office/officeart/2005/8/layout/chevron2"/>
    <dgm:cxn modelId="{21788AAB-16B4-40E4-B59C-2F49A9CB830A}" srcId="{335B3B42-1D17-44CA-889D-BD7BC2F18E49}" destId="{F0AD0107-D9A1-4850-8AA1-47446506B685}" srcOrd="1" destOrd="0" parTransId="{1CC609CD-C4A2-4ABB-A31D-05630EC38960}" sibTransId="{51C65B34-A101-4BE5-83C5-F166F4CB46DD}"/>
    <dgm:cxn modelId="{77FEFDAD-C1D9-4BEA-92DD-54D1634C3464}" type="presOf" srcId="{335B3B42-1D17-44CA-889D-BD7BC2F18E49}" destId="{0C89CF27-239D-4777-A4B4-C64E98F66B7A}" srcOrd="0" destOrd="0" presId="urn:microsoft.com/office/officeart/2005/8/layout/chevron2"/>
    <dgm:cxn modelId="{6AC369B3-8491-4966-8A08-78A198F91886}" srcId="{BD45D636-9493-4626-A23C-1529995046E1}" destId="{CDEA6383-93E7-4A2A-BAA3-FE51F78B210A}" srcOrd="0" destOrd="0" parTransId="{B73FC2AB-8A1A-46B8-86BA-5C8A377AFF3C}" sibTransId="{8BECB88B-C7F7-41F6-BFFF-9CAC54342453}"/>
    <dgm:cxn modelId="{AD900FB8-F13C-48F2-BC13-CD91A053A324}" srcId="{59AF8246-E6A9-4E13-ADAB-0281DA5D11C2}" destId="{52EA28BC-91AC-4FB9-9370-F030E0D77D04}" srcOrd="0" destOrd="0" parTransId="{4D394358-3DC3-4915-8F66-A682FB9C2E03}" sibTransId="{8B99D42A-DF86-459E-A1AB-473413851103}"/>
    <dgm:cxn modelId="{36F194D7-976B-4A94-BADB-EC7C6C0C1416}" srcId="{59AF8246-E6A9-4E13-ADAB-0281DA5D11C2}" destId="{335B3B42-1D17-44CA-889D-BD7BC2F18E49}" srcOrd="1" destOrd="0" parTransId="{A21B3C43-1684-4CF4-999E-79E767ED8386}" sibTransId="{A70650D0-D787-4E0F-ADB9-4A31F63FFD03}"/>
    <dgm:cxn modelId="{D1CBB4EA-B5DF-4B23-8971-1E4C5CAA0828}" srcId="{59AF8246-E6A9-4E13-ADAB-0281DA5D11C2}" destId="{BD45D636-9493-4626-A23C-1529995046E1}" srcOrd="2" destOrd="0" parTransId="{E5715A6F-189E-4E45-B22C-8FE03754569A}" sibTransId="{74AA32B7-1B36-4815-A801-8C62D90D8532}"/>
    <dgm:cxn modelId="{B7F679F2-1254-493F-B673-8A3D983C8EB4}" srcId="{335B3B42-1D17-44CA-889D-BD7BC2F18E49}" destId="{9B8C0D3C-6044-40A8-9E93-5C6F2EBA1814}" srcOrd="0" destOrd="0" parTransId="{DDDCB141-7D95-4599-BF62-F92619792451}" sibTransId="{E73FB0E4-66AA-441B-BC27-6F1D5A99D6EB}"/>
    <dgm:cxn modelId="{EADAB5FD-6488-43D7-888A-17B16B7135D0}" type="presOf" srcId="{52EA28BC-91AC-4FB9-9370-F030E0D77D04}" destId="{39E34901-64F0-42CB-8126-B2DB007B6D75}" srcOrd="0" destOrd="0" presId="urn:microsoft.com/office/officeart/2005/8/layout/chevron2"/>
    <dgm:cxn modelId="{A79205FE-BD04-48CD-98D1-AF9FEDF6766A}" type="presOf" srcId="{F0AD0107-D9A1-4850-8AA1-47446506B685}" destId="{3D0664EF-218E-4B8F-A52A-A4630A47397D}" srcOrd="0" destOrd="1" presId="urn:microsoft.com/office/officeart/2005/8/layout/chevron2"/>
    <dgm:cxn modelId="{44A0EE14-1828-4237-B110-8C71FF8F931F}" type="presParOf" srcId="{F2CFF586-D8C1-4578-B53D-0C56F11F3A51}" destId="{240D73B0-DA89-42B3-8CDC-76F053EC4231}" srcOrd="0" destOrd="0" presId="urn:microsoft.com/office/officeart/2005/8/layout/chevron2"/>
    <dgm:cxn modelId="{7A5869BE-4467-42E2-B42B-6B9FA9A41CB5}" type="presParOf" srcId="{240D73B0-DA89-42B3-8CDC-76F053EC4231}" destId="{39E34901-64F0-42CB-8126-B2DB007B6D75}" srcOrd="0" destOrd="0" presId="urn:microsoft.com/office/officeart/2005/8/layout/chevron2"/>
    <dgm:cxn modelId="{204B3B4C-42CF-4907-BBD7-F8D7621706AC}" type="presParOf" srcId="{240D73B0-DA89-42B3-8CDC-76F053EC4231}" destId="{598BC4A7-FFFE-4F4C-B5F2-F0B61D7D6DCC}" srcOrd="1" destOrd="0" presId="urn:microsoft.com/office/officeart/2005/8/layout/chevron2"/>
    <dgm:cxn modelId="{49808135-C49E-454B-A17B-9AB7C8397BE1}" type="presParOf" srcId="{F2CFF586-D8C1-4578-B53D-0C56F11F3A51}" destId="{DE647AAC-F14D-4E57-B72C-29988C0D2A1C}" srcOrd="1" destOrd="0" presId="urn:microsoft.com/office/officeart/2005/8/layout/chevron2"/>
    <dgm:cxn modelId="{6E9DB2BF-262C-403E-A38D-727F25A520E1}" type="presParOf" srcId="{F2CFF586-D8C1-4578-B53D-0C56F11F3A51}" destId="{AE8131E8-FACD-4975-A5AC-DCBC1DBFFF3E}" srcOrd="2" destOrd="0" presId="urn:microsoft.com/office/officeart/2005/8/layout/chevron2"/>
    <dgm:cxn modelId="{FBE39E6A-2CAC-483A-A4B1-CE2AD586FEB5}" type="presParOf" srcId="{AE8131E8-FACD-4975-A5AC-DCBC1DBFFF3E}" destId="{0C89CF27-239D-4777-A4B4-C64E98F66B7A}" srcOrd="0" destOrd="0" presId="urn:microsoft.com/office/officeart/2005/8/layout/chevron2"/>
    <dgm:cxn modelId="{8AAEABF4-B96A-4A8E-9E05-EE82343A7250}" type="presParOf" srcId="{AE8131E8-FACD-4975-A5AC-DCBC1DBFFF3E}" destId="{3D0664EF-218E-4B8F-A52A-A4630A47397D}" srcOrd="1" destOrd="0" presId="urn:microsoft.com/office/officeart/2005/8/layout/chevron2"/>
    <dgm:cxn modelId="{34F427A9-CBEC-4457-B8C3-57E02C6DCA4A}" type="presParOf" srcId="{F2CFF586-D8C1-4578-B53D-0C56F11F3A51}" destId="{DFC318F0-9101-430E-B3F6-15B455B3A8E7}" srcOrd="3" destOrd="0" presId="urn:microsoft.com/office/officeart/2005/8/layout/chevron2"/>
    <dgm:cxn modelId="{1F5D2D45-B593-4F3F-9383-CA541C7324FD}" type="presParOf" srcId="{F2CFF586-D8C1-4578-B53D-0C56F11F3A51}" destId="{B436305A-DB04-4E3F-84CD-307F38C548A0}" srcOrd="4" destOrd="0" presId="urn:microsoft.com/office/officeart/2005/8/layout/chevron2"/>
    <dgm:cxn modelId="{86D69682-33BD-4B79-A610-D24334C9FC1C}" type="presParOf" srcId="{B436305A-DB04-4E3F-84CD-307F38C548A0}" destId="{8178F380-6255-41D6-8618-4957CFBFC115}" srcOrd="0" destOrd="0" presId="urn:microsoft.com/office/officeart/2005/8/layout/chevron2"/>
    <dgm:cxn modelId="{05CAE365-0189-4E48-A24E-138549B08580}" type="presParOf" srcId="{B436305A-DB04-4E3F-84CD-307F38C548A0}" destId="{15500B28-746D-4C25-87DB-185D44EE73A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3418CC-576B-4878-A227-6840A1476C63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12A9E7-0627-4C2D-A655-188384CC19DB}">
      <dgm:prSet phldrT="[Текст]" custT="1"/>
      <dgm:spPr/>
      <dgm:t>
        <a:bodyPr anchor="t"/>
        <a:lstStyle/>
        <a:p>
          <a:pPr algn="ctr"/>
          <a:r>
            <a:rPr lang="ru-RU" sz="2000" b="0" u="sng" dirty="0">
              <a:latin typeface="Times New Roman" pitchFamily="18" charset="0"/>
              <a:cs typeface="Times New Roman" pitchFamily="18" charset="0"/>
            </a:rPr>
            <a:t>Документы</a:t>
          </a:r>
        </a:p>
        <a:p>
          <a:pPr algn="ctr"/>
          <a:r>
            <a:rPr lang="ru-RU" sz="2000" dirty="0">
              <a:latin typeface="Times New Roman" pitchFamily="18" charset="0"/>
              <a:cs typeface="Times New Roman" pitchFamily="18" charset="0"/>
            </a:rPr>
            <a:t>Разработка федеральной нормативной базы по формированию и использованию резерва в целом</a:t>
          </a:r>
          <a:br>
            <a:rPr lang="ru-RU" sz="2000" dirty="0">
              <a:latin typeface="Times New Roman" pitchFamily="18" charset="0"/>
              <a:cs typeface="Times New Roman" pitchFamily="18" charset="0"/>
            </a:rPr>
          </a:br>
          <a:r>
            <a:rPr lang="ru-RU" sz="2000" dirty="0">
              <a:latin typeface="Times New Roman" pitchFamily="18" charset="0"/>
              <a:cs typeface="Times New Roman" pitchFamily="18" charset="0"/>
            </a:rPr>
            <a:t>и по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ИСКРе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br>
            <a:rPr lang="ru-RU" sz="2000" dirty="0">
              <a:latin typeface="Times New Roman" pitchFamily="18" charset="0"/>
              <a:cs typeface="Times New Roman" pitchFamily="18" charset="0"/>
            </a:rPr>
          </a:br>
          <a:r>
            <a:rPr lang="ru-RU" sz="2000" dirty="0">
              <a:latin typeface="Times New Roman" pitchFamily="18" charset="0"/>
              <a:cs typeface="Times New Roman" pitchFamily="18" charset="0"/>
            </a:rPr>
            <a:t>в частности</a:t>
          </a:r>
        </a:p>
      </dgm:t>
    </dgm:pt>
    <dgm:pt modelId="{BC6EF8FC-87C9-4CEB-897A-3906BAB4B7D0}" type="parTrans" cxnId="{1937C78C-7EFC-4324-9A4A-EB7A22F8CE06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5C44ACC-4CD5-44A9-B659-8602643E0718}" type="sibTrans" cxnId="{1937C78C-7EFC-4324-9A4A-EB7A22F8CE06}">
      <dgm:prSet custT="1"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72D77DF8-ED00-44B9-BCD1-4E7FC2390D6B}">
      <dgm:prSet phldrT="[Текст]" custT="1"/>
      <dgm:spPr/>
      <dgm:t>
        <a:bodyPr anchor="t"/>
        <a:lstStyle/>
        <a:p>
          <a:pPr algn="ctr"/>
          <a:r>
            <a:rPr lang="ru-RU" sz="2000" u="sng" dirty="0">
              <a:latin typeface="Times New Roman" pitchFamily="18" charset="0"/>
              <a:cs typeface="Times New Roman" pitchFamily="18" charset="0"/>
            </a:rPr>
            <a:t>Финансирование</a:t>
          </a:r>
        </a:p>
        <a:p>
          <a:pPr algn="ctr"/>
          <a:r>
            <a:rPr lang="ru-RU" sz="2000" dirty="0">
              <a:latin typeface="Times New Roman" pitchFamily="18" charset="0"/>
              <a:cs typeface="Times New Roman" pitchFamily="18" charset="0"/>
            </a:rPr>
            <a:t>Результат –  </a:t>
          </a:r>
          <a:br>
            <a:rPr lang="ru-RU" sz="2000" dirty="0">
              <a:latin typeface="Times New Roman" pitchFamily="18" charset="0"/>
              <a:cs typeface="Times New Roman" pitchFamily="18" charset="0"/>
            </a:rPr>
          </a:br>
          <a:r>
            <a:rPr lang="ru-RU" sz="2000" dirty="0">
              <a:latin typeface="Times New Roman" pitchFamily="18" charset="0"/>
              <a:cs typeface="Times New Roman" pitchFamily="18" charset="0"/>
            </a:rPr>
            <a:t>возможность участия в бюджетных проектировках на очередной год </a:t>
          </a:r>
          <a:r>
            <a: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(Концепции для выделения средств недостаточно) </a:t>
          </a:r>
        </a:p>
      </dgm:t>
    </dgm:pt>
    <dgm:pt modelId="{9537C363-AB95-4BA8-927F-BA384D72CF09}" type="parTrans" cxnId="{0CE5B7D2-E2B1-4283-9C45-21839B4A431A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716711C6-3416-4E86-94F3-EA61AF420A6F}" type="sibTrans" cxnId="{0CE5B7D2-E2B1-4283-9C45-21839B4A431A}">
      <dgm:prSet custT="1"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05A30EB-2B4E-4A82-8542-2DC7BCA204B0}">
      <dgm:prSet phldrT="[Текст]" custT="1"/>
      <dgm:spPr/>
      <dgm:t>
        <a:bodyPr anchor="t"/>
        <a:lstStyle/>
        <a:p>
          <a:pPr algn="ctr"/>
          <a:r>
            <a:rPr lang="ru-RU" sz="2000" u="sng" dirty="0">
              <a:latin typeface="Times New Roman" pitchFamily="18" charset="0"/>
              <a:cs typeface="Times New Roman" pitchFamily="18" charset="0"/>
            </a:rPr>
            <a:t>Реализация</a:t>
          </a:r>
        </a:p>
        <a:p>
          <a:pPr algn="ctr"/>
          <a:r>
            <a:rPr lang="ru-RU" sz="2000" dirty="0">
              <a:latin typeface="Times New Roman" pitchFamily="18" charset="0"/>
              <a:cs typeface="Times New Roman" pitchFamily="18" charset="0"/>
            </a:rPr>
            <a:t>Результат  –  составление планов, программ по обучению резервистов, планирование мероприятий                         с их участием</a:t>
          </a:r>
        </a:p>
      </dgm:t>
    </dgm:pt>
    <dgm:pt modelId="{63EA00A2-3650-45BC-8534-33E04A53AA75}" type="parTrans" cxnId="{B7634EBF-B566-4B73-ACA6-153C919E90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9F9C178-E1E6-4509-9640-D4AF931A0652}" type="sibTrans" cxnId="{B7634EBF-B566-4B73-ACA6-153C919E90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D7DF49B-8C68-42C3-B3B6-72A6E09ED1A2}" type="pres">
      <dgm:prSet presAssocID="{B63418CC-576B-4878-A227-6840A1476C63}" presName="Name0" presStyleCnt="0">
        <dgm:presLayoutVars>
          <dgm:dir/>
          <dgm:resizeHandles val="exact"/>
        </dgm:presLayoutVars>
      </dgm:prSet>
      <dgm:spPr/>
    </dgm:pt>
    <dgm:pt modelId="{35C4A46A-F42A-4108-8A75-DEA8A54C1A5C}" type="pres">
      <dgm:prSet presAssocID="{6712A9E7-0627-4C2D-A655-188384CC19DB}" presName="node" presStyleLbl="node1" presStyleIdx="0" presStyleCnt="3" custScaleX="105060" custScaleY="107021" custLinFactNeighborX="6656" custLinFactNeighborY="-14956">
        <dgm:presLayoutVars>
          <dgm:bulletEnabled val="1"/>
        </dgm:presLayoutVars>
      </dgm:prSet>
      <dgm:spPr/>
    </dgm:pt>
    <dgm:pt modelId="{66910219-87AA-4781-A091-0E5E673D5944}" type="pres">
      <dgm:prSet presAssocID="{25C44ACC-4CD5-44A9-B659-8602643E0718}" presName="sibTrans" presStyleLbl="sibTrans2D1" presStyleIdx="0" presStyleCnt="2"/>
      <dgm:spPr/>
    </dgm:pt>
    <dgm:pt modelId="{D1908210-3BA4-4C4F-831A-1C089AE97D6D}" type="pres">
      <dgm:prSet presAssocID="{25C44ACC-4CD5-44A9-B659-8602643E0718}" presName="connectorText" presStyleLbl="sibTrans2D1" presStyleIdx="0" presStyleCnt="2"/>
      <dgm:spPr/>
    </dgm:pt>
    <dgm:pt modelId="{580D1A14-C1DD-4BEC-822B-E2E9ECC97E79}" type="pres">
      <dgm:prSet presAssocID="{72D77DF8-ED00-44B9-BCD1-4E7FC2390D6B}" presName="node" presStyleLbl="node1" presStyleIdx="1" presStyleCnt="3" custScaleY="106441" custLinFactNeighborX="8" custLinFactNeighborY="-15246">
        <dgm:presLayoutVars>
          <dgm:bulletEnabled val="1"/>
        </dgm:presLayoutVars>
      </dgm:prSet>
      <dgm:spPr/>
    </dgm:pt>
    <dgm:pt modelId="{4DDFE0DE-AAB8-4A10-BDF4-835D1DDF4DCE}" type="pres">
      <dgm:prSet presAssocID="{716711C6-3416-4E86-94F3-EA61AF420A6F}" presName="sibTrans" presStyleLbl="sibTrans2D1" presStyleIdx="1" presStyleCnt="2"/>
      <dgm:spPr/>
    </dgm:pt>
    <dgm:pt modelId="{6C09E572-4448-4322-AFFE-5B79B915126E}" type="pres">
      <dgm:prSet presAssocID="{716711C6-3416-4E86-94F3-EA61AF420A6F}" presName="connectorText" presStyleLbl="sibTrans2D1" presStyleIdx="1" presStyleCnt="2"/>
      <dgm:spPr/>
    </dgm:pt>
    <dgm:pt modelId="{2E69E12E-4BAB-40C9-B972-1F6375B45F37}" type="pres">
      <dgm:prSet presAssocID="{905A30EB-2B4E-4A82-8542-2DC7BCA204B0}" presName="node" presStyleLbl="node1" presStyleIdx="2" presStyleCnt="3" custScaleY="111523" custLinFactNeighborX="-17724" custLinFactNeighborY="-12705">
        <dgm:presLayoutVars>
          <dgm:bulletEnabled val="1"/>
        </dgm:presLayoutVars>
      </dgm:prSet>
      <dgm:spPr/>
    </dgm:pt>
  </dgm:ptLst>
  <dgm:cxnLst>
    <dgm:cxn modelId="{4D34525F-F7FA-4ED0-B1DC-A4FA14A21E81}" type="presOf" srcId="{25C44ACC-4CD5-44A9-B659-8602643E0718}" destId="{66910219-87AA-4781-A091-0E5E673D5944}" srcOrd="0" destOrd="0" presId="urn:microsoft.com/office/officeart/2005/8/layout/process1"/>
    <dgm:cxn modelId="{D35DDC62-CA67-404F-8DFA-8F2E0B5B8361}" type="presOf" srcId="{72D77DF8-ED00-44B9-BCD1-4E7FC2390D6B}" destId="{580D1A14-C1DD-4BEC-822B-E2E9ECC97E79}" srcOrd="0" destOrd="0" presId="urn:microsoft.com/office/officeart/2005/8/layout/process1"/>
    <dgm:cxn modelId="{2032B46E-2C77-4436-9BE2-A961A2398BE0}" type="presOf" srcId="{25C44ACC-4CD5-44A9-B659-8602643E0718}" destId="{D1908210-3BA4-4C4F-831A-1C089AE97D6D}" srcOrd="1" destOrd="0" presId="urn:microsoft.com/office/officeart/2005/8/layout/process1"/>
    <dgm:cxn modelId="{FF30FB56-4D88-432C-9501-35BB2DA15C69}" type="presOf" srcId="{716711C6-3416-4E86-94F3-EA61AF420A6F}" destId="{6C09E572-4448-4322-AFFE-5B79B915126E}" srcOrd="1" destOrd="0" presId="urn:microsoft.com/office/officeart/2005/8/layout/process1"/>
    <dgm:cxn modelId="{1937C78C-7EFC-4324-9A4A-EB7A22F8CE06}" srcId="{B63418CC-576B-4878-A227-6840A1476C63}" destId="{6712A9E7-0627-4C2D-A655-188384CC19DB}" srcOrd="0" destOrd="0" parTransId="{BC6EF8FC-87C9-4CEB-897A-3906BAB4B7D0}" sibTransId="{25C44ACC-4CD5-44A9-B659-8602643E0718}"/>
    <dgm:cxn modelId="{18465B9C-DA52-4A46-973F-42C5A4C2A5BB}" type="presOf" srcId="{716711C6-3416-4E86-94F3-EA61AF420A6F}" destId="{4DDFE0DE-AAB8-4A10-BDF4-835D1DDF4DCE}" srcOrd="0" destOrd="0" presId="urn:microsoft.com/office/officeart/2005/8/layout/process1"/>
    <dgm:cxn modelId="{1150C99F-3E08-4DDB-8966-D371AE13AA2D}" type="presOf" srcId="{6712A9E7-0627-4C2D-A655-188384CC19DB}" destId="{35C4A46A-F42A-4108-8A75-DEA8A54C1A5C}" srcOrd="0" destOrd="0" presId="urn:microsoft.com/office/officeart/2005/8/layout/process1"/>
    <dgm:cxn modelId="{31CFC1AE-0C51-41CB-829C-D4B50D1AD060}" type="presOf" srcId="{905A30EB-2B4E-4A82-8542-2DC7BCA204B0}" destId="{2E69E12E-4BAB-40C9-B972-1F6375B45F37}" srcOrd="0" destOrd="0" presId="urn:microsoft.com/office/officeart/2005/8/layout/process1"/>
    <dgm:cxn modelId="{AF7575B5-FC01-4D28-83EA-FFDF0A07602E}" type="presOf" srcId="{B63418CC-576B-4878-A227-6840A1476C63}" destId="{5D7DF49B-8C68-42C3-B3B6-72A6E09ED1A2}" srcOrd="0" destOrd="0" presId="urn:microsoft.com/office/officeart/2005/8/layout/process1"/>
    <dgm:cxn modelId="{B7634EBF-B566-4B73-ACA6-153C919E9021}" srcId="{B63418CC-576B-4878-A227-6840A1476C63}" destId="{905A30EB-2B4E-4A82-8542-2DC7BCA204B0}" srcOrd="2" destOrd="0" parTransId="{63EA00A2-3650-45BC-8534-33E04A53AA75}" sibTransId="{29F9C178-E1E6-4509-9640-D4AF931A0652}"/>
    <dgm:cxn modelId="{0CE5B7D2-E2B1-4283-9C45-21839B4A431A}" srcId="{B63418CC-576B-4878-A227-6840A1476C63}" destId="{72D77DF8-ED00-44B9-BCD1-4E7FC2390D6B}" srcOrd="1" destOrd="0" parTransId="{9537C363-AB95-4BA8-927F-BA384D72CF09}" sibTransId="{716711C6-3416-4E86-94F3-EA61AF420A6F}"/>
    <dgm:cxn modelId="{175DBA36-6816-4315-8259-AB73F69358A4}" type="presParOf" srcId="{5D7DF49B-8C68-42C3-B3B6-72A6E09ED1A2}" destId="{35C4A46A-F42A-4108-8A75-DEA8A54C1A5C}" srcOrd="0" destOrd="0" presId="urn:microsoft.com/office/officeart/2005/8/layout/process1"/>
    <dgm:cxn modelId="{DE13D9D3-B8DD-4083-9D60-20045C793121}" type="presParOf" srcId="{5D7DF49B-8C68-42C3-B3B6-72A6E09ED1A2}" destId="{66910219-87AA-4781-A091-0E5E673D5944}" srcOrd="1" destOrd="0" presId="urn:microsoft.com/office/officeart/2005/8/layout/process1"/>
    <dgm:cxn modelId="{9190B970-E97C-42CE-9EB6-9261FDAD5BEE}" type="presParOf" srcId="{66910219-87AA-4781-A091-0E5E673D5944}" destId="{D1908210-3BA4-4C4F-831A-1C089AE97D6D}" srcOrd="0" destOrd="0" presId="urn:microsoft.com/office/officeart/2005/8/layout/process1"/>
    <dgm:cxn modelId="{78C3AF2A-15B8-41D7-AA33-4AC5F3F59608}" type="presParOf" srcId="{5D7DF49B-8C68-42C3-B3B6-72A6E09ED1A2}" destId="{580D1A14-C1DD-4BEC-822B-E2E9ECC97E79}" srcOrd="2" destOrd="0" presId="urn:microsoft.com/office/officeart/2005/8/layout/process1"/>
    <dgm:cxn modelId="{111BB72A-D2DC-4F05-8FA2-B068745F6A31}" type="presParOf" srcId="{5D7DF49B-8C68-42C3-B3B6-72A6E09ED1A2}" destId="{4DDFE0DE-AAB8-4A10-BDF4-835D1DDF4DCE}" srcOrd="3" destOrd="0" presId="urn:microsoft.com/office/officeart/2005/8/layout/process1"/>
    <dgm:cxn modelId="{A635A588-4A21-4857-8E07-898BE0DE8012}" type="presParOf" srcId="{4DDFE0DE-AAB8-4A10-BDF4-835D1DDF4DCE}" destId="{6C09E572-4448-4322-AFFE-5B79B915126E}" srcOrd="0" destOrd="0" presId="urn:microsoft.com/office/officeart/2005/8/layout/process1"/>
    <dgm:cxn modelId="{E1FCDCCB-281C-4F60-9B33-2A90030C1EB0}" type="presParOf" srcId="{5D7DF49B-8C68-42C3-B3B6-72A6E09ED1A2}" destId="{2E69E12E-4BAB-40C9-B972-1F6375B45F3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E34901-64F0-42CB-8126-B2DB007B6D75}">
      <dsp:nvSpPr>
        <dsp:cNvPr id="0" name=""/>
        <dsp:cNvSpPr/>
      </dsp:nvSpPr>
      <dsp:spPr>
        <a:xfrm rot="5400000">
          <a:off x="-233568" y="235623"/>
          <a:ext cx="1557125" cy="1089987"/>
        </a:xfrm>
        <a:prstGeom prst="chevron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1</a:t>
          </a:r>
        </a:p>
      </dsp:txBody>
      <dsp:txXfrm rot="-5400000">
        <a:off x="2" y="547048"/>
        <a:ext cx="1089987" cy="467138"/>
      </dsp:txXfrm>
    </dsp:sp>
    <dsp:sp modelId="{598BC4A7-FFFE-4F4C-B5F2-F0B61D7D6DCC}">
      <dsp:nvSpPr>
        <dsp:cNvPr id="0" name=""/>
        <dsp:cNvSpPr/>
      </dsp:nvSpPr>
      <dsp:spPr>
        <a:xfrm rot="5400000">
          <a:off x="4396646" y="-3304603"/>
          <a:ext cx="1012131" cy="7625448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Регистрация – на сайте </a:t>
          </a:r>
          <a:r>
            <a:rPr lang="en-US" sz="2000" kern="1200" dirty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www.dvinaland.ru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в разделе «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Госслужба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»</a:t>
          </a:r>
          <a:endParaRPr lang="ru-RU" sz="2000" kern="1200" dirty="0"/>
        </a:p>
      </dsp:txBody>
      <dsp:txXfrm rot="-5400000">
        <a:off x="1089988" y="51463"/>
        <a:ext cx="7576040" cy="913315"/>
      </dsp:txXfrm>
    </dsp:sp>
    <dsp:sp modelId="{0C89CF27-239D-4777-A4B4-C64E98F66B7A}">
      <dsp:nvSpPr>
        <dsp:cNvPr id="0" name=""/>
        <dsp:cNvSpPr/>
      </dsp:nvSpPr>
      <dsp:spPr>
        <a:xfrm rot="5400000">
          <a:off x="-233568" y="1598146"/>
          <a:ext cx="1557125" cy="1089987"/>
        </a:xfrm>
        <a:prstGeom prst="chevron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2</a:t>
          </a:r>
        </a:p>
      </dsp:txBody>
      <dsp:txXfrm rot="-5400000">
        <a:off x="2" y="1909571"/>
        <a:ext cx="1089987" cy="467138"/>
      </dsp:txXfrm>
    </dsp:sp>
    <dsp:sp modelId="{3D0664EF-218E-4B8F-A52A-A4630A47397D}">
      <dsp:nvSpPr>
        <dsp:cNvPr id="0" name=""/>
        <dsp:cNvSpPr/>
      </dsp:nvSpPr>
      <dsp:spPr>
        <a:xfrm rot="5400000">
          <a:off x="4396646" y="-1942081"/>
          <a:ext cx="1012131" cy="7625448"/>
        </a:xfrm>
        <a:prstGeom prst="round2Same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Документы – в рабочие комиссии.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Заседания рабочих комиссий (личностно-профессиональная диагностика кандидатов/тестирования, собеседования)</a:t>
          </a:r>
          <a:endParaRPr lang="ru-RU" sz="2000" kern="1200" dirty="0"/>
        </a:p>
      </dsp:txBody>
      <dsp:txXfrm rot="-5400000">
        <a:off x="1089988" y="1413985"/>
        <a:ext cx="7576040" cy="913315"/>
      </dsp:txXfrm>
    </dsp:sp>
    <dsp:sp modelId="{8178F380-6255-41D6-8618-4957CFBFC115}">
      <dsp:nvSpPr>
        <dsp:cNvPr id="0" name=""/>
        <dsp:cNvSpPr/>
      </dsp:nvSpPr>
      <dsp:spPr>
        <a:xfrm rot="5400000">
          <a:off x="-233568" y="2960668"/>
          <a:ext cx="1557125" cy="1089987"/>
        </a:xfrm>
        <a:prstGeom prst="chevron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3</a:t>
          </a:r>
        </a:p>
      </dsp:txBody>
      <dsp:txXfrm rot="-5400000">
        <a:off x="2" y="3272093"/>
        <a:ext cx="1089987" cy="467138"/>
      </dsp:txXfrm>
    </dsp:sp>
    <dsp:sp modelId="{15500B28-746D-4C25-87DB-185D44EE73AE}">
      <dsp:nvSpPr>
        <dsp:cNvPr id="0" name=""/>
        <dsp:cNvSpPr/>
      </dsp:nvSpPr>
      <dsp:spPr>
        <a:xfrm rot="5400000">
          <a:off x="4396646" y="-579558"/>
          <a:ext cx="1012131" cy="7625448"/>
        </a:xfrm>
        <a:prstGeom prst="round2Same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Областная комиссия (документы, персональные карточки)</a:t>
          </a:r>
          <a:endParaRPr lang="ru-RU" sz="2000" kern="1200" dirty="0"/>
        </a:p>
      </dsp:txBody>
      <dsp:txXfrm rot="-5400000">
        <a:off x="1089988" y="2776508"/>
        <a:ext cx="7576040" cy="9133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4A46A-F42A-4108-8A75-DEA8A54C1A5C}">
      <dsp:nvSpPr>
        <dsp:cNvPr id="0" name=""/>
        <dsp:cNvSpPr/>
      </dsp:nvSpPr>
      <dsp:spPr>
        <a:xfrm>
          <a:off x="71441" y="-8758"/>
          <a:ext cx="2371738" cy="32322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u="sng" kern="1200" dirty="0">
              <a:latin typeface="Times New Roman" pitchFamily="18" charset="0"/>
              <a:cs typeface="Times New Roman" pitchFamily="18" charset="0"/>
            </a:rPr>
            <a:t>Документы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Разработка федеральной нормативной базы по формированию и использованию резерва в целом</a:t>
          </a:r>
          <a:br>
            <a:rPr lang="ru-RU" sz="2000" kern="1200" dirty="0">
              <a:latin typeface="Times New Roman" pitchFamily="18" charset="0"/>
              <a:cs typeface="Times New Roman" pitchFamily="18" charset="0"/>
            </a:rPr>
          </a:b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и по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ИСКРе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br>
            <a:rPr lang="ru-RU" sz="2000" kern="1200" dirty="0">
              <a:latin typeface="Times New Roman" pitchFamily="18" charset="0"/>
              <a:cs typeface="Times New Roman" pitchFamily="18" charset="0"/>
            </a:rPr>
          </a:b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в частности</a:t>
          </a:r>
        </a:p>
      </dsp:txBody>
      <dsp:txXfrm>
        <a:off x="140907" y="60708"/>
        <a:ext cx="2232806" cy="3093295"/>
      </dsp:txXfrm>
    </dsp:sp>
    <dsp:sp modelId="{66910219-87AA-4781-A091-0E5E673D5944}">
      <dsp:nvSpPr>
        <dsp:cNvPr id="0" name=""/>
        <dsp:cNvSpPr/>
      </dsp:nvSpPr>
      <dsp:spPr>
        <a:xfrm>
          <a:off x="2653922" y="1327423"/>
          <a:ext cx="446774" cy="5598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latin typeface="Times New Roman" pitchFamily="18" charset="0"/>
            <a:cs typeface="Times New Roman" pitchFamily="18" charset="0"/>
          </a:endParaRPr>
        </a:p>
      </dsp:txBody>
      <dsp:txXfrm>
        <a:off x="2653922" y="1439395"/>
        <a:ext cx="312742" cy="335918"/>
      </dsp:txXfrm>
    </dsp:sp>
    <dsp:sp modelId="{580D1A14-C1DD-4BEC-822B-E2E9ECC97E79}">
      <dsp:nvSpPr>
        <dsp:cNvPr id="0" name=""/>
        <dsp:cNvSpPr/>
      </dsp:nvSpPr>
      <dsp:spPr>
        <a:xfrm>
          <a:off x="3286151" y="0"/>
          <a:ext cx="2257508" cy="32147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u="sng" kern="1200" dirty="0">
              <a:latin typeface="Times New Roman" pitchFamily="18" charset="0"/>
              <a:cs typeface="Times New Roman" pitchFamily="18" charset="0"/>
            </a:rPr>
            <a:t>Финансирование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Результат –  </a:t>
          </a:r>
          <a:br>
            <a:rPr lang="ru-RU" sz="2000" kern="1200" dirty="0">
              <a:latin typeface="Times New Roman" pitchFamily="18" charset="0"/>
              <a:cs typeface="Times New Roman" pitchFamily="18" charset="0"/>
            </a:rPr>
          </a:b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возможность участия в бюджетных проектировках на очередной год </a:t>
          </a:r>
          <a:r>
            <a:rPr lang="ru-RU" sz="2000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(Концепции для выделения средств недостаточно) </a:t>
          </a:r>
        </a:p>
      </dsp:txBody>
      <dsp:txXfrm>
        <a:off x="3352271" y="66120"/>
        <a:ext cx="2125268" cy="3082470"/>
      </dsp:txXfrm>
    </dsp:sp>
    <dsp:sp modelId="{4DDFE0DE-AAB8-4A10-BDF4-835D1DDF4DCE}">
      <dsp:nvSpPr>
        <dsp:cNvPr id="0" name=""/>
        <dsp:cNvSpPr/>
      </dsp:nvSpPr>
      <dsp:spPr>
        <a:xfrm>
          <a:off x="5729380" y="1327423"/>
          <a:ext cx="393727" cy="5598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latin typeface="Times New Roman" pitchFamily="18" charset="0"/>
            <a:cs typeface="Times New Roman" pitchFamily="18" charset="0"/>
          </a:endParaRPr>
        </a:p>
      </dsp:txBody>
      <dsp:txXfrm>
        <a:off x="5729380" y="1439395"/>
        <a:ext cx="275609" cy="335918"/>
      </dsp:txXfrm>
    </dsp:sp>
    <dsp:sp modelId="{2E69E12E-4BAB-40C9-B972-1F6375B45F37}">
      <dsp:nvSpPr>
        <dsp:cNvPr id="0" name=""/>
        <dsp:cNvSpPr/>
      </dsp:nvSpPr>
      <dsp:spPr>
        <a:xfrm>
          <a:off x="6286542" y="-76742"/>
          <a:ext cx="2257508" cy="3368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u="sng" kern="1200" dirty="0">
              <a:latin typeface="Times New Roman" pitchFamily="18" charset="0"/>
              <a:cs typeface="Times New Roman" pitchFamily="18" charset="0"/>
            </a:rPr>
            <a:t>Реализация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Результат  –  составление планов, программ по обучению резервистов, планирование мероприятий                         с их участием</a:t>
          </a:r>
        </a:p>
      </dsp:txBody>
      <dsp:txXfrm>
        <a:off x="6352662" y="-10622"/>
        <a:ext cx="2125268" cy="3235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0.13541</cdr:x>
      <cdr:y>0.48299</cdr:y>
    </cdr:from>
    <cdr:to>
      <cdr:x>0.17014</cdr:x>
      <cdr:y>0.54613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14404" y="2185990"/>
          <a:ext cx="28575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30</a:t>
          </a:r>
        </a:p>
      </cdr:txBody>
    </cdr:sp>
  </cdr:relSizeAnchor>
  <cdr:relSizeAnchor xmlns:cdr="http://schemas.openxmlformats.org/drawingml/2006/chartDrawing">
    <cdr:from>
      <cdr:x>0.1875</cdr:x>
      <cdr:y>0.71975</cdr:y>
    </cdr:from>
    <cdr:to>
      <cdr:x>0.29861</cdr:x>
      <cdr:y>0.92178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43032" y="32575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0.17882</cdr:x>
      <cdr:y>0.65661</cdr:y>
    </cdr:from>
    <cdr:to>
      <cdr:x>0.21354</cdr:x>
      <cdr:y>0.70397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71594" y="2971808"/>
          <a:ext cx="285752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12</a:t>
          </a:r>
        </a:p>
      </cdr:txBody>
    </cdr:sp>
  </cdr:relSizeAnchor>
  <cdr:relSizeAnchor xmlns:cdr="http://schemas.openxmlformats.org/drawingml/2006/chartDrawing">
    <cdr:from>
      <cdr:x>0.30035</cdr:x>
      <cdr:y>0.38828</cdr:y>
    </cdr:from>
    <cdr:to>
      <cdr:x>0.33507</cdr:x>
      <cdr:y>0.45142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471726" y="1757362"/>
          <a:ext cx="28575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42</a:t>
          </a:r>
        </a:p>
      </cdr:txBody>
    </cdr:sp>
  </cdr:relSizeAnchor>
  <cdr:relSizeAnchor xmlns:cdr="http://schemas.openxmlformats.org/drawingml/2006/chartDrawing">
    <cdr:from>
      <cdr:x>0.34375</cdr:x>
      <cdr:y>0.48299</cdr:y>
    </cdr:from>
    <cdr:to>
      <cdr:x>0.37673</cdr:x>
      <cdr:y>0.54297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828916" y="2185990"/>
          <a:ext cx="271458" cy="2714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31</a:t>
          </a:r>
        </a:p>
      </cdr:txBody>
    </cdr:sp>
  </cdr:relSizeAnchor>
  <cdr:relSizeAnchor xmlns:cdr="http://schemas.openxmlformats.org/drawingml/2006/chartDrawing">
    <cdr:from>
      <cdr:x>0.4566</cdr:x>
      <cdr:y>0.4672</cdr:y>
    </cdr:from>
    <cdr:to>
      <cdr:x>0.49132</cdr:x>
      <cdr:y>0.53034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757610" y="2114552"/>
          <a:ext cx="28575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31</a:t>
          </a:r>
        </a:p>
      </cdr:txBody>
    </cdr:sp>
  </cdr:relSizeAnchor>
  <cdr:relSizeAnchor xmlns:cdr="http://schemas.openxmlformats.org/drawingml/2006/chartDrawing">
    <cdr:from>
      <cdr:x>0.5</cdr:x>
      <cdr:y>0.45142</cdr:y>
    </cdr:from>
    <cdr:to>
      <cdr:x>0.5434</cdr:x>
      <cdr:y>0.51456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114800" y="2043114"/>
          <a:ext cx="35719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36</a:t>
          </a:r>
        </a:p>
      </cdr:txBody>
    </cdr:sp>
  </cdr:relSizeAnchor>
  <cdr:relSizeAnchor xmlns:cdr="http://schemas.openxmlformats.org/drawingml/2006/chartDrawing">
    <cdr:from>
      <cdr:x>0.62153</cdr:x>
      <cdr:y>0.48299</cdr:y>
    </cdr:from>
    <cdr:to>
      <cdr:x>0.65625</cdr:x>
      <cdr:y>0.54613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114932" y="2185990"/>
          <a:ext cx="28575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31</a:t>
          </a:r>
        </a:p>
      </cdr:txBody>
    </cdr:sp>
  </cdr:relSizeAnchor>
  <cdr:relSizeAnchor xmlns:cdr="http://schemas.openxmlformats.org/drawingml/2006/chartDrawing">
    <cdr:from>
      <cdr:x>0.66493</cdr:x>
      <cdr:y>0.19888</cdr:y>
    </cdr:from>
    <cdr:to>
      <cdr:x>0.69965</cdr:x>
      <cdr:y>0.2778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472122" y="900106"/>
          <a:ext cx="285752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43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BF9EA-43A1-4220-994F-21BF958E7EAB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1119C-8D10-4645-9A24-3EB53A7F3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0C03D-325D-4EDA-A0DE-A7C39E0317B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853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C51A-D0C2-4217-819D-3577E1FBC65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A441-1C05-4383-954F-006DB91E2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C51A-D0C2-4217-819D-3577E1FBC65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A441-1C05-4383-954F-006DB91E2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C51A-D0C2-4217-819D-3577E1FBC65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A441-1C05-4383-954F-006DB91E2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C51A-D0C2-4217-819D-3577E1FBC65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A441-1C05-4383-954F-006DB91E2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C51A-D0C2-4217-819D-3577E1FBC65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A441-1C05-4383-954F-006DB91E2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C51A-D0C2-4217-819D-3577E1FBC65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A441-1C05-4383-954F-006DB91E2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C51A-D0C2-4217-819D-3577E1FBC65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A441-1C05-4383-954F-006DB91E2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C51A-D0C2-4217-819D-3577E1FBC65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A441-1C05-4383-954F-006DB91E2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C51A-D0C2-4217-819D-3577E1FBC65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A441-1C05-4383-954F-006DB91E2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C51A-D0C2-4217-819D-3577E1FBC65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A441-1C05-4383-954F-006DB91E2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C51A-D0C2-4217-819D-3577E1FBC65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A441-1C05-4383-954F-006DB91E2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DC51A-D0C2-4217-819D-3577E1FBC65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4A441-1C05-4383-954F-006DB91E2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3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Концпция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70673">
            <a:off x="135342" y="1115454"/>
            <a:ext cx="2089199" cy="2954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857232"/>
            <a:ext cx="8229600" cy="6429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Федеральные документы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14358"/>
            <a:ext cx="9144000" cy="121758"/>
          </a:xfrm>
          <a:prstGeom prst="rect">
            <a:avLst/>
          </a:prstGeom>
        </p:spPr>
      </p:pic>
      <p:pic>
        <p:nvPicPr>
          <p:cNvPr id="5" name="Рисунок 4" descr="dvinaland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"/>
            <a:ext cx="928662" cy="986703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28662" y="142852"/>
            <a:ext cx="8215338" cy="505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Резерв управленческих кадров Архангельской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1428736"/>
            <a:ext cx="6357982" cy="1477328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Концепция формирования и использования резерва управленческих кадров в Российской Федерации (одобрена Комиссией при Президенте Российской Федерации по вопросам государственной службы и резерва управленческих кадров, протокол от 29 ноября 2017 года № 5)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3277371"/>
            <a:ext cx="4572000" cy="92333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Методические рекомендации по работе                         с резервом управленческих кадров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(Москва, 2018 год)</a:t>
            </a:r>
            <a:endParaRPr lang="ru-RU" dirty="0"/>
          </a:p>
        </p:txBody>
      </p:sp>
      <p:pic>
        <p:nvPicPr>
          <p:cNvPr id="22" name="Рисунок 21" descr="ЕФУ ОБРАЗЕЦ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58759"/>
            <a:ext cx="9144000" cy="999241"/>
          </a:xfrm>
          <a:prstGeom prst="rect">
            <a:avLst/>
          </a:prstGeom>
        </p:spPr>
      </p:pic>
      <p:pic>
        <p:nvPicPr>
          <p:cNvPr id="21" name="Рисунок 20" descr="Методичка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50918">
            <a:off x="494622" y="2493498"/>
            <a:ext cx="1928103" cy="2773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643174" y="4572008"/>
            <a:ext cx="4929222" cy="92333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Методические рекомендации по заполнению единой формы учета резерва управленческих кадров в субъектах Российской Федерации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9853" y="1355895"/>
            <a:ext cx="700429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2. По результатам тестирования и анализа данных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автоматически распределять кандидатов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34" y="5143512"/>
            <a:ext cx="271464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Для каждого уровня свой обучающий модуль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857496"/>
            <a:ext cx="317183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по уровням подготовленности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15008" y="2857496"/>
            <a:ext cx="246093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по сфере деятельности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357686" y="4000504"/>
            <a:ext cx="157163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Экспертная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00892" y="4071942"/>
            <a:ext cx="174118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Наставничество</a:t>
            </a:r>
          </a:p>
        </p:txBody>
      </p:sp>
      <p:cxnSp>
        <p:nvCxnSpPr>
          <p:cNvPr id="16" name="Прямая со стрелкой 15"/>
          <p:cNvCxnSpPr>
            <a:stCxn id="5" idx="2"/>
            <a:endCxn id="9" idx="0"/>
          </p:cNvCxnSpPr>
          <p:nvPr/>
        </p:nvCxnSpPr>
        <p:spPr>
          <a:xfrm flipH="1">
            <a:off x="2014511" y="2186892"/>
            <a:ext cx="2557487" cy="67060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2"/>
            <a:endCxn id="10" idx="0"/>
          </p:cNvCxnSpPr>
          <p:nvPr/>
        </p:nvCxnSpPr>
        <p:spPr>
          <a:xfrm>
            <a:off x="4571998" y="2186892"/>
            <a:ext cx="2373475" cy="67060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0" idx="2"/>
            <a:endCxn id="11" idx="0"/>
          </p:cNvCxnSpPr>
          <p:nvPr/>
        </p:nvCxnSpPr>
        <p:spPr>
          <a:xfrm rot="5400000">
            <a:off x="5657651" y="2712682"/>
            <a:ext cx="773676" cy="1801969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0" idx="2"/>
            <a:endCxn id="12" idx="0"/>
          </p:cNvCxnSpPr>
          <p:nvPr/>
        </p:nvCxnSpPr>
        <p:spPr>
          <a:xfrm rot="16200000" flipH="1">
            <a:off x="6985921" y="3186380"/>
            <a:ext cx="845114" cy="92601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6858016" y="4786322"/>
            <a:ext cx="2000264" cy="17145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для работы с молодежным резервом и </a:t>
            </a:r>
            <a:br>
              <a:rPr lang="ru-RU" dirty="0"/>
            </a:br>
            <a:r>
              <a:rPr lang="ru-RU" dirty="0"/>
              <a:t>с «Молодыми лидерами Поморья»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000496" y="4786322"/>
            <a:ext cx="2286016" cy="17145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для участия                              в реализации наиболее значимых проектов и мероприятий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00100" y="357187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Высший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00100" y="4071942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Базовый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00100" y="4500570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Перспективный</a:t>
            </a:r>
          </a:p>
        </p:txBody>
      </p:sp>
      <p:cxnSp>
        <p:nvCxnSpPr>
          <p:cNvPr id="28" name="Соединительная линия уступом 27"/>
          <p:cNvCxnSpPr>
            <a:endCxn id="21" idx="1"/>
          </p:cNvCxnSpPr>
          <p:nvPr/>
        </p:nvCxnSpPr>
        <p:spPr>
          <a:xfrm rot="16200000" flipH="1">
            <a:off x="550577" y="3307019"/>
            <a:ext cx="541856" cy="357190"/>
          </a:xfrm>
          <a:prstGeom prst="bentConnector2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>
            <a:endCxn id="23" idx="1"/>
          </p:cNvCxnSpPr>
          <p:nvPr/>
        </p:nvCxnSpPr>
        <p:spPr>
          <a:xfrm rot="16200000" flipH="1">
            <a:off x="550577" y="3807085"/>
            <a:ext cx="541856" cy="357190"/>
          </a:xfrm>
          <a:prstGeom prst="bentConnector2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3"/>
          <p:cNvCxnSpPr>
            <a:endCxn id="24" idx="1"/>
          </p:cNvCxnSpPr>
          <p:nvPr/>
        </p:nvCxnSpPr>
        <p:spPr>
          <a:xfrm rot="16200000" flipH="1">
            <a:off x="550577" y="4235713"/>
            <a:ext cx="541856" cy="357190"/>
          </a:xfrm>
          <a:prstGeom prst="bentConnector2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11" idx="2"/>
            <a:endCxn id="31" idx="0"/>
          </p:cNvCxnSpPr>
          <p:nvPr/>
        </p:nvCxnSpPr>
        <p:spPr>
          <a:xfrm rot="5400000">
            <a:off x="4935261" y="4578079"/>
            <a:ext cx="416486" cy="158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2" idx="2"/>
            <a:endCxn id="30" idx="0"/>
          </p:cNvCxnSpPr>
          <p:nvPr/>
        </p:nvCxnSpPr>
        <p:spPr>
          <a:xfrm rot="5400000">
            <a:off x="7692292" y="4607131"/>
            <a:ext cx="345048" cy="1333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58"/>
            <a:ext cx="9144000" cy="121758"/>
          </a:xfrm>
          <a:prstGeom prst="rect">
            <a:avLst/>
          </a:prstGeom>
        </p:spPr>
      </p:pic>
      <p:pic>
        <p:nvPicPr>
          <p:cNvPr id="29" name="Рисунок 28" descr="dvinaland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928662" cy="986703"/>
          </a:xfrm>
          <a:prstGeom prst="rect">
            <a:avLst/>
          </a:prstGeom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928662" y="142852"/>
            <a:ext cx="8215338" cy="505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Резерв управленческих кадров Архангельской области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857232"/>
            <a:ext cx="7103711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Интегрировать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существующие системы и формы в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ИСКРу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(ЕФУ, региональная система регистрации и т.д.)</a:t>
            </a:r>
          </a:p>
        </p:txBody>
      </p:sp>
      <p:cxnSp>
        <p:nvCxnSpPr>
          <p:cNvPr id="26" name="直接连接符 2"/>
          <p:cNvCxnSpPr/>
          <p:nvPr/>
        </p:nvCxnSpPr>
        <p:spPr>
          <a:xfrm rot="5400000" flipH="1" flipV="1">
            <a:off x="4250530" y="5679298"/>
            <a:ext cx="642943" cy="1"/>
          </a:xfrm>
          <a:prstGeom prst="line">
            <a:avLst/>
          </a:prstGeom>
          <a:noFill/>
          <a:ln w="9525">
            <a:solidFill>
              <a:srgbClr val="C73E01"/>
            </a:solidFill>
            <a:prstDash val="sysDot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直接连接符 5"/>
          <p:cNvCxnSpPr>
            <a:stCxn id="51" idx="1"/>
            <a:endCxn id="75" idx="3"/>
          </p:cNvCxnSpPr>
          <p:nvPr/>
        </p:nvCxnSpPr>
        <p:spPr>
          <a:xfrm rot="10800000">
            <a:off x="2571705" y="3167532"/>
            <a:ext cx="695929" cy="312956"/>
          </a:xfrm>
          <a:prstGeom prst="line">
            <a:avLst/>
          </a:prstGeom>
          <a:noFill/>
          <a:ln w="9525">
            <a:solidFill>
              <a:srgbClr val="BE1247"/>
            </a:solidFill>
            <a:prstDash val="sysDot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" name="直接连接符 6"/>
          <p:cNvCxnSpPr>
            <a:endCxn id="79" idx="1"/>
          </p:cNvCxnSpPr>
          <p:nvPr/>
        </p:nvCxnSpPr>
        <p:spPr>
          <a:xfrm flipV="1">
            <a:off x="5643570" y="3029033"/>
            <a:ext cx="857256" cy="614283"/>
          </a:xfrm>
          <a:prstGeom prst="line">
            <a:avLst/>
          </a:prstGeom>
          <a:noFill/>
          <a:ln w="9525">
            <a:solidFill>
              <a:srgbClr val="119707"/>
            </a:solidFill>
            <a:prstDash val="sysDot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1" name="组合 8"/>
          <p:cNvGrpSpPr/>
          <p:nvPr/>
        </p:nvGrpSpPr>
        <p:grpSpPr>
          <a:xfrm>
            <a:off x="3557509" y="3198942"/>
            <a:ext cx="1706152" cy="1706151"/>
            <a:chOff x="1619672" y="4473115"/>
            <a:chExt cx="864096" cy="864096"/>
          </a:xfrm>
          <a:effectLst/>
        </p:grpSpPr>
        <p:sp>
          <p:nvSpPr>
            <p:cNvPr id="32" name="椭圆 9"/>
            <p:cNvSpPr/>
            <p:nvPr/>
          </p:nvSpPr>
          <p:spPr>
            <a:xfrm>
              <a:off x="1619672" y="4473115"/>
              <a:ext cx="864096" cy="864096"/>
            </a:xfrm>
            <a:prstGeom prst="ellipse">
              <a:avLst/>
            </a:prstGeom>
            <a:gradFill flip="none" rotWithShape="1">
              <a:gsLst>
                <a:gs pos="89000">
                  <a:schemeClr val="bg1">
                    <a:lumMod val="65000"/>
                  </a:schemeClr>
                </a:gs>
                <a:gs pos="62000">
                  <a:schemeClr val="bg1">
                    <a:lumMod val="50000"/>
                  </a:schemeClr>
                </a:gs>
                <a:gs pos="14000">
                  <a:schemeClr val="bg1"/>
                </a:gs>
                <a:gs pos="42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10"/>
            <p:cNvSpPr/>
            <p:nvPr/>
          </p:nvSpPr>
          <p:spPr>
            <a:xfrm>
              <a:off x="1798791" y="4493742"/>
              <a:ext cx="505857" cy="341708"/>
            </a:xfrm>
            <a:prstGeom prst="ellipse">
              <a:avLst/>
            </a:prstGeom>
            <a:gradFill flip="none" rotWithShape="1">
              <a:gsLst>
                <a:gs pos="84000">
                  <a:schemeClr val="bg1">
                    <a:alpha val="0"/>
                  </a:schemeClr>
                </a:gs>
                <a:gs pos="12000">
                  <a:schemeClr val="bg1">
                    <a:alpha val="60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TextBox 33"/>
          <p:cNvSpPr txBox="1">
            <a:spLocks noChangeArrowheads="1"/>
          </p:cNvSpPr>
          <p:nvPr/>
        </p:nvSpPr>
        <p:spPr bwMode="auto">
          <a:xfrm flipH="1">
            <a:off x="3786182" y="3857628"/>
            <a:ext cx="1214446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ИСКРа</a:t>
            </a:r>
            <a:r>
              <a:rPr lang="zh-CN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5" name="Group 24"/>
          <p:cNvGrpSpPr>
            <a:grpSpLocks noChangeAspect="1"/>
          </p:cNvGrpSpPr>
          <p:nvPr/>
        </p:nvGrpSpPr>
        <p:grpSpPr bwMode="auto">
          <a:xfrm>
            <a:off x="2786050" y="2571744"/>
            <a:ext cx="3249068" cy="2998788"/>
            <a:chOff x="1102" y="503"/>
            <a:chExt cx="3557" cy="3283"/>
          </a:xfrm>
        </p:grpSpPr>
        <p:sp>
          <p:nvSpPr>
            <p:cNvPr id="36" name="Freeform 25"/>
            <p:cNvSpPr>
              <a:spLocks/>
            </p:cNvSpPr>
            <p:nvPr/>
          </p:nvSpPr>
          <p:spPr bwMode="auto">
            <a:xfrm>
              <a:off x="3657" y="3590"/>
              <a:ext cx="73" cy="146"/>
            </a:xfrm>
            <a:custGeom>
              <a:avLst/>
              <a:gdLst>
                <a:gd name="T0" fmla="*/ 11 w 31"/>
                <a:gd name="T1" fmla="*/ 4 h 62"/>
                <a:gd name="T2" fmla="*/ 0 w 31"/>
                <a:gd name="T3" fmla="*/ 45 h 62"/>
                <a:gd name="T4" fmla="*/ 12 w 31"/>
                <a:gd name="T5" fmla="*/ 62 h 62"/>
                <a:gd name="T6" fmla="*/ 31 w 31"/>
                <a:gd name="T7" fmla="*/ 0 h 62"/>
                <a:gd name="T8" fmla="*/ 11 w 31"/>
                <a:gd name="T9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62">
                  <a:moveTo>
                    <a:pt x="11" y="4"/>
                  </a:moveTo>
                  <a:cubicBezTo>
                    <a:pt x="8" y="30"/>
                    <a:pt x="0" y="45"/>
                    <a:pt x="0" y="45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23" y="38"/>
                    <a:pt x="28" y="15"/>
                    <a:pt x="31" y="0"/>
                  </a:cubicBezTo>
                  <a:cubicBezTo>
                    <a:pt x="24" y="2"/>
                    <a:pt x="17" y="3"/>
                    <a:pt x="11" y="4"/>
                  </a:cubicBezTo>
                  <a:close/>
                </a:path>
              </a:pathLst>
            </a:custGeom>
            <a:solidFill>
              <a:srgbClr val="C73E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6"/>
            <p:cNvSpPr>
              <a:spLocks/>
            </p:cNvSpPr>
            <p:nvPr/>
          </p:nvSpPr>
          <p:spPr bwMode="auto">
            <a:xfrm>
              <a:off x="1978" y="3552"/>
              <a:ext cx="59" cy="153"/>
            </a:xfrm>
            <a:custGeom>
              <a:avLst/>
              <a:gdLst>
                <a:gd name="T0" fmla="*/ 9 w 25"/>
                <a:gd name="T1" fmla="*/ 59 h 65"/>
                <a:gd name="T2" fmla="*/ 13 w 25"/>
                <a:gd name="T3" fmla="*/ 65 h 65"/>
                <a:gd name="T4" fmla="*/ 25 w 25"/>
                <a:gd name="T5" fmla="*/ 46 h 65"/>
                <a:gd name="T6" fmla="*/ 13 w 25"/>
                <a:gd name="T7" fmla="*/ 4 h 65"/>
                <a:gd name="T8" fmla="*/ 0 w 25"/>
                <a:gd name="T9" fmla="*/ 0 h 65"/>
                <a:gd name="T10" fmla="*/ 11 w 25"/>
                <a:gd name="T11" fmla="*/ 61 h 65"/>
                <a:gd name="T12" fmla="*/ 9 w 25"/>
                <a:gd name="T13" fmla="*/ 5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5">
                  <a:moveTo>
                    <a:pt x="9" y="59"/>
                  </a:moveTo>
                  <a:cubicBezTo>
                    <a:pt x="13" y="65"/>
                    <a:pt x="13" y="65"/>
                    <a:pt x="13" y="65"/>
                  </a:cubicBezTo>
                  <a:cubicBezTo>
                    <a:pt x="13" y="65"/>
                    <a:pt x="13" y="65"/>
                    <a:pt x="25" y="46"/>
                  </a:cubicBezTo>
                  <a:cubicBezTo>
                    <a:pt x="21" y="37"/>
                    <a:pt x="17" y="21"/>
                    <a:pt x="13" y="4"/>
                  </a:cubicBezTo>
                  <a:cubicBezTo>
                    <a:pt x="6" y="2"/>
                    <a:pt x="2" y="0"/>
                    <a:pt x="0" y="0"/>
                  </a:cubicBezTo>
                  <a:cubicBezTo>
                    <a:pt x="0" y="12"/>
                    <a:pt x="9" y="42"/>
                    <a:pt x="11" y="61"/>
                  </a:cubicBezTo>
                  <a:cubicBezTo>
                    <a:pt x="11" y="60"/>
                    <a:pt x="10" y="59"/>
                    <a:pt x="9" y="59"/>
                  </a:cubicBezTo>
                  <a:close/>
                </a:path>
              </a:pathLst>
            </a:custGeom>
            <a:solidFill>
              <a:srgbClr val="C73E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7"/>
            <p:cNvSpPr>
              <a:spLocks/>
            </p:cNvSpPr>
            <p:nvPr/>
          </p:nvSpPr>
          <p:spPr bwMode="auto">
            <a:xfrm>
              <a:off x="1102" y="505"/>
              <a:ext cx="1783" cy="2518"/>
            </a:xfrm>
            <a:custGeom>
              <a:avLst/>
              <a:gdLst>
                <a:gd name="T0" fmla="*/ 270 w 755"/>
                <a:gd name="T1" fmla="*/ 879 h 1066"/>
                <a:gd name="T2" fmla="*/ 670 w 755"/>
                <a:gd name="T3" fmla="*/ 223 h 1066"/>
                <a:gd name="T4" fmla="*/ 730 w 755"/>
                <a:gd name="T5" fmla="*/ 279 h 1066"/>
                <a:gd name="T6" fmla="*/ 755 w 755"/>
                <a:gd name="T7" fmla="*/ 0 h 1066"/>
                <a:gd name="T8" fmla="*/ 386 w 755"/>
                <a:gd name="T9" fmla="*/ 71 h 1066"/>
                <a:gd name="T10" fmla="*/ 444 w 755"/>
                <a:gd name="T11" fmla="*/ 87 h 1066"/>
                <a:gd name="T12" fmla="*/ 429 w 755"/>
                <a:gd name="T13" fmla="*/ 101 h 1066"/>
                <a:gd name="T14" fmla="*/ 46 w 755"/>
                <a:gd name="T15" fmla="*/ 727 h 1066"/>
                <a:gd name="T16" fmla="*/ 41 w 755"/>
                <a:gd name="T17" fmla="*/ 744 h 1066"/>
                <a:gd name="T18" fmla="*/ 0 w 755"/>
                <a:gd name="T19" fmla="*/ 707 h 1066"/>
                <a:gd name="T20" fmla="*/ 106 w 755"/>
                <a:gd name="T21" fmla="*/ 1066 h 1066"/>
                <a:gd name="T22" fmla="*/ 346 w 755"/>
                <a:gd name="T23" fmla="*/ 907 h 1066"/>
                <a:gd name="T24" fmla="*/ 270 w 755"/>
                <a:gd name="T25" fmla="*/ 879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5" h="1066">
                  <a:moveTo>
                    <a:pt x="270" y="879"/>
                  </a:moveTo>
                  <a:cubicBezTo>
                    <a:pt x="273" y="866"/>
                    <a:pt x="360" y="519"/>
                    <a:pt x="670" y="223"/>
                  </a:cubicBezTo>
                  <a:cubicBezTo>
                    <a:pt x="694" y="243"/>
                    <a:pt x="712" y="262"/>
                    <a:pt x="730" y="279"/>
                  </a:cubicBezTo>
                  <a:cubicBezTo>
                    <a:pt x="755" y="0"/>
                    <a:pt x="755" y="0"/>
                    <a:pt x="755" y="0"/>
                  </a:cubicBezTo>
                  <a:cubicBezTo>
                    <a:pt x="755" y="0"/>
                    <a:pt x="563" y="4"/>
                    <a:pt x="386" y="71"/>
                  </a:cubicBezTo>
                  <a:cubicBezTo>
                    <a:pt x="444" y="87"/>
                    <a:pt x="444" y="87"/>
                    <a:pt x="444" y="87"/>
                  </a:cubicBezTo>
                  <a:cubicBezTo>
                    <a:pt x="444" y="87"/>
                    <a:pt x="439" y="92"/>
                    <a:pt x="429" y="101"/>
                  </a:cubicBezTo>
                  <a:cubicBezTo>
                    <a:pt x="368" y="157"/>
                    <a:pt x="149" y="378"/>
                    <a:pt x="46" y="727"/>
                  </a:cubicBezTo>
                  <a:cubicBezTo>
                    <a:pt x="45" y="733"/>
                    <a:pt x="43" y="738"/>
                    <a:pt x="41" y="744"/>
                  </a:cubicBezTo>
                  <a:cubicBezTo>
                    <a:pt x="11" y="718"/>
                    <a:pt x="0" y="707"/>
                    <a:pt x="0" y="707"/>
                  </a:cubicBezTo>
                  <a:cubicBezTo>
                    <a:pt x="0" y="707"/>
                    <a:pt x="11" y="868"/>
                    <a:pt x="106" y="1066"/>
                  </a:cubicBezTo>
                  <a:cubicBezTo>
                    <a:pt x="114" y="1060"/>
                    <a:pt x="313" y="926"/>
                    <a:pt x="346" y="907"/>
                  </a:cubicBezTo>
                  <a:cubicBezTo>
                    <a:pt x="310" y="894"/>
                    <a:pt x="277" y="883"/>
                    <a:pt x="270" y="87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</a:endParaRPr>
            </a:p>
          </p:txBody>
        </p:sp>
        <p:sp>
          <p:nvSpPr>
            <p:cNvPr id="39" name="Freeform 28"/>
            <p:cNvSpPr>
              <a:spLocks/>
            </p:cNvSpPr>
            <p:nvPr/>
          </p:nvSpPr>
          <p:spPr bwMode="auto">
            <a:xfrm>
              <a:off x="1411" y="2725"/>
              <a:ext cx="2908" cy="1061"/>
            </a:xfrm>
            <a:custGeom>
              <a:avLst/>
              <a:gdLst>
                <a:gd name="T0" fmla="*/ 1226 w 1231"/>
                <a:gd name="T1" fmla="*/ 151 h 449"/>
                <a:gd name="T2" fmla="*/ 978 w 1231"/>
                <a:gd name="T3" fmla="*/ 15 h 449"/>
                <a:gd name="T4" fmla="*/ 992 w 1231"/>
                <a:gd name="T5" fmla="*/ 93 h 449"/>
                <a:gd name="T6" fmla="*/ 239 w 1231"/>
                <a:gd name="T7" fmla="*/ 78 h 449"/>
                <a:gd name="T8" fmla="*/ 254 w 1231"/>
                <a:gd name="T9" fmla="*/ 2 h 449"/>
                <a:gd name="T10" fmla="*/ 0 w 1231"/>
                <a:gd name="T11" fmla="*/ 130 h 449"/>
                <a:gd name="T12" fmla="*/ 249 w 1231"/>
                <a:gd name="T13" fmla="*/ 411 h 449"/>
                <a:gd name="T14" fmla="*/ 251 w 1231"/>
                <a:gd name="T15" fmla="*/ 412 h 449"/>
                <a:gd name="T16" fmla="*/ 240 w 1231"/>
                <a:gd name="T17" fmla="*/ 352 h 449"/>
                <a:gd name="T18" fmla="*/ 253 w 1231"/>
                <a:gd name="T19" fmla="*/ 356 h 449"/>
                <a:gd name="T20" fmla="*/ 962 w 1231"/>
                <a:gd name="T21" fmla="*/ 370 h 449"/>
                <a:gd name="T22" fmla="*/ 982 w 1231"/>
                <a:gd name="T23" fmla="*/ 366 h 449"/>
                <a:gd name="T24" fmla="*/ 963 w 1231"/>
                <a:gd name="T25" fmla="*/ 428 h 449"/>
                <a:gd name="T26" fmla="*/ 1231 w 1231"/>
                <a:gd name="T27" fmla="*/ 153 h 449"/>
                <a:gd name="T28" fmla="*/ 1226 w 1231"/>
                <a:gd name="T29" fmla="*/ 15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1" h="449">
                  <a:moveTo>
                    <a:pt x="1226" y="151"/>
                  </a:moveTo>
                  <a:cubicBezTo>
                    <a:pt x="1182" y="127"/>
                    <a:pt x="978" y="15"/>
                    <a:pt x="978" y="15"/>
                  </a:cubicBezTo>
                  <a:cubicBezTo>
                    <a:pt x="978" y="15"/>
                    <a:pt x="989" y="68"/>
                    <a:pt x="992" y="93"/>
                  </a:cubicBezTo>
                  <a:cubicBezTo>
                    <a:pt x="978" y="100"/>
                    <a:pt x="603" y="193"/>
                    <a:pt x="239" y="78"/>
                  </a:cubicBezTo>
                  <a:cubicBezTo>
                    <a:pt x="254" y="0"/>
                    <a:pt x="254" y="2"/>
                    <a:pt x="254" y="2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0"/>
                    <a:pt x="77" y="265"/>
                    <a:pt x="249" y="411"/>
                  </a:cubicBezTo>
                  <a:cubicBezTo>
                    <a:pt x="250" y="411"/>
                    <a:pt x="250" y="412"/>
                    <a:pt x="251" y="412"/>
                  </a:cubicBezTo>
                  <a:cubicBezTo>
                    <a:pt x="248" y="394"/>
                    <a:pt x="240" y="364"/>
                    <a:pt x="240" y="352"/>
                  </a:cubicBezTo>
                  <a:cubicBezTo>
                    <a:pt x="242" y="352"/>
                    <a:pt x="246" y="354"/>
                    <a:pt x="253" y="356"/>
                  </a:cubicBezTo>
                  <a:cubicBezTo>
                    <a:pt x="317" y="375"/>
                    <a:pt x="602" y="449"/>
                    <a:pt x="962" y="370"/>
                  </a:cubicBezTo>
                  <a:cubicBezTo>
                    <a:pt x="968" y="369"/>
                    <a:pt x="975" y="368"/>
                    <a:pt x="982" y="366"/>
                  </a:cubicBezTo>
                  <a:cubicBezTo>
                    <a:pt x="979" y="381"/>
                    <a:pt x="974" y="404"/>
                    <a:pt x="963" y="428"/>
                  </a:cubicBezTo>
                  <a:cubicBezTo>
                    <a:pt x="987" y="410"/>
                    <a:pt x="1116" y="317"/>
                    <a:pt x="1231" y="153"/>
                  </a:cubicBezTo>
                  <a:cubicBezTo>
                    <a:pt x="1229" y="153"/>
                    <a:pt x="1228" y="152"/>
                    <a:pt x="1226" y="151"/>
                  </a:cubicBezTo>
                  <a:close/>
                </a:path>
              </a:pathLst>
            </a:custGeom>
            <a:gradFill flip="none" rotWithShape="1">
              <a:gsLst>
                <a:gs pos="27000">
                  <a:srgbClr val="FF7711"/>
                </a:gs>
                <a:gs pos="5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  <a:gs pos="80000">
                  <a:srgbClr val="FFC000"/>
                </a:gs>
              </a:gsLst>
              <a:lin ang="10800000" scaled="1"/>
              <a:tileRect/>
            </a:gradFill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0" name="Freeform 29"/>
            <p:cNvSpPr>
              <a:spLocks/>
            </p:cNvSpPr>
            <p:nvPr/>
          </p:nvSpPr>
          <p:spPr bwMode="auto">
            <a:xfrm>
              <a:off x="2937" y="503"/>
              <a:ext cx="1722" cy="2572"/>
            </a:xfrm>
            <a:custGeom>
              <a:avLst/>
              <a:gdLst>
                <a:gd name="T0" fmla="*/ 453 w 729"/>
                <a:gd name="T1" fmla="*/ 896 h 1089"/>
                <a:gd name="T2" fmla="*/ 77 w 729"/>
                <a:gd name="T3" fmla="*/ 226 h 1089"/>
                <a:gd name="T4" fmla="*/ 15 w 729"/>
                <a:gd name="T5" fmla="*/ 280 h 1089"/>
                <a:gd name="T6" fmla="*/ 0 w 729"/>
                <a:gd name="T7" fmla="*/ 0 h 1089"/>
                <a:gd name="T8" fmla="*/ 367 w 729"/>
                <a:gd name="T9" fmla="*/ 84 h 1089"/>
                <a:gd name="T10" fmla="*/ 308 w 729"/>
                <a:gd name="T11" fmla="*/ 98 h 1089"/>
                <a:gd name="T12" fmla="*/ 323 w 729"/>
                <a:gd name="T13" fmla="*/ 113 h 1089"/>
                <a:gd name="T14" fmla="*/ 682 w 729"/>
                <a:gd name="T15" fmla="*/ 752 h 1089"/>
                <a:gd name="T16" fmla="*/ 687 w 729"/>
                <a:gd name="T17" fmla="*/ 770 h 1089"/>
                <a:gd name="T18" fmla="*/ 729 w 729"/>
                <a:gd name="T19" fmla="*/ 734 h 1089"/>
                <a:gd name="T20" fmla="*/ 610 w 729"/>
                <a:gd name="T21" fmla="*/ 1089 h 1089"/>
                <a:gd name="T22" fmla="*/ 376 w 729"/>
                <a:gd name="T23" fmla="*/ 921 h 1089"/>
                <a:gd name="T24" fmla="*/ 453 w 729"/>
                <a:gd name="T25" fmla="*/ 896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9" h="1089">
                  <a:moveTo>
                    <a:pt x="453" y="896"/>
                  </a:moveTo>
                  <a:cubicBezTo>
                    <a:pt x="450" y="883"/>
                    <a:pt x="376" y="533"/>
                    <a:pt x="77" y="226"/>
                  </a:cubicBezTo>
                  <a:cubicBezTo>
                    <a:pt x="52" y="245"/>
                    <a:pt x="34" y="263"/>
                    <a:pt x="15" y="28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2" y="10"/>
                    <a:pt x="367" y="84"/>
                  </a:cubicBezTo>
                  <a:cubicBezTo>
                    <a:pt x="308" y="98"/>
                    <a:pt x="308" y="98"/>
                    <a:pt x="308" y="98"/>
                  </a:cubicBezTo>
                  <a:cubicBezTo>
                    <a:pt x="308" y="98"/>
                    <a:pt x="313" y="103"/>
                    <a:pt x="323" y="113"/>
                  </a:cubicBezTo>
                  <a:cubicBezTo>
                    <a:pt x="381" y="171"/>
                    <a:pt x="592" y="400"/>
                    <a:pt x="682" y="752"/>
                  </a:cubicBezTo>
                  <a:cubicBezTo>
                    <a:pt x="684" y="758"/>
                    <a:pt x="685" y="764"/>
                    <a:pt x="687" y="770"/>
                  </a:cubicBezTo>
                  <a:cubicBezTo>
                    <a:pt x="718" y="744"/>
                    <a:pt x="729" y="734"/>
                    <a:pt x="729" y="734"/>
                  </a:cubicBezTo>
                  <a:cubicBezTo>
                    <a:pt x="729" y="734"/>
                    <a:pt x="712" y="894"/>
                    <a:pt x="610" y="1089"/>
                  </a:cubicBezTo>
                  <a:cubicBezTo>
                    <a:pt x="602" y="1083"/>
                    <a:pt x="408" y="942"/>
                    <a:pt x="376" y="921"/>
                  </a:cubicBezTo>
                  <a:cubicBezTo>
                    <a:pt x="412" y="910"/>
                    <a:pt x="446" y="900"/>
                    <a:pt x="453" y="896"/>
                  </a:cubicBezTo>
                  <a:close/>
                </a:path>
              </a:pathLst>
            </a:custGeom>
            <a:gradFill flip="none" rotWithShape="1">
              <a:gsLst>
                <a:gs pos="18000">
                  <a:srgbClr val="119707"/>
                </a:gs>
                <a:gs pos="67000">
                  <a:srgbClr val="8AD53F"/>
                </a:gs>
                <a:gs pos="100000">
                  <a:srgbClr val="BCEB6F"/>
                </a:gs>
              </a:gsLst>
              <a:lin ang="1080000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41" name="Freeform 30"/>
            <p:cNvSpPr>
              <a:spLocks/>
            </p:cNvSpPr>
            <p:nvPr/>
          </p:nvSpPr>
          <p:spPr bwMode="auto">
            <a:xfrm>
              <a:off x="1411" y="2702"/>
              <a:ext cx="2896" cy="479"/>
            </a:xfrm>
            <a:custGeom>
              <a:avLst/>
              <a:gdLst>
                <a:gd name="T0" fmla="*/ 239 w 1226"/>
                <a:gd name="T1" fmla="*/ 88 h 203"/>
                <a:gd name="T2" fmla="*/ 992 w 1226"/>
                <a:gd name="T3" fmla="*/ 103 h 203"/>
                <a:gd name="T4" fmla="*/ 978 w 1226"/>
                <a:gd name="T5" fmla="*/ 25 h 203"/>
                <a:gd name="T6" fmla="*/ 1226 w 1226"/>
                <a:gd name="T7" fmla="*/ 161 h 203"/>
                <a:gd name="T8" fmla="*/ 1226 w 1226"/>
                <a:gd name="T9" fmla="*/ 160 h 203"/>
                <a:gd name="T10" fmla="*/ 963 w 1226"/>
                <a:gd name="T11" fmla="*/ 13 h 203"/>
                <a:gd name="T12" fmla="*/ 978 w 1226"/>
                <a:gd name="T13" fmla="*/ 90 h 203"/>
                <a:gd name="T14" fmla="*/ 253 w 1226"/>
                <a:gd name="T15" fmla="*/ 79 h 203"/>
                <a:gd name="T16" fmla="*/ 267 w 1226"/>
                <a:gd name="T17" fmla="*/ 0 h 203"/>
                <a:gd name="T18" fmla="*/ 6 w 1226"/>
                <a:gd name="T19" fmla="*/ 132 h 203"/>
                <a:gd name="T20" fmla="*/ 0 w 1226"/>
                <a:gd name="T21" fmla="*/ 140 h 203"/>
                <a:gd name="T22" fmla="*/ 254 w 1226"/>
                <a:gd name="T23" fmla="*/ 12 h 203"/>
                <a:gd name="T24" fmla="*/ 239 w 1226"/>
                <a:gd name="T25" fmla="*/ 8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6" h="203">
                  <a:moveTo>
                    <a:pt x="239" y="88"/>
                  </a:moveTo>
                  <a:cubicBezTo>
                    <a:pt x="603" y="203"/>
                    <a:pt x="978" y="110"/>
                    <a:pt x="992" y="103"/>
                  </a:cubicBezTo>
                  <a:cubicBezTo>
                    <a:pt x="989" y="78"/>
                    <a:pt x="978" y="25"/>
                    <a:pt x="978" y="25"/>
                  </a:cubicBezTo>
                  <a:cubicBezTo>
                    <a:pt x="978" y="25"/>
                    <a:pt x="1182" y="137"/>
                    <a:pt x="1226" y="161"/>
                  </a:cubicBezTo>
                  <a:cubicBezTo>
                    <a:pt x="1226" y="160"/>
                    <a:pt x="1226" y="160"/>
                    <a:pt x="1226" y="160"/>
                  </a:cubicBezTo>
                  <a:cubicBezTo>
                    <a:pt x="963" y="13"/>
                    <a:pt x="963" y="13"/>
                    <a:pt x="963" y="13"/>
                  </a:cubicBezTo>
                  <a:cubicBezTo>
                    <a:pt x="963" y="13"/>
                    <a:pt x="976" y="68"/>
                    <a:pt x="978" y="90"/>
                  </a:cubicBezTo>
                  <a:cubicBezTo>
                    <a:pt x="618" y="182"/>
                    <a:pt x="253" y="79"/>
                    <a:pt x="253" y="79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6" y="132"/>
                    <a:pt x="6" y="132"/>
                    <a:pt x="6" y="13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254" y="12"/>
                    <a:pt x="254" y="12"/>
                    <a:pt x="254" y="12"/>
                  </a:cubicBezTo>
                  <a:cubicBezTo>
                    <a:pt x="254" y="12"/>
                    <a:pt x="254" y="10"/>
                    <a:pt x="239" y="88"/>
                  </a:cubicBezTo>
                  <a:close/>
                </a:path>
              </a:pathLst>
            </a:custGeom>
            <a:gradFill flip="none" rotWithShape="1">
              <a:gsLst>
                <a:gs pos="27000">
                  <a:srgbClr val="FF7711"/>
                </a:gs>
                <a:gs pos="5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  <a:gs pos="80000">
                  <a:srgbClr val="FFC000"/>
                </a:gs>
              </a:gsLst>
              <a:lin ang="0" scaled="1"/>
              <a:tileRect/>
            </a:gradFill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2" name="Freeform 31"/>
            <p:cNvSpPr>
              <a:spLocks/>
            </p:cNvSpPr>
            <p:nvPr/>
          </p:nvSpPr>
          <p:spPr bwMode="auto">
            <a:xfrm>
              <a:off x="1352" y="505"/>
              <a:ext cx="1535" cy="2518"/>
            </a:xfrm>
            <a:custGeom>
              <a:avLst/>
              <a:gdLst>
                <a:gd name="T0" fmla="*/ 649 w 650"/>
                <a:gd name="T1" fmla="*/ 0 h 1066"/>
                <a:gd name="T2" fmla="*/ 624 w 650"/>
                <a:gd name="T3" fmla="*/ 279 h 1066"/>
                <a:gd name="T4" fmla="*/ 564 w 650"/>
                <a:gd name="T5" fmla="*/ 223 h 1066"/>
                <a:gd name="T6" fmla="*/ 164 w 650"/>
                <a:gd name="T7" fmla="*/ 879 h 1066"/>
                <a:gd name="T8" fmla="*/ 240 w 650"/>
                <a:gd name="T9" fmla="*/ 907 h 1066"/>
                <a:gd name="T10" fmla="*/ 0 w 650"/>
                <a:gd name="T11" fmla="*/ 1066 h 1066"/>
                <a:gd name="T12" fmla="*/ 256 w 650"/>
                <a:gd name="T13" fmla="*/ 902 h 1066"/>
                <a:gd name="T14" fmla="*/ 182 w 650"/>
                <a:gd name="T15" fmla="*/ 875 h 1066"/>
                <a:gd name="T16" fmla="*/ 567 w 650"/>
                <a:gd name="T17" fmla="*/ 240 h 1066"/>
                <a:gd name="T18" fmla="*/ 625 w 650"/>
                <a:gd name="T19" fmla="*/ 295 h 1066"/>
                <a:gd name="T20" fmla="*/ 650 w 650"/>
                <a:gd name="T21" fmla="*/ 19 h 1066"/>
                <a:gd name="T22" fmla="*/ 649 w 650"/>
                <a:gd name="T23" fmla="*/ 0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0" h="1066">
                  <a:moveTo>
                    <a:pt x="649" y="0"/>
                  </a:moveTo>
                  <a:cubicBezTo>
                    <a:pt x="624" y="279"/>
                    <a:pt x="624" y="279"/>
                    <a:pt x="624" y="279"/>
                  </a:cubicBezTo>
                  <a:cubicBezTo>
                    <a:pt x="606" y="262"/>
                    <a:pt x="588" y="243"/>
                    <a:pt x="564" y="223"/>
                  </a:cubicBezTo>
                  <a:cubicBezTo>
                    <a:pt x="254" y="519"/>
                    <a:pt x="167" y="866"/>
                    <a:pt x="164" y="879"/>
                  </a:cubicBezTo>
                  <a:cubicBezTo>
                    <a:pt x="171" y="883"/>
                    <a:pt x="204" y="894"/>
                    <a:pt x="240" y="907"/>
                  </a:cubicBezTo>
                  <a:cubicBezTo>
                    <a:pt x="207" y="926"/>
                    <a:pt x="8" y="1060"/>
                    <a:pt x="0" y="1066"/>
                  </a:cubicBezTo>
                  <a:cubicBezTo>
                    <a:pt x="256" y="902"/>
                    <a:pt x="256" y="902"/>
                    <a:pt x="256" y="902"/>
                  </a:cubicBezTo>
                  <a:cubicBezTo>
                    <a:pt x="256" y="902"/>
                    <a:pt x="213" y="886"/>
                    <a:pt x="182" y="875"/>
                  </a:cubicBezTo>
                  <a:cubicBezTo>
                    <a:pt x="285" y="485"/>
                    <a:pt x="567" y="240"/>
                    <a:pt x="567" y="240"/>
                  </a:cubicBezTo>
                  <a:cubicBezTo>
                    <a:pt x="625" y="295"/>
                    <a:pt x="625" y="295"/>
                    <a:pt x="625" y="295"/>
                  </a:cubicBezTo>
                  <a:cubicBezTo>
                    <a:pt x="650" y="19"/>
                    <a:pt x="650" y="19"/>
                    <a:pt x="650" y="19"/>
                  </a:cubicBezTo>
                  <a:lnTo>
                    <a:pt x="64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540000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</a:endParaRPr>
            </a:p>
          </p:txBody>
        </p:sp>
        <p:sp>
          <p:nvSpPr>
            <p:cNvPr id="43" name="Freeform 32"/>
            <p:cNvSpPr>
              <a:spLocks/>
            </p:cNvSpPr>
            <p:nvPr/>
          </p:nvSpPr>
          <p:spPr bwMode="auto">
            <a:xfrm>
              <a:off x="2013" y="673"/>
              <a:ext cx="137" cy="71"/>
            </a:xfrm>
            <a:custGeom>
              <a:avLst/>
              <a:gdLst>
                <a:gd name="T0" fmla="*/ 0 w 58"/>
                <a:gd name="T1" fmla="*/ 0 h 30"/>
                <a:gd name="T2" fmla="*/ 11 w 58"/>
                <a:gd name="T3" fmla="*/ 22 h 30"/>
                <a:gd name="T4" fmla="*/ 43 w 58"/>
                <a:gd name="T5" fmla="*/ 30 h 30"/>
                <a:gd name="T6" fmla="*/ 58 w 58"/>
                <a:gd name="T7" fmla="*/ 16 h 30"/>
                <a:gd name="T8" fmla="*/ 0 w 58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0">
                  <a:moveTo>
                    <a:pt x="0" y="0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53" y="21"/>
                    <a:pt x="58" y="16"/>
                    <a:pt x="58" y="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E1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3"/>
            <p:cNvSpPr>
              <a:spLocks/>
            </p:cNvSpPr>
            <p:nvPr/>
          </p:nvSpPr>
          <p:spPr bwMode="auto">
            <a:xfrm>
              <a:off x="1102" y="2175"/>
              <a:ext cx="108" cy="87"/>
            </a:xfrm>
            <a:custGeom>
              <a:avLst/>
              <a:gdLst>
                <a:gd name="T0" fmla="*/ 46 w 46"/>
                <a:gd name="T1" fmla="*/ 20 h 37"/>
                <a:gd name="T2" fmla="*/ 26 w 46"/>
                <a:gd name="T3" fmla="*/ 0 h 37"/>
                <a:gd name="T4" fmla="*/ 0 w 46"/>
                <a:gd name="T5" fmla="*/ 0 h 37"/>
                <a:gd name="T6" fmla="*/ 41 w 46"/>
                <a:gd name="T7" fmla="*/ 37 h 37"/>
                <a:gd name="T8" fmla="*/ 46 w 46"/>
                <a:gd name="T9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7">
                  <a:moveTo>
                    <a:pt x="46" y="2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" y="11"/>
                    <a:pt x="41" y="37"/>
                  </a:cubicBezTo>
                  <a:cubicBezTo>
                    <a:pt x="43" y="31"/>
                    <a:pt x="45" y="26"/>
                    <a:pt x="46" y="20"/>
                  </a:cubicBezTo>
                  <a:close/>
                </a:path>
              </a:pathLst>
            </a:custGeom>
            <a:solidFill>
              <a:srgbClr val="BE1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4"/>
            <p:cNvSpPr>
              <a:spLocks/>
            </p:cNvSpPr>
            <p:nvPr/>
          </p:nvSpPr>
          <p:spPr bwMode="auto">
            <a:xfrm>
              <a:off x="2934" y="503"/>
              <a:ext cx="1444" cy="2572"/>
            </a:xfrm>
            <a:custGeom>
              <a:avLst/>
              <a:gdLst>
                <a:gd name="T0" fmla="*/ 1 w 611"/>
                <a:gd name="T1" fmla="*/ 0 h 1089"/>
                <a:gd name="T2" fmla="*/ 16 w 611"/>
                <a:gd name="T3" fmla="*/ 280 h 1089"/>
                <a:gd name="T4" fmla="*/ 78 w 611"/>
                <a:gd name="T5" fmla="*/ 226 h 1089"/>
                <a:gd name="T6" fmla="*/ 454 w 611"/>
                <a:gd name="T7" fmla="*/ 896 h 1089"/>
                <a:gd name="T8" fmla="*/ 377 w 611"/>
                <a:gd name="T9" fmla="*/ 921 h 1089"/>
                <a:gd name="T10" fmla="*/ 611 w 611"/>
                <a:gd name="T11" fmla="*/ 1089 h 1089"/>
                <a:gd name="T12" fmla="*/ 361 w 611"/>
                <a:gd name="T13" fmla="*/ 916 h 1089"/>
                <a:gd name="T14" fmla="*/ 436 w 611"/>
                <a:gd name="T15" fmla="*/ 891 h 1089"/>
                <a:gd name="T16" fmla="*/ 74 w 611"/>
                <a:gd name="T17" fmla="*/ 243 h 1089"/>
                <a:gd name="T18" fmla="*/ 14 w 611"/>
                <a:gd name="T19" fmla="*/ 295 h 1089"/>
                <a:gd name="T20" fmla="*/ 0 w 611"/>
                <a:gd name="T21" fmla="*/ 19 h 1089"/>
                <a:gd name="T22" fmla="*/ 1 w 611"/>
                <a:gd name="T23" fmla="*/ 0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1" h="1089">
                  <a:moveTo>
                    <a:pt x="1" y="0"/>
                  </a:moveTo>
                  <a:cubicBezTo>
                    <a:pt x="16" y="280"/>
                    <a:pt x="16" y="280"/>
                    <a:pt x="16" y="280"/>
                  </a:cubicBezTo>
                  <a:cubicBezTo>
                    <a:pt x="35" y="263"/>
                    <a:pt x="53" y="245"/>
                    <a:pt x="78" y="226"/>
                  </a:cubicBezTo>
                  <a:cubicBezTo>
                    <a:pt x="377" y="533"/>
                    <a:pt x="451" y="883"/>
                    <a:pt x="454" y="896"/>
                  </a:cubicBezTo>
                  <a:cubicBezTo>
                    <a:pt x="447" y="900"/>
                    <a:pt x="413" y="910"/>
                    <a:pt x="377" y="921"/>
                  </a:cubicBezTo>
                  <a:cubicBezTo>
                    <a:pt x="409" y="942"/>
                    <a:pt x="603" y="1083"/>
                    <a:pt x="611" y="1089"/>
                  </a:cubicBezTo>
                  <a:cubicBezTo>
                    <a:pt x="361" y="916"/>
                    <a:pt x="361" y="916"/>
                    <a:pt x="361" y="916"/>
                  </a:cubicBezTo>
                  <a:cubicBezTo>
                    <a:pt x="361" y="916"/>
                    <a:pt x="404" y="901"/>
                    <a:pt x="436" y="891"/>
                  </a:cubicBezTo>
                  <a:cubicBezTo>
                    <a:pt x="347" y="498"/>
                    <a:pt x="74" y="243"/>
                    <a:pt x="74" y="243"/>
                  </a:cubicBezTo>
                  <a:cubicBezTo>
                    <a:pt x="14" y="295"/>
                    <a:pt x="14" y="295"/>
                    <a:pt x="14" y="295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1" y="0"/>
                  </a:lnTo>
                  <a:close/>
                </a:path>
              </a:pathLst>
            </a:custGeom>
            <a:gradFill flip="none" rotWithShape="1">
              <a:gsLst>
                <a:gs pos="18000">
                  <a:srgbClr val="119707"/>
                </a:gs>
                <a:gs pos="67000">
                  <a:srgbClr val="8AD53F"/>
                </a:gs>
                <a:gs pos="100000">
                  <a:srgbClr val="BCEB6F"/>
                </a:gs>
              </a:gsLst>
              <a:lin ang="540000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3664" y="701"/>
              <a:ext cx="140" cy="69"/>
            </a:xfrm>
            <a:custGeom>
              <a:avLst/>
              <a:gdLst>
                <a:gd name="T0" fmla="*/ 59 w 59"/>
                <a:gd name="T1" fmla="*/ 0 h 29"/>
                <a:gd name="T2" fmla="*/ 47 w 59"/>
                <a:gd name="T3" fmla="*/ 22 h 29"/>
                <a:gd name="T4" fmla="*/ 15 w 59"/>
                <a:gd name="T5" fmla="*/ 29 h 29"/>
                <a:gd name="T6" fmla="*/ 0 w 59"/>
                <a:gd name="T7" fmla="*/ 14 h 29"/>
                <a:gd name="T8" fmla="*/ 59 w 5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9">
                  <a:moveTo>
                    <a:pt x="59" y="0"/>
                  </a:moveTo>
                  <a:cubicBezTo>
                    <a:pt x="47" y="22"/>
                    <a:pt x="47" y="22"/>
                    <a:pt x="47" y="22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5" y="19"/>
                    <a:pt x="0" y="14"/>
                    <a:pt x="0" y="14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1197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4548" y="2234"/>
              <a:ext cx="111" cy="87"/>
            </a:xfrm>
            <a:custGeom>
              <a:avLst/>
              <a:gdLst>
                <a:gd name="T0" fmla="*/ 0 w 47"/>
                <a:gd name="T1" fmla="*/ 19 h 37"/>
                <a:gd name="T2" fmla="*/ 21 w 47"/>
                <a:gd name="T3" fmla="*/ 0 h 37"/>
                <a:gd name="T4" fmla="*/ 47 w 47"/>
                <a:gd name="T5" fmla="*/ 1 h 37"/>
                <a:gd name="T6" fmla="*/ 5 w 47"/>
                <a:gd name="T7" fmla="*/ 37 h 37"/>
                <a:gd name="T8" fmla="*/ 0 w 47"/>
                <a:gd name="T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7">
                  <a:moveTo>
                    <a:pt x="0" y="19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36" y="11"/>
                    <a:pt x="5" y="37"/>
                  </a:cubicBezTo>
                  <a:cubicBezTo>
                    <a:pt x="3" y="31"/>
                    <a:pt x="2" y="25"/>
                    <a:pt x="0" y="19"/>
                  </a:cubicBezTo>
                  <a:close/>
                </a:path>
              </a:pathLst>
            </a:custGeom>
            <a:solidFill>
              <a:srgbClr val="1197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7"/>
            <p:cNvSpPr>
              <a:spLocks/>
            </p:cNvSpPr>
            <p:nvPr/>
          </p:nvSpPr>
          <p:spPr bwMode="auto">
            <a:xfrm>
              <a:off x="3119" y="1022"/>
              <a:ext cx="888" cy="1583"/>
            </a:xfrm>
            <a:custGeom>
              <a:avLst/>
              <a:gdLst>
                <a:gd name="T0" fmla="*/ 0 w 376"/>
                <a:gd name="T1" fmla="*/ 0 h 670"/>
                <a:gd name="T2" fmla="*/ 376 w 376"/>
                <a:gd name="T3" fmla="*/ 670 h 670"/>
                <a:gd name="T4" fmla="*/ 0 w 376"/>
                <a:gd name="T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6" h="670">
                  <a:moveTo>
                    <a:pt x="0" y="0"/>
                  </a:moveTo>
                  <a:cubicBezTo>
                    <a:pt x="0" y="0"/>
                    <a:pt x="265" y="205"/>
                    <a:pt x="376" y="670"/>
                  </a:cubicBezTo>
                  <a:cubicBezTo>
                    <a:pt x="350" y="522"/>
                    <a:pt x="283" y="26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8"/>
            <p:cNvSpPr>
              <a:spLocks/>
            </p:cNvSpPr>
            <p:nvPr/>
          </p:nvSpPr>
          <p:spPr bwMode="auto">
            <a:xfrm>
              <a:off x="2084" y="2968"/>
              <a:ext cx="1644" cy="296"/>
            </a:xfrm>
            <a:custGeom>
              <a:avLst/>
              <a:gdLst>
                <a:gd name="T0" fmla="*/ 696 w 696"/>
                <a:gd name="T1" fmla="*/ 12 h 125"/>
                <a:gd name="T2" fmla="*/ 0 w 696"/>
                <a:gd name="T3" fmla="*/ 0 h 125"/>
                <a:gd name="T4" fmla="*/ 696 w 696"/>
                <a:gd name="T5" fmla="*/ 1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6" h="125">
                  <a:moveTo>
                    <a:pt x="696" y="12"/>
                  </a:moveTo>
                  <a:cubicBezTo>
                    <a:pt x="696" y="12"/>
                    <a:pt x="415" y="125"/>
                    <a:pt x="0" y="0"/>
                  </a:cubicBezTo>
                  <a:cubicBezTo>
                    <a:pt x="127" y="47"/>
                    <a:pt x="393" y="120"/>
                    <a:pt x="69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9"/>
            <p:cNvSpPr>
              <a:spLocks/>
            </p:cNvSpPr>
            <p:nvPr/>
          </p:nvSpPr>
          <p:spPr bwMode="auto">
            <a:xfrm>
              <a:off x="1716" y="1039"/>
              <a:ext cx="940" cy="1549"/>
            </a:xfrm>
            <a:custGeom>
              <a:avLst/>
              <a:gdLst>
                <a:gd name="T0" fmla="*/ 398 w 398"/>
                <a:gd name="T1" fmla="*/ 0 h 656"/>
                <a:gd name="T2" fmla="*/ 0 w 398"/>
                <a:gd name="T3" fmla="*/ 656 h 656"/>
                <a:gd name="T4" fmla="*/ 398 w 398"/>
                <a:gd name="T5" fmla="*/ 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8" h="656">
                  <a:moveTo>
                    <a:pt x="398" y="0"/>
                  </a:moveTo>
                  <a:cubicBezTo>
                    <a:pt x="398" y="0"/>
                    <a:pt x="127" y="196"/>
                    <a:pt x="0" y="656"/>
                  </a:cubicBezTo>
                  <a:cubicBezTo>
                    <a:pt x="30" y="510"/>
                    <a:pt x="106" y="253"/>
                    <a:pt x="3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1" name="Text Box 1909"/>
          <p:cNvSpPr txBox="1">
            <a:spLocks noChangeArrowheads="1"/>
          </p:cNvSpPr>
          <p:nvPr/>
        </p:nvSpPr>
        <p:spPr bwMode="auto">
          <a:xfrm rot="1647136">
            <a:off x="3245684" y="3339517"/>
            <a:ext cx="389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</a:t>
            </a:r>
            <a:endParaRPr lang="en-US" altLang="ko-K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2" name="Text Box 1909"/>
          <p:cNvSpPr txBox="1">
            <a:spLocks noChangeArrowheads="1"/>
          </p:cNvSpPr>
          <p:nvPr/>
        </p:nvSpPr>
        <p:spPr bwMode="auto">
          <a:xfrm rot="20094812">
            <a:off x="5178967" y="3355104"/>
            <a:ext cx="389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  <a:endParaRPr lang="en-US" altLang="ko-K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3" name="Text Box 1909"/>
          <p:cNvSpPr txBox="1">
            <a:spLocks noChangeArrowheads="1"/>
          </p:cNvSpPr>
          <p:nvPr/>
        </p:nvSpPr>
        <p:spPr bwMode="auto">
          <a:xfrm>
            <a:off x="4249503" y="4927984"/>
            <a:ext cx="389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</a:t>
            </a:r>
            <a:endParaRPr lang="en-US" altLang="ko-K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42844" y="2428868"/>
            <a:ext cx="24288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Блок для предварительного тестирования кандидатов</a:t>
            </a:r>
            <a:br>
              <a:rPr lang="ru-RU" dirty="0"/>
            </a:br>
            <a:r>
              <a:rPr lang="ru-RU" dirty="0"/>
              <a:t>с проходным баллом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6500826" y="2428868"/>
            <a:ext cx="2500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Блок для </a:t>
            </a:r>
            <a:r>
              <a:rPr lang="ru-RU" dirty="0" err="1"/>
              <a:t>саморегистрации</a:t>
            </a:r>
            <a:r>
              <a:rPr lang="ru-RU" dirty="0"/>
              <a:t>                          в системе</a:t>
            </a:r>
            <a:br>
              <a:rPr lang="ru-RU" dirty="0"/>
            </a:br>
            <a:r>
              <a:rPr lang="ru-RU" dirty="0"/>
              <a:t> (если балл проходной)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2071670" y="6072206"/>
            <a:ext cx="5000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Блок для выборки и выгрузки данных в удобные форматы (в том числе документов на комиссию)</a:t>
            </a:r>
          </a:p>
        </p:txBody>
      </p:sp>
      <p:pic>
        <p:nvPicPr>
          <p:cNvPr id="87" name="Рисунок 86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58"/>
            <a:ext cx="9144000" cy="121758"/>
          </a:xfrm>
          <a:prstGeom prst="rect">
            <a:avLst/>
          </a:prstGeom>
        </p:spPr>
      </p:pic>
      <p:pic>
        <p:nvPicPr>
          <p:cNvPr id="88" name="Рисунок 87" descr="dvinaland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928662" cy="986703"/>
          </a:xfrm>
          <a:prstGeom prst="rect">
            <a:avLst/>
          </a:prstGeom>
        </p:spPr>
      </p:pic>
      <p:sp>
        <p:nvSpPr>
          <p:cNvPr id="89" name="Заголовок 1"/>
          <p:cNvSpPr txBox="1">
            <a:spLocks/>
          </p:cNvSpPr>
          <p:nvPr/>
        </p:nvSpPr>
        <p:spPr>
          <a:xfrm>
            <a:off x="928662" y="142852"/>
            <a:ext cx="8215338" cy="505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Резерв управленческих кадров Архангельской области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214422"/>
            <a:ext cx="857256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4. Изменить систему оценки работы регионов  с резервом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20" y="2786058"/>
            <a:ext cx="3500462" cy="22467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Сейчас: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основным критерием работы с резервом является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количество назначений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9190" y="19288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786314" y="2500306"/>
            <a:ext cx="4071966" cy="32316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Предлагаем: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учитывать работу резервистов в наиболее значимых для региона проектах и мероприятиях, экспертную и наставническую  деятельность в отношении молодежного резерва</a:t>
            </a:r>
          </a:p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(РУК –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не биржа труда,                                 а возможность </a:t>
            </a:r>
          </a:p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реализовать себя, </a:t>
            </a:r>
            <a:r>
              <a:rPr lang="ru-RU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«показать»)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58"/>
            <a:ext cx="9144000" cy="121758"/>
          </a:xfrm>
          <a:prstGeom prst="rect">
            <a:avLst/>
          </a:prstGeom>
        </p:spPr>
      </p:pic>
      <p:pic>
        <p:nvPicPr>
          <p:cNvPr id="9" name="Рисунок 8" descr="dvinaland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928662" cy="986703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928662" y="142852"/>
            <a:ext cx="8215338" cy="505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Резерв управленческих кадров Архангельской области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58"/>
            <a:ext cx="9144000" cy="121758"/>
          </a:xfrm>
          <a:prstGeom prst="rect">
            <a:avLst/>
          </a:prstGeom>
        </p:spPr>
      </p:pic>
      <p:pic>
        <p:nvPicPr>
          <p:cNvPr id="5" name="Рисунок 4" descr="dvinaland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928662" cy="986703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928662" y="142852"/>
            <a:ext cx="8215338" cy="505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Резерв управленческих кадров Архангельской области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A9D4E0-9CC6-4D2B-924C-8B02234CCA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94" y="928670"/>
            <a:ext cx="5542254" cy="5067917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069E77FC-F7DA-4B7B-8482-CAE978CA44AD}"/>
              </a:ext>
            </a:extLst>
          </p:cNvPr>
          <p:cNvSpPr txBox="1">
            <a:spLocks/>
          </p:cNvSpPr>
          <p:nvPr/>
        </p:nvSpPr>
        <p:spPr>
          <a:xfrm>
            <a:off x="4012171" y="2077326"/>
            <a:ext cx="988457" cy="2086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100" dirty="0">
                <a:solidFill>
                  <a:srgbClr val="FF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Новодвинск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036D3781-BEA1-4FC9-BBC1-9A28EC6FB21D}"/>
              </a:ext>
            </a:extLst>
          </p:cNvPr>
          <p:cNvSpPr txBox="1">
            <a:spLocks/>
          </p:cNvSpPr>
          <p:nvPr/>
        </p:nvSpPr>
        <p:spPr>
          <a:xfrm>
            <a:off x="2357422" y="2357430"/>
            <a:ext cx="1280310" cy="2143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100" dirty="0">
                <a:latin typeface="Gotham Pro" panose="02000503040000020004" pitchFamily="2" charset="0"/>
                <a:cs typeface="Gotham Pro" panose="02000503040000020004" pitchFamily="2" charset="0"/>
              </a:rPr>
              <a:t>Северодвинск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FDD2057E-F2B0-4251-9756-47F0BDEEF635}"/>
              </a:ext>
            </a:extLst>
          </p:cNvPr>
          <p:cNvSpPr txBox="1">
            <a:spLocks/>
          </p:cNvSpPr>
          <p:nvPr/>
        </p:nvSpPr>
        <p:spPr>
          <a:xfrm>
            <a:off x="3929058" y="5857892"/>
            <a:ext cx="934508" cy="2304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100" dirty="0">
                <a:solidFill>
                  <a:srgbClr val="FF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Вельский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9D3E31D6-5C54-44F3-B3C1-33D7E6838B0D}"/>
              </a:ext>
            </a:extLst>
          </p:cNvPr>
          <p:cNvSpPr txBox="1">
            <a:spLocks/>
          </p:cNvSpPr>
          <p:nvPr/>
        </p:nvSpPr>
        <p:spPr>
          <a:xfrm>
            <a:off x="7429520" y="5214950"/>
            <a:ext cx="1000131" cy="2143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100" dirty="0">
                <a:latin typeface="Gotham Pro" panose="02000503040000020004" pitchFamily="2" charset="0"/>
                <a:cs typeface="Gotham Pro" panose="02000503040000020004" pitchFamily="2" charset="0"/>
              </a:rPr>
              <a:t>Вилегодский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6B164988-C15A-48E6-BE0F-8A0549A4B9DB}"/>
              </a:ext>
            </a:extLst>
          </p:cNvPr>
          <p:cNvSpPr txBox="1">
            <a:spLocks/>
          </p:cNvSpPr>
          <p:nvPr/>
        </p:nvSpPr>
        <p:spPr>
          <a:xfrm>
            <a:off x="7143768" y="4357694"/>
            <a:ext cx="977392" cy="1447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100" dirty="0">
                <a:latin typeface="Gotham Pro" panose="02000503040000020004" pitchFamily="2" charset="0"/>
                <a:cs typeface="Gotham Pro" panose="02000503040000020004" pitchFamily="2" charset="0"/>
              </a:rPr>
              <a:t>Ленский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B50FC870-F5B4-49EB-B75E-138B057EB56D}"/>
              </a:ext>
            </a:extLst>
          </p:cNvPr>
          <p:cNvSpPr txBox="1">
            <a:spLocks/>
          </p:cNvSpPr>
          <p:nvPr/>
        </p:nvSpPr>
        <p:spPr>
          <a:xfrm>
            <a:off x="5653394" y="5294613"/>
            <a:ext cx="1340593" cy="3956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100" dirty="0">
                <a:latin typeface="Gotham Pro" panose="02000503040000020004" pitchFamily="2" charset="0"/>
                <a:cs typeface="Gotham Pro" panose="02000503040000020004" pitchFamily="2" charset="0"/>
              </a:rPr>
              <a:t>Котласский</a:t>
            </a: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415D22AA-41E5-4808-A1B2-61243722B9B4}"/>
              </a:ext>
            </a:extLst>
          </p:cNvPr>
          <p:cNvSpPr txBox="1">
            <a:spLocks/>
          </p:cNvSpPr>
          <p:nvPr/>
        </p:nvSpPr>
        <p:spPr>
          <a:xfrm>
            <a:off x="4786314" y="5857892"/>
            <a:ext cx="1016505" cy="2398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100" dirty="0">
                <a:solidFill>
                  <a:srgbClr val="FF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Устьянский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639A0D41-9486-4320-B488-70F39E1811DE}"/>
              </a:ext>
            </a:extLst>
          </p:cNvPr>
          <p:cNvSpPr txBox="1">
            <a:spLocks/>
          </p:cNvSpPr>
          <p:nvPr/>
        </p:nvSpPr>
        <p:spPr>
          <a:xfrm>
            <a:off x="5286380" y="4929198"/>
            <a:ext cx="1263795" cy="1918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100" dirty="0">
                <a:solidFill>
                  <a:srgbClr val="FF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Красноборский</a:t>
            </a: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F053F247-9725-449A-A771-3039FF9A30C3}"/>
              </a:ext>
            </a:extLst>
          </p:cNvPr>
          <p:cNvSpPr txBox="1">
            <a:spLocks/>
          </p:cNvSpPr>
          <p:nvPr/>
        </p:nvSpPr>
        <p:spPr>
          <a:xfrm>
            <a:off x="4929190" y="4572008"/>
            <a:ext cx="1255797" cy="1702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100" dirty="0">
                <a:solidFill>
                  <a:srgbClr val="FF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Верхнетоемский</a:t>
            </a: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id="{12529B48-44A6-489C-9747-BA0F3A9DD35C}"/>
              </a:ext>
            </a:extLst>
          </p:cNvPr>
          <p:cNvSpPr txBox="1">
            <a:spLocks/>
          </p:cNvSpPr>
          <p:nvPr/>
        </p:nvSpPr>
        <p:spPr>
          <a:xfrm>
            <a:off x="4143372" y="3929067"/>
            <a:ext cx="1214446" cy="2143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100" dirty="0">
                <a:latin typeface="Gotham Pro" panose="02000503040000020004" pitchFamily="2" charset="0"/>
                <a:cs typeface="Gotham Pro" panose="02000503040000020004" pitchFamily="2" charset="0"/>
              </a:rPr>
              <a:t>Виноградовский</a:t>
            </a:r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id="{21DB19ED-C4EB-4733-86C3-09340C300770}"/>
              </a:ext>
            </a:extLst>
          </p:cNvPr>
          <p:cNvSpPr txBox="1">
            <a:spLocks/>
          </p:cNvSpPr>
          <p:nvPr/>
        </p:nvSpPr>
        <p:spPr>
          <a:xfrm>
            <a:off x="5010882" y="3281026"/>
            <a:ext cx="1184144" cy="3940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100" dirty="0">
                <a:latin typeface="Gotham Pro" panose="02000503040000020004" pitchFamily="2" charset="0"/>
                <a:cs typeface="Gotham Pro" panose="02000503040000020004" pitchFamily="2" charset="0"/>
              </a:rPr>
              <a:t>Пинежский</a:t>
            </a:r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6F1E606F-E384-4BB0-A56F-445E3AE92B0A}"/>
              </a:ext>
            </a:extLst>
          </p:cNvPr>
          <p:cNvSpPr txBox="1">
            <a:spLocks/>
          </p:cNvSpPr>
          <p:nvPr/>
        </p:nvSpPr>
        <p:spPr>
          <a:xfrm>
            <a:off x="5853207" y="2369047"/>
            <a:ext cx="1184143" cy="3574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100" dirty="0">
                <a:latin typeface="Gotham Pro" panose="02000503040000020004" pitchFamily="2" charset="0"/>
                <a:cs typeface="Gotham Pro" panose="02000503040000020004" pitchFamily="2" charset="0"/>
              </a:rPr>
              <a:t>Лешуконский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1E6AEBF3-0022-428A-8107-51555250014A}"/>
              </a:ext>
            </a:extLst>
          </p:cNvPr>
          <p:cNvSpPr txBox="1">
            <a:spLocks/>
          </p:cNvSpPr>
          <p:nvPr/>
        </p:nvSpPr>
        <p:spPr>
          <a:xfrm>
            <a:off x="5352526" y="1511939"/>
            <a:ext cx="1259289" cy="3470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100" dirty="0">
                <a:latin typeface="Gotham Pro" panose="02000503040000020004" pitchFamily="2" charset="0"/>
                <a:cs typeface="Gotham Pro" panose="02000503040000020004" pitchFamily="2" charset="0"/>
              </a:rPr>
              <a:t>Мезенский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7ECD6C14-38C1-40B4-B7C1-0360FA5F513E}"/>
              </a:ext>
            </a:extLst>
          </p:cNvPr>
          <p:cNvSpPr txBox="1">
            <a:spLocks/>
          </p:cNvSpPr>
          <p:nvPr/>
        </p:nvSpPr>
        <p:spPr>
          <a:xfrm>
            <a:off x="3714744" y="3214686"/>
            <a:ext cx="1180724" cy="1696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100" dirty="0">
                <a:solidFill>
                  <a:srgbClr val="FF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Холмогорский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F72228D1-8FC7-4180-9E6C-7590DCE2AA12}"/>
              </a:ext>
            </a:extLst>
          </p:cNvPr>
          <p:cNvSpPr txBox="1">
            <a:spLocks/>
          </p:cNvSpPr>
          <p:nvPr/>
        </p:nvSpPr>
        <p:spPr>
          <a:xfrm>
            <a:off x="2071671" y="3571876"/>
            <a:ext cx="928693" cy="2143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100" dirty="0">
                <a:latin typeface="Gotham Pro" panose="02000503040000020004" pitchFamily="2" charset="0"/>
                <a:cs typeface="Gotham Pro" panose="02000503040000020004" pitchFamily="2" charset="0"/>
              </a:rPr>
              <a:t>Онежский</a:t>
            </a:r>
          </a:p>
        </p:txBody>
      </p:sp>
      <p:sp>
        <p:nvSpPr>
          <p:cNvPr id="31" name="Объект 2">
            <a:extLst>
              <a:ext uri="{FF2B5EF4-FFF2-40B4-BE49-F238E27FC236}">
                <a16:creationId xmlns:a16="http://schemas.microsoft.com/office/drawing/2014/main" id="{9B625749-93FF-475E-B271-D61391BD6D0A}"/>
              </a:ext>
            </a:extLst>
          </p:cNvPr>
          <p:cNvSpPr txBox="1">
            <a:spLocks/>
          </p:cNvSpPr>
          <p:nvPr/>
        </p:nvSpPr>
        <p:spPr>
          <a:xfrm>
            <a:off x="2568720" y="5906954"/>
            <a:ext cx="1137673" cy="3141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100" dirty="0" err="1">
                <a:solidFill>
                  <a:srgbClr val="FF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Коношский</a:t>
            </a:r>
            <a:endParaRPr lang="ru-RU" sz="1100" dirty="0">
              <a:solidFill>
                <a:srgbClr val="FF0000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32" name="Объект 2">
            <a:extLst>
              <a:ext uri="{FF2B5EF4-FFF2-40B4-BE49-F238E27FC236}">
                <a16:creationId xmlns:a16="http://schemas.microsoft.com/office/drawing/2014/main" id="{C1069858-001B-4443-A742-2E042CFBBEE5}"/>
              </a:ext>
            </a:extLst>
          </p:cNvPr>
          <p:cNvSpPr txBox="1">
            <a:spLocks/>
          </p:cNvSpPr>
          <p:nvPr/>
        </p:nvSpPr>
        <p:spPr>
          <a:xfrm>
            <a:off x="3143240" y="4929198"/>
            <a:ext cx="1085849" cy="1739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100" dirty="0">
                <a:solidFill>
                  <a:srgbClr val="FF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Няндомский</a:t>
            </a: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id="{6B1FAB0B-0CB6-49D6-BBB2-221741005434}"/>
              </a:ext>
            </a:extLst>
          </p:cNvPr>
          <p:cNvSpPr txBox="1">
            <a:spLocks/>
          </p:cNvSpPr>
          <p:nvPr/>
        </p:nvSpPr>
        <p:spPr>
          <a:xfrm>
            <a:off x="6357950" y="5922127"/>
            <a:ext cx="957671" cy="2215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100" dirty="0">
                <a:latin typeface="Gotham Pro" panose="02000503040000020004" pitchFamily="2" charset="0"/>
                <a:cs typeface="Gotham Pro" panose="02000503040000020004" pitchFamily="2" charset="0"/>
              </a:rPr>
              <a:t>Коряжма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id="{3AE0A91E-EA8B-4661-9FBD-8FE55AAC1DBF}"/>
              </a:ext>
            </a:extLst>
          </p:cNvPr>
          <p:cNvSpPr txBox="1">
            <a:spLocks/>
          </p:cNvSpPr>
          <p:nvPr/>
        </p:nvSpPr>
        <p:spPr>
          <a:xfrm>
            <a:off x="3109147" y="3903062"/>
            <a:ext cx="1080389" cy="4035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100" dirty="0">
                <a:solidFill>
                  <a:srgbClr val="FF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Мирный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1F63B85-8E10-49B2-A01C-24B42B9412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952" y="1904535"/>
            <a:ext cx="399584" cy="51352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4BF29EF4-5051-4682-8173-74988E39B6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136" y="2763052"/>
            <a:ext cx="422088" cy="53898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28FC66A-67A5-4AFE-971E-E52936DD6F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4" y="2643182"/>
            <a:ext cx="417100" cy="51988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EF21713-C59E-4FF4-84A6-9E11DE3625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12" y="3000372"/>
            <a:ext cx="415910" cy="51988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6C1C984-1C64-431C-87DC-6AC7BB8289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065" y="3430455"/>
            <a:ext cx="525951" cy="52595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0A38144-3125-45EC-9CED-A65F076001F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82" y="1400368"/>
            <a:ext cx="367671" cy="51988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C91740A-5F4D-425E-8C07-F048A7DDAC8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0" y="5715016"/>
            <a:ext cx="393409" cy="49657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DB8015A-154A-4207-9472-8E2328E7D96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94" y="4071942"/>
            <a:ext cx="393409" cy="49711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E69CB6A-7D47-4B2D-BE2B-EC7BCB6E31D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92" y="4929198"/>
            <a:ext cx="380321" cy="47589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7757FB2-8E26-4D18-8C76-554C4525220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547" y="5226402"/>
            <a:ext cx="428658" cy="51594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71239BE-F58E-4CF6-9CD0-293B996E0F9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98" y="4429132"/>
            <a:ext cx="417244" cy="51298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007A3B15-A837-44B4-A9F7-365A2C6A511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78" y="4143380"/>
            <a:ext cx="408010" cy="50976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EBC8BD61-FD1F-4F2E-8FA3-D26217E6BF1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4" y="1214422"/>
            <a:ext cx="414997" cy="51352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FAE7264-8D2A-4761-976E-DFBD19435CD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904" y="4905878"/>
            <a:ext cx="418835" cy="51352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BE296DA-308F-4F9D-8097-57B882195AE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35" y="5342405"/>
            <a:ext cx="408418" cy="51679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CCD77892-9A13-4343-9FA3-A2A9645D160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069" y="3397289"/>
            <a:ext cx="422345" cy="51523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EE3E8C8C-9FF2-49ED-ABAE-0E4669A153A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2" y="4429132"/>
            <a:ext cx="399584" cy="480569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0CBC15F-5DCE-44E7-9498-773CFCEA8590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204" y="3774740"/>
            <a:ext cx="507777" cy="66050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4BC9420-A401-482E-84E8-B93BCB55C70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054" y="5150280"/>
            <a:ext cx="387296" cy="47250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B93C476-C185-4847-9970-A0DB3AC0D264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488" y="4197633"/>
            <a:ext cx="293549" cy="522951"/>
          </a:xfrm>
          <a:prstGeom prst="rect">
            <a:avLst/>
          </a:prstGeom>
        </p:spPr>
      </p:pic>
      <p:sp>
        <p:nvSpPr>
          <p:cNvPr id="55" name="Объект 2">
            <a:extLst>
              <a:ext uri="{FF2B5EF4-FFF2-40B4-BE49-F238E27FC236}">
                <a16:creationId xmlns:a16="http://schemas.microsoft.com/office/drawing/2014/main" id="{55C2A0A4-BC2A-434E-90F7-2F784738B94E}"/>
              </a:ext>
            </a:extLst>
          </p:cNvPr>
          <p:cNvSpPr txBox="1">
            <a:spLocks/>
          </p:cNvSpPr>
          <p:nvPr/>
        </p:nvSpPr>
        <p:spPr>
          <a:xfrm>
            <a:off x="3908411" y="4680920"/>
            <a:ext cx="1234613" cy="3192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100" dirty="0">
                <a:latin typeface="Gotham Pro" panose="02000503040000020004" pitchFamily="2" charset="0"/>
                <a:cs typeface="Gotham Pro" panose="02000503040000020004" pitchFamily="2" charset="0"/>
              </a:rPr>
              <a:t>Шенкурский</a:t>
            </a: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96490E90-B48A-440B-8369-A4FF2C56E99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188" y="5131454"/>
            <a:ext cx="364932" cy="62082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86D8226-DDC9-444D-97DA-DD51969635C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12" y="1857364"/>
            <a:ext cx="443778" cy="55144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6D2E6D58-F925-48ED-92A8-C02B75E864A2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773" y="1991551"/>
            <a:ext cx="406603" cy="513523"/>
          </a:xfrm>
          <a:prstGeom prst="rect">
            <a:avLst/>
          </a:prstGeom>
        </p:spPr>
      </p:pic>
      <p:sp>
        <p:nvSpPr>
          <p:cNvPr id="60" name="Объект 2">
            <a:extLst>
              <a:ext uri="{FF2B5EF4-FFF2-40B4-BE49-F238E27FC236}">
                <a16:creationId xmlns:a16="http://schemas.microsoft.com/office/drawing/2014/main" id="{53F82495-BD67-4A7D-92BE-794B5B08A3C5}"/>
              </a:ext>
            </a:extLst>
          </p:cNvPr>
          <p:cNvSpPr txBox="1">
            <a:spLocks/>
          </p:cNvSpPr>
          <p:nvPr/>
        </p:nvSpPr>
        <p:spPr>
          <a:xfrm>
            <a:off x="2227138" y="4346244"/>
            <a:ext cx="1201763" cy="3320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100" dirty="0">
                <a:latin typeface="Gotham Pro" panose="02000503040000020004" pitchFamily="2" charset="0"/>
                <a:cs typeface="Gotham Pro" panose="02000503040000020004" pitchFamily="2" charset="0"/>
              </a:rPr>
              <a:t>Плесецкий</a:t>
            </a:r>
          </a:p>
        </p:txBody>
      </p:sp>
      <p:sp>
        <p:nvSpPr>
          <p:cNvPr id="61" name="Объект 2">
            <a:extLst>
              <a:ext uri="{FF2B5EF4-FFF2-40B4-BE49-F238E27FC236}">
                <a16:creationId xmlns:a16="http://schemas.microsoft.com/office/drawing/2014/main" id="{5E807EBA-324E-4F70-B73B-919CD7990503}"/>
              </a:ext>
            </a:extLst>
          </p:cNvPr>
          <p:cNvSpPr txBox="1">
            <a:spLocks/>
          </p:cNvSpPr>
          <p:nvPr/>
        </p:nvSpPr>
        <p:spPr>
          <a:xfrm>
            <a:off x="1655634" y="5417814"/>
            <a:ext cx="1333209" cy="36740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100" dirty="0">
                <a:solidFill>
                  <a:srgbClr val="FF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Каргопольский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3571868" y="1714488"/>
            <a:ext cx="9460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rgbClr val="FF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Приморский</a:t>
            </a:r>
            <a:endParaRPr lang="ru-RU" sz="1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857232"/>
            <a:ext cx="5300642" cy="64294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Региональные документы</a:t>
            </a:r>
          </a:p>
          <a:p>
            <a:pPr marL="0" indent="542925" algn="ctr">
              <a:spcBef>
                <a:spcPts val="0"/>
              </a:spcBef>
              <a:spcAft>
                <a:spcPts val="1000"/>
              </a:spcAft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58"/>
            <a:ext cx="9144000" cy="121758"/>
          </a:xfrm>
          <a:prstGeom prst="rect">
            <a:avLst/>
          </a:prstGeom>
        </p:spPr>
      </p:pic>
      <p:pic>
        <p:nvPicPr>
          <p:cNvPr id="5" name="Рисунок 4" descr="dvinaland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928662" cy="986703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28662" y="0"/>
            <a:ext cx="8215338" cy="505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Резерв управленческих кадров Архангельской области</a:t>
            </a:r>
          </a:p>
        </p:txBody>
      </p:sp>
      <p:pic>
        <p:nvPicPr>
          <p:cNvPr id="8" name="Рисунок 7" descr="ПОРЯДОК формирования РУК УТ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-399604" y="1542557"/>
            <a:ext cx="3159130" cy="2074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357422" y="1357298"/>
            <a:ext cx="6572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Порядок формирования и использования резерва управленческих кадров (РУК), утвержденный распоряжением Губернатора Архангельской области от 4 сентября 2018 г. № 757-р.</a:t>
            </a:r>
          </a:p>
        </p:txBody>
      </p:sp>
      <p:pic>
        <p:nvPicPr>
          <p:cNvPr id="10" name="Рисунок 9" descr="Приложение к справк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3143247"/>
            <a:ext cx="6215106" cy="33781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58"/>
            <a:ext cx="9144000" cy="121758"/>
          </a:xfrm>
          <a:prstGeom prst="rect">
            <a:avLst/>
          </a:prstGeom>
        </p:spPr>
      </p:pic>
      <p:pic>
        <p:nvPicPr>
          <p:cNvPr id="3" name="Рисунок 2" descr="dvinaland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928662" cy="9867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7290" y="928670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Мероприятия с участием резервистов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28662" y="142852"/>
            <a:ext cx="8215338" cy="505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Резерв управленческих кадров Архангельской области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428596" y="2786058"/>
            <a:ext cx="1800000" cy="1800000"/>
            <a:chOff x="214282" y="2571744"/>
            <a:chExt cx="1800000" cy="1800000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214282" y="2571744"/>
              <a:ext cx="1800000" cy="1800000"/>
              <a:chOff x="285720" y="2643182"/>
              <a:chExt cx="1800000" cy="1800000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285720" y="2643182"/>
                <a:ext cx="1800000" cy="180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465720" y="2823182"/>
                <a:ext cx="1440000" cy="144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78497" y="3148579"/>
              <a:ext cx="10715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Times New Roman" pitchFamily="18" charset="0"/>
                  <a:cs typeface="Times New Roman" pitchFamily="18" charset="0"/>
                </a:rPr>
                <a:t>РУК</a:t>
              </a: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357422" y="4929198"/>
            <a:ext cx="6072230" cy="928800"/>
            <a:chOff x="2357422" y="4929198"/>
            <a:chExt cx="6072230" cy="9288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928926" y="4929198"/>
              <a:ext cx="5500726" cy="9252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361950"/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мероприятия по профессиональному развитию, повышению квалификации (включая преподавание)</a:t>
              </a:r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2357422" y="4929198"/>
              <a:ext cx="928800" cy="928800"/>
              <a:chOff x="285720" y="2643182"/>
              <a:chExt cx="1800000" cy="1800000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285720" y="2643182"/>
                <a:ext cx="1800000" cy="180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Овал 26"/>
              <p:cNvSpPr/>
              <p:nvPr/>
            </p:nvSpPr>
            <p:spPr>
              <a:xfrm>
                <a:off x="465720" y="2823182"/>
                <a:ext cx="1440000" cy="144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50000"/>
                  </a:lnSpc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28</a:t>
                </a:r>
                <a:b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pc="-1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чел.</a:t>
                </a:r>
              </a:p>
            </p:txBody>
          </p:sp>
        </p:grpSp>
      </p:grpSp>
      <p:cxnSp>
        <p:nvCxnSpPr>
          <p:cNvPr id="34" name="Прямая соединительная линия 33"/>
          <p:cNvCxnSpPr/>
          <p:nvPr/>
        </p:nvCxnSpPr>
        <p:spPr>
          <a:xfrm flipV="1">
            <a:off x="1857356" y="2357430"/>
            <a:ext cx="571504" cy="500066"/>
          </a:xfrm>
          <a:prstGeom prst="line">
            <a:avLst/>
          </a:prstGeom>
          <a:ln w="19050">
            <a:solidFill>
              <a:srgbClr val="308E1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357422" y="3714752"/>
            <a:ext cx="500066" cy="71438"/>
          </a:xfrm>
          <a:prstGeom prst="line">
            <a:avLst/>
          </a:prstGeom>
          <a:ln w="19050"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6200000" flipH="1">
            <a:off x="1750199" y="4607727"/>
            <a:ext cx="642942" cy="42862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Группа 39"/>
          <p:cNvGrpSpPr/>
          <p:nvPr/>
        </p:nvGrpSpPr>
        <p:grpSpPr>
          <a:xfrm>
            <a:off x="2857488" y="3357562"/>
            <a:ext cx="6072198" cy="928800"/>
            <a:chOff x="2857488" y="3357562"/>
            <a:chExt cx="6072198" cy="9288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500398" y="3357562"/>
              <a:ext cx="5429288" cy="923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361950"/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участие в разработке (реализации, координации) законов, документов управленческого характера, проектов в различных сферах деятельности (70)</a:t>
              </a:r>
            </a:p>
          </p:txBody>
        </p:sp>
        <p:sp>
          <p:nvSpPr>
            <p:cNvPr id="33" name="Овал 32"/>
            <p:cNvSpPr/>
            <p:nvPr/>
          </p:nvSpPr>
          <p:spPr>
            <a:xfrm>
              <a:off x="2857488" y="3357562"/>
              <a:ext cx="928800" cy="928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2950368" y="3450442"/>
              <a:ext cx="743040" cy="7430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50000"/>
                </a:lnSpc>
              </a:pP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38</a:t>
              </a:r>
              <a:b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pc="-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чел.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428860" y="1714488"/>
            <a:ext cx="6072230" cy="928694"/>
            <a:chOff x="2428860" y="1714488"/>
            <a:chExt cx="6072230" cy="92869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000364" y="1714488"/>
              <a:ext cx="5500726" cy="9252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266700"/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участие в работе коллегиальных/ совещательных/ общественных органов, а также в  мероприятиях публичного характера (173 мероприятия)</a:t>
              </a:r>
            </a:p>
          </p:txBody>
        </p:sp>
        <p:sp>
          <p:nvSpPr>
            <p:cNvPr id="20" name="Овал 19"/>
            <p:cNvSpPr/>
            <p:nvPr/>
          </p:nvSpPr>
          <p:spPr>
            <a:xfrm>
              <a:off x="2428860" y="1714488"/>
              <a:ext cx="928694" cy="92869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521687" y="1807315"/>
              <a:ext cx="743040" cy="7430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50000"/>
                </a:lnSpc>
              </a:pP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43</a:t>
              </a:r>
              <a:b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pc="-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чел.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7143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 кандидаты включаются в РУК?</a:t>
            </a:r>
          </a:p>
        </p:txBody>
      </p:sp>
      <p:pic>
        <p:nvPicPr>
          <p:cNvPr id="4" name="Рисунок 3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58"/>
            <a:ext cx="9144000" cy="121758"/>
          </a:xfrm>
          <a:prstGeom prst="rect">
            <a:avLst/>
          </a:prstGeom>
        </p:spPr>
      </p:pic>
      <p:pic>
        <p:nvPicPr>
          <p:cNvPr id="5" name="Рисунок 4" descr="dvinaland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928662" cy="986703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28662" y="0"/>
            <a:ext cx="8215338" cy="505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Резерв управленческих кадров Архангельской области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6618738"/>
              </p:ext>
            </p:extLst>
          </p:nvPr>
        </p:nvGraphicFramePr>
        <p:xfrm>
          <a:off x="214282" y="2000240"/>
          <a:ext cx="8715436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етр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0"/>
            <a:ext cx="1142976" cy="15773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14546" y="1071546"/>
            <a:ext cx="6429420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Рыженков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Андрей Александрович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Возраст – 29 лет.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Образование – высшее, 2011, РГПУ имени А.И. Герцена, юрист по специальности «Юриспруденция».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Профессиональный стаж – 10 лет (стропальщик, директор отдела продаж, начальник управления).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Управленческий стаж – 7 лет, в том числе: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2014 – 2015, администрация МО «Приморский муниципальный район», начальник управления по социальной политике.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2016 – н/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., администрация МО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Талажское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глава муниципального образования.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Женат, дочь.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0"/>
            <a:ext cx="81439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>
                <a:solidFill>
                  <a:srgbClr val="1C355E"/>
                </a:solidFill>
              </a:rPr>
              <a:t>Администрация Губернатора Архангельской области и Правительства Архангельской области</a:t>
            </a:r>
          </a:p>
        </p:txBody>
      </p:sp>
      <p:pic>
        <p:nvPicPr>
          <p:cNvPr id="3074" name="Picture 2" descr="C:\Users\Аверина\Pictures\Архангельск\Рыженк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85926"/>
            <a:ext cx="2000264" cy="3006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Петр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4857760"/>
            <a:ext cx="1142976" cy="15773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00010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/>
          </a:p>
          <a:p>
            <a:pPr marL="268288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сегодняшний день в РУК состоит 42 человека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68288"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147030264"/>
              </p:ext>
            </p:extLst>
          </p:nvPr>
        </p:nvGraphicFramePr>
        <p:xfrm>
          <a:off x="142844" y="2214554"/>
          <a:ext cx="3643305" cy="2786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43340" y="3286124"/>
            <a:ext cx="50006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Резерв управленческих кадров на выборные должности законодательных (представительных) органах власти Архангельской области и Резерв должностных лиц органов местного самоуправления, руководителей муниципальных образований (городских округ и муниципальных районов) –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человека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1000100" y="5357826"/>
            <a:ext cx="7072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Резерв управленческих кадров на должности руководителей областных государственных предприятий и учреждений, предприятий и организаций регионального значения с долей собственности региона 25 и более процентов (по отраслям) – 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33 человека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5936" y="2060848"/>
            <a:ext cx="4500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Резерв управленческих кадров на руководящие должности в исполнительных органах государственной власти Архангельской области –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6 человек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5429264"/>
            <a:ext cx="214314" cy="2143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57620" y="3357562"/>
            <a:ext cx="214314" cy="2143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57620" y="2143116"/>
            <a:ext cx="214314" cy="214314"/>
          </a:xfrm>
          <a:prstGeom prst="rect">
            <a:avLst/>
          </a:prstGeom>
          <a:solidFill>
            <a:srgbClr val="FACED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029058112"/>
              </p:ext>
            </p:extLst>
          </p:nvPr>
        </p:nvGraphicFramePr>
        <p:xfrm>
          <a:off x="323528" y="1907804"/>
          <a:ext cx="3480048" cy="3328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" name="Рисунок 14" descr="Рисунок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14358"/>
            <a:ext cx="9144000" cy="121758"/>
          </a:xfrm>
          <a:prstGeom prst="rect">
            <a:avLst/>
          </a:prstGeom>
        </p:spPr>
      </p:pic>
      <p:pic>
        <p:nvPicPr>
          <p:cNvPr id="17" name="Рисунок 16" descr="dvinaland-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"/>
            <a:ext cx="928662" cy="986703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928662" y="142852"/>
            <a:ext cx="8215338" cy="505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Резерв управленческих кадров Архангельской области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0" y="2"/>
            <a:ext cx="9144000" cy="986703"/>
            <a:chOff x="0" y="0"/>
            <a:chExt cx="9144000" cy="986703"/>
          </a:xfrm>
        </p:grpSpPr>
        <p:pic>
          <p:nvPicPr>
            <p:cNvPr id="6" name="Рисунок 5" descr="Рисунок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14356"/>
              <a:ext cx="9144000" cy="121758"/>
            </a:xfrm>
            <a:prstGeom prst="rect">
              <a:avLst/>
            </a:prstGeom>
          </p:spPr>
        </p:pic>
        <p:pic>
          <p:nvPicPr>
            <p:cNvPr id="7" name="Рисунок 6" descr="dvinaland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28662" cy="98670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0" y="928670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Ресурсный центр организует обучение МС, включенных в РУК, в рамках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мероприятий 3.1 и 3.2 подпрограммы № 1 «Развитие кадрового потенциала государственных и муниципальных органов власти Архангельской области» </a:t>
            </a:r>
            <a:b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ГП АО «Совершенствование государственного управления и местного самоуправления, развитие институтов гражданского общества в Архангельской области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5720" y="3286124"/>
            <a:ext cx="3500462" cy="11430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6 специализированных курсов ПК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57422" y="2643182"/>
            <a:ext cx="4214842" cy="4286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2021 годы </a:t>
            </a:r>
            <a:endParaRPr lang="ru-RU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5720" y="5429264"/>
            <a:ext cx="3500462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из 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МС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15 человек 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5720" y="4643446"/>
            <a:ext cx="3500462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Обучено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134 резервистов</a:t>
            </a:r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429256" y="3286124"/>
            <a:ext cx="3500462" cy="11430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6 управленческих тренингов и тестирований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29256" y="4643446"/>
            <a:ext cx="3500462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Приняли участие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88 резервистов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29256" y="5429264"/>
            <a:ext cx="3500462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из 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МС – 11 человек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7158" y="6150114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Каждому резервисту выданы индивидуальные результаты и рекомендации по дальнейшему профессиональному развитию. </a:t>
            </a:r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28662" y="142852"/>
            <a:ext cx="8215338" cy="505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Резерв управленческих кадров Архангельской области</a:t>
            </a:r>
          </a:p>
        </p:txBody>
      </p:sp>
      <p:sp>
        <p:nvSpPr>
          <p:cNvPr id="24" name="Стрелка вниз 23"/>
          <p:cNvSpPr/>
          <p:nvPr/>
        </p:nvSpPr>
        <p:spPr>
          <a:xfrm rot="2184312">
            <a:off x="3977409" y="3098464"/>
            <a:ext cx="338305" cy="7556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9264276">
            <a:off x="4906875" y="3102156"/>
            <a:ext cx="363659" cy="7556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900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58"/>
            <a:ext cx="9144000" cy="121758"/>
          </a:xfrm>
          <a:prstGeom prst="rect">
            <a:avLst/>
          </a:prstGeom>
        </p:spPr>
      </p:pic>
      <p:pic>
        <p:nvPicPr>
          <p:cNvPr id="5" name="Рисунок 4" descr="dvinaland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928662" cy="986703"/>
          </a:xfrm>
          <a:prstGeom prst="rect">
            <a:avLst/>
          </a:prstGeom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0" y="157161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9" name="Группа 18"/>
          <p:cNvGrpSpPr/>
          <p:nvPr/>
        </p:nvGrpSpPr>
        <p:grpSpPr>
          <a:xfrm>
            <a:off x="1080000" y="1857364"/>
            <a:ext cx="4734456" cy="1575008"/>
            <a:chOff x="1559256" y="1854562"/>
            <a:chExt cx="4734456" cy="1575008"/>
          </a:xfrm>
        </p:grpSpPr>
        <p:sp>
          <p:nvSpPr>
            <p:cNvPr id="10" name="Полилиния 9"/>
            <p:cNvSpPr/>
            <p:nvPr/>
          </p:nvSpPr>
          <p:spPr>
            <a:xfrm>
              <a:off x="1559256" y="2997570"/>
              <a:ext cx="385200" cy="432000"/>
            </a:xfrm>
            <a:custGeom>
              <a:avLst/>
              <a:gdLst>
                <a:gd name="connsiteX0" fmla="*/ 0 w 10000"/>
                <a:gd name="connsiteY0" fmla="*/ 1667 h 10000"/>
                <a:gd name="connsiteX1" fmla="*/ 4055 w 10000"/>
                <a:gd name="connsiteY1" fmla="*/ 30 h 10000"/>
                <a:gd name="connsiteX2" fmla="*/ 5945 w 10000"/>
                <a:gd name="connsiteY2" fmla="*/ 30 h 10000"/>
                <a:gd name="connsiteX3" fmla="*/ 10000 w 10000"/>
                <a:gd name="connsiteY3" fmla="*/ 1667 h 10000"/>
                <a:gd name="connsiteX4" fmla="*/ 10000 w 10000"/>
                <a:gd name="connsiteY4" fmla="*/ 8333 h 10000"/>
                <a:gd name="connsiteX5" fmla="*/ 5945 w 10000"/>
                <a:gd name="connsiteY5" fmla="*/ 9970 h 10000"/>
                <a:gd name="connsiteX6" fmla="*/ 4055 w 10000"/>
                <a:gd name="connsiteY6" fmla="*/ 9970 h 10000"/>
                <a:gd name="connsiteX7" fmla="*/ 0 w 10000"/>
                <a:gd name="connsiteY7" fmla="*/ 8333 h 10000"/>
                <a:gd name="connsiteX8" fmla="*/ 0 w 10000"/>
                <a:gd name="connsiteY8" fmla="*/ 1667 h 10000"/>
                <a:gd name="connsiteX0" fmla="*/ 10000 w 10000"/>
                <a:gd name="connsiteY0" fmla="*/ 1667 h 10000"/>
                <a:gd name="connsiteX1" fmla="*/ 5945 w 10000"/>
                <a:gd name="connsiteY1" fmla="*/ 3304 h 10000"/>
                <a:gd name="connsiteX2" fmla="*/ 4055 w 10000"/>
                <a:gd name="connsiteY2" fmla="*/ 3304 h 10000"/>
                <a:gd name="connsiteX3" fmla="*/ 0 w 10000"/>
                <a:gd name="connsiteY3" fmla="*/ 1667 h 10000"/>
                <a:gd name="connsiteX0" fmla="*/ 0 w 10000"/>
                <a:gd name="connsiteY0" fmla="*/ 1667 h 10000"/>
                <a:gd name="connsiteX1" fmla="*/ 4055 w 10000"/>
                <a:gd name="connsiteY1" fmla="*/ 30 h 10000"/>
                <a:gd name="connsiteX2" fmla="*/ 5945 w 10000"/>
                <a:gd name="connsiteY2" fmla="*/ 30 h 10000"/>
                <a:gd name="connsiteX3" fmla="*/ 10000 w 10000"/>
                <a:gd name="connsiteY3" fmla="*/ 1667 h 10000"/>
                <a:gd name="connsiteX4" fmla="*/ 10000 w 10000"/>
                <a:gd name="connsiteY4" fmla="*/ 8333 h 10000"/>
                <a:gd name="connsiteX5" fmla="*/ 5945 w 10000"/>
                <a:gd name="connsiteY5" fmla="*/ 9970 h 10000"/>
                <a:gd name="connsiteX6" fmla="*/ 4055 w 10000"/>
                <a:gd name="connsiteY6" fmla="*/ 9970 h 10000"/>
                <a:gd name="connsiteX7" fmla="*/ 0 w 10000"/>
                <a:gd name="connsiteY7" fmla="*/ 8333 h 10000"/>
                <a:gd name="connsiteX8" fmla="*/ 0 w 10000"/>
                <a:gd name="connsiteY8" fmla="*/ 166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 stroke="0" extrusionOk="0">
                  <a:moveTo>
                    <a:pt x="0" y="1667"/>
                  </a:moveTo>
                  <a:cubicBezTo>
                    <a:pt x="0" y="868"/>
                    <a:pt x="1701" y="181"/>
                    <a:pt x="4055" y="30"/>
                  </a:cubicBezTo>
                  <a:cubicBezTo>
                    <a:pt x="4679" y="-10"/>
                    <a:pt x="5321" y="-10"/>
                    <a:pt x="5945" y="30"/>
                  </a:cubicBezTo>
                  <a:cubicBezTo>
                    <a:pt x="8299" y="181"/>
                    <a:pt x="10000" y="868"/>
                    <a:pt x="10000" y="1667"/>
                  </a:cubicBezTo>
                  <a:lnTo>
                    <a:pt x="10000" y="8333"/>
                  </a:lnTo>
                  <a:cubicBezTo>
                    <a:pt x="10000" y="9132"/>
                    <a:pt x="8299" y="9819"/>
                    <a:pt x="5945" y="9970"/>
                  </a:cubicBezTo>
                  <a:cubicBezTo>
                    <a:pt x="5321" y="10010"/>
                    <a:pt x="4679" y="10010"/>
                    <a:pt x="4055" y="9970"/>
                  </a:cubicBezTo>
                  <a:cubicBezTo>
                    <a:pt x="1701" y="9819"/>
                    <a:pt x="0" y="9132"/>
                    <a:pt x="0" y="8333"/>
                  </a:cubicBezTo>
                  <a:lnTo>
                    <a:pt x="0" y="1667"/>
                  </a:lnTo>
                  <a:close/>
                </a:path>
                <a:path w="10000" h="10000" fill="none" extrusionOk="0">
                  <a:moveTo>
                    <a:pt x="10000" y="1667"/>
                  </a:moveTo>
                  <a:cubicBezTo>
                    <a:pt x="10000" y="2466"/>
                    <a:pt x="8299" y="3153"/>
                    <a:pt x="5945" y="3304"/>
                  </a:cubicBezTo>
                  <a:cubicBezTo>
                    <a:pt x="5321" y="3344"/>
                    <a:pt x="4679" y="3344"/>
                    <a:pt x="4055" y="3304"/>
                  </a:cubicBezTo>
                  <a:cubicBezTo>
                    <a:pt x="1701" y="3153"/>
                    <a:pt x="0" y="2466"/>
                    <a:pt x="0" y="1667"/>
                  </a:cubicBezTo>
                </a:path>
                <a:path w="10000" h="10000" fill="none">
                  <a:moveTo>
                    <a:pt x="0" y="1667"/>
                  </a:moveTo>
                  <a:cubicBezTo>
                    <a:pt x="0" y="868"/>
                    <a:pt x="1701" y="181"/>
                    <a:pt x="4055" y="30"/>
                  </a:cubicBezTo>
                  <a:cubicBezTo>
                    <a:pt x="4679" y="-10"/>
                    <a:pt x="5321" y="-10"/>
                    <a:pt x="5945" y="30"/>
                  </a:cubicBezTo>
                  <a:cubicBezTo>
                    <a:pt x="8299" y="181"/>
                    <a:pt x="10000" y="868"/>
                    <a:pt x="10000" y="1667"/>
                  </a:cubicBezTo>
                  <a:lnTo>
                    <a:pt x="10000" y="8333"/>
                  </a:lnTo>
                  <a:cubicBezTo>
                    <a:pt x="10000" y="9132"/>
                    <a:pt x="8299" y="9819"/>
                    <a:pt x="5945" y="9970"/>
                  </a:cubicBezTo>
                  <a:cubicBezTo>
                    <a:pt x="5321" y="10010"/>
                    <a:pt x="4679" y="10010"/>
                    <a:pt x="4055" y="9970"/>
                  </a:cubicBezTo>
                  <a:cubicBezTo>
                    <a:pt x="1701" y="9819"/>
                    <a:pt x="0" y="9132"/>
                    <a:pt x="0" y="8333"/>
                  </a:cubicBezTo>
                  <a:lnTo>
                    <a:pt x="0" y="1667"/>
                  </a:lnTo>
                  <a:close/>
                </a:path>
              </a:pathLst>
            </a:custGeom>
            <a:ln>
              <a:solidFill>
                <a:srgbClr val="308E16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/>
                <a:t>4</a:t>
              </a:r>
            </a:p>
          </p:txBody>
        </p:sp>
        <p:sp>
          <p:nvSpPr>
            <p:cNvPr id="12" name="Блок-схема: магнитный диск 11"/>
            <p:cNvSpPr/>
            <p:nvPr/>
          </p:nvSpPr>
          <p:spPr>
            <a:xfrm>
              <a:off x="2879242" y="2071678"/>
              <a:ext cx="378000" cy="540000"/>
            </a:xfrm>
            <a:prstGeom prst="flowChartMagneticDisk">
              <a:avLst/>
            </a:prstGeom>
            <a:ln>
              <a:solidFill>
                <a:srgbClr val="308E16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/>
                <a:t>6</a:t>
              </a:r>
            </a:p>
          </p:txBody>
        </p:sp>
        <p:sp>
          <p:nvSpPr>
            <p:cNvPr id="13" name="Блок-схема: магнитный диск 12"/>
            <p:cNvSpPr/>
            <p:nvPr/>
          </p:nvSpPr>
          <p:spPr>
            <a:xfrm>
              <a:off x="3269256" y="2926132"/>
              <a:ext cx="385200" cy="500066"/>
            </a:xfrm>
            <a:prstGeom prst="flowChartMagneticDisk">
              <a:avLst/>
            </a:prstGeom>
            <a:ln>
              <a:solidFill>
                <a:srgbClr val="308E16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/>
                <a:t>6</a:t>
              </a:r>
            </a:p>
          </p:txBody>
        </p:sp>
        <p:sp>
          <p:nvSpPr>
            <p:cNvPr id="14" name="Блок-схема: магнитный диск 13"/>
            <p:cNvSpPr/>
            <p:nvPr/>
          </p:nvSpPr>
          <p:spPr>
            <a:xfrm>
              <a:off x="4208856" y="2928934"/>
              <a:ext cx="370800" cy="288000"/>
            </a:xfrm>
            <a:prstGeom prst="flowChartMagneticDisk">
              <a:avLst/>
            </a:prstGeom>
            <a:ln>
              <a:solidFill>
                <a:srgbClr val="308E16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/>
                <a:t>3</a:t>
              </a:r>
            </a:p>
          </p:txBody>
        </p:sp>
        <p:sp>
          <p:nvSpPr>
            <p:cNvPr id="15" name="Блок-схема: магнитный диск 14"/>
            <p:cNvSpPr/>
            <p:nvPr/>
          </p:nvSpPr>
          <p:spPr>
            <a:xfrm>
              <a:off x="5519256" y="2928934"/>
              <a:ext cx="374400" cy="214314"/>
            </a:xfrm>
            <a:prstGeom prst="flowChartMagneticDisk">
              <a:avLst/>
            </a:prstGeom>
            <a:ln>
              <a:solidFill>
                <a:srgbClr val="308E16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/>
                <a:t>2</a:t>
              </a:r>
            </a:p>
          </p:txBody>
        </p:sp>
        <p:sp>
          <p:nvSpPr>
            <p:cNvPr id="16" name="Блок-схема: магнитный диск 15"/>
            <p:cNvSpPr/>
            <p:nvPr/>
          </p:nvSpPr>
          <p:spPr>
            <a:xfrm>
              <a:off x="4583256" y="2640380"/>
              <a:ext cx="385200" cy="288000"/>
            </a:xfrm>
            <a:prstGeom prst="flowChartMagneticDisk">
              <a:avLst/>
            </a:prstGeom>
            <a:ln>
              <a:solidFill>
                <a:srgbClr val="308E16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/>
                <a:t>3</a:t>
              </a:r>
            </a:p>
          </p:txBody>
        </p:sp>
        <p:sp>
          <p:nvSpPr>
            <p:cNvPr id="18" name="Блок-схема: магнитный диск 17"/>
            <p:cNvSpPr/>
            <p:nvPr/>
          </p:nvSpPr>
          <p:spPr>
            <a:xfrm>
              <a:off x="5908512" y="1854562"/>
              <a:ext cx="385200" cy="214314"/>
            </a:xfrm>
            <a:prstGeom prst="flowChartMagneticDisk">
              <a:avLst/>
            </a:prstGeom>
            <a:ln>
              <a:solidFill>
                <a:srgbClr val="308E16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/>
                <a:t>2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285852" y="1000108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Профессиональное развитие резервистов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928662" y="142852"/>
            <a:ext cx="8215338" cy="505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Резерв управленческих кадров Архангельской области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2264" y="2928934"/>
            <a:ext cx="221457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/>
              <a:t>За 2018 – 2020 годы через РУК «прошло» 98 резервистов, из них 19 человек назначены на должности или переизбраны. Из количества назначенных                                 8 человек обучались на КПК, 5 прошли управленческий тренинг и тестирование.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1000108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Предложения Архангельской области (РУК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ИСКРа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00100" y="1714488"/>
            <a:ext cx="7375666" cy="83099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Создать единую нормативную базу                                     на федеральном уровне</a:t>
            </a:r>
          </a:p>
        </p:txBody>
      </p:sp>
      <p:graphicFrame>
        <p:nvGraphicFramePr>
          <p:cNvPr id="19" name="Схема 18"/>
          <p:cNvGraphicFramePr/>
          <p:nvPr/>
        </p:nvGraphicFramePr>
        <p:xfrm>
          <a:off x="214282" y="3071810"/>
          <a:ext cx="8715436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714358"/>
            <a:ext cx="9144000" cy="121758"/>
          </a:xfrm>
          <a:prstGeom prst="rect">
            <a:avLst/>
          </a:prstGeom>
        </p:spPr>
      </p:pic>
      <p:pic>
        <p:nvPicPr>
          <p:cNvPr id="7" name="Рисунок 6" descr="dvinaland-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2"/>
            <a:ext cx="928662" cy="986703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928662" y="142852"/>
            <a:ext cx="8215338" cy="505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Резерв управленческих кадров Архангельской области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883</Words>
  <Application>Microsoft Office PowerPoint</Application>
  <PresentationFormat>Экран (4:3)</PresentationFormat>
  <Paragraphs>138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微软雅黑</vt:lpstr>
      <vt:lpstr>Arial</vt:lpstr>
      <vt:lpstr>Arial Black</vt:lpstr>
      <vt:lpstr>Calibri</vt:lpstr>
      <vt:lpstr>Gotham Pro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Мельниченко</dc:creator>
  <cp:lastModifiedBy>Бокова ТН</cp:lastModifiedBy>
  <cp:revision>108</cp:revision>
  <dcterms:created xsi:type="dcterms:W3CDTF">2021-04-20T09:02:43Z</dcterms:created>
  <dcterms:modified xsi:type="dcterms:W3CDTF">2021-04-27T08:33:17Z</dcterms:modified>
</cp:coreProperties>
</file>