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7" r:id="rId1"/>
  </p:sldMasterIdLst>
  <p:notesMasterIdLst>
    <p:notesMasterId r:id="rId13"/>
  </p:notesMasterIdLst>
  <p:sldIdLst>
    <p:sldId id="256" r:id="rId2"/>
    <p:sldId id="288" r:id="rId3"/>
    <p:sldId id="284" r:id="rId4"/>
    <p:sldId id="283" r:id="rId5"/>
    <p:sldId id="289" r:id="rId6"/>
    <p:sldId id="292" r:id="rId7"/>
    <p:sldId id="294" r:id="rId8"/>
    <p:sldId id="286" r:id="rId9"/>
    <p:sldId id="285" r:id="rId10"/>
    <p:sldId id="298" r:id="rId11"/>
    <p:sldId id="29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F609984-58EB-4459-8683-01847912BD86}">
          <p14:sldIdLst>
            <p14:sldId id="256"/>
            <p14:sldId id="288"/>
            <p14:sldId id="284"/>
            <p14:sldId id="283"/>
            <p14:sldId id="289"/>
            <p14:sldId id="292"/>
            <p14:sldId id="294"/>
            <p14:sldId id="286"/>
            <p14:sldId id="285"/>
            <p14:sldId id="298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1823"/>
    <a:srgbClr val="005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38" autoAdjust="0"/>
    <p:restoredTop sz="94654" autoAdjust="0"/>
  </p:normalViewPr>
  <p:slideViewPr>
    <p:cSldViewPr snapToGrid="0">
      <p:cViewPr varScale="1">
        <p:scale>
          <a:sx n="73" d="100"/>
          <a:sy n="73" d="100"/>
        </p:scale>
        <p:origin x="17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sksenov\Desktop\&#1057;&#1086;&#1089;&#1090;&#1086;&#1103;&#1085;&#1080;&#1077;%20&#1080;%20&#1087;&#1077;&#1088;&#1089;&#1087;&#1077;&#1082;&#1090;&#1080;&#1074;&#1099;%20&#1082;&#1072;&#1076;&#1088;&#1086;&#1074;&#1086;&#1075;&#1086;%20&#1086;&#1073;&#1077;&#1089;&#1087;&#1077;&#1095;&#1077;&#1085;&#1080;&#1103;\&#1079;&#1087;%20&#1048;&#1090;&#1086;&#1075;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asksenov\Desktop\&#1057;&#1086;&#1089;&#1090;&#1086;&#1103;&#1085;&#1080;&#1077;%20&#1080;%20&#1087;&#1077;&#1088;&#1089;&#1087;&#1077;&#1082;&#1090;&#1080;&#1074;&#1099;%20&#1082;&#1072;&#1076;&#1088;&#1086;&#1074;&#1086;&#1075;&#1086;%20&#1086;&#1073;&#1077;&#1089;&#1087;&#1077;&#1095;&#1077;&#1085;&#1080;&#1103;\&#1079;&#1087;%20&#1048;&#1090;&#1086;&#1075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ksenov\Desktop\&#1057;&#1086;&#1089;&#1090;&#1086;&#1103;&#1085;&#1080;&#1077;%20&#1080;%20&#1087;&#1077;&#1088;&#1089;&#1087;&#1077;&#1082;&#1090;&#1080;&#1074;&#1099;%20&#1082;&#1072;&#1076;&#1088;&#1086;&#1074;&#1086;&#1075;&#1086;%20&#1086;&#1073;&#1077;&#1089;&#1087;&#1077;&#1095;&#1077;&#1085;&#1080;&#1103;\&#1079;&#1087;%20&#1048;&#1090;&#1086;&#1075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ksenov\Desktop\&#1057;&#1086;&#1089;&#1090;&#1086;&#1103;&#1085;&#1080;&#1077;%20&#1080;%20&#1087;&#1077;&#1088;&#1089;&#1087;&#1077;&#1082;&#1090;&#1080;&#1074;&#1099;%20&#1082;&#1072;&#1076;&#1088;&#1086;&#1074;&#1086;&#1075;&#1086;%20&#1086;&#1073;&#1077;&#1089;&#1087;&#1077;&#1095;&#1077;&#1085;&#1080;&#1103;\&#1079;&#1087;%20&#1048;&#1090;&#1086;&#1075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Среднемесячная ЗП (работники)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ИТОГО!$B$36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cat>
            <c:strRef>
              <c:f>ИТОГО!$A$37:$A$46</c:f>
              <c:strCache>
                <c:ptCount val="10"/>
                <c:pt idx="0">
                  <c:v>Учителя</c:v>
                </c:pt>
                <c:pt idx="1">
                  <c:v>Педагогические работники учреждений дополнительного образования детей</c:v>
                </c:pt>
                <c:pt idx="2">
                  <c:v>Специалисты учреждений культуры</c:v>
                </c:pt>
                <c:pt idx="3">
                  <c:v>Педагогические работники дошкольных образовательных учреждений</c:v>
                </c:pt>
                <c:pt idx="4">
                  <c:v>Прочий персонал учреждений культуры</c:v>
                </c:pt>
                <c:pt idx="5">
                  <c:v>Главный специалист ОМСУ</c:v>
                </c:pt>
                <c:pt idx="6">
                  <c:v>Ведущий специалист ОМСУ</c:v>
                </c:pt>
                <c:pt idx="7">
                  <c:v>Учебно-вспомогательный персонал</c:v>
                </c:pt>
                <c:pt idx="8">
                  <c:v>Вспомогательный персонал образовательных учреждений</c:v>
                </c:pt>
                <c:pt idx="9">
                  <c:v>Вспомогательный персонал ОМСУ</c:v>
                </c:pt>
              </c:strCache>
            </c:strRef>
          </c:cat>
          <c:val>
            <c:numRef>
              <c:f>ИТОГО!$B$37:$B$46</c:f>
              <c:numCache>
                <c:formatCode>#,##0.0</c:formatCode>
                <c:ptCount val="10"/>
                <c:pt idx="0">
                  <c:v>32591.27</c:v>
                </c:pt>
                <c:pt idx="1">
                  <c:v>32477.3</c:v>
                </c:pt>
                <c:pt idx="2">
                  <c:v>22920.82</c:v>
                </c:pt>
                <c:pt idx="3">
                  <c:v>27443.18</c:v>
                </c:pt>
                <c:pt idx="4">
                  <c:v>13899.76</c:v>
                </c:pt>
                <c:pt idx="5">
                  <c:v>20863.199158976819</c:v>
                </c:pt>
                <c:pt idx="6">
                  <c:v>15424.827683329557</c:v>
                </c:pt>
                <c:pt idx="7">
                  <c:v>12706.011981730526</c:v>
                </c:pt>
                <c:pt idx="8">
                  <c:v>11796.12</c:v>
                </c:pt>
                <c:pt idx="9">
                  <c:v>11030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3A-40DF-922F-171272097D45}"/>
            </c:ext>
          </c:extLst>
        </c:ser>
        <c:ser>
          <c:idx val="1"/>
          <c:order val="1"/>
          <c:tx>
            <c:strRef>
              <c:f>ИТОГО!$C$36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cat>
            <c:strRef>
              <c:f>ИТОГО!$A$37:$A$46</c:f>
              <c:strCache>
                <c:ptCount val="10"/>
                <c:pt idx="0">
                  <c:v>Учителя</c:v>
                </c:pt>
                <c:pt idx="1">
                  <c:v>Педагогические работники учреждений дополнительного образования детей</c:v>
                </c:pt>
                <c:pt idx="2">
                  <c:v>Специалисты учреждений культуры</c:v>
                </c:pt>
                <c:pt idx="3">
                  <c:v>Педагогические работники дошкольных образовательных учреждений</c:v>
                </c:pt>
                <c:pt idx="4">
                  <c:v>Прочий персонал учреждений культуры</c:v>
                </c:pt>
                <c:pt idx="5">
                  <c:v>Главный специалист ОМСУ</c:v>
                </c:pt>
                <c:pt idx="6">
                  <c:v>Ведущий специалист ОМСУ</c:v>
                </c:pt>
                <c:pt idx="7">
                  <c:v>Учебно-вспомогательный персонал</c:v>
                </c:pt>
                <c:pt idx="8">
                  <c:v>Вспомогательный персонал образовательных учреждений</c:v>
                </c:pt>
                <c:pt idx="9">
                  <c:v>Вспомогательный персонал ОМСУ</c:v>
                </c:pt>
              </c:strCache>
            </c:strRef>
          </c:cat>
          <c:val>
            <c:numRef>
              <c:f>ИТОГО!$C$37:$C$46</c:f>
              <c:numCache>
                <c:formatCode>#,##0.0</c:formatCode>
                <c:ptCount val="10"/>
                <c:pt idx="0">
                  <c:v>32613.759999999987</c:v>
                </c:pt>
                <c:pt idx="1">
                  <c:v>32326.9</c:v>
                </c:pt>
                <c:pt idx="2">
                  <c:v>23018.93</c:v>
                </c:pt>
                <c:pt idx="3">
                  <c:v>27984.080000000005</c:v>
                </c:pt>
                <c:pt idx="4">
                  <c:v>13920.220000000005</c:v>
                </c:pt>
                <c:pt idx="5">
                  <c:v>21073.938544421049</c:v>
                </c:pt>
                <c:pt idx="6">
                  <c:v>15580.634023565215</c:v>
                </c:pt>
                <c:pt idx="7">
                  <c:v>14454.18</c:v>
                </c:pt>
                <c:pt idx="8">
                  <c:v>11726.849999999995</c:v>
                </c:pt>
                <c:pt idx="9">
                  <c:v>11421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3A-40DF-922F-171272097D45}"/>
            </c:ext>
          </c:extLst>
        </c:ser>
        <c:ser>
          <c:idx val="2"/>
          <c:order val="2"/>
          <c:tx>
            <c:strRef>
              <c:f>ИТОГО!$D$36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A5A5A5"/>
            </a:solidFill>
            <a:ln w="25400">
              <a:noFill/>
            </a:ln>
          </c:spPr>
          <c:invertIfNegative val="0"/>
          <c:cat>
            <c:strRef>
              <c:f>ИТОГО!$A$37:$A$46</c:f>
              <c:strCache>
                <c:ptCount val="10"/>
                <c:pt idx="0">
                  <c:v>Учителя</c:v>
                </c:pt>
                <c:pt idx="1">
                  <c:v>Педагогические работники учреждений дополнительного образования детей</c:v>
                </c:pt>
                <c:pt idx="2">
                  <c:v>Специалисты учреждений культуры</c:v>
                </c:pt>
                <c:pt idx="3">
                  <c:v>Педагогические работники дошкольных образовательных учреждений</c:v>
                </c:pt>
                <c:pt idx="4">
                  <c:v>Прочий персонал учреждений культуры</c:v>
                </c:pt>
                <c:pt idx="5">
                  <c:v>Главный специалист ОМСУ</c:v>
                </c:pt>
                <c:pt idx="6">
                  <c:v>Ведущий специалист ОМСУ</c:v>
                </c:pt>
                <c:pt idx="7">
                  <c:v>Учебно-вспомогательный персонал</c:v>
                </c:pt>
                <c:pt idx="8">
                  <c:v>Вспомогательный персонал образовательных учреждений</c:v>
                </c:pt>
                <c:pt idx="9">
                  <c:v>Вспомогательный персонал ОМСУ</c:v>
                </c:pt>
              </c:strCache>
            </c:strRef>
          </c:cat>
          <c:val>
            <c:numRef>
              <c:f>ИТОГО!$D$37:$D$46</c:f>
              <c:numCache>
                <c:formatCode>#,##0.0</c:formatCode>
                <c:ptCount val="10"/>
                <c:pt idx="0">
                  <c:v>36014.129999999997</c:v>
                </c:pt>
                <c:pt idx="1">
                  <c:v>35583.33</c:v>
                </c:pt>
                <c:pt idx="2">
                  <c:v>33400.219999999994</c:v>
                </c:pt>
                <c:pt idx="3">
                  <c:v>34756.14</c:v>
                </c:pt>
                <c:pt idx="4">
                  <c:v>19054.02</c:v>
                </c:pt>
                <c:pt idx="5">
                  <c:v>21286.806610526313</c:v>
                </c:pt>
                <c:pt idx="6">
                  <c:v>15738.01416521739</c:v>
                </c:pt>
                <c:pt idx="7">
                  <c:v>13372.217452942179</c:v>
                </c:pt>
                <c:pt idx="8">
                  <c:v>11498.49</c:v>
                </c:pt>
                <c:pt idx="9">
                  <c:v>13175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3A-40DF-922F-171272097D45}"/>
            </c:ext>
          </c:extLst>
        </c:ser>
        <c:ser>
          <c:idx val="3"/>
          <c:order val="3"/>
          <c:tx>
            <c:strRef>
              <c:f>ИТОГО!$E$36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cat>
            <c:strRef>
              <c:f>ИТОГО!$A$37:$A$46</c:f>
              <c:strCache>
                <c:ptCount val="10"/>
                <c:pt idx="0">
                  <c:v>Учителя</c:v>
                </c:pt>
                <c:pt idx="1">
                  <c:v>Педагогические работники учреждений дополнительного образования детей</c:v>
                </c:pt>
                <c:pt idx="2">
                  <c:v>Специалисты учреждений культуры</c:v>
                </c:pt>
                <c:pt idx="3">
                  <c:v>Педагогические работники дошкольных образовательных учреждений</c:v>
                </c:pt>
                <c:pt idx="4">
                  <c:v>Прочий персонал учреждений культуры</c:v>
                </c:pt>
                <c:pt idx="5">
                  <c:v>Главный специалист ОМСУ</c:v>
                </c:pt>
                <c:pt idx="6">
                  <c:v>Ведущий специалист ОМСУ</c:v>
                </c:pt>
                <c:pt idx="7">
                  <c:v>Учебно-вспомогательный персонал</c:v>
                </c:pt>
                <c:pt idx="8">
                  <c:v>Вспомогательный персонал образовательных учреждений</c:v>
                </c:pt>
                <c:pt idx="9">
                  <c:v>Вспомогательный персонал ОМСУ</c:v>
                </c:pt>
              </c:strCache>
            </c:strRef>
          </c:cat>
          <c:val>
            <c:numRef>
              <c:f>ИТОГО!$E$37:$E$46</c:f>
              <c:numCache>
                <c:formatCode>#,##0.0</c:formatCode>
                <c:ptCount val="10"/>
                <c:pt idx="0">
                  <c:v>40108.199999999997</c:v>
                </c:pt>
                <c:pt idx="1">
                  <c:v>40088.9</c:v>
                </c:pt>
                <c:pt idx="2">
                  <c:v>39479.520000000004</c:v>
                </c:pt>
                <c:pt idx="3">
                  <c:v>35144</c:v>
                </c:pt>
                <c:pt idx="4">
                  <c:v>25223.71</c:v>
                </c:pt>
                <c:pt idx="5">
                  <c:v>22030.57</c:v>
                </c:pt>
                <c:pt idx="6">
                  <c:v>16876.23</c:v>
                </c:pt>
                <c:pt idx="7">
                  <c:v>18424.400000000001</c:v>
                </c:pt>
                <c:pt idx="8">
                  <c:v>17025.400000000001</c:v>
                </c:pt>
                <c:pt idx="9">
                  <c:v>18350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3A-40DF-922F-171272097D45}"/>
            </c:ext>
          </c:extLst>
        </c:ser>
        <c:ser>
          <c:idx val="4"/>
          <c:order val="4"/>
          <c:tx>
            <c:strRef>
              <c:f>ИТОГО!$F$36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4472C4"/>
            </a:solidFill>
            <a:ln w="25400">
              <a:noFill/>
            </a:ln>
          </c:spPr>
          <c:invertIfNegative val="0"/>
          <c:cat>
            <c:strRef>
              <c:f>ИТОГО!$A$37:$A$46</c:f>
              <c:strCache>
                <c:ptCount val="10"/>
                <c:pt idx="0">
                  <c:v>Учителя</c:v>
                </c:pt>
                <c:pt idx="1">
                  <c:v>Педагогические работники учреждений дополнительного образования детей</c:v>
                </c:pt>
                <c:pt idx="2">
                  <c:v>Специалисты учреждений культуры</c:v>
                </c:pt>
                <c:pt idx="3">
                  <c:v>Педагогические работники дошкольных образовательных учреждений</c:v>
                </c:pt>
                <c:pt idx="4">
                  <c:v>Прочий персонал учреждений культуры</c:v>
                </c:pt>
                <c:pt idx="5">
                  <c:v>Главный специалист ОМСУ</c:v>
                </c:pt>
                <c:pt idx="6">
                  <c:v>Ведущий специалист ОМСУ</c:v>
                </c:pt>
                <c:pt idx="7">
                  <c:v>Учебно-вспомогательный персонал</c:v>
                </c:pt>
                <c:pt idx="8">
                  <c:v>Вспомогательный персонал образовательных учреждений</c:v>
                </c:pt>
                <c:pt idx="9">
                  <c:v>Вспомогательный персонал ОМСУ</c:v>
                </c:pt>
              </c:strCache>
            </c:strRef>
          </c:cat>
          <c:val>
            <c:numRef>
              <c:f>ИТОГО!$F$37:$F$46</c:f>
              <c:numCache>
                <c:formatCode>#,##0.0</c:formatCode>
                <c:ptCount val="10"/>
                <c:pt idx="0">
                  <c:v>44184.44</c:v>
                </c:pt>
                <c:pt idx="1">
                  <c:v>44859.9</c:v>
                </c:pt>
                <c:pt idx="2">
                  <c:v>41968.9</c:v>
                </c:pt>
                <c:pt idx="3">
                  <c:v>39151.659999999996</c:v>
                </c:pt>
                <c:pt idx="4">
                  <c:v>27667.1</c:v>
                </c:pt>
                <c:pt idx="5">
                  <c:v>22698.80999999999</c:v>
                </c:pt>
                <c:pt idx="6">
                  <c:v>19595</c:v>
                </c:pt>
                <c:pt idx="7">
                  <c:v>19531.8</c:v>
                </c:pt>
                <c:pt idx="8">
                  <c:v>20110.8</c:v>
                </c:pt>
                <c:pt idx="9">
                  <c:v>18567.419999999987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3A-40DF-922F-171272097D45}"/>
            </c:ext>
          </c:extLst>
        </c:ser>
        <c:ser>
          <c:idx val="5"/>
          <c:order val="5"/>
          <c:tx>
            <c:strRef>
              <c:f>ИТОГО!$G$36</c:f>
              <c:strCache>
                <c:ptCount val="1"/>
                <c:pt idx="0">
                  <c:v>2020
(1-3 кв.)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ИТОГО!$A$37:$A$46</c:f>
              <c:strCache>
                <c:ptCount val="10"/>
                <c:pt idx="0">
                  <c:v>Учителя</c:v>
                </c:pt>
                <c:pt idx="1">
                  <c:v>Педагогические работники учреждений дополнительного образования детей</c:v>
                </c:pt>
                <c:pt idx="2">
                  <c:v>Специалисты учреждений культуры</c:v>
                </c:pt>
                <c:pt idx="3">
                  <c:v>Педагогические работники дошкольных образовательных учреждений</c:v>
                </c:pt>
                <c:pt idx="4">
                  <c:v>Прочий персонал учреждений культуры</c:v>
                </c:pt>
                <c:pt idx="5">
                  <c:v>Главный специалист ОМСУ</c:v>
                </c:pt>
                <c:pt idx="6">
                  <c:v>Ведущий специалист ОМСУ</c:v>
                </c:pt>
                <c:pt idx="7">
                  <c:v>Учебно-вспомогательный персонал</c:v>
                </c:pt>
                <c:pt idx="8">
                  <c:v>Вспомогательный персонал образовательных учреждений</c:v>
                </c:pt>
                <c:pt idx="9">
                  <c:v>Вспомогательный персонал ОМСУ</c:v>
                </c:pt>
              </c:strCache>
            </c:strRef>
          </c:cat>
          <c:val>
            <c:numRef>
              <c:f>ИТОГО!$G$37:$G$46</c:f>
              <c:numCache>
                <c:formatCode>#,##0.0</c:formatCode>
                <c:ptCount val="10"/>
                <c:pt idx="0">
                  <c:v>45892.7</c:v>
                </c:pt>
                <c:pt idx="1">
                  <c:v>45910.2</c:v>
                </c:pt>
                <c:pt idx="2">
                  <c:v>43499.6</c:v>
                </c:pt>
                <c:pt idx="3">
                  <c:v>43037.7</c:v>
                </c:pt>
                <c:pt idx="4">
                  <c:v>32522.3</c:v>
                </c:pt>
                <c:pt idx="5">
                  <c:v>23809.200000000001</c:v>
                </c:pt>
                <c:pt idx="6">
                  <c:v>21265.200000000001</c:v>
                </c:pt>
                <c:pt idx="7">
                  <c:v>20923.7</c:v>
                </c:pt>
                <c:pt idx="8">
                  <c:v>20643</c:v>
                </c:pt>
                <c:pt idx="9">
                  <c:v>20400.400000000001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73A-40DF-922F-171272097D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4307584"/>
        <c:axId val="44309120"/>
      </c:barChart>
      <c:catAx>
        <c:axId val="44307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50"/>
            </a:pPr>
            <a:endParaRPr lang="ru-RU"/>
          </a:p>
        </c:txPr>
        <c:crossAx val="44309120"/>
        <c:crosses val="autoZero"/>
        <c:auto val="1"/>
        <c:lblAlgn val="ctr"/>
        <c:lblOffset val="100"/>
        <c:noMultiLvlLbl val="0"/>
      </c:catAx>
      <c:valAx>
        <c:axId val="44309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4430758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 dirty="0"/>
              <a:t>Среднемесячная ЗП (руководители)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ИТОГО!$B$26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cat>
            <c:strRef>
              <c:f>ИТОГО!$A$27:$A$33</c:f>
              <c:strCache>
                <c:ptCount val="7"/>
                <c:pt idx="0">
                  <c:v>Глава муниципального образования</c:v>
                </c:pt>
                <c:pt idx="1">
                  <c:v>Директор учреждения образования</c:v>
                </c:pt>
                <c:pt idx="2">
                  <c:v>Директор учреждения культуры</c:v>
                </c:pt>
                <c:pt idx="3">
                  <c:v>Заместитель директора учреждения культуры</c:v>
                </c:pt>
                <c:pt idx="4">
                  <c:v>Заместитель главы администрации</c:v>
                </c:pt>
                <c:pt idx="5">
                  <c:v>Заместитель директора учреждения образования</c:v>
                </c:pt>
                <c:pt idx="6">
                  <c:v>Начальник отдела  </c:v>
                </c:pt>
              </c:strCache>
            </c:strRef>
          </c:cat>
          <c:val>
            <c:numRef>
              <c:f>ИТОГО!$B$27:$B$33</c:f>
              <c:numCache>
                <c:formatCode>#,##0.0</c:formatCode>
                <c:ptCount val="7"/>
                <c:pt idx="0">
                  <c:v>81002.68799999998</c:v>
                </c:pt>
                <c:pt idx="1">
                  <c:v>51611.11</c:v>
                </c:pt>
                <c:pt idx="2">
                  <c:v>43338.89</c:v>
                </c:pt>
                <c:pt idx="3">
                  <c:v>26700.98000000001</c:v>
                </c:pt>
                <c:pt idx="4">
                  <c:v>48344.828946480011</c:v>
                </c:pt>
                <c:pt idx="5">
                  <c:v>34593.75</c:v>
                </c:pt>
                <c:pt idx="6">
                  <c:v>30184.559542169984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D2-483A-A7C2-95AD898EAF3B}"/>
            </c:ext>
          </c:extLst>
        </c:ser>
        <c:ser>
          <c:idx val="1"/>
          <c:order val="1"/>
          <c:tx>
            <c:strRef>
              <c:f>ИТОГО!$C$26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cat>
            <c:strRef>
              <c:f>ИТОГО!$A$27:$A$33</c:f>
              <c:strCache>
                <c:ptCount val="7"/>
                <c:pt idx="0">
                  <c:v>Глава муниципального образования</c:v>
                </c:pt>
                <c:pt idx="1">
                  <c:v>Директор учреждения образования</c:v>
                </c:pt>
                <c:pt idx="2">
                  <c:v>Директор учреждения культуры</c:v>
                </c:pt>
                <c:pt idx="3">
                  <c:v>Заместитель директора учреждения культуры</c:v>
                </c:pt>
                <c:pt idx="4">
                  <c:v>Заместитель главы администрации</c:v>
                </c:pt>
                <c:pt idx="5">
                  <c:v>Заместитель директора учреждения образования</c:v>
                </c:pt>
                <c:pt idx="6">
                  <c:v>Начальник отдела  </c:v>
                </c:pt>
              </c:strCache>
            </c:strRef>
          </c:cat>
          <c:val>
            <c:numRef>
              <c:f>ИТОГО!$C$27:$C$33</c:f>
              <c:numCache>
                <c:formatCode>#,##0.0</c:formatCode>
                <c:ptCount val="7"/>
                <c:pt idx="0">
                  <c:v>81002.68799999998</c:v>
                </c:pt>
                <c:pt idx="1">
                  <c:v>57035.83</c:v>
                </c:pt>
                <c:pt idx="2">
                  <c:v>46041.67</c:v>
                </c:pt>
                <c:pt idx="3">
                  <c:v>25088.240000000005</c:v>
                </c:pt>
                <c:pt idx="4">
                  <c:v>48833.160552000001</c:v>
                </c:pt>
                <c:pt idx="5">
                  <c:v>35044.46</c:v>
                </c:pt>
                <c:pt idx="6">
                  <c:v>30489.454083000004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D2-483A-A7C2-95AD898EAF3B}"/>
            </c:ext>
          </c:extLst>
        </c:ser>
        <c:ser>
          <c:idx val="2"/>
          <c:order val="2"/>
          <c:tx>
            <c:strRef>
              <c:f>ИТОГО!$D$26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A5A5A5"/>
            </a:solidFill>
            <a:ln w="25400">
              <a:noFill/>
            </a:ln>
          </c:spPr>
          <c:invertIfNegative val="0"/>
          <c:cat>
            <c:strRef>
              <c:f>ИТОГО!$A$27:$A$33</c:f>
              <c:strCache>
                <c:ptCount val="7"/>
                <c:pt idx="0">
                  <c:v>Глава муниципального образования</c:v>
                </c:pt>
                <c:pt idx="1">
                  <c:v>Директор учреждения образования</c:v>
                </c:pt>
                <c:pt idx="2">
                  <c:v>Директор учреждения культуры</c:v>
                </c:pt>
                <c:pt idx="3">
                  <c:v>Заместитель директора учреждения культуры</c:v>
                </c:pt>
                <c:pt idx="4">
                  <c:v>Заместитель главы администрации</c:v>
                </c:pt>
                <c:pt idx="5">
                  <c:v>Заместитель директора учреждения образования</c:v>
                </c:pt>
                <c:pt idx="6">
                  <c:v>Начальник отдела  </c:v>
                </c:pt>
              </c:strCache>
            </c:strRef>
          </c:cat>
          <c:val>
            <c:numRef>
              <c:f>ИТОГО!$D$27:$D$33</c:f>
              <c:numCache>
                <c:formatCode>#,##0.0</c:formatCode>
                <c:ptCount val="7"/>
                <c:pt idx="0">
                  <c:v>81002.68799999998</c:v>
                </c:pt>
                <c:pt idx="1">
                  <c:v>70139.670000000027</c:v>
                </c:pt>
                <c:pt idx="2">
                  <c:v>61522.219999999994</c:v>
                </c:pt>
                <c:pt idx="3">
                  <c:v>30955.88</c:v>
                </c:pt>
                <c:pt idx="4">
                  <c:v>49326.424800000001</c:v>
                </c:pt>
                <c:pt idx="5">
                  <c:v>43022.58</c:v>
                </c:pt>
                <c:pt idx="6">
                  <c:v>30797.42836666666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D2-483A-A7C2-95AD898EAF3B}"/>
            </c:ext>
          </c:extLst>
        </c:ser>
        <c:ser>
          <c:idx val="3"/>
          <c:order val="3"/>
          <c:tx>
            <c:strRef>
              <c:f>ИТОГО!$E$26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ИТОГО!$A$27:$A$33</c:f>
              <c:strCache>
                <c:ptCount val="7"/>
                <c:pt idx="0">
                  <c:v>Глава муниципального образования</c:v>
                </c:pt>
                <c:pt idx="1">
                  <c:v>Директор учреждения образования</c:v>
                </c:pt>
                <c:pt idx="2">
                  <c:v>Директор учреждения культуры</c:v>
                </c:pt>
                <c:pt idx="3">
                  <c:v>Заместитель директора учреждения культуры</c:v>
                </c:pt>
                <c:pt idx="4">
                  <c:v>Заместитель главы администрации</c:v>
                </c:pt>
                <c:pt idx="5">
                  <c:v>Заместитель директора учреждения образования</c:v>
                </c:pt>
                <c:pt idx="6">
                  <c:v>Начальник отдела  </c:v>
                </c:pt>
              </c:strCache>
            </c:strRef>
          </c:cat>
          <c:val>
            <c:numRef>
              <c:f>ИТОГО!$E$27:$E$33</c:f>
              <c:numCache>
                <c:formatCode>#,##0.0</c:formatCode>
                <c:ptCount val="7"/>
                <c:pt idx="0">
                  <c:v>84377.8</c:v>
                </c:pt>
                <c:pt idx="1">
                  <c:v>66529.8</c:v>
                </c:pt>
                <c:pt idx="2">
                  <c:v>65283.33</c:v>
                </c:pt>
                <c:pt idx="3">
                  <c:v>43754.44</c:v>
                </c:pt>
                <c:pt idx="4">
                  <c:v>52382</c:v>
                </c:pt>
                <c:pt idx="5">
                  <c:v>40086.5</c:v>
                </c:pt>
                <c:pt idx="6">
                  <c:v>32504.829999999991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D2-483A-A7C2-95AD898EAF3B}"/>
            </c:ext>
          </c:extLst>
        </c:ser>
        <c:ser>
          <c:idx val="4"/>
          <c:order val="4"/>
          <c:tx>
            <c:strRef>
              <c:f>ИТОГО!$F$26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ИТОГО!$A$27:$A$33</c:f>
              <c:strCache>
                <c:ptCount val="7"/>
                <c:pt idx="0">
                  <c:v>Глава муниципального образования</c:v>
                </c:pt>
                <c:pt idx="1">
                  <c:v>Директор учреждения образования</c:v>
                </c:pt>
                <c:pt idx="2">
                  <c:v>Директор учреждения культуры</c:v>
                </c:pt>
                <c:pt idx="3">
                  <c:v>Заместитель директора учреждения культуры</c:v>
                </c:pt>
                <c:pt idx="4">
                  <c:v>Заместитель главы администрации</c:v>
                </c:pt>
                <c:pt idx="5">
                  <c:v>Заместитель директора учреждения образования</c:v>
                </c:pt>
                <c:pt idx="6">
                  <c:v>Начальник отдела  </c:v>
                </c:pt>
              </c:strCache>
            </c:strRef>
          </c:cat>
          <c:val>
            <c:numRef>
              <c:f>ИТОГО!$F$27:$F$33</c:f>
              <c:numCache>
                <c:formatCode>#,##0.0</c:formatCode>
                <c:ptCount val="7"/>
                <c:pt idx="0">
                  <c:v>84377.8</c:v>
                </c:pt>
                <c:pt idx="1">
                  <c:v>74597.8</c:v>
                </c:pt>
                <c:pt idx="2">
                  <c:v>66702.78</c:v>
                </c:pt>
                <c:pt idx="3">
                  <c:v>50258.3</c:v>
                </c:pt>
                <c:pt idx="4">
                  <c:v>55520.5</c:v>
                </c:pt>
                <c:pt idx="5">
                  <c:v>39509.5</c:v>
                </c:pt>
                <c:pt idx="6">
                  <c:v>32567.200000000001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D2-483A-A7C2-95AD898EAF3B}"/>
            </c:ext>
          </c:extLst>
        </c:ser>
        <c:ser>
          <c:idx val="5"/>
          <c:order val="5"/>
          <c:tx>
            <c:strRef>
              <c:f>ИТОГО!$G$26</c:f>
              <c:strCache>
                <c:ptCount val="1"/>
                <c:pt idx="0">
                  <c:v>2020
(1-3 кв.)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ИТОГО!$A$27:$A$33</c:f>
              <c:strCache>
                <c:ptCount val="7"/>
                <c:pt idx="0">
                  <c:v>Глава муниципального образования</c:v>
                </c:pt>
                <c:pt idx="1">
                  <c:v>Директор учреждения образования</c:v>
                </c:pt>
                <c:pt idx="2">
                  <c:v>Директор учреждения культуры</c:v>
                </c:pt>
                <c:pt idx="3">
                  <c:v>Заместитель директора учреждения культуры</c:v>
                </c:pt>
                <c:pt idx="4">
                  <c:v>Заместитель главы администрации</c:v>
                </c:pt>
                <c:pt idx="5">
                  <c:v>Заместитель директора учреждения образования</c:v>
                </c:pt>
                <c:pt idx="6">
                  <c:v>Начальник отдела  </c:v>
                </c:pt>
              </c:strCache>
            </c:strRef>
          </c:cat>
          <c:val>
            <c:numRef>
              <c:f>ИТОГО!$G$27:$G$33</c:f>
              <c:numCache>
                <c:formatCode>#,##0.0</c:formatCode>
                <c:ptCount val="7"/>
                <c:pt idx="0">
                  <c:v>88007.3</c:v>
                </c:pt>
                <c:pt idx="1">
                  <c:v>83079</c:v>
                </c:pt>
                <c:pt idx="2">
                  <c:v>80703.7</c:v>
                </c:pt>
                <c:pt idx="3">
                  <c:v>61627.8</c:v>
                </c:pt>
                <c:pt idx="4">
                  <c:v>58114.07</c:v>
                </c:pt>
                <c:pt idx="5">
                  <c:v>46147.9</c:v>
                </c:pt>
                <c:pt idx="6">
                  <c:v>35771.800000000003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4D2-483A-A7C2-95AD898EAF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903680"/>
        <c:axId val="50909568"/>
        <c:axId val="0"/>
      </c:bar3DChart>
      <c:catAx>
        <c:axId val="50903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 sz="1250"/>
            </a:pPr>
            <a:endParaRPr lang="ru-RU"/>
          </a:p>
        </c:txPr>
        <c:crossAx val="50909568"/>
        <c:crosses val="autoZero"/>
        <c:auto val="1"/>
        <c:lblAlgn val="ctr"/>
        <c:lblOffset val="100"/>
        <c:noMultiLvlLbl val="0"/>
      </c:catAx>
      <c:valAx>
        <c:axId val="50909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5090368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Среднемесячная ЗП работников (работники)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ИТОГО!$A$37</c:f>
              <c:strCache>
                <c:ptCount val="1"/>
                <c:pt idx="0">
                  <c:v>Учителя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ИТОГО!$H$36</c:f>
              <c:strCache>
                <c:ptCount val="1"/>
                <c:pt idx="0">
                  <c:v>с 01.01.2021
(план)</c:v>
                </c:pt>
              </c:strCache>
            </c:strRef>
          </c:cat>
          <c:val>
            <c:numRef>
              <c:f>ИТОГО!$H$37</c:f>
              <c:numCache>
                <c:formatCode>#,##0.0</c:formatCode>
                <c:ptCount val="1"/>
                <c:pt idx="0">
                  <c:v>45892.7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48-4B10-ACDB-F8914B794E15}"/>
            </c:ext>
          </c:extLst>
        </c:ser>
        <c:ser>
          <c:idx val="1"/>
          <c:order val="1"/>
          <c:tx>
            <c:strRef>
              <c:f>ИТОГО!$A$38</c:f>
              <c:strCache>
                <c:ptCount val="1"/>
                <c:pt idx="0">
                  <c:v>Педагогические работники учреждений дополнительного образования детей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ИТОГО!$H$36</c:f>
              <c:strCache>
                <c:ptCount val="1"/>
                <c:pt idx="0">
                  <c:v>с 01.01.2021
(план)</c:v>
                </c:pt>
              </c:strCache>
            </c:strRef>
          </c:cat>
          <c:val>
            <c:numRef>
              <c:f>ИТОГО!$H$38</c:f>
              <c:numCache>
                <c:formatCode>#,##0.0</c:formatCode>
                <c:ptCount val="1"/>
                <c:pt idx="0">
                  <c:v>45910.2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48-4B10-ACDB-F8914B794E15}"/>
            </c:ext>
          </c:extLst>
        </c:ser>
        <c:ser>
          <c:idx val="2"/>
          <c:order val="2"/>
          <c:tx>
            <c:strRef>
              <c:f>ИТОГО!$A$39</c:f>
              <c:strCache>
                <c:ptCount val="1"/>
                <c:pt idx="0">
                  <c:v>Специалисты учреждений культуры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ИТОГО!$H$36</c:f>
              <c:strCache>
                <c:ptCount val="1"/>
                <c:pt idx="0">
                  <c:v>с 01.01.2021
(план)</c:v>
                </c:pt>
              </c:strCache>
            </c:strRef>
          </c:cat>
          <c:val>
            <c:numRef>
              <c:f>ИТОГО!$H$39</c:f>
              <c:numCache>
                <c:formatCode>#,##0.0</c:formatCode>
                <c:ptCount val="1"/>
                <c:pt idx="0">
                  <c:v>43499.6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48-4B10-ACDB-F8914B794E15}"/>
            </c:ext>
          </c:extLst>
        </c:ser>
        <c:ser>
          <c:idx val="3"/>
          <c:order val="3"/>
          <c:tx>
            <c:strRef>
              <c:f>ИТОГО!$A$40</c:f>
              <c:strCache>
                <c:ptCount val="1"/>
                <c:pt idx="0">
                  <c:v>Педагогические работники дошкольных образовательных учреждений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ИТОГО!$H$36</c:f>
              <c:strCache>
                <c:ptCount val="1"/>
                <c:pt idx="0">
                  <c:v>с 01.01.2021
(план)</c:v>
                </c:pt>
              </c:strCache>
            </c:strRef>
          </c:cat>
          <c:val>
            <c:numRef>
              <c:f>ИТОГО!$H$40</c:f>
              <c:numCache>
                <c:formatCode>#,##0.0</c:formatCode>
                <c:ptCount val="1"/>
                <c:pt idx="0">
                  <c:v>43037.7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48-4B10-ACDB-F8914B794E15}"/>
            </c:ext>
          </c:extLst>
        </c:ser>
        <c:ser>
          <c:idx val="4"/>
          <c:order val="4"/>
          <c:tx>
            <c:strRef>
              <c:f>ИТОГО!$A$41</c:f>
              <c:strCache>
                <c:ptCount val="1"/>
                <c:pt idx="0">
                  <c:v>Прочий персонал учреждений культуры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ИТОГО!$H$36</c:f>
              <c:strCache>
                <c:ptCount val="1"/>
                <c:pt idx="0">
                  <c:v>с 01.01.2021
(план)</c:v>
                </c:pt>
              </c:strCache>
            </c:strRef>
          </c:cat>
          <c:val>
            <c:numRef>
              <c:f>ИТОГО!$H$41</c:f>
              <c:numCache>
                <c:formatCode>#,##0.0</c:formatCode>
                <c:ptCount val="1"/>
                <c:pt idx="0">
                  <c:v>32522.3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48-4B10-ACDB-F8914B794E15}"/>
            </c:ext>
          </c:extLst>
        </c:ser>
        <c:ser>
          <c:idx val="5"/>
          <c:order val="5"/>
          <c:tx>
            <c:strRef>
              <c:f>ИТОГО!$A$42</c:f>
              <c:strCache>
                <c:ptCount val="1"/>
                <c:pt idx="0">
                  <c:v>Главный специалист ОМСУ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ИТОГО!$H$36</c:f>
              <c:strCache>
                <c:ptCount val="1"/>
                <c:pt idx="0">
                  <c:v>с 01.01.2021
(план)</c:v>
                </c:pt>
              </c:strCache>
            </c:strRef>
          </c:cat>
          <c:val>
            <c:numRef>
              <c:f>ИТОГО!$H$42</c:f>
              <c:numCache>
                <c:formatCode>#,##0.0</c:formatCode>
                <c:ptCount val="1"/>
                <c:pt idx="0">
                  <c:v>29349.200000000001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D48-4B10-ACDB-F8914B794E15}"/>
            </c:ext>
          </c:extLst>
        </c:ser>
        <c:ser>
          <c:idx val="6"/>
          <c:order val="6"/>
          <c:tx>
            <c:strRef>
              <c:f>ИТОГО!$A$43</c:f>
              <c:strCache>
                <c:ptCount val="1"/>
                <c:pt idx="0">
                  <c:v>Ведущий специалист ОМСУ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ИТОГО!$H$36</c:f>
              <c:strCache>
                <c:ptCount val="1"/>
                <c:pt idx="0">
                  <c:v>с 01.01.2021
(план)</c:v>
                </c:pt>
              </c:strCache>
            </c:strRef>
          </c:cat>
          <c:val>
            <c:numRef>
              <c:f>ИТОГО!$H$43</c:f>
              <c:numCache>
                <c:formatCode>#,##0.0</c:formatCode>
                <c:ptCount val="1"/>
                <c:pt idx="0">
                  <c:v>24718.6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48-4B10-ACDB-F8914B794E15}"/>
            </c:ext>
          </c:extLst>
        </c:ser>
        <c:ser>
          <c:idx val="7"/>
          <c:order val="7"/>
          <c:tx>
            <c:strRef>
              <c:f>ИТОГО!$A$44</c:f>
              <c:strCache>
                <c:ptCount val="1"/>
                <c:pt idx="0">
                  <c:v>Учебно-вспомогательный персонал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ИТОГО!$H$36</c:f>
              <c:strCache>
                <c:ptCount val="1"/>
                <c:pt idx="0">
                  <c:v>с 01.01.2021
(план)</c:v>
                </c:pt>
              </c:strCache>
            </c:strRef>
          </c:cat>
          <c:val>
            <c:numRef>
              <c:f>ИТОГО!$H$44</c:f>
              <c:numCache>
                <c:formatCode>#,##0.0</c:formatCode>
                <c:ptCount val="1"/>
                <c:pt idx="0">
                  <c:v>20923.7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D48-4B10-ACDB-F8914B794E15}"/>
            </c:ext>
          </c:extLst>
        </c:ser>
        <c:ser>
          <c:idx val="8"/>
          <c:order val="8"/>
          <c:tx>
            <c:strRef>
              <c:f>ИТОГО!$A$45</c:f>
              <c:strCache>
                <c:ptCount val="1"/>
                <c:pt idx="0">
                  <c:v>Вспомогательный персонал образовательных учреждений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ИТОГО!$H$36</c:f>
              <c:strCache>
                <c:ptCount val="1"/>
                <c:pt idx="0">
                  <c:v>с 01.01.2021
(план)</c:v>
                </c:pt>
              </c:strCache>
            </c:strRef>
          </c:cat>
          <c:val>
            <c:numRef>
              <c:f>ИТОГО!$H$45</c:f>
              <c:numCache>
                <c:formatCode>#,##0.0</c:formatCode>
                <c:ptCount val="1"/>
                <c:pt idx="0">
                  <c:v>20643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48-4B10-ACDB-F8914B794E15}"/>
            </c:ext>
          </c:extLst>
        </c:ser>
        <c:ser>
          <c:idx val="9"/>
          <c:order val="9"/>
          <c:tx>
            <c:strRef>
              <c:f>ИТОГО!$A$46</c:f>
              <c:strCache>
                <c:ptCount val="1"/>
                <c:pt idx="0">
                  <c:v>Вспомогательный персонал ОМСУ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ИТОГО!$H$36</c:f>
              <c:strCache>
                <c:ptCount val="1"/>
                <c:pt idx="0">
                  <c:v>с 01.01.2021
(план)</c:v>
                </c:pt>
              </c:strCache>
            </c:strRef>
          </c:cat>
          <c:val>
            <c:numRef>
              <c:f>ИТОГО!$H$46</c:f>
              <c:numCache>
                <c:formatCode>#,##0.0</c:formatCode>
                <c:ptCount val="1"/>
                <c:pt idx="0">
                  <c:v>23373.5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D48-4B10-ACDB-F8914B794E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4032384"/>
        <c:axId val="44033920"/>
      </c:barChart>
      <c:catAx>
        <c:axId val="4403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44033920"/>
        <c:crosses val="autoZero"/>
        <c:auto val="1"/>
        <c:lblAlgn val="ctr"/>
        <c:lblOffset val="100"/>
        <c:noMultiLvlLbl val="0"/>
      </c:catAx>
      <c:valAx>
        <c:axId val="44033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4403238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vert="horz"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Среднемесячная ЗП работников (руководители) 2021 год (план)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ИТОГО!$A$28</c:f>
              <c:strCache>
                <c:ptCount val="1"/>
                <c:pt idx="0">
                  <c:v>Директор учреждения образования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ИТОГО!$H$26</c:f>
              <c:strCache>
                <c:ptCount val="1"/>
                <c:pt idx="0">
                  <c:v>с 01.01.2021
(план)</c:v>
                </c:pt>
              </c:strCache>
            </c:strRef>
          </c:cat>
          <c:val>
            <c:numRef>
              <c:f>ИТОГО!$H$28</c:f>
              <c:numCache>
                <c:formatCode>#,##0.0</c:formatCode>
                <c:ptCount val="1"/>
                <c:pt idx="0">
                  <c:v>83079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B4-459B-A125-D52F08432F46}"/>
            </c:ext>
          </c:extLst>
        </c:ser>
        <c:ser>
          <c:idx val="2"/>
          <c:order val="1"/>
          <c:tx>
            <c:strRef>
              <c:f>ИТОГО!$A$29</c:f>
              <c:strCache>
                <c:ptCount val="1"/>
                <c:pt idx="0">
                  <c:v>Директор учреждения культуры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ИТОГО!$H$26</c:f>
              <c:strCache>
                <c:ptCount val="1"/>
                <c:pt idx="0">
                  <c:v>с 01.01.2021
(план)</c:v>
                </c:pt>
              </c:strCache>
            </c:strRef>
          </c:cat>
          <c:val>
            <c:numRef>
              <c:f>ИТОГО!$H$29</c:f>
              <c:numCache>
                <c:formatCode>#,##0.0</c:formatCode>
                <c:ptCount val="1"/>
                <c:pt idx="0">
                  <c:v>80703.7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B4-459B-A125-D52F08432F46}"/>
            </c:ext>
          </c:extLst>
        </c:ser>
        <c:ser>
          <c:idx val="3"/>
          <c:order val="2"/>
          <c:tx>
            <c:strRef>
              <c:f>ИТОГО!$A$30</c:f>
              <c:strCache>
                <c:ptCount val="1"/>
                <c:pt idx="0">
                  <c:v>Заместитель директора учреждения культуры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ИТОГО!$H$26</c:f>
              <c:strCache>
                <c:ptCount val="1"/>
                <c:pt idx="0">
                  <c:v>с 01.01.2021
(план)</c:v>
                </c:pt>
              </c:strCache>
            </c:strRef>
          </c:cat>
          <c:val>
            <c:numRef>
              <c:f>ИТОГО!$H$30</c:f>
              <c:numCache>
                <c:formatCode>#,##0.0</c:formatCode>
                <c:ptCount val="1"/>
                <c:pt idx="0">
                  <c:v>61627.8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B4-459B-A125-D52F08432F46}"/>
            </c:ext>
          </c:extLst>
        </c:ser>
        <c:ser>
          <c:idx val="4"/>
          <c:order val="3"/>
          <c:tx>
            <c:strRef>
              <c:f>ИТОГО!$A$31</c:f>
              <c:strCache>
                <c:ptCount val="1"/>
                <c:pt idx="0">
                  <c:v>Заместитель главы администрации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ИТОГО!$H$26</c:f>
              <c:strCache>
                <c:ptCount val="1"/>
                <c:pt idx="0">
                  <c:v>с 01.01.2021
(план)</c:v>
                </c:pt>
              </c:strCache>
            </c:strRef>
          </c:cat>
          <c:val>
            <c:numRef>
              <c:f>ИТОГО!$H$31</c:f>
              <c:numCache>
                <c:formatCode>#,##0.0</c:formatCode>
                <c:ptCount val="1"/>
                <c:pt idx="0">
                  <c:v>74416.33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B4-459B-A125-D52F08432F46}"/>
            </c:ext>
          </c:extLst>
        </c:ser>
        <c:ser>
          <c:idx val="5"/>
          <c:order val="4"/>
          <c:tx>
            <c:strRef>
              <c:f>ИТОГО!$A$32</c:f>
              <c:strCache>
                <c:ptCount val="1"/>
                <c:pt idx="0">
                  <c:v>Заместитель директора учреждения образования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ИТОГО!$H$26</c:f>
              <c:strCache>
                <c:ptCount val="1"/>
                <c:pt idx="0">
                  <c:v>с 01.01.2021
(план)</c:v>
                </c:pt>
              </c:strCache>
            </c:strRef>
          </c:cat>
          <c:val>
            <c:numRef>
              <c:f>ИТОГО!$H$32</c:f>
              <c:numCache>
                <c:formatCode>#,##0.0</c:formatCode>
                <c:ptCount val="1"/>
                <c:pt idx="0">
                  <c:v>46147.9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4B4-459B-A125-D52F08432F46}"/>
            </c:ext>
          </c:extLst>
        </c:ser>
        <c:ser>
          <c:idx val="6"/>
          <c:order val="5"/>
          <c:tx>
            <c:strRef>
              <c:f>ИТОГО!$A$33</c:f>
              <c:strCache>
                <c:ptCount val="1"/>
                <c:pt idx="0">
                  <c:v>Начальник отдела  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ИТОГО!$H$26</c:f>
              <c:strCache>
                <c:ptCount val="1"/>
                <c:pt idx="0">
                  <c:v>с 01.01.2021
(план)</c:v>
                </c:pt>
              </c:strCache>
            </c:strRef>
          </c:cat>
          <c:val>
            <c:numRef>
              <c:f>ИТОГО!$H$33</c:f>
              <c:numCache>
                <c:formatCode>#,##0.0</c:formatCode>
                <c:ptCount val="1"/>
                <c:pt idx="0">
                  <c:v>45977.2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4B4-459B-A125-D52F08432F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571328"/>
        <c:axId val="51650944"/>
      </c:barChart>
      <c:catAx>
        <c:axId val="5157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51650944"/>
        <c:crosses val="autoZero"/>
        <c:auto val="1"/>
        <c:lblAlgn val="ctr"/>
        <c:lblOffset val="100"/>
        <c:noMultiLvlLbl val="0"/>
      </c:catAx>
      <c:valAx>
        <c:axId val="5165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5157132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</cdr:x>
      <cdr:y>0.61073</cdr:y>
    </cdr:from>
    <cdr:to>
      <cdr:x>0.986</cdr:x>
      <cdr:y>0.85152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1463040" y="3084662"/>
          <a:ext cx="7552945" cy="1216152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38100" cap="rnd" cmpd="sng" algn="ctr">
          <a:solidFill>
            <a:srgbClr val="C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Gill Sans MT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Gill Sans MT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Gill Sans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Gill Sans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Gill Sans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Gill Sans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Gill Sans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Gill Sans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Gill Sans MT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0.014</cdr:x>
      <cdr:y>0.42699</cdr:y>
    </cdr:from>
    <cdr:to>
      <cdr:x>0.871</cdr:x>
      <cdr:y>0.52743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128016" y="2139511"/>
          <a:ext cx="7836408" cy="503288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38100" cap="rnd" cmpd="sng" algn="ctr">
          <a:solidFill>
            <a:srgbClr val="C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Gill Sans MT"/>
            </a:defRPr>
          </a:lvl1pPr>
          <a:lvl2pPr marL="457200" indent="0">
            <a:defRPr sz="1100">
              <a:solidFill>
                <a:sysClr val="window" lastClr="FFFFFF"/>
              </a:solidFill>
              <a:latin typeface="Gill Sans MT"/>
            </a:defRPr>
          </a:lvl2pPr>
          <a:lvl3pPr marL="914400" indent="0">
            <a:defRPr sz="1100">
              <a:solidFill>
                <a:sysClr val="window" lastClr="FFFFFF"/>
              </a:solidFill>
              <a:latin typeface="Gill Sans MT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Gill Sans MT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Gill Sans MT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Gill Sans MT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Gill Sans MT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Gill Sans MT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Gill Sans MT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2C6AB-E30E-4599-A973-AF86DED22FA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78E4C-E0EA-47D3-B1C4-EC0226478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535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26F96AE-E6D9-4F9E-98EB-94E85C8D448B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2EBA5C-CDC8-4D70-9D8C-EE57C7F64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22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6AE-E6D9-4F9E-98EB-94E85C8D448B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BA5C-CDC8-4D70-9D8C-EE57C7F64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5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26F96AE-E6D9-4F9E-98EB-94E85C8D448B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2EBA5C-CDC8-4D70-9D8C-EE57C7F64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68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6AE-E6D9-4F9E-98EB-94E85C8D448B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BA5C-CDC8-4D70-9D8C-EE57C7F64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90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26F96AE-E6D9-4F9E-98EB-94E85C8D448B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2EBA5C-CDC8-4D70-9D8C-EE57C7F64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6AE-E6D9-4F9E-98EB-94E85C8D448B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BA5C-CDC8-4D70-9D8C-EE57C7F64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59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6AE-E6D9-4F9E-98EB-94E85C8D448B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BA5C-CDC8-4D70-9D8C-EE57C7F64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035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6AE-E6D9-4F9E-98EB-94E85C8D448B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BA5C-CDC8-4D70-9D8C-EE57C7F64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60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6AE-E6D9-4F9E-98EB-94E85C8D448B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BA5C-CDC8-4D70-9D8C-EE57C7F64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35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26F96AE-E6D9-4F9E-98EB-94E85C8D448B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2EBA5C-CDC8-4D70-9D8C-EE57C7F64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453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6AE-E6D9-4F9E-98EB-94E85C8D448B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BA5C-CDC8-4D70-9D8C-EE57C7F64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92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26F96AE-E6D9-4F9E-98EB-94E85C8D448B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C2EBA5C-CDC8-4D70-9D8C-EE57C7F64D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928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ru.wikipedia.org/wiki/%D0%A4%D0%B0%D0%B9%D0%BB:Coat_of_Arms_of_Vilegodsky_rayon_(Arkhangelsk_oblast).pn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ru.wikipedia.org/wiki/%D0%A4%D0%B0%D0%B9%D0%BB:Coat_of_Arms_of_Vilegodsky_rayon_(Arkhangelsk_oblast).p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hyperlink" Target="http://ru.wikipedia.org/wiki/%D0%A4%D0%B0%D0%B9%D0%BB:Coat_of_Arms_of_Vilegodsky_rayon_(Arkhangelsk_oblast)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ru.wikipedia.org/wiki/%D0%A4%D0%B0%D0%B9%D0%BB:Coat_of_Arms_of_Vilegodsky_rayon_(Arkhangelsk_oblast).p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Coat_of_Arms_of_Vilegodsky_rayon_(Arkhangelsk_oblast).png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Coat_of_Arms_of_Vilegodsky_rayon_(Arkhangelsk_oblast).png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ru.wikipedia.org/wiki/%D0%A4%D0%B0%D0%B9%D0%BB:Coat_of_Arms_of_Vilegodsky_rayon_(Arkhangelsk_oblast)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ru.wikipedia.org/wiki/%D0%A4%D0%B0%D0%B9%D0%BB:Coat_of_Arms_of_Vilegodsky_rayon_(Arkhangelsk_oblast).p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ru.wikipedia.org/wiki/%D0%A4%D0%B0%D0%B9%D0%BB:Coat_of_Arms_of_Vilegodsky_rayon_(Arkhangelsk_oblast)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Coat_of_Arms_of_Vilegodsky_rayon_(Arkhangelsk_oblast).png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Coat_of_Arms_of_Vilegodsky_rayon_(Arkhangelsk_oblast).png" TargetMode="Externa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100px-Coat_of_Arms_of_Vilegodsky_rayon_%28Arkhangelsk_oblast%29">
            <a:hlinkClick r:id="rId2" tooltip="Coat of Arms of Vilegodsky rayon (Arkhangelsk oblast).png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0646" y="1150088"/>
            <a:ext cx="149701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8408" y="633046"/>
            <a:ext cx="6775352" cy="2461846"/>
          </a:xfrm>
        </p:spPr>
        <p:txBody>
          <a:bodyPr>
            <a:noAutofit/>
          </a:bodyPr>
          <a:lstStyle/>
          <a:p>
            <a:r>
              <a:rPr lang="ru-RU" sz="2600" b="1" dirty="0" smtClean="0"/>
              <a:t>Проблемы и </a:t>
            </a:r>
            <a:r>
              <a:rPr lang="ru-RU" sz="2600" b="1" dirty="0"/>
              <a:t>перспективы </a:t>
            </a:r>
            <a:r>
              <a:rPr lang="ru-RU" sz="2600" b="1" dirty="0" smtClean="0"/>
              <a:t>замещения должностей муниципальной службы</a:t>
            </a:r>
            <a:br>
              <a:rPr lang="ru-RU" sz="2600" b="1" dirty="0" smtClean="0"/>
            </a:br>
            <a:r>
              <a:rPr lang="ru-RU" sz="2600" b="1" dirty="0" smtClean="0"/>
              <a:t>в МО «Вилегодский район»,</a:t>
            </a:r>
            <a:br>
              <a:rPr lang="ru-RU" sz="2600" b="1" dirty="0" smtClean="0"/>
            </a:br>
            <a:r>
              <a:rPr lang="ru-RU" sz="2600" b="1" dirty="0" smtClean="0"/>
              <a:t>В Вилегодском </a:t>
            </a:r>
            <a:r>
              <a:rPr lang="ru-RU" sz="2600" b="1" dirty="0"/>
              <a:t>муниципальном </a:t>
            </a:r>
            <a:r>
              <a:rPr lang="ru-RU" sz="2600" b="1" dirty="0" smtClean="0"/>
              <a:t>округе архангельской области</a:t>
            </a:r>
            <a:endParaRPr lang="ru-RU" sz="2600" b="1" dirty="0">
              <a:solidFill>
                <a:srgbClr val="005C2A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192" y="5484829"/>
            <a:ext cx="7989752" cy="590321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b="1" dirty="0">
                <a:solidFill>
                  <a:srgbClr val="071823"/>
                </a:solidFill>
              </a:rPr>
              <a:t>Глава </a:t>
            </a:r>
            <a:r>
              <a:rPr lang="ru-RU" b="1" dirty="0" smtClean="0">
                <a:solidFill>
                  <a:srgbClr val="071823"/>
                </a:solidFill>
              </a:rPr>
              <a:t>Вилегодского муниципального округа Архангельской области</a:t>
            </a:r>
            <a:endParaRPr lang="ru-RU" b="1" dirty="0">
              <a:solidFill>
                <a:srgbClr val="071823"/>
              </a:solidFill>
            </a:endParaRPr>
          </a:p>
          <a:p>
            <a:pPr algn="r"/>
            <a:r>
              <a:rPr lang="ru-RU" b="1" dirty="0">
                <a:solidFill>
                  <a:srgbClr val="071823"/>
                </a:solidFill>
              </a:rPr>
              <a:t>		 Алексей Юрьевич Аксенов</a:t>
            </a:r>
          </a:p>
        </p:txBody>
      </p:sp>
    </p:spTree>
    <p:extLst>
      <p:ext uri="{BB962C8B-B14F-4D97-AF65-F5344CB8AC3E}">
        <p14:creationId xmlns:p14="http://schemas.microsoft.com/office/powerpoint/2010/main" val="1773158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72FB9-5B9D-4705-8286-B1207F10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Произошедшие Изменения в кадровом обеспечении ОМСУ муниципального округа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6D5F4C-EBF6-46DF-BF2B-03811B0AE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69" y="1950181"/>
            <a:ext cx="8820727" cy="47798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71823"/>
                </a:solidFill>
              </a:rPr>
              <a:t>Новое положение об оплате труда, новое штатное расписание</a:t>
            </a:r>
            <a:endParaRPr lang="ru-RU" b="1" dirty="0">
              <a:solidFill>
                <a:srgbClr val="071823"/>
              </a:solidFill>
            </a:endParaRPr>
          </a:p>
          <a:p>
            <a:r>
              <a:rPr lang="ru-RU" dirty="0" smtClean="0">
                <a:solidFill>
                  <a:srgbClr val="071823"/>
                </a:solidFill>
              </a:rPr>
              <a:t>На законном основании повышен средний уровень оплаты труда (на 15 – 20 %)</a:t>
            </a:r>
          </a:p>
          <a:p>
            <a:r>
              <a:rPr lang="ru-RU" dirty="0" smtClean="0">
                <a:solidFill>
                  <a:srgbClr val="071823"/>
                </a:solidFill>
              </a:rPr>
              <a:t>На законном основании повышены оклады (на 30 %)</a:t>
            </a:r>
          </a:p>
          <a:p>
            <a:r>
              <a:rPr lang="ru-RU" dirty="0" smtClean="0">
                <a:solidFill>
                  <a:srgbClr val="071823"/>
                </a:solidFill>
              </a:rPr>
              <a:t>Выведены вакантные ставки, замещавшиеся по внутреннему совмещению</a:t>
            </a:r>
          </a:p>
          <a:p>
            <a:r>
              <a:rPr lang="ru-RU" dirty="0" smtClean="0">
                <a:solidFill>
                  <a:srgbClr val="071823"/>
                </a:solidFill>
              </a:rPr>
              <a:t>Устранены перекосы в уровне оплаты труда между отдельными органами</a:t>
            </a:r>
          </a:p>
          <a:p>
            <a:r>
              <a:rPr lang="ru-RU" dirty="0" smtClean="0">
                <a:solidFill>
                  <a:srgbClr val="071823"/>
                </a:solidFill>
              </a:rPr>
              <a:t>Проведено обновление организационно-кадровой структуры с акцентом на приоритетные направления</a:t>
            </a:r>
            <a:endParaRPr lang="ru-RU" dirty="0">
              <a:solidFill>
                <a:srgbClr val="071823"/>
              </a:solidFill>
            </a:endParaRPr>
          </a:p>
          <a:p>
            <a:endParaRPr lang="ru-RU" dirty="0">
              <a:solidFill>
                <a:srgbClr val="071823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71823"/>
                </a:solidFill>
              </a:rPr>
              <a:t>Повышение уровня оплаты труда </a:t>
            </a:r>
            <a:endParaRPr lang="ru-RU" b="1" dirty="0">
              <a:solidFill>
                <a:srgbClr val="071823"/>
              </a:solidFill>
            </a:endParaRPr>
          </a:p>
          <a:p>
            <a:r>
              <a:rPr lang="ru-RU" dirty="0" smtClean="0">
                <a:solidFill>
                  <a:srgbClr val="071823"/>
                </a:solidFill>
              </a:rPr>
              <a:t>Повышение </a:t>
            </a:r>
            <a:r>
              <a:rPr lang="ru-RU" dirty="0" err="1" smtClean="0">
                <a:solidFill>
                  <a:srgbClr val="071823"/>
                </a:solidFill>
              </a:rPr>
              <a:t>конкурентности</a:t>
            </a:r>
            <a:r>
              <a:rPr lang="ru-RU" dirty="0" smtClean="0">
                <a:solidFill>
                  <a:srgbClr val="071823"/>
                </a:solidFill>
              </a:rPr>
              <a:t> должностей муниципальной службы всех уровней </a:t>
            </a:r>
            <a:endParaRPr lang="ru-RU" dirty="0">
              <a:solidFill>
                <a:srgbClr val="071823"/>
              </a:solidFill>
            </a:endParaRPr>
          </a:p>
          <a:p>
            <a:r>
              <a:rPr lang="ru-RU" dirty="0" smtClean="0">
                <a:solidFill>
                  <a:srgbClr val="071823"/>
                </a:solidFill>
              </a:rPr>
              <a:t>Перезапуск процессов формирования кадрового резерва (запланирован на начало июня 2021 года), конкурсных процедур на муниципальные должности</a:t>
            </a:r>
            <a:endParaRPr lang="ru-RU" dirty="0">
              <a:solidFill>
                <a:srgbClr val="071823"/>
              </a:solidFill>
            </a:endParaRPr>
          </a:p>
          <a:p>
            <a:r>
              <a:rPr lang="ru-RU" dirty="0" smtClean="0">
                <a:solidFill>
                  <a:srgbClr val="071823"/>
                </a:solidFill>
              </a:rPr>
              <a:t>Возможность для ужесточения требований по соблюдению трудовой дисциплины</a:t>
            </a:r>
          </a:p>
          <a:p>
            <a:r>
              <a:rPr lang="ru-RU" dirty="0" smtClean="0">
                <a:solidFill>
                  <a:srgbClr val="071823"/>
                </a:solidFill>
              </a:rPr>
              <a:t>Заключение договоров на обучение по целевому приему  по направлению «государственное и муниципальное управление»</a:t>
            </a:r>
            <a:endParaRPr lang="ru-RU" dirty="0">
              <a:solidFill>
                <a:srgbClr val="071823"/>
              </a:solidFill>
            </a:endParaRPr>
          </a:p>
        </p:txBody>
      </p:sp>
      <p:pic>
        <p:nvPicPr>
          <p:cNvPr id="4" name="Picture 10" descr="100px-Coat_of_Arms_of_Vilegodsky_rayon_%28Arkhangelsk_oblast%29">
            <a:hlinkClick r:id="rId2" tooltip="Coat of Arms of Vilegodsky rayon (Arkhangelsk oblast).png"/>
            <a:extLst>
              <a:ext uri="{FF2B5EF4-FFF2-40B4-BE49-F238E27FC236}">
                <a16:creationId xmlns:a16="http://schemas.microsoft.com/office/drawing/2014/main" id="{F4FF01EF-4137-476C-B157-649AE8237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2347" y="994869"/>
            <a:ext cx="845651" cy="10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2041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72FB9-5B9D-4705-8286-B1207F10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Деловая игра «Управление муниципальным образованием»</a:t>
            </a:r>
            <a:endParaRPr lang="ru-RU" b="1" dirty="0"/>
          </a:p>
        </p:txBody>
      </p:sp>
      <p:pic>
        <p:nvPicPr>
          <p:cNvPr id="4" name="Picture 10" descr="100px-Coat_of_Arms_of_Vilegodsky_rayon_%28Arkhangelsk_oblast%29">
            <a:hlinkClick r:id="rId2" tooltip="Coat of Arms of Vilegodsky rayon (Arkhangelsk oblast).png"/>
            <a:extLst>
              <a:ext uri="{FF2B5EF4-FFF2-40B4-BE49-F238E27FC236}">
                <a16:creationId xmlns:a16="http://schemas.microsoft.com/office/drawing/2014/main" id="{F4FF01EF-4137-476C-B157-649AE8237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2347" y="994869"/>
            <a:ext cx="845651" cy="10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9t_Ad40qwZ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0096" y="3886200"/>
            <a:ext cx="3657600" cy="2743200"/>
          </a:xfrm>
          <a:prstGeom prst="rect">
            <a:avLst/>
          </a:prstGeom>
        </p:spPr>
      </p:pic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524000" y="4425696"/>
            <a:ext cx="2926080" cy="2194560"/>
          </a:xfrm>
          <a:prstGeom prst="rect">
            <a:avLst/>
          </a:prstGeom>
        </p:spPr>
      </p:pic>
      <p:pic>
        <p:nvPicPr>
          <p:cNvPr id="1026" name="Picture 2" descr="C:\Documents and Settings\sovetmo\Рабочий стол\Новая папка (2)\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5304" y="1954447"/>
            <a:ext cx="3657600" cy="2743200"/>
          </a:xfrm>
          <a:prstGeom prst="rect">
            <a:avLst/>
          </a:prstGeom>
          <a:noFill/>
        </p:spPr>
      </p:pic>
      <p:pic>
        <p:nvPicPr>
          <p:cNvPr id="9" name="Рисунок 8" descr="7.jpg"/>
          <p:cNvPicPr>
            <a:picLocks noChangeAspect="1"/>
          </p:cNvPicPr>
          <p:nvPr/>
        </p:nvPicPr>
        <p:blipFill>
          <a:blip r:embed="rId7" cstate="print">
            <a:lum bright="2000" contrast="2000"/>
          </a:blip>
          <a:stretch>
            <a:fillRect/>
          </a:stretch>
        </p:blipFill>
        <p:spPr>
          <a:xfrm flipH="1">
            <a:off x="338328" y="2121408"/>
            <a:ext cx="292608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41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72FB9-5B9D-4705-8286-B1207F10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кадровое обеспечение деятельности </a:t>
            </a:r>
            <a:r>
              <a:rPr lang="ru-RU" b="1" dirty="0" err="1" smtClean="0"/>
              <a:t>ОМСу</a:t>
            </a:r>
            <a:r>
              <a:rPr lang="ru-RU" b="1" dirty="0" smtClean="0"/>
              <a:t> В МО «Вилегодский район»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6D5F4C-EBF6-46DF-BF2B-03811B0AE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73" y="1965960"/>
            <a:ext cx="8820727" cy="464515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71823"/>
                </a:solidFill>
              </a:rPr>
              <a:t>Проблема кадрового обеспечения деятельности ОМСУ</a:t>
            </a:r>
          </a:p>
          <a:p>
            <a:r>
              <a:rPr lang="ru-RU" dirty="0">
                <a:solidFill>
                  <a:srgbClr val="071823"/>
                </a:solidFill>
              </a:rPr>
              <a:t>Отсутствие </a:t>
            </a:r>
            <a:r>
              <a:rPr lang="ru-RU" dirty="0" smtClean="0">
                <a:solidFill>
                  <a:srgbClr val="071823"/>
                </a:solidFill>
              </a:rPr>
              <a:t>в муниципалитете квалифицированных </a:t>
            </a:r>
            <a:r>
              <a:rPr lang="ru-RU" dirty="0">
                <a:solidFill>
                  <a:srgbClr val="071823"/>
                </a:solidFill>
              </a:rPr>
              <a:t>(компетентных) специалистов</a:t>
            </a:r>
          </a:p>
          <a:p>
            <a:r>
              <a:rPr lang="ru-RU" dirty="0">
                <a:solidFill>
                  <a:srgbClr val="071823"/>
                </a:solidFill>
              </a:rPr>
              <a:t>Отсутствие желающих замещать любые муниципальные должности</a:t>
            </a:r>
          </a:p>
          <a:p>
            <a:endParaRPr lang="ru-RU" dirty="0">
              <a:solidFill>
                <a:srgbClr val="071823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71823"/>
                </a:solidFill>
              </a:rPr>
              <a:t>Факторы, </a:t>
            </a:r>
            <a:r>
              <a:rPr lang="ru-RU" b="1" dirty="0" smtClean="0">
                <a:solidFill>
                  <a:srgbClr val="071823"/>
                </a:solidFill>
              </a:rPr>
              <a:t>препятствующие решению проблемы кадрового обеспечения</a:t>
            </a:r>
            <a:endParaRPr lang="ru-RU" b="1" dirty="0">
              <a:solidFill>
                <a:srgbClr val="071823"/>
              </a:solidFill>
            </a:endParaRPr>
          </a:p>
          <a:p>
            <a:r>
              <a:rPr lang="ru-RU" dirty="0" smtClean="0">
                <a:solidFill>
                  <a:srgbClr val="071823"/>
                </a:solidFill>
              </a:rPr>
              <a:t>Запрет на повышение уровня оплаты муниципальных служащих помимо решений, принимаемых на федеральном и региональном уровне</a:t>
            </a:r>
          </a:p>
          <a:p>
            <a:r>
              <a:rPr lang="ru-RU" dirty="0" smtClean="0">
                <a:solidFill>
                  <a:srgbClr val="071823"/>
                </a:solidFill>
              </a:rPr>
              <a:t>Недостаток средств местных бюджетов для повышения уровня оплаты работникам ОМСУ</a:t>
            </a:r>
          </a:p>
          <a:p>
            <a:r>
              <a:rPr lang="ru-RU" dirty="0" smtClean="0">
                <a:solidFill>
                  <a:srgbClr val="071823"/>
                </a:solidFill>
              </a:rPr>
              <a:t>Повышение ответственности в связи с реализацией большого объема мероприятий в рамках национальных проектов и государственных программ</a:t>
            </a:r>
          </a:p>
          <a:p>
            <a:r>
              <a:rPr lang="ru-RU" dirty="0" smtClean="0">
                <a:solidFill>
                  <a:srgbClr val="071823"/>
                </a:solidFill>
              </a:rPr>
              <a:t>Ужесточение контроля за соблюдением требований законодательства муниципальными служащими</a:t>
            </a:r>
          </a:p>
          <a:p>
            <a:r>
              <a:rPr lang="ru-RU" dirty="0" smtClean="0">
                <a:solidFill>
                  <a:srgbClr val="071823"/>
                </a:solidFill>
              </a:rPr>
              <a:t>Снижение престижности муниципальной службы</a:t>
            </a:r>
          </a:p>
          <a:p>
            <a:r>
              <a:rPr lang="ru-RU" dirty="0" smtClean="0">
                <a:solidFill>
                  <a:srgbClr val="071823"/>
                </a:solidFill>
              </a:rPr>
              <a:t>Рост уровня оплаты труда в муниципальных бюджетных учреждениях, успешных коммерческих предприятиях</a:t>
            </a:r>
          </a:p>
        </p:txBody>
      </p:sp>
      <p:pic>
        <p:nvPicPr>
          <p:cNvPr id="4" name="Picture 10" descr="100px-Coat_of_Arms_of_Vilegodsky_rayon_%28Arkhangelsk_oblast%29">
            <a:hlinkClick r:id="rId2" tooltip="Coat of Arms of Vilegodsky rayon (Arkhangelsk oblast).png"/>
            <a:extLst>
              <a:ext uri="{FF2B5EF4-FFF2-40B4-BE49-F238E27FC236}">
                <a16:creationId xmlns:a16="http://schemas.microsoft.com/office/drawing/2014/main" id="{F4FF01EF-4137-476C-B157-649AE8237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2347" y="994869"/>
            <a:ext cx="845651" cy="10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3469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Уровень оплаты труда</a:t>
            </a:r>
            <a:br>
              <a:rPr lang="ru-RU" b="1" dirty="0"/>
            </a:br>
            <a:r>
              <a:rPr lang="ru-RU" b="1" dirty="0"/>
              <a:t>за 2015 – 2020 годы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D7BA084-0EA2-4491-AB80-5BE36150F4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585358"/>
              </p:ext>
            </p:extLst>
          </p:nvPr>
        </p:nvGraphicFramePr>
        <p:xfrm>
          <a:off x="0" y="1770803"/>
          <a:ext cx="9143999" cy="5050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0" descr="100px-Coat_of_Arms_of_Vilegodsky_rayon_%28Arkhangelsk_oblast%29">
            <a:hlinkClick r:id="rId3" tooltip="Coat of Arms of Vilegodsky rayon (Arkhangelsk oblast).png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2347" y="994869"/>
            <a:ext cx="845651" cy="10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1307592" y="3410712"/>
            <a:ext cx="6419088" cy="73152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161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Сравнение Уровня </a:t>
            </a:r>
            <a:r>
              <a:rPr lang="ru-RU" b="1" dirty="0"/>
              <a:t>оплаты труда</a:t>
            </a:r>
            <a:br>
              <a:rPr lang="ru-RU" b="1" dirty="0"/>
            </a:br>
            <a:r>
              <a:rPr lang="ru-RU" b="1" dirty="0"/>
              <a:t>за 2015 – 2020 годы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84F083EF-FA79-4E66-9631-DDA2516E03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6935296"/>
              </p:ext>
            </p:extLst>
          </p:nvPr>
        </p:nvGraphicFramePr>
        <p:xfrm>
          <a:off x="0" y="1847273"/>
          <a:ext cx="9144000" cy="5010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0" descr="100px-Coat_of_Arms_of_Vilegodsky_rayon_%28Arkhangelsk_oblast%29">
            <a:hlinkClick r:id="rId3" tooltip="Coat of Arms of Vilegodsky rayon (Arkhangelsk oblast).png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2347" y="994869"/>
            <a:ext cx="845651" cy="10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50292" y="2395729"/>
            <a:ext cx="7836408" cy="1060888"/>
          </a:xfrm>
          <a:prstGeom prst="roundRect">
            <a:avLst/>
          </a:prstGeom>
          <a:noFill/>
          <a:ln w="38100" cap="rnd" cmpd="sng" algn="ctr">
            <a:solidFill>
              <a:srgbClr val="C0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707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72FB9-5B9D-4705-8286-B1207F10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Кадровая политика администрации</a:t>
            </a:r>
            <a:br>
              <a:rPr lang="ru-RU" b="1" dirty="0"/>
            </a:br>
            <a:r>
              <a:rPr lang="ru-RU" b="1" dirty="0"/>
              <a:t>МО «Вилегодский район»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9A0F691-099C-4F59-93AE-4D71C57A30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1000"/>
                    </a14:imgEffect>
                    <a14:imgEffect>
                      <a14:brightnessContrast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41"/>
          <a:stretch/>
        </p:blipFill>
        <p:spPr>
          <a:xfrm>
            <a:off x="1561520" y="1733909"/>
            <a:ext cx="6072717" cy="512409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1" name="Picture 10" descr="100px-Coat_of_Arms_of_Vilegodsky_rayon_%28Arkhangelsk_oblast%29">
            <a:hlinkClick r:id="rId4" tooltip="Coat of Arms of Vilegodsky rayon (Arkhangelsk oblast).png"/>
            <a:extLst>
              <a:ext uri="{FF2B5EF4-FFF2-40B4-BE49-F238E27FC236}">
                <a16:creationId xmlns:a16="http://schemas.microsoft.com/office/drawing/2014/main" id="{F7368EF1-1393-4413-BF01-2082FDA85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92347" y="994869"/>
            <a:ext cx="845651" cy="10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9127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72FB9-5B9D-4705-8286-B1207F10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Кадровая политика администрации</a:t>
            </a:r>
            <a:br>
              <a:rPr lang="ru-RU" b="1" dirty="0"/>
            </a:br>
            <a:r>
              <a:rPr lang="ru-RU" b="1" dirty="0"/>
              <a:t>МО «Вилегодский район»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5316979-53F0-45B4-8298-1A88FF120AF7}"/>
              </a:ext>
            </a:extLst>
          </p:cNvPr>
          <p:cNvSpPr/>
          <p:nvPr/>
        </p:nvSpPr>
        <p:spPr>
          <a:xfrm>
            <a:off x="137160" y="1971574"/>
            <a:ext cx="9006840" cy="4605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0" indent="-40005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15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Задачи кадровой политики администрации МО «Вилегодский район»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15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5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замещения штатных </a:t>
            </a:r>
            <a:r>
              <a:rPr lang="ru-RU" sz="15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должностей ОМСУ работниками: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5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сохранение (удержание) ключевых работников, ответственных за реализацию основных направлений деятельности;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5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оперативное привлечение молодых специалистов на вакантные должности.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достаточного уровня финансирования, в том числе: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сохранение (или повышение) уровня оплаты труда специалистов ОМСУ;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сохранение (или повышение) ФОТ ОМСУ.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Создание комфортных условий труда специалистов ОМСУ, в том числе: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персонала работоспособной компьютерной техникой;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ремонт кабинетов и мест общего пользования в зданиях администрации МО «Вилегодский район».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Повышение профильных и базовых компетенций муниципальных служащих, в том числе: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повышение квалификации на профильных семинарах и курсах;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подготовка тематических обзоров изменений в законодательстве;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обучение навыкам эффективного использования современным программным обеспечением.</a:t>
            </a:r>
          </a:p>
        </p:txBody>
      </p:sp>
      <p:pic>
        <p:nvPicPr>
          <p:cNvPr id="5" name="Picture 10" descr="100px-Coat_of_Arms_of_Vilegodsky_rayon_%28Arkhangelsk_oblast%29">
            <a:hlinkClick r:id="rId2" tooltip="Coat of Arms of Vilegodsky rayon (Arkhangelsk oblast).png"/>
            <a:extLst>
              <a:ext uri="{FF2B5EF4-FFF2-40B4-BE49-F238E27FC236}">
                <a16:creationId xmlns:a16="http://schemas.microsoft.com/office/drawing/2014/main" id="{62BE63B3-8B36-4C14-A74A-4C95495F7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2347" y="994869"/>
            <a:ext cx="845651" cy="10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4593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07C39-EFE1-4522-A867-C0E43C676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687475"/>
            <a:ext cx="8086312" cy="94015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Изменение уровня оплаты </a:t>
            </a:r>
            <a:r>
              <a:rPr lang="ru-RU" b="1" dirty="0" smtClean="0"/>
              <a:t>труда работников ОМСУ </a:t>
            </a:r>
            <a:r>
              <a:rPr lang="ru-RU" b="1" dirty="0"/>
              <a:t>В муниципальном округе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8C09D4-10AE-46BF-90D0-2080A8918E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84"/>
          <a:stretch>
            <a:fillRect/>
          </a:stretch>
        </p:blipFill>
        <p:spPr>
          <a:xfrm>
            <a:off x="132687" y="1667312"/>
            <a:ext cx="4536878" cy="519068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6B1245-44FE-42EF-A3FD-6713AB2174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75"/>
          <a:stretch>
            <a:fillRect/>
          </a:stretch>
        </p:blipFill>
        <p:spPr>
          <a:xfrm>
            <a:off x="4474435" y="2359552"/>
            <a:ext cx="4536878" cy="449844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8" name="Picture 10" descr="100px-Coat_of_Arms_of_Vilegodsky_rayon_%28Arkhangelsk_oblast%29">
            <a:hlinkClick r:id="rId4" tooltip="Coat of Arms of Vilegodsky rayon (Arkhangelsk oblast).png"/>
            <a:extLst>
              <a:ext uri="{FF2B5EF4-FFF2-40B4-BE49-F238E27FC236}">
                <a16:creationId xmlns:a16="http://schemas.microsoft.com/office/drawing/2014/main" id="{3289DAAF-82B7-43DC-BEB0-D53229E9E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92347" y="994869"/>
            <a:ext cx="845651" cy="10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4523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Сравнение Уровня </a:t>
            </a:r>
            <a:r>
              <a:rPr lang="ru-RU" b="1" dirty="0"/>
              <a:t>оплаты </a:t>
            </a:r>
            <a:r>
              <a:rPr lang="ru-RU" b="1" dirty="0" smtClean="0"/>
              <a:t>труда</a:t>
            </a:r>
            <a:br>
              <a:rPr lang="ru-RU" b="1" dirty="0" smtClean="0"/>
            </a:br>
            <a:r>
              <a:rPr lang="ru-RU" b="1" dirty="0" smtClean="0"/>
              <a:t>2021 год</a:t>
            </a:r>
            <a:endParaRPr lang="ru-RU" b="1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47D816EA-3BD3-4DCB-9A48-E42612875E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1418141"/>
              </p:ext>
            </p:extLst>
          </p:nvPr>
        </p:nvGraphicFramePr>
        <p:xfrm>
          <a:off x="-34527" y="1770803"/>
          <a:ext cx="9178527" cy="5087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0" descr="100px-Coat_of_Arms_of_Vilegodsky_rayon_%28Arkhangelsk_oblast%29">
            <a:hlinkClick r:id="rId3" tooltip="Coat of Arms of Vilegodsky rayon (Arkhangelsk oblast).png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2347" y="994869"/>
            <a:ext cx="845651" cy="10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986784" y="2478024"/>
            <a:ext cx="1627632" cy="140817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908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Уровень оплаты труда</a:t>
            </a:r>
            <a:br>
              <a:rPr lang="ru-RU" b="1" dirty="0"/>
            </a:br>
            <a:r>
              <a:rPr lang="ru-RU" b="1" dirty="0"/>
              <a:t>2021 год (план)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E77E13FE-755A-44B5-B4EA-A36834E85C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073922"/>
              </p:ext>
            </p:extLst>
          </p:nvPr>
        </p:nvGraphicFramePr>
        <p:xfrm>
          <a:off x="0" y="1865745"/>
          <a:ext cx="9144000" cy="4992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0" descr="100px-Coat_of_Arms_of_Vilegodsky_rayon_%28Arkhangelsk_oblast%29">
            <a:hlinkClick r:id="rId3" tooltip="Coat of Arms of Vilegodsky rayon (Arkhangelsk oblast).png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2347" y="994869"/>
            <a:ext cx="845651" cy="10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6949440" y="3657600"/>
            <a:ext cx="1362456" cy="207568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06112" y="2660904"/>
            <a:ext cx="1362456" cy="300532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506694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Другая 9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008E40"/>
      </a:accent1>
      <a:accent2>
        <a:srgbClr val="2172AF"/>
      </a:accent2>
      <a:accent3>
        <a:srgbClr val="9F6715"/>
      </a:accent3>
      <a:accent4>
        <a:srgbClr val="FFDB01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Дивиденд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1931</TotalTime>
  <Words>483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Calibri</vt:lpstr>
      <vt:lpstr>Corbel</vt:lpstr>
      <vt:lpstr>Gill Sans MT</vt:lpstr>
      <vt:lpstr>Symbol</vt:lpstr>
      <vt:lpstr>Times New Roman</vt:lpstr>
      <vt:lpstr>Wingdings 2</vt:lpstr>
      <vt:lpstr>Дивиденд</vt:lpstr>
      <vt:lpstr>Проблемы и перспективы замещения должностей муниципальной службы в МО «Вилегодский район», В Вилегодском муниципальном округе архангельской области</vt:lpstr>
      <vt:lpstr>кадровое обеспечение деятельности ОМСу В МО «Вилегодский район»</vt:lpstr>
      <vt:lpstr>Уровень оплаты труда за 2015 – 2020 годы</vt:lpstr>
      <vt:lpstr>Сравнение Уровня оплаты труда за 2015 – 2020 годы</vt:lpstr>
      <vt:lpstr>Кадровая политика администрации МО «Вилегодский район»</vt:lpstr>
      <vt:lpstr>Кадровая политика администрации МО «Вилегодский район»</vt:lpstr>
      <vt:lpstr>Изменение уровня оплаты труда работников ОМСУ В муниципальном округе</vt:lpstr>
      <vt:lpstr>Сравнение Уровня оплаты труда 2021 год</vt:lpstr>
      <vt:lpstr>Уровень оплаты труда 2021 год (план)</vt:lpstr>
      <vt:lpstr>Произошедшие Изменения в кадровом обеспечении ОМСУ муниципального округа</vt:lpstr>
      <vt:lpstr>Деловая игра «Управление муниципальным образованием»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Аксенов Алексей Юрьевич</dc:creator>
  <cp:lastModifiedBy>user</cp:lastModifiedBy>
  <cp:revision>293</cp:revision>
  <dcterms:created xsi:type="dcterms:W3CDTF">2017-04-24T10:23:08Z</dcterms:created>
  <dcterms:modified xsi:type="dcterms:W3CDTF">2021-04-27T11:19:31Z</dcterms:modified>
</cp:coreProperties>
</file>