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9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&#1074;%20Microsoft%20Office%20PowerPoint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'[Диаграмма в Microsoft Office PowerPoint]Sheet1'!$A$2</c:f>
              <c:strCache>
                <c:ptCount val="1"/>
                <c:pt idx="0">
                  <c:v>плановый показатель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'[Диаграмма в Microsoft Office PowerPoint]Sheet1'!$B$1:$H$1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Office PowerPoint]Sheet1'!$B$2:$H$2</c:f>
              <c:numCache>
                <c:formatCode>General</c:formatCode>
                <c:ptCount val="7"/>
                <c:pt idx="0">
                  <c:v>1.36</c:v>
                </c:pt>
                <c:pt idx="1">
                  <c:v>1.31</c:v>
                </c:pt>
                <c:pt idx="2">
                  <c:v>1.21</c:v>
                </c:pt>
                <c:pt idx="3">
                  <c:v>1.1900000000000031</c:v>
                </c:pt>
                <c:pt idx="4">
                  <c:v>1.1299999999999966</c:v>
                </c:pt>
                <c:pt idx="5">
                  <c:v>1.1200000000000001</c:v>
                </c:pt>
                <c:pt idx="6">
                  <c:v>1.1100000000000001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PowerPoint]Sheet1'!$A$3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numRef>
              <c:f>'[Диаграмма в Microsoft Office PowerPoint]Sheet1'!$B$1:$H$1</c:f>
              <c:numCache>
                <c:formatCode>General</c:formatCode>
                <c:ptCount val="7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numCache>
            </c:numRef>
          </c:cat>
          <c:val>
            <c:numRef>
              <c:f>'[Диаграмма в Microsoft Office PowerPoint]Sheet1'!$B$3:$H$3</c:f>
              <c:numCache>
                <c:formatCode>General</c:formatCode>
                <c:ptCount val="7"/>
                <c:pt idx="0">
                  <c:v>1.25</c:v>
                </c:pt>
                <c:pt idx="1">
                  <c:v>1.07</c:v>
                </c:pt>
                <c:pt idx="2">
                  <c:v>1.06</c:v>
                </c:pt>
                <c:pt idx="3">
                  <c:v>1.01</c:v>
                </c:pt>
                <c:pt idx="4">
                  <c:v>0.96000000000000063</c:v>
                </c:pt>
                <c:pt idx="5">
                  <c:v>0.74000000000000155</c:v>
                </c:pt>
                <c:pt idx="6">
                  <c:v>0.86000000000000065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3815632"/>
        <c:axId val="143816024"/>
        <c:axId val="0"/>
      </c:bar3DChart>
      <c:catAx>
        <c:axId val="14381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816024"/>
        <c:crosses val="autoZero"/>
        <c:auto val="1"/>
        <c:lblAlgn val="ctr"/>
        <c:lblOffset val="100"/>
        <c:noMultiLvlLbl val="0"/>
      </c:catAx>
      <c:valAx>
        <c:axId val="1438160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381563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66738" y="1376660"/>
            <a:ext cx="79898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Отчет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о реализации государственной программы Архангельской области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«Защита населения и территорий Архангельской области от чрезвычайных ситуаций, обеспечение пожарной безопасности и безопасности на водных объектах» за 2019 год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9"/>
          <p:cNvSpPr>
            <a:spLocks noRot="1" noChangeArrowheads="1"/>
          </p:cNvSpPr>
          <p:nvPr/>
        </p:nvSpPr>
        <p:spPr bwMode="auto">
          <a:xfrm>
            <a:off x="3779912" y="4653136"/>
            <a:ext cx="4932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Буланов Андрей </a:t>
            </a: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</a:t>
            </a: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ндреевич </a:t>
            </a: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–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</a:t>
            </a: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сполняющий обязанности </a:t>
            </a: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руководителя </a:t>
            </a: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агентства государственной противопожарной службы и гражданской защиты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69192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85813" y="908720"/>
            <a:ext cx="7786687" cy="72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Центральная спасательная станция </a:t>
            </a:r>
            <a:endParaRPr lang="ru-RU" alt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ГКУ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Архангельской области «Центр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ГЗ»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3533" y="1844824"/>
            <a:ext cx="410480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323 выезда,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которых: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человек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эвакуировано,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водолазные спуски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обследовано пляжей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извлечено тел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погибших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E:\6_1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r="6262" b="9532"/>
          <a:stretch/>
        </p:blipFill>
        <p:spPr bwMode="auto">
          <a:xfrm>
            <a:off x="677674" y="1891845"/>
            <a:ext cx="3390270" cy="224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C:\Users\stas\Downloads\437238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66" y="4341353"/>
            <a:ext cx="3389278" cy="2328007"/>
          </a:xfrm>
          <a:prstGeom prst="rect">
            <a:avLst/>
          </a:prstGeom>
          <a:noFill/>
          <a:ln w="222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51740" y="4289608"/>
            <a:ext cx="44545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17 ноября по 31 декабря 2019 года аэросанями-амфибия «Патруль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«отрезанных» населенных пунктов перевезено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2756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товаров первой необходимости, продуктов питания и почты.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4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974725" y="908720"/>
            <a:ext cx="7397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системы обеспечения вызова экстренных оперативных служб по единому номеру «112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территории Архангельской области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E:\Фото 112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2" y="2393761"/>
            <a:ext cx="4141874" cy="2691423"/>
          </a:xfrm>
          <a:prstGeom prst="rect">
            <a:avLst/>
          </a:prstGeom>
          <a:noFill/>
          <a:ln w="222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8" t="9722" r="28646" b="19074"/>
          <a:stretch/>
        </p:blipFill>
        <p:spPr bwMode="auto">
          <a:xfrm>
            <a:off x="4762735" y="2399863"/>
            <a:ext cx="4129745" cy="2685321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4546" y="5229200"/>
            <a:ext cx="7692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Центр обработки вызовов Системы 112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поступило более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вызовов.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Система-112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введена в постоянную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апреля 2020 года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9822" y="1700808"/>
            <a:ext cx="7703635" cy="49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7675"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22,5 %</a:t>
            </a:r>
            <a:r>
              <a:rPr lang="ru-RU" sz="2000" b="1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по сравнению с плановым показателем Программы сокращено количество погибших на 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пожарах на 10 тыс. населения.</a:t>
            </a:r>
          </a:p>
          <a:p>
            <a:pPr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4500"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. Не допущено гибели людей на водных объектах, находившихся в местах, официально отведенных для купания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3. На 1,74% по сравнению с прошлым годом сокращено количество людей, погибших на водных объектах, которыми нарушены правила поведения на воде (купание в неустановленных местах, в том числе в состоянии алкогольного опьянения, выход на неокрепший лед и т.д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Эффективность реагирования спасательных подразделений на происшествия и чрезвычайные ситуации составила 100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%.</a:t>
            </a: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indent="444500" algn="just">
              <a:lnSpc>
                <a:spcPts val="2000"/>
              </a:lnSpc>
              <a:spcBef>
                <a:spcPct val="20000"/>
              </a:spcBef>
              <a:buClr>
                <a:schemeClr val="folHlink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. С </a:t>
            </a: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27.09.2019 г</a:t>
            </a:r>
            <a:r>
              <a:rPr lang="ru-RU" sz="2000" dirty="0">
                <a:latin typeface="Times New Roman" pitchFamily="18" charset="0"/>
                <a:cs typeface="Times New Roman" panose="02020603050405020304" pitchFamily="18" charset="0"/>
              </a:rPr>
              <a:t>. введена в опытную эксплуатацию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Система-112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85813" y="908720"/>
            <a:ext cx="7786687" cy="72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итоги реализации государственной программы в 2019 году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66738" y="1376660"/>
            <a:ext cx="7989887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rgbClr val="002060"/>
                </a:solidFill>
                <a:latin typeface="Times New Roman" pitchFamily="18" charset="0"/>
              </a:rPr>
              <a:t>Отчет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о реализации государственной программы Архангельской области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</a:rPr>
              <a:t>«Защита населения и территорий Архангельской области от чрезвычайных ситуаций, обеспечение пожарной безопасности и безопасности на водных объектах» за 2019 год</a:t>
            </a:r>
            <a:endParaRPr lang="ru-RU" altLang="ru-RU" sz="2800" b="1" dirty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9"/>
          <p:cNvSpPr>
            <a:spLocks noRot="1" noChangeArrowheads="1"/>
          </p:cNvSpPr>
          <p:nvPr/>
        </p:nvSpPr>
        <p:spPr bwMode="auto">
          <a:xfrm>
            <a:off x="3779912" y="4653136"/>
            <a:ext cx="49323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Буланов Андрей </a:t>
            </a: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</a:t>
            </a: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ндреевич </a:t>
            </a: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– </a:t>
            </a:r>
          </a:p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и</a:t>
            </a: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сполняющий обязанности </a:t>
            </a:r>
            <a:r>
              <a:rPr lang="ru-RU" sz="21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руководителя </a:t>
            </a:r>
            <a:r>
              <a:rPr lang="ru-RU" sz="21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агентства государственной противопожарной службы и гражданской защиты Архангельской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48174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0075" y="1182226"/>
            <a:ext cx="81153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4500" algn="just" eaLnBrk="1" hangingPunct="1">
              <a:defRPr/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государственной программы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минимизация социального, экономического и экологического ущерба, наносимого населению, экономике и природной среде Архангельской области от пожаров, чрезвычайных ситуаций и происшествий на водных объектах.   </a:t>
            </a:r>
          </a:p>
          <a:p>
            <a:pPr indent="444500" algn="just" eaLnBrk="1" hangingPunct="1"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 eaLnBrk="1" hangingPunct="1">
              <a:defRPr/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государственной программы:</a:t>
            </a:r>
          </a:p>
          <a:p>
            <a:pPr indent="444500" algn="just" eaLnBrk="1" hangingPunct="1">
              <a:defRPr/>
            </a:pPr>
            <a:endParaRPr lang="ru-RU" sz="1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1 – повышение уровня защищенности населения и территорий Архангельской области от пожаров;</a:t>
            </a:r>
          </a:p>
          <a:p>
            <a:pPr indent="444500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2 – повышение защищенности населения и территорий  Архангельской области от чрезвычайных ситуаций и безопасности людей на водных объектах; </a:t>
            </a:r>
          </a:p>
          <a:p>
            <a:pPr indent="444500" algn="just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 3 – повышение безопасности населения Архангельской области и снижение социально-экономического ущерба от чрезвычайных ситуаций; </a:t>
            </a:r>
          </a:p>
          <a:p>
            <a:pPr indent="444500" algn="just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N 4 - повышение общего уровня общественной безопасности, правопорядка и безопасности среды обитания за счет существенного улучшения координации деятельности сил и служб, ответственных за решение этих задач.</a:t>
            </a:r>
          </a:p>
          <a:p>
            <a:pPr indent="444500" eaLnBrk="1" hangingPunct="1">
              <a:defRPr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4500" algn="just" eaLnBrk="1" hangingPunct="1">
              <a:defRPr/>
            </a:pPr>
            <a:r>
              <a:rPr lang="ru-RU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областных бюджетных ассигнований государственной программы</a:t>
            </a:r>
            <a:r>
              <a:rPr lang="en-US" sz="16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на 2019 год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  млрд. 799 млн. 258,0тыс. рублей</a:t>
            </a:r>
          </a:p>
          <a:p>
            <a:pPr indent="444500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Кассовые расходы – 1 млрд. 742 млн. 892,4  тыс. рублей</a:t>
            </a:r>
          </a:p>
          <a:p>
            <a:pPr indent="444500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Освоено 1 млрд. 577 млн.  641,9 тыс. рублей.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0875" y="1357313"/>
            <a:ext cx="8135938" cy="532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Подпрограмма № 1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«Пожарная безопасность в Архангельской области»;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Подпрограмма № 2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«Снижение рисков и смягчение последствий чрезвычайных ситуаций  межмуниципального и регионального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характера,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а также обеспечение безопасности людей на водных объектах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                                   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</a:rPr>
              <a:t>Архангельской области»;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Подпрограмма № 3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«Обеспечение реализации государственной программы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                         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Архангельской области»;</a:t>
            </a: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Подпрограмма № 4 </a:t>
            </a:r>
          </a:p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«Построение (развитие), внедрение и эксплуатация аппаратно-программного комплекса «Безопасный город» в Архангельской области»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pSp>
        <p:nvGrpSpPr>
          <p:cNvPr id="166" name="Группа 165"/>
          <p:cNvGrpSpPr/>
          <p:nvPr/>
        </p:nvGrpSpPr>
        <p:grpSpPr>
          <a:xfrm>
            <a:off x="485895" y="1541460"/>
            <a:ext cx="8190561" cy="5271916"/>
            <a:chOff x="3457574" y="1117599"/>
            <a:chExt cx="5429195" cy="4572001"/>
          </a:xfrm>
        </p:grpSpPr>
        <p:pic>
          <p:nvPicPr>
            <p:cNvPr id="167" name="Рисунок 166">
              <a:extLst>
                <a:ext uri="{FF2B5EF4-FFF2-40B4-BE49-F238E27FC236}">
                  <a16:creationId xmlns="" xmlns:a16="http://schemas.microsoft.com/office/drawing/2014/main" id="{48B91411-7FDE-478B-9DD8-F8480D7E4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574" y="1117599"/>
              <a:ext cx="5429195" cy="4572001"/>
            </a:xfrm>
            <a:prstGeom prst="rect">
              <a:avLst/>
            </a:prstGeom>
          </p:spPr>
        </p:pic>
        <p:sp>
          <p:nvSpPr>
            <p:cNvPr id="168" name="Равнобедренный треугольник 167">
              <a:extLst>
                <a:ext uri="{FF2B5EF4-FFF2-40B4-BE49-F238E27FC236}">
                  <a16:creationId xmlns="" xmlns:a16="http://schemas.microsoft.com/office/drawing/2014/main" id="{9E6D82BC-4706-4515-A67F-98D3D856EC6D}"/>
                </a:ext>
              </a:extLst>
            </p:cNvPr>
            <p:cNvSpPr/>
            <p:nvPr/>
          </p:nvSpPr>
          <p:spPr>
            <a:xfrm>
              <a:off x="6079303" y="49069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9" name="Равнобедренный треугольник 168">
              <a:extLst>
                <a:ext uri="{FF2B5EF4-FFF2-40B4-BE49-F238E27FC236}">
                  <a16:creationId xmlns="" xmlns:a16="http://schemas.microsoft.com/office/drawing/2014/main" id="{70214B74-B71C-48A8-B1B3-1FB910D66D0F}"/>
                </a:ext>
              </a:extLst>
            </p:cNvPr>
            <p:cNvSpPr/>
            <p:nvPr/>
          </p:nvSpPr>
          <p:spPr>
            <a:xfrm>
              <a:off x="5714969" y="500538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Равнобедренный треугольник 169">
              <a:extLst>
                <a:ext uri="{FF2B5EF4-FFF2-40B4-BE49-F238E27FC236}">
                  <a16:creationId xmlns="" xmlns:a16="http://schemas.microsoft.com/office/drawing/2014/main" id="{1B4B7760-FA0B-46B8-B760-AFFADB774854}"/>
                </a:ext>
              </a:extLst>
            </p:cNvPr>
            <p:cNvSpPr/>
            <p:nvPr/>
          </p:nvSpPr>
          <p:spPr>
            <a:xfrm>
              <a:off x="6127524" y="51181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Равнобедренный треугольник 170">
              <a:extLst>
                <a:ext uri="{FF2B5EF4-FFF2-40B4-BE49-F238E27FC236}">
                  <a16:creationId xmlns="" xmlns:a16="http://schemas.microsoft.com/office/drawing/2014/main" id="{8F52B27C-7603-4767-8DE1-E4571ACCE76F}"/>
                </a:ext>
              </a:extLst>
            </p:cNvPr>
            <p:cNvSpPr/>
            <p:nvPr/>
          </p:nvSpPr>
          <p:spPr>
            <a:xfrm>
              <a:off x="5906067" y="49990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Равнобедренный треугольник 171">
              <a:extLst>
                <a:ext uri="{FF2B5EF4-FFF2-40B4-BE49-F238E27FC236}">
                  <a16:creationId xmlns="" xmlns:a16="http://schemas.microsoft.com/office/drawing/2014/main" id="{E6B58FD9-0B58-41AB-B926-7612F22B73FF}"/>
                </a:ext>
              </a:extLst>
            </p:cNvPr>
            <p:cNvSpPr/>
            <p:nvPr/>
          </p:nvSpPr>
          <p:spPr>
            <a:xfrm>
              <a:off x="5891779" y="51181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3" name="Равнобедренный треугольник 172">
              <a:extLst>
                <a:ext uri="{FF2B5EF4-FFF2-40B4-BE49-F238E27FC236}">
                  <a16:creationId xmlns="" xmlns:a16="http://schemas.microsoft.com/office/drawing/2014/main" id="{A67598DD-10F3-4A4B-AE4C-602D4D150D35}"/>
                </a:ext>
              </a:extLst>
            </p:cNvPr>
            <p:cNvSpPr/>
            <p:nvPr/>
          </p:nvSpPr>
          <p:spPr>
            <a:xfrm>
              <a:off x="6011438" y="518477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4" name="Равнобедренный треугольник 173">
              <a:extLst>
                <a:ext uri="{FF2B5EF4-FFF2-40B4-BE49-F238E27FC236}">
                  <a16:creationId xmlns="" xmlns:a16="http://schemas.microsoft.com/office/drawing/2014/main" id="{A3279010-0CA0-4EF6-9F1A-79B0B6AFF391}"/>
                </a:ext>
              </a:extLst>
            </p:cNvPr>
            <p:cNvSpPr/>
            <p:nvPr/>
          </p:nvSpPr>
          <p:spPr>
            <a:xfrm>
              <a:off x="5987327" y="48672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Равнобедренный треугольник 174">
              <a:extLst>
                <a:ext uri="{FF2B5EF4-FFF2-40B4-BE49-F238E27FC236}">
                  <a16:creationId xmlns="" xmlns:a16="http://schemas.microsoft.com/office/drawing/2014/main" id="{CE8C0515-A6E6-45B2-8232-A793F234CDF4}"/>
                </a:ext>
              </a:extLst>
            </p:cNvPr>
            <p:cNvSpPr/>
            <p:nvPr/>
          </p:nvSpPr>
          <p:spPr>
            <a:xfrm>
              <a:off x="5998042" y="50053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Равнобедренный треугольник 175">
              <a:extLst>
                <a:ext uri="{FF2B5EF4-FFF2-40B4-BE49-F238E27FC236}">
                  <a16:creationId xmlns="" xmlns:a16="http://schemas.microsoft.com/office/drawing/2014/main" id="{A8F3F407-54A6-4F49-8C4E-F4B643218CF7}"/>
                </a:ext>
              </a:extLst>
            </p:cNvPr>
            <p:cNvSpPr/>
            <p:nvPr/>
          </p:nvSpPr>
          <p:spPr>
            <a:xfrm>
              <a:off x="5781943" y="4953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7" name="Равнобедренный треугольник 176">
              <a:extLst>
                <a:ext uri="{FF2B5EF4-FFF2-40B4-BE49-F238E27FC236}">
                  <a16:creationId xmlns="" xmlns:a16="http://schemas.microsoft.com/office/drawing/2014/main" id="{4F95B4CF-769A-4902-84B0-A4EB0A867E9B}"/>
                </a:ext>
              </a:extLst>
            </p:cNvPr>
            <p:cNvSpPr/>
            <p:nvPr/>
          </p:nvSpPr>
          <p:spPr>
            <a:xfrm>
              <a:off x="5906067" y="49307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8" name="Равнобедренный треугольник 177">
              <a:extLst>
                <a:ext uri="{FF2B5EF4-FFF2-40B4-BE49-F238E27FC236}">
                  <a16:creationId xmlns="" xmlns:a16="http://schemas.microsoft.com/office/drawing/2014/main" id="{021ECB4D-1928-4F58-9BCC-D27187974BF7}"/>
                </a:ext>
              </a:extLst>
            </p:cNvPr>
            <p:cNvSpPr/>
            <p:nvPr/>
          </p:nvSpPr>
          <p:spPr>
            <a:xfrm>
              <a:off x="6924055" y="48895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9" name="Равнобедренный треугольник 178">
              <a:extLst>
                <a:ext uri="{FF2B5EF4-FFF2-40B4-BE49-F238E27FC236}">
                  <a16:creationId xmlns="" xmlns:a16="http://schemas.microsoft.com/office/drawing/2014/main" id="{A962674D-D314-494D-8963-955BB03AC928}"/>
                </a:ext>
              </a:extLst>
            </p:cNvPr>
            <p:cNvSpPr/>
            <p:nvPr/>
          </p:nvSpPr>
          <p:spPr>
            <a:xfrm>
              <a:off x="6857975" y="4826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Равнобедренный треугольник 179">
              <a:extLst>
                <a:ext uri="{FF2B5EF4-FFF2-40B4-BE49-F238E27FC236}">
                  <a16:creationId xmlns="" xmlns:a16="http://schemas.microsoft.com/office/drawing/2014/main" id="{55959EDC-A6BC-4C56-935E-3A40D766D137}"/>
                </a:ext>
              </a:extLst>
            </p:cNvPr>
            <p:cNvSpPr/>
            <p:nvPr/>
          </p:nvSpPr>
          <p:spPr>
            <a:xfrm>
              <a:off x="6770463" y="47513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1" name="Равнобедренный треугольник 180">
              <a:extLst>
                <a:ext uri="{FF2B5EF4-FFF2-40B4-BE49-F238E27FC236}">
                  <a16:creationId xmlns="" xmlns:a16="http://schemas.microsoft.com/office/drawing/2014/main" id="{D0734BF4-729C-4CDD-81BE-E6A5300D94B3}"/>
                </a:ext>
              </a:extLst>
            </p:cNvPr>
            <p:cNvSpPr/>
            <p:nvPr/>
          </p:nvSpPr>
          <p:spPr>
            <a:xfrm>
              <a:off x="6537401" y="496411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2" name="Равнобедренный треугольник 181">
              <a:extLst>
                <a:ext uri="{FF2B5EF4-FFF2-40B4-BE49-F238E27FC236}">
                  <a16:creationId xmlns="" xmlns:a16="http://schemas.microsoft.com/office/drawing/2014/main" id="{F5D5A1AE-8DC5-4AEF-BE64-80EEFC08630B}"/>
                </a:ext>
              </a:extLst>
            </p:cNvPr>
            <p:cNvSpPr/>
            <p:nvPr/>
          </p:nvSpPr>
          <p:spPr>
            <a:xfrm>
              <a:off x="6418632" y="50768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3" name="Равнобедренный треугольник 182">
              <a:extLst>
                <a:ext uri="{FF2B5EF4-FFF2-40B4-BE49-F238E27FC236}">
                  <a16:creationId xmlns="" xmlns:a16="http://schemas.microsoft.com/office/drawing/2014/main" id="{BD626252-A81D-494E-BC06-1EE34ED2DB9F}"/>
                </a:ext>
              </a:extLst>
            </p:cNvPr>
            <p:cNvSpPr/>
            <p:nvPr/>
          </p:nvSpPr>
          <p:spPr>
            <a:xfrm>
              <a:off x="7000851" y="49514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4" name="Равнобедренный треугольник 183">
              <a:extLst>
                <a:ext uri="{FF2B5EF4-FFF2-40B4-BE49-F238E27FC236}">
                  <a16:creationId xmlns="" xmlns:a16="http://schemas.microsoft.com/office/drawing/2014/main" id="{905A1F14-0ADA-4DBB-8BE9-B8BBF9648F8E}"/>
                </a:ext>
              </a:extLst>
            </p:cNvPr>
            <p:cNvSpPr/>
            <p:nvPr/>
          </p:nvSpPr>
          <p:spPr>
            <a:xfrm>
              <a:off x="6332017" y="51435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5" name="Равнобедренный треугольник 184">
              <a:extLst>
                <a:ext uri="{FF2B5EF4-FFF2-40B4-BE49-F238E27FC236}">
                  <a16:creationId xmlns="" xmlns:a16="http://schemas.microsoft.com/office/drawing/2014/main" id="{FA454F70-E580-4D81-9C87-776D80F1F2BA}"/>
                </a:ext>
              </a:extLst>
            </p:cNvPr>
            <p:cNvSpPr/>
            <p:nvPr/>
          </p:nvSpPr>
          <p:spPr>
            <a:xfrm>
              <a:off x="7584855" y="45434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6" name="Равнобедренный треугольник 185">
              <a:extLst>
                <a:ext uri="{FF2B5EF4-FFF2-40B4-BE49-F238E27FC236}">
                  <a16:creationId xmlns="" xmlns:a16="http://schemas.microsoft.com/office/drawing/2014/main" id="{51666D4B-F39F-44E5-BC92-CBFCC250BE42}"/>
                </a:ext>
              </a:extLst>
            </p:cNvPr>
            <p:cNvSpPr/>
            <p:nvPr/>
          </p:nvSpPr>
          <p:spPr>
            <a:xfrm>
              <a:off x="7511631" y="45815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7" name="Равнобедренный треугольник 186">
              <a:extLst>
                <a:ext uri="{FF2B5EF4-FFF2-40B4-BE49-F238E27FC236}">
                  <a16:creationId xmlns="" xmlns:a16="http://schemas.microsoft.com/office/drawing/2014/main" id="{91388407-71AB-4486-8CA2-9CB6AD46D33A}"/>
                </a:ext>
              </a:extLst>
            </p:cNvPr>
            <p:cNvSpPr/>
            <p:nvPr/>
          </p:nvSpPr>
          <p:spPr>
            <a:xfrm>
              <a:off x="7361612" y="460375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8" name="Равнобедренный треугольник 187">
              <a:extLst>
                <a:ext uri="{FF2B5EF4-FFF2-40B4-BE49-F238E27FC236}">
                  <a16:creationId xmlns="" xmlns:a16="http://schemas.microsoft.com/office/drawing/2014/main" id="{739B0A97-1DFC-46D4-BFAE-8BD02341AF54}"/>
                </a:ext>
              </a:extLst>
            </p:cNvPr>
            <p:cNvSpPr/>
            <p:nvPr/>
          </p:nvSpPr>
          <p:spPr>
            <a:xfrm>
              <a:off x="7134796" y="44608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Равнобедренный треугольник 188">
              <a:extLst>
                <a:ext uri="{FF2B5EF4-FFF2-40B4-BE49-F238E27FC236}">
                  <a16:creationId xmlns="" xmlns:a16="http://schemas.microsoft.com/office/drawing/2014/main" id="{B1F19CDC-0B57-4054-B3D1-813B9CD659B7}"/>
                </a:ext>
              </a:extLst>
            </p:cNvPr>
            <p:cNvSpPr/>
            <p:nvPr/>
          </p:nvSpPr>
          <p:spPr>
            <a:xfrm>
              <a:off x="7409832" y="46640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0" name="Равнобедренный треугольник 189">
              <a:extLst>
                <a:ext uri="{FF2B5EF4-FFF2-40B4-BE49-F238E27FC236}">
                  <a16:creationId xmlns="" xmlns:a16="http://schemas.microsoft.com/office/drawing/2014/main" id="{86FBD9DD-519F-45C7-9BB4-363531E25496}"/>
                </a:ext>
              </a:extLst>
            </p:cNvPr>
            <p:cNvSpPr/>
            <p:nvPr/>
          </p:nvSpPr>
          <p:spPr>
            <a:xfrm>
              <a:off x="8436751" y="47926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Равнобедренный треугольник 190">
              <a:extLst>
                <a:ext uri="{FF2B5EF4-FFF2-40B4-BE49-F238E27FC236}">
                  <a16:creationId xmlns="" xmlns:a16="http://schemas.microsoft.com/office/drawing/2014/main" id="{B060130E-FCC1-45BE-B405-6E6B95E3E34A}"/>
                </a:ext>
              </a:extLst>
            </p:cNvPr>
            <p:cNvSpPr/>
            <p:nvPr/>
          </p:nvSpPr>
          <p:spPr>
            <a:xfrm>
              <a:off x="8234940" y="488632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2" name="Равнобедренный треугольник 191">
              <a:extLst>
                <a:ext uri="{FF2B5EF4-FFF2-40B4-BE49-F238E27FC236}">
                  <a16:creationId xmlns="" xmlns:a16="http://schemas.microsoft.com/office/drawing/2014/main" id="{7CE9E988-AE45-4F71-84C9-A6F6C0DB27C9}"/>
                </a:ext>
              </a:extLst>
            </p:cNvPr>
            <p:cNvSpPr/>
            <p:nvPr/>
          </p:nvSpPr>
          <p:spPr>
            <a:xfrm>
              <a:off x="8029556" y="47672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3" name="Равнобедренный треугольник 192">
              <a:extLst>
                <a:ext uri="{FF2B5EF4-FFF2-40B4-BE49-F238E27FC236}">
                  <a16:creationId xmlns="" xmlns:a16="http://schemas.microsoft.com/office/drawing/2014/main" id="{1BBA2C78-B851-4CEF-9B80-A208C2029178}"/>
                </a:ext>
              </a:extLst>
            </p:cNvPr>
            <p:cNvSpPr/>
            <p:nvPr/>
          </p:nvSpPr>
          <p:spPr>
            <a:xfrm>
              <a:off x="8000981" y="468471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4" name="Равнобедренный треугольник 193">
              <a:extLst>
                <a:ext uri="{FF2B5EF4-FFF2-40B4-BE49-F238E27FC236}">
                  <a16:creationId xmlns="" xmlns:a16="http://schemas.microsoft.com/office/drawing/2014/main" id="{A43EB8C0-F734-4817-AD55-77BB288EE3F7}"/>
                </a:ext>
              </a:extLst>
            </p:cNvPr>
            <p:cNvSpPr/>
            <p:nvPr/>
          </p:nvSpPr>
          <p:spPr>
            <a:xfrm>
              <a:off x="8005445" y="4826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5" name="Равнобедренный треугольник 194">
              <a:extLst>
                <a:ext uri="{FF2B5EF4-FFF2-40B4-BE49-F238E27FC236}">
                  <a16:creationId xmlns="" xmlns:a16="http://schemas.microsoft.com/office/drawing/2014/main" id="{5EBF8A8E-F735-47E2-8A13-E8AC8DE57293}"/>
                </a:ext>
              </a:extLst>
            </p:cNvPr>
            <p:cNvSpPr/>
            <p:nvPr/>
          </p:nvSpPr>
          <p:spPr>
            <a:xfrm>
              <a:off x="8092957" y="45608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6" name="Равнобедренный треугольник 195">
              <a:extLst>
                <a:ext uri="{FF2B5EF4-FFF2-40B4-BE49-F238E27FC236}">
                  <a16:creationId xmlns="" xmlns:a16="http://schemas.microsoft.com/office/drawing/2014/main" id="{0C5585B6-D386-429B-939A-5CD414FFBA8E}"/>
                </a:ext>
              </a:extLst>
            </p:cNvPr>
            <p:cNvSpPr/>
            <p:nvPr/>
          </p:nvSpPr>
          <p:spPr>
            <a:xfrm>
              <a:off x="8156338" y="45434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7" name="Равнобедренный треугольник 196">
              <a:extLst>
                <a:ext uri="{FF2B5EF4-FFF2-40B4-BE49-F238E27FC236}">
                  <a16:creationId xmlns="" xmlns:a16="http://schemas.microsoft.com/office/drawing/2014/main" id="{2F8A3DEE-3BE8-42BD-9633-F478C532D24C}"/>
                </a:ext>
              </a:extLst>
            </p:cNvPr>
            <p:cNvSpPr/>
            <p:nvPr/>
          </p:nvSpPr>
          <p:spPr>
            <a:xfrm>
              <a:off x="8234940" y="42799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8" name="Равнобедренный треугольник 197">
              <a:extLst>
                <a:ext uri="{FF2B5EF4-FFF2-40B4-BE49-F238E27FC236}">
                  <a16:creationId xmlns="" xmlns:a16="http://schemas.microsoft.com/office/drawing/2014/main" id="{4656B616-5F80-4949-B7A2-96FE889B1D7F}"/>
                </a:ext>
              </a:extLst>
            </p:cNvPr>
            <p:cNvSpPr/>
            <p:nvPr/>
          </p:nvSpPr>
          <p:spPr>
            <a:xfrm>
              <a:off x="8201879" y="396874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9" name="Равнобедренный треугольник 198">
              <a:extLst>
                <a:ext uri="{FF2B5EF4-FFF2-40B4-BE49-F238E27FC236}">
                  <a16:creationId xmlns="" xmlns:a16="http://schemas.microsoft.com/office/drawing/2014/main" id="{6CAC6A19-2E57-433E-ACEE-4F5B7854BC5B}"/>
                </a:ext>
              </a:extLst>
            </p:cNvPr>
            <p:cNvSpPr/>
            <p:nvPr/>
          </p:nvSpPr>
          <p:spPr>
            <a:xfrm>
              <a:off x="8331380" y="41767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0" name="Равнобедренный треугольник 199">
              <a:extLst>
                <a:ext uri="{FF2B5EF4-FFF2-40B4-BE49-F238E27FC236}">
                  <a16:creationId xmlns="" xmlns:a16="http://schemas.microsoft.com/office/drawing/2014/main" id="{431C8A08-6649-49AF-BE63-AA31E72E97EC}"/>
                </a:ext>
              </a:extLst>
            </p:cNvPr>
            <p:cNvSpPr/>
            <p:nvPr/>
          </p:nvSpPr>
          <p:spPr>
            <a:xfrm>
              <a:off x="5339029" y="50546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1" name="Равнобедренный треугольник 200">
              <a:extLst>
                <a:ext uri="{FF2B5EF4-FFF2-40B4-BE49-F238E27FC236}">
                  <a16:creationId xmlns="" xmlns:a16="http://schemas.microsoft.com/office/drawing/2014/main" id="{9BFFEA8D-52D9-48DA-B5DC-ADB6761383B2}"/>
                </a:ext>
              </a:extLst>
            </p:cNvPr>
            <p:cNvSpPr/>
            <p:nvPr/>
          </p:nvSpPr>
          <p:spPr>
            <a:xfrm>
              <a:off x="5647550" y="511175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Равнобедренный треугольник 201">
              <a:extLst>
                <a:ext uri="{FF2B5EF4-FFF2-40B4-BE49-F238E27FC236}">
                  <a16:creationId xmlns="" xmlns:a16="http://schemas.microsoft.com/office/drawing/2014/main" id="{032BE6C7-55EF-4245-A153-20A2825C8487}"/>
                </a:ext>
              </a:extLst>
            </p:cNvPr>
            <p:cNvSpPr/>
            <p:nvPr/>
          </p:nvSpPr>
          <p:spPr>
            <a:xfrm>
              <a:off x="5237899" y="50720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3" name="Равнобедренный треугольник 202">
              <a:extLst>
                <a:ext uri="{FF2B5EF4-FFF2-40B4-BE49-F238E27FC236}">
                  <a16:creationId xmlns="" xmlns:a16="http://schemas.microsoft.com/office/drawing/2014/main" id="{91C4931C-188B-407A-9C88-8187622A28B9}"/>
                </a:ext>
              </a:extLst>
            </p:cNvPr>
            <p:cNvSpPr/>
            <p:nvPr/>
          </p:nvSpPr>
          <p:spPr>
            <a:xfrm>
              <a:off x="5158646" y="508635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4" name="Равнобедренный треугольник 203">
              <a:extLst>
                <a:ext uri="{FF2B5EF4-FFF2-40B4-BE49-F238E27FC236}">
                  <a16:creationId xmlns="" xmlns:a16="http://schemas.microsoft.com/office/drawing/2014/main" id="{7EE675DF-C9D7-4978-95B7-3FB9A14B7359}"/>
                </a:ext>
              </a:extLst>
            </p:cNvPr>
            <p:cNvSpPr/>
            <p:nvPr/>
          </p:nvSpPr>
          <p:spPr>
            <a:xfrm>
              <a:off x="4862179" y="46640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5" name="Равнобедренный треугольник 204">
              <a:extLst>
                <a:ext uri="{FF2B5EF4-FFF2-40B4-BE49-F238E27FC236}">
                  <a16:creationId xmlns="" xmlns:a16="http://schemas.microsoft.com/office/drawing/2014/main" id="{2B10572E-029C-4DAB-9220-1199EAA850D0}"/>
                </a:ext>
              </a:extLst>
            </p:cNvPr>
            <p:cNvSpPr/>
            <p:nvPr/>
          </p:nvSpPr>
          <p:spPr>
            <a:xfrm>
              <a:off x="4684052" y="51609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6" name="Равнобедренный треугольник 205">
              <a:extLst>
                <a:ext uri="{FF2B5EF4-FFF2-40B4-BE49-F238E27FC236}">
                  <a16:creationId xmlns="" xmlns:a16="http://schemas.microsoft.com/office/drawing/2014/main" id="{6012E102-A867-4ACC-9283-1A5F44D6A950}"/>
                </a:ext>
              </a:extLst>
            </p:cNvPr>
            <p:cNvSpPr/>
            <p:nvPr/>
          </p:nvSpPr>
          <p:spPr>
            <a:xfrm>
              <a:off x="4937188" y="46450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7" name="Равнобедренный треугольник 206">
              <a:extLst>
                <a:ext uri="{FF2B5EF4-FFF2-40B4-BE49-F238E27FC236}">
                  <a16:creationId xmlns="" xmlns:a16="http://schemas.microsoft.com/office/drawing/2014/main" id="{70713AEA-6EC4-44F7-AE63-42AD040691AC}"/>
                </a:ext>
              </a:extLst>
            </p:cNvPr>
            <p:cNvSpPr/>
            <p:nvPr/>
          </p:nvSpPr>
          <p:spPr>
            <a:xfrm>
              <a:off x="5291722" y="45767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8" name="Равнобедренный треугольник 207">
              <a:extLst>
                <a:ext uri="{FF2B5EF4-FFF2-40B4-BE49-F238E27FC236}">
                  <a16:creationId xmlns="" xmlns:a16="http://schemas.microsoft.com/office/drawing/2014/main" id="{965C60B3-D3C6-4F14-A269-8563484FFCEF}"/>
                </a:ext>
              </a:extLst>
            </p:cNvPr>
            <p:cNvSpPr/>
            <p:nvPr/>
          </p:nvSpPr>
          <p:spPr>
            <a:xfrm>
              <a:off x="5308220" y="47847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9" name="Равнобедренный треугольник 208">
              <a:extLst>
                <a:ext uri="{FF2B5EF4-FFF2-40B4-BE49-F238E27FC236}">
                  <a16:creationId xmlns="" xmlns:a16="http://schemas.microsoft.com/office/drawing/2014/main" id="{EE6557C7-AD17-494A-8C5A-59640CE170DE}"/>
                </a:ext>
              </a:extLst>
            </p:cNvPr>
            <p:cNvSpPr/>
            <p:nvPr/>
          </p:nvSpPr>
          <p:spPr>
            <a:xfrm>
              <a:off x="5339029" y="41735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0" name="Равнобедренный треугольник 209">
              <a:extLst>
                <a:ext uri="{FF2B5EF4-FFF2-40B4-BE49-F238E27FC236}">
                  <a16:creationId xmlns="" xmlns:a16="http://schemas.microsoft.com/office/drawing/2014/main" id="{62D1BB0E-0773-46FC-B485-988D183E377D}"/>
                </a:ext>
              </a:extLst>
            </p:cNvPr>
            <p:cNvSpPr/>
            <p:nvPr/>
          </p:nvSpPr>
          <p:spPr>
            <a:xfrm>
              <a:off x="5316745" y="450215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1" name="Равнобедренный треугольник 210">
              <a:extLst>
                <a:ext uri="{FF2B5EF4-FFF2-40B4-BE49-F238E27FC236}">
                  <a16:creationId xmlns="" xmlns:a16="http://schemas.microsoft.com/office/drawing/2014/main" id="{662025C4-E421-4244-A937-3AC09CA04354}"/>
                </a:ext>
              </a:extLst>
            </p:cNvPr>
            <p:cNvSpPr/>
            <p:nvPr/>
          </p:nvSpPr>
          <p:spPr>
            <a:xfrm>
              <a:off x="5479266" y="42799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2" name="Равнобедренный треугольник 211">
              <a:extLst>
                <a:ext uri="{FF2B5EF4-FFF2-40B4-BE49-F238E27FC236}">
                  <a16:creationId xmlns="" xmlns:a16="http://schemas.microsoft.com/office/drawing/2014/main" id="{D2510BFC-595F-4815-8117-2967B4F1FE98}"/>
                </a:ext>
              </a:extLst>
            </p:cNvPr>
            <p:cNvSpPr/>
            <p:nvPr/>
          </p:nvSpPr>
          <p:spPr>
            <a:xfrm>
              <a:off x="5677910" y="468630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3" name="Равнобедренный треугольник 212">
              <a:extLst>
                <a:ext uri="{FF2B5EF4-FFF2-40B4-BE49-F238E27FC236}">
                  <a16:creationId xmlns="" xmlns:a16="http://schemas.microsoft.com/office/drawing/2014/main" id="{F6E58C52-AD43-4D8A-9721-8AC370187A86}"/>
                </a:ext>
              </a:extLst>
            </p:cNvPr>
            <p:cNvSpPr/>
            <p:nvPr/>
          </p:nvSpPr>
          <p:spPr>
            <a:xfrm>
              <a:off x="7286602" y="38734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4" name="Равнобедренный треугольник 213">
              <a:extLst>
                <a:ext uri="{FF2B5EF4-FFF2-40B4-BE49-F238E27FC236}">
                  <a16:creationId xmlns="" xmlns:a16="http://schemas.microsoft.com/office/drawing/2014/main" id="{FE86F0D6-D7FB-4A3D-A1AB-D8936A923C0B}"/>
                </a:ext>
              </a:extLst>
            </p:cNvPr>
            <p:cNvSpPr/>
            <p:nvPr/>
          </p:nvSpPr>
          <p:spPr>
            <a:xfrm>
              <a:off x="7049072" y="440055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5" name="Равнобедренный треугольник 214">
              <a:extLst>
                <a:ext uri="{FF2B5EF4-FFF2-40B4-BE49-F238E27FC236}">
                  <a16:creationId xmlns="" xmlns:a16="http://schemas.microsoft.com/office/drawing/2014/main" id="{D38E9F73-D162-4876-9BE5-063401D365ED}"/>
                </a:ext>
              </a:extLst>
            </p:cNvPr>
            <p:cNvSpPr/>
            <p:nvPr/>
          </p:nvSpPr>
          <p:spPr>
            <a:xfrm>
              <a:off x="7361612" y="39115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6" name="Равнобедренный треугольник 215">
              <a:extLst>
                <a:ext uri="{FF2B5EF4-FFF2-40B4-BE49-F238E27FC236}">
                  <a16:creationId xmlns="" xmlns:a16="http://schemas.microsoft.com/office/drawing/2014/main" id="{9BBE3D98-E19E-4807-9885-ABA84AB5E32F}"/>
                </a:ext>
              </a:extLst>
            </p:cNvPr>
            <p:cNvSpPr/>
            <p:nvPr/>
          </p:nvSpPr>
          <p:spPr>
            <a:xfrm>
              <a:off x="6746353" y="416401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7" name="Равнобедренный треугольник 216">
              <a:extLst>
                <a:ext uri="{FF2B5EF4-FFF2-40B4-BE49-F238E27FC236}">
                  <a16:creationId xmlns="" xmlns:a16="http://schemas.microsoft.com/office/drawing/2014/main" id="{D88F738B-2D1C-47E8-980D-AAD6DC93D7EE}"/>
                </a:ext>
              </a:extLst>
            </p:cNvPr>
            <p:cNvSpPr/>
            <p:nvPr/>
          </p:nvSpPr>
          <p:spPr>
            <a:xfrm>
              <a:off x="7608965" y="38258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8" name="Равнобедренный треугольник 217">
              <a:extLst>
                <a:ext uri="{FF2B5EF4-FFF2-40B4-BE49-F238E27FC236}">
                  <a16:creationId xmlns="" xmlns:a16="http://schemas.microsoft.com/office/drawing/2014/main" id="{A0F67285-2741-4B5D-AFFA-39B9AB61092E}"/>
                </a:ext>
              </a:extLst>
            </p:cNvPr>
            <p:cNvSpPr/>
            <p:nvPr/>
          </p:nvSpPr>
          <p:spPr>
            <a:xfrm>
              <a:off x="7511631" y="36433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9" name="Равнобедренный треугольник 218">
              <a:extLst>
                <a:ext uri="{FF2B5EF4-FFF2-40B4-BE49-F238E27FC236}">
                  <a16:creationId xmlns="" xmlns:a16="http://schemas.microsoft.com/office/drawing/2014/main" id="{D333DB73-7712-4269-A8F9-0256720CF076}"/>
                </a:ext>
              </a:extLst>
            </p:cNvPr>
            <p:cNvSpPr/>
            <p:nvPr/>
          </p:nvSpPr>
          <p:spPr>
            <a:xfrm>
              <a:off x="6466853" y="406400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0" name="Равнобедренный треугольник 219">
              <a:extLst>
                <a:ext uri="{FF2B5EF4-FFF2-40B4-BE49-F238E27FC236}">
                  <a16:creationId xmlns="" xmlns:a16="http://schemas.microsoft.com/office/drawing/2014/main" id="{06B70411-C8B3-4EDB-BF99-EBAD52A98421}"/>
                </a:ext>
              </a:extLst>
            </p:cNvPr>
            <p:cNvSpPr/>
            <p:nvPr/>
          </p:nvSpPr>
          <p:spPr>
            <a:xfrm>
              <a:off x="6466853" y="398938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1" name="Равнобедренный треугольник 220">
              <a:extLst>
                <a:ext uri="{FF2B5EF4-FFF2-40B4-BE49-F238E27FC236}">
                  <a16:creationId xmlns="" xmlns:a16="http://schemas.microsoft.com/office/drawing/2014/main" id="{8C75BE15-FC65-4FDD-A07D-BBAA06C39F82}"/>
                </a:ext>
              </a:extLst>
            </p:cNvPr>
            <p:cNvSpPr/>
            <p:nvPr/>
          </p:nvSpPr>
          <p:spPr>
            <a:xfrm>
              <a:off x="5881956" y="423386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2" name="Равнобедренный треугольник 221">
              <a:extLst>
                <a:ext uri="{FF2B5EF4-FFF2-40B4-BE49-F238E27FC236}">
                  <a16:creationId xmlns="" xmlns:a16="http://schemas.microsoft.com/office/drawing/2014/main" id="{6CA12EAF-C9C8-42CD-8E0F-FBD89C46F1DD}"/>
                </a:ext>
              </a:extLst>
            </p:cNvPr>
            <p:cNvSpPr/>
            <p:nvPr/>
          </p:nvSpPr>
          <p:spPr>
            <a:xfrm>
              <a:off x="6051620" y="43592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3" name="Равнобедренный треугольник 222">
              <a:extLst>
                <a:ext uri="{FF2B5EF4-FFF2-40B4-BE49-F238E27FC236}">
                  <a16:creationId xmlns="" xmlns:a16="http://schemas.microsoft.com/office/drawing/2014/main" id="{8B588449-9087-434C-86FC-8D0535CAA1B4}"/>
                </a:ext>
              </a:extLst>
            </p:cNvPr>
            <p:cNvSpPr/>
            <p:nvPr/>
          </p:nvSpPr>
          <p:spPr>
            <a:xfrm>
              <a:off x="6207892" y="43592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4" name="Равнобедренный треугольник 223">
              <a:extLst>
                <a:ext uri="{FF2B5EF4-FFF2-40B4-BE49-F238E27FC236}">
                  <a16:creationId xmlns="" xmlns:a16="http://schemas.microsoft.com/office/drawing/2014/main" id="{EFEAB213-20B0-4421-A3ED-3316C99C62A7}"/>
                </a:ext>
              </a:extLst>
            </p:cNvPr>
            <p:cNvSpPr/>
            <p:nvPr/>
          </p:nvSpPr>
          <p:spPr>
            <a:xfrm>
              <a:off x="6044496" y="457358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5" name="Равнобедренный треугольник 224">
              <a:extLst>
                <a:ext uri="{FF2B5EF4-FFF2-40B4-BE49-F238E27FC236}">
                  <a16:creationId xmlns="" xmlns:a16="http://schemas.microsoft.com/office/drawing/2014/main" id="{4832846E-3D95-4BC0-92CE-FB0BF56034C4}"/>
                </a:ext>
              </a:extLst>
            </p:cNvPr>
            <p:cNvSpPr/>
            <p:nvPr/>
          </p:nvSpPr>
          <p:spPr>
            <a:xfrm>
              <a:off x="5973932" y="45561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6" name="Равнобедренный треугольник 225">
              <a:extLst>
                <a:ext uri="{FF2B5EF4-FFF2-40B4-BE49-F238E27FC236}">
                  <a16:creationId xmlns="" xmlns:a16="http://schemas.microsoft.com/office/drawing/2014/main" id="{2A49FC85-F4C7-4FF3-91ED-E5BBF59BE425}"/>
                </a:ext>
              </a:extLst>
            </p:cNvPr>
            <p:cNvSpPr/>
            <p:nvPr/>
          </p:nvSpPr>
          <p:spPr>
            <a:xfrm>
              <a:off x="6200747" y="45434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7" name="Равнобедренный треугольник 226">
              <a:extLst>
                <a:ext uri="{FF2B5EF4-FFF2-40B4-BE49-F238E27FC236}">
                  <a16:creationId xmlns="" xmlns:a16="http://schemas.microsoft.com/office/drawing/2014/main" id="{F59B8234-A4B1-4506-B001-7B46A160E38B}"/>
                </a:ext>
              </a:extLst>
            </p:cNvPr>
            <p:cNvSpPr/>
            <p:nvPr/>
          </p:nvSpPr>
          <p:spPr>
            <a:xfrm>
              <a:off x="6220392" y="426402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8" name="Равнобедренный треугольник 227">
              <a:extLst>
                <a:ext uri="{FF2B5EF4-FFF2-40B4-BE49-F238E27FC236}">
                  <a16:creationId xmlns="" xmlns:a16="http://schemas.microsoft.com/office/drawing/2014/main" id="{E8939AEC-C5F8-48F5-9114-0EE58B8E0A6E}"/>
                </a:ext>
              </a:extLst>
            </p:cNvPr>
            <p:cNvSpPr/>
            <p:nvPr/>
          </p:nvSpPr>
          <p:spPr>
            <a:xfrm>
              <a:off x="6259684" y="421322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9" name="Равнобедренный треугольник 228">
              <a:extLst>
                <a:ext uri="{FF2B5EF4-FFF2-40B4-BE49-F238E27FC236}">
                  <a16:creationId xmlns="" xmlns:a16="http://schemas.microsoft.com/office/drawing/2014/main" id="{5020B390-BCA4-462B-8248-96E1EFAA77D3}"/>
                </a:ext>
              </a:extLst>
            </p:cNvPr>
            <p:cNvSpPr/>
            <p:nvPr/>
          </p:nvSpPr>
          <p:spPr>
            <a:xfrm>
              <a:off x="6035548" y="423545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0" name="Равнобедренный треугольник 229">
              <a:extLst>
                <a:ext uri="{FF2B5EF4-FFF2-40B4-BE49-F238E27FC236}">
                  <a16:creationId xmlns="" xmlns:a16="http://schemas.microsoft.com/office/drawing/2014/main" id="{1606D997-0799-4918-9FEB-BD5444A4D0E4}"/>
                </a:ext>
              </a:extLst>
            </p:cNvPr>
            <p:cNvSpPr/>
            <p:nvPr/>
          </p:nvSpPr>
          <p:spPr>
            <a:xfrm>
              <a:off x="6376643" y="452358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1" name="Равнобедренный треугольник 230">
              <a:extLst>
                <a:ext uri="{FF2B5EF4-FFF2-40B4-BE49-F238E27FC236}">
                  <a16:creationId xmlns="" xmlns:a16="http://schemas.microsoft.com/office/drawing/2014/main" id="{2B91CF47-0A1A-4AA4-AAFE-1382A7CAD48C}"/>
                </a:ext>
              </a:extLst>
            </p:cNvPr>
            <p:cNvSpPr/>
            <p:nvPr/>
          </p:nvSpPr>
          <p:spPr>
            <a:xfrm>
              <a:off x="6159671" y="408146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2" name="Равнобедренный треугольник 231">
              <a:extLst>
                <a:ext uri="{FF2B5EF4-FFF2-40B4-BE49-F238E27FC236}">
                  <a16:creationId xmlns="" xmlns:a16="http://schemas.microsoft.com/office/drawing/2014/main" id="{F2A5808C-8BDA-4E3B-BB5F-7DB79C98B4C9}"/>
                </a:ext>
              </a:extLst>
            </p:cNvPr>
            <p:cNvSpPr/>
            <p:nvPr/>
          </p:nvSpPr>
          <p:spPr>
            <a:xfrm>
              <a:off x="5326972" y="37290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3" name="Равнобедренный треугольник 232">
              <a:extLst>
                <a:ext uri="{FF2B5EF4-FFF2-40B4-BE49-F238E27FC236}">
                  <a16:creationId xmlns="" xmlns:a16="http://schemas.microsoft.com/office/drawing/2014/main" id="{F7057495-282D-4DB0-B1B0-CB99F2F30A4E}"/>
                </a:ext>
              </a:extLst>
            </p:cNvPr>
            <p:cNvSpPr/>
            <p:nvPr/>
          </p:nvSpPr>
          <p:spPr>
            <a:xfrm>
              <a:off x="4549172" y="432593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4" name="Равнобедренный треугольник 233">
              <a:extLst>
                <a:ext uri="{FF2B5EF4-FFF2-40B4-BE49-F238E27FC236}">
                  <a16:creationId xmlns="" xmlns:a16="http://schemas.microsoft.com/office/drawing/2014/main" id="{28A718EF-7DFC-4380-AA6A-68739D213501}"/>
                </a:ext>
              </a:extLst>
            </p:cNvPr>
            <p:cNvSpPr/>
            <p:nvPr/>
          </p:nvSpPr>
          <p:spPr>
            <a:xfrm>
              <a:off x="4588906" y="42417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5" name="Равнобедренный треугольник 234">
              <a:extLst>
                <a:ext uri="{FF2B5EF4-FFF2-40B4-BE49-F238E27FC236}">
                  <a16:creationId xmlns="" xmlns:a16="http://schemas.microsoft.com/office/drawing/2014/main" id="{64392BD4-FE9A-42A5-A6AF-D8B0D9CA1F7A}"/>
                </a:ext>
              </a:extLst>
            </p:cNvPr>
            <p:cNvSpPr/>
            <p:nvPr/>
          </p:nvSpPr>
          <p:spPr>
            <a:xfrm>
              <a:off x="5601560" y="388937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6" name="Равнобедренный треугольник 235">
              <a:extLst>
                <a:ext uri="{FF2B5EF4-FFF2-40B4-BE49-F238E27FC236}">
                  <a16:creationId xmlns="" xmlns:a16="http://schemas.microsoft.com/office/drawing/2014/main" id="{69FED6D4-D424-4E29-9552-94EA21D01608}"/>
                </a:ext>
              </a:extLst>
            </p:cNvPr>
            <p:cNvSpPr/>
            <p:nvPr/>
          </p:nvSpPr>
          <p:spPr>
            <a:xfrm>
              <a:off x="5088122" y="41735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7" name="Равнобедренный треугольник 236">
              <a:extLst>
                <a:ext uri="{FF2B5EF4-FFF2-40B4-BE49-F238E27FC236}">
                  <a16:creationId xmlns="" xmlns:a16="http://schemas.microsoft.com/office/drawing/2014/main" id="{6E5D0070-1A01-4C9C-AAE9-152B0773118D}"/>
                </a:ext>
              </a:extLst>
            </p:cNvPr>
            <p:cNvSpPr/>
            <p:nvPr/>
          </p:nvSpPr>
          <p:spPr>
            <a:xfrm>
              <a:off x="5416713" y="311626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8" name="Равнобедренный треугольник 237">
              <a:extLst>
                <a:ext uri="{FF2B5EF4-FFF2-40B4-BE49-F238E27FC236}">
                  <a16:creationId xmlns="" xmlns:a16="http://schemas.microsoft.com/office/drawing/2014/main" id="{1CEDA176-E8C1-41AF-9335-DF27A2673B25}"/>
                </a:ext>
              </a:extLst>
            </p:cNvPr>
            <p:cNvSpPr/>
            <p:nvPr/>
          </p:nvSpPr>
          <p:spPr>
            <a:xfrm>
              <a:off x="4937188" y="38052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9" name="Равнобедренный треугольник 238">
              <a:extLst>
                <a:ext uri="{FF2B5EF4-FFF2-40B4-BE49-F238E27FC236}">
                  <a16:creationId xmlns="" xmlns:a16="http://schemas.microsoft.com/office/drawing/2014/main" id="{0870D81A-ADB7-4D46-B396-1480BFC646A6}"/>
                </a:ext>
              </a:extLst>
            </p:cNvPr>
            <p:cNvSpPr/>
            <p:nvPr/>
          </p:nvSpPr>
          <p:spPr>
            <a:xfrm>
              <a:off x="4174589" y="33242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0" name="Равнобедренный треугольник 239">
              <a:extLst>
                <a:ext uri="{FF2B5EF4-FFF2-40B4-BE49-F238E27FC236}">
                  <a16:creationId xmlns="" xmlns:a16="http://schemas.microsoft.com/office/drawing/2014/main" id="{6CBD7D11-DC7F-457F-A59A-110646B60585}"/>
                </a:ext>
              </a:extLst>
            </p:cNvPr>
            <p:cNvSpPr/>
            <p:nvPr/>
          </p:nvSpPr>
          <p:spPr>
            <a:xfrm>
              <a:off x="4096008" y="32496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1" name="Равнобедренный треугольник 240">
              <a:extLst>
                <a:ext uri="{FF2B5EF4-FFF2-40B4-BE49-F238E27FC236}">
                  <a16:creationId xmlns="" xmlns:a16="http://schemas.microsoft.com/office/drawing/2014/main" id="{2A174076-8D1F-4ADB-8BB3-F3530CFB28E1}"/>
                </a:ext>
              </a:extLst>
            </p:cNvPr>
            <p:cNvSpPr/>
            <p:nvPr/>
          </p:nvSpPr>
          <p:spPr>
            <a:xfrm>
              <a:off x="5074707" y="329088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2" name="Равнобедренный треугольник 241">
              <a:extLst>
                <a:ext uri="{FF2B5EF4-FFF2-40B4-BE49-F238E27FC236}">
                  <a16:creationId xmlns="" xmlns:a16="http://schemas.microsoft.com/office/drawing/2014/main" id="{7DCB12E7-7DF2-4035-83EC-4F926DFC653E}"/>
                </a:ext>
              </a:extLst>
            </p:cNvPr>
            <p:cNvSpPr/>
            <p:nvPr/>
          </p:nvSpPr>
          <p:spPr>
            <a:xfrm>
              <a:off x="4920240" y="35258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3" name="Равнобедренный треугольник 242">
              <a:extLst>
                <a:ext uri="{FF2B5EF4-FFF2-40B4-BE49-F238E27FC236}">
                  <a16:creationId xmlns="" xmlns:a16="http://schemas.microsoft.com/office/drawing/2014/main" id="{A688DD6F-B970-4087-A73B-2E7FFC245F7E}"/>
                </a:ext>
              </a:extLst>
            </p:cNvPr>
            <p:cNvSpPr/>
            <p:nvPr/>
          </p:nvSpPr>
          <p:spPr>
            <a:xfrm>
              <a:off x="4409460" y="33242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4" name="Равнобедренный треугольник 243">
              <a:extLst>
                <a:ext uri="{FF2B5EF4-FFF2-40B4-BE49-F238E27FC236}">
                  <a16:creationId xmlns="" xmlns:a16="http://schemas.microsoft.com/office/drawing/2014/main" id="{B6728063-6B3D-4E9E-9EF0-2591661EDC9A}"/>
                </a:ext>
              </a:extLst>
            </p:cNvPr>
            <p:cNvSpPr/>
            <p:nvPr/>
          </p:nvSpPr>
          <p:spPr>
            <a:xfrm>
              <a:off x="4343380" y="285273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5" name="Равнобедренный треугольник 244">
              <a:extLst>
                <a:ext uri="{FF2B5EF4-FFF2-40B4-BE49-F238E27FC236}">
                  <a16:creationId xmlns="" xmlns:a16="http://schemas.microsoft.com/office/drawing/2014/main" id="{57F3D001-B97A-4066-9B9C-A21B693C245C}"/>
                </a:ext>
              </a:extLst>
            </p:cNvPr>
            <p:cNvSpPr/>
            <p:nvPr/>
          </p:nvSpPr>
          <p:spPr>
            <a:xfrm>
              <a:off x="4659942" y="30210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6" name="Равнобедренный треугольник 245">
              <a:extLst>
                <a:ext uri="{FF2B5EF4-FFF2-40B4-BE49-F238E27FC236}">
                  <a16:creationId xmlns="" xmlns:a16="http://schemas.microsoft.com/office/drawing/2014/main" id="{07B2E1FF-CAF8-4603-8008-8C93E87C792A}"/>
                </a:ext>
              </a:extLst>
            </p:cNvPr>
            <p:cNvSpPr/>
            <p:nvPr/>
          </p:nvSpPr>
          <p:spPr>
            <a:xfrm>
              <a:off x="4709520" y="320833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7" name="Равнобедренный треугольник 246">
              <a:extLst>
                <a:ext uri="{FF2B5EF4-FFF2-40B4-BE49-F238E27FC236}">
                  <a16:creationId xmlns="" xmlns:a16="http://schemas.microsoft.com/office/drawing/2014/main" id="{FA5D8CC2-DC28-4FC2-9162-38AB9E2B8803}"/>
                </a:ext>
              </a:extLst>
            </p:cNvPr>
            <p:cNvSpPr/>
            <p:nvPr/>
          </p:nvSpPr>
          <p:spPr>
            <a:xfrm>
              <a:off x="4684052" y="324961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8" name="Равнобедренный треугольник 247">
              <a:extLst>
                <a:ext uri="{FF2B5EF4-FFF2-40B4-BE49-F238E27FC236}">
                  <a16:creationId xmlns="" xmlns:a16="http://schemas.microsoft.com/office/drawing/2014/main" id="{C1E5146F-1F14-4F61-B5C5-7E5D62D4BF73}"/>
                </a:ext>
              </a:extLst>
            </p:cNvPr>
            <p:cNvSpPr/>
            <p:nvPr/>
          </p:nvSpPr>
          <p:spPr>
            <a:xfrm>
              <a:off x="4796564" y="336232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9" name="Равнобедренный треугольник 248">
              <a:extLst>
                <a:ext uri="{FF2B5EF4-FFF2-40B4-BE49-F238E27FC236}">
                  <a16:creationId xmlns="" xmlns:a16="http://schemas.microsoft.com/office/drawing/2014/main" id="{E720D383-38B8-4C1A-824C-39DCD2EE7172}"/>
                </a:ext>
              </a:extLst>
            </p:cNvPr>
            <p:cNvSpPr/>
            <p:nvPr/>
          </p:nvSpPr>
          <p:spPr>
            <a:xfrm>
              <a:off x="5963217" y="296862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0" name="Равнобедренный треугольник 249">
              <a:extLst>
                <a:ext uri="{FF2B5EF4-FFF2-40B4-BE49-F238E27FC236}">
                  <a16:creationId xmlns="" xmlns:a16="http://schemas.microsoft.com/office/drawing/2014/main" id="{373A476F-B7D9-401A-AA8E-B52FD0F55EE3}"/>
                </a:ext>
              </a:extLst>
            </p:cNvPr>
            <p:cNvSpPr/>
            <p:nvPr/>
          </p:nvSpPr>
          <p:spPr>
            <a:xfrm>
              <a:off x="6172172" y="290512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1" name="Равнобедренный треугольник 250">
              <a:extLst>
                <a:ext uri="{FF2B5EF4-FFF2-40B4-BE49-F238E27FC236}">
                  <a16:creationId xmlns="" xmlns:a16="http://schemas.microsoft.com/office/drawing/2014/main" id="{DB536177-5093-496E-A50A-8423172AB8A7}"/>
                </a:ext>
              </a:extLst>
            </p:cNvPr>
            <p:cNvSpPr/>
            <p:nvPr/>
          </p:nvSpPr>
          <p:spPr>
            <a:xfrm>
              <a:off x="5881956" y="354647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2" name="Равнобедренный треугольник 251">
              <a:extLst>
                <a:ext uri="{FF2B5EF4-FFF2-40B4-BE49-F238E27FC236}">
                  <a16:creationId xmlns="" xmlns:a16="http://schemas.microsoft.com/office/drawing/2014/main" id="{5EFF1BDB-FBAE-4757-9F4D-8B50F19C757C}"/>
                </a:ext>
              </a:extLst>
            </p:cNvPr>
            <p:cNvSpPr/>
            <p:nvPr/>
          </p:nvSpPr>
          <p:spPr>
            <a:xfrm>
              <a:off x="5873026" y="366394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3" name="Равнобедренный треугольник 252">
              <a:extLst>
                <a:ext uri="{FF2B5EF4-FFF2-40B4-BE49-F238E27FC236}">
                  <a16:creationId xmlns="" xmlns:a16="http://schemas.microsoft.com/office/drawing/2014/main" id="{FA2C0E0F-564D-4F4A-9ED6-7C17C77B2E3D}"/>
                </a:ext>
              </a:extLst>
            </p:cNvPr>
            <p:cNvSpPr/>
            <p:nvPr/>
          </p:nvSpPr>
          <p:spPr>
            <a:xfrm>
              <a:off x="5843558" y="34845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4" name="Равнобедренный треугольник 253">
              <a:extLst>
                <a:ext uri="{FF2B5EF4-FFF2-40B4-BE49-F238E27FC236}">
                  <a16:creationId xmlns="" xmlns:a16="http://schemas.microsoft.com/office/drawing/2014/main" id="{E09A7E18-180E-4780-91EB-B1EA8568093D}"/>
                </a:ext>
              </a:extLst>
            </p:cNvPr>
            <p:cNvSpPr/>
            <p:nvPr/>
          </p:nvSpPr>
          <p:spPr>
            <a:xfrm>
              <a:off x="5708270" y="347344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5" name="Равнобедренный треугольник 254">
              <a:extLst>
                <a:ext uri="{FF2B5EF4-FFF2-40B4-BE49-F238E27FC236}">
                  <a16:creationId xmlns="" xmlns:a16="http://schemas.microsoft.com/office/drawing/2014/main" id="{D9DECE1D-DC72-4CE8-B16A-FD730CD634D8}"/>
                </a:ext>
              </a:extLst>
            </p:cNvPr>
            <p:cNvSpPr/>
            <p:nvPr/>
          </p:nvSpPr>
          <p:spPr>
            <a:xfrm>
              <a:off x="5556017" y="291147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6" name="Равнобедренный треугольник 255">
              <a:extLst>
                <a:ext uri="{FF2B5EF4-FFF2-40B4-BE49-F238E27FC236}">
                  <a16:creationId xmlns="" xmlns:a16="http://schemas.microsoft.com/office/drawing/2014/main" id="{7E322A1B-AAFA-4FD4-91DB-4DD10E477DDC}"/>
                </a:ext>
              </a:extLst>
            </p:cNvPr>
            <p:cNvSpPr/>
            <p:nvPr/>
          </p:nvSpPr>
          <p:spPr>
            <a:xfrm>
              <a:off x="5503376" y="289878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7" name="Равнобедренный треугольник 256">
              <a:extLst>
                <a:ext uri="{FF2B5EF4-FFF2-40B4-BE49-F238E27FC236}">
                  <a16:creationId xmlns="" xmlns:a16="http://schemas.microsoft.com/office/drawing/2014/main" id="{2E7783C2-CD40-409D-84AB-A0C1B929CAAC}"/>
                </a:ext>
              </a:extLst>
            </p:cNvPr>
            <p:cNvSpPr/>
            <p:nvPr/>
          </p:nvSpPr>
          <p:spPr>
            <a:xfrm>
              <a:off x="5763230" y="304800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8" name="Равнобедренный треугольник 257">
              <a:extLst>
                <a:ext uri="{FF2B5EF4-FFF2-40B4-BE49-F238E27FC236}">
                  <a16:creationId xmlns="" xmlns:a16="http://schemas.microsoft.com/office/drawing/2014/main" id="{45F4E930-9075-4A7B-80F3-F240D96F4AEB}"/>
                </a:ext>
              </a:extLst>
            </p:cNvPr>
            <p:cNvSpPr/>
            <p:nvPr/>
          </p:nvSpPr>
          <p:spPr>
            <a:xfrm>
              <a:off x="5777478" y="31654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9" name="Равнобедренный треугольник 258">
              <a:extLst>
                <a:ext uri="{FF2B5EF4-FFF2-40B4-BE49-F238E27FC236}">
                  <a16:creationId xmlns="" xmlns:a16="http://schemas.microsoft.com/office/drawing/2014/main" id="{7A8EB9B7-1BB4-4E33-9F1B-654D58CAB933}"/>
                </a:ext>
              </a:extLst>
            </p:cNvPr>
            <p:cNvSpPr/>
            <p:nvPr/>
          </p:nvSpPr>
          <p:spPr>
            <a:xfrm>
              <a:off x="6092717" y="307498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0" name="Равнобедренный треугольник 259">
              <a:extLst>
                <a:ext uri="{FF2B5EF4-FFF2-40B4-BE49-F238E27FC236}">
                  <a16:creationId xmlns="" xmlns:a16="http://schemas.microsoft.com/office/drawing/2014/main" id="{35B2CA1D-8390-49D4-BDC7-E73F24783E33}"/>
                </a:ext>
              </a:extLst>
            </p:cNvPr>
            <p:cNvSpPr/>
            <p:nvPr/>
          </p:nvSpPr>
          <p:spPr>
            <a:xfrm>
              <a:off x="5801588" y="28908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1" name="Равнобедренный треугольник 260">
              <a:extLst>
                <a:ext uri="{FF2B5EF4-FFF2-40B4-BE49-F238E27FC236}">
                  <a16:creationId xmlns="" xmlns:a16="http://schemas.microsoft.com/office/drawing/2014/main" id="{5F8D607A-4CB7-45BB-A1E6-39E3E4FCE197}"/>
                </a:ext>
              </a:extLst>
            </p:cNvPr>
            <p:cNvSpPr/>
            <p:nvPr/>
          </p:nvSpPr>
          <p:spPr>
            <a:xfrm>
              <a:off x="5857846" y="341550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2" name="Равнобедренный треугольник 261">
              <a:extLst>
                <a:ext uri="{FF2B5EF4-FFF2-40B4-BE49-F238E27FC236}">
                  <a16:creationId xmlns="" xmlns:a16="http://schemas.microsoft.com/office/drawing/2014/main" id="{DD011158-871D-416C-9F3E-7E12CD21EAD6}"/>
                </a:ext>
              </a:extLst>
            </p:cNvPr>
            <p:cNvSpPr/>
            <p:nvPr/>
          </p:nvSpPr>
          <p:spPr>
            <a:xfrm>
              <a:off x="5777478" y="293211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3" name="Равнобедренный треугольник 262">
              <a:extLst>
                <a:ext uri="{FF2B5EF4-FFF2-40B4-BE49-F238E27FC236}">
                  <a16:creationId xmlns="" xmlns:a16="http://schemas.microsoft.com/office/drawing/2014/main" id="{E345F849-AD40-409F-861D-EFF023087C50}"/>
                </a:ext>
              </a:extLst>
            </p:cNvPr>
            <p:cNvSpPr/>
            <p:nvPr/>
          </p:nvSpPr>
          <p:spPr>
            <a:xfrm>
              <a:off x="7591998" y="24717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4" name="Равнобедренный треугольник 263">
              <a:extLst>
                <a:ext uri="{FF2B5EF4-FFF2-40B4-BE49-F238E27FC236}">
                  <a16:creationId xmlns="" xmlns:a16="http://schemas.microsoft.com/office/drawing/2014/main" id="{5082460D-0A92-4408-9BB3-33636F3AF892}"/>
                </a:ext>
              </a:extLst>
            </p:cNvPr>
            <p:cNvSpPr/>
            <p:nvPr/>
          </p:nvSpPr>
          <p:spPr>
            <a:xfrm>
              <a:off x="7283921" y="244475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5" name="Равнобедренный треугольник 264">
              <a:extLst>
                <a:ext uri="{FF2B5EF4-FFF2-40B4-BE49-F238E27FC236}">
                  <a16:creationId xmlns="" xmlns:a16="http://schemas.microsoft.com/office/drawing/2014/main" id="{846A80B9-261D-4CF8-96D8-E4120758F454}"/>
                </a:ext>
              </a:extLst>
            </p:cNvPr>
            <p:cNvSpPr/>
            <p:nvPr/>
          </p:nvSpPr>
          <p:spPr>
            <a:xfrm>
              <a:off x="7916145" y="255587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6" name="Равнобедренный треугольник 265">
              <a:extLst>
                <a:ext uri="{FF2B5EF4-FFF2-40B4-BE49-F238E27FC236}">
                  <a16:creationId xmlns="" xmlns:a16="http://schemas.microsoft.com/office/drawing/2014/main" id="{B9928BF7-7F29-4CD5-BF01-9A3A97FF2576}"/>
                </a:ext>
              </a:extLst>
            </p:cNvPr>
            <p:cNvSpPr/>
            <p:nvPr/>
          </p:nvSpPr>
          <p:spPr>
            <a:xfrm>
              <a:off x="6948166" y="227489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7" name="Равнобедренный треугольник 266">
              <a:extLst>
                <a:ext uri="{FF2B5EF4-FFF2-40B4-BE49-F238E27FC236}">
                  <a16:creationId xmlns="" xmlns:a16="http://schemas.microsoft.com/office/drawing/2014/main" id="{7B79FB25-0321-413B-AABD-6EFE1FFD1A72}"/>
                </a:ext>
              </a:extLst>
            </p:cNvPr>
            <p:cNvSpPr/>
            <p:nvPr/>
          </p:nvSpPr>
          <p:spPr>
            <a:xfrm>
              <a:off x="6380213" y="22558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8" name="Равнобедренный треугольник 267">
              <a:extLst>
                <a:ext uri="{FF2B5EF4-FFF2-40B4-BE49-F238E27FC236}">
                  <a16:creationId xmlns="" xmlns:a16="http://schemas.microsoft.com/office/drawing/2014/main" id="{FFBBDEFF-BA7D-457D-B898-543E6059B562}"/>
                </a:ext>
              </a:extLst>
            </p:cNvPr>
            <p:cNvSpPr/>
            <p:nvPr/>
          </p:nvSpPr>
          <p:spPr>
            <a:xfrm>
              <a:off x="6718649" y="222409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9" name="Равнобедренный треугольник 268">
              <a:extLst>
                <a:ext uri="{FF2B5EF4-FFF2-40B4-BE49-F238E27FC236}">
                  <a16:creationId xmlns="" xmlns:a16="http://schemas.microsoft.com/office/drawing/2014/main" id="{090B2070-CA7B-415F-B0B6-4AF53B0D4C73}"/>
                </a:ext>
              </a:extLst>
            </p:cNvPr>
            <p:cNvSpPr/>
            <p:nvPr/>
          </p:nvSpPr>
          <p:spPr>
            <a:xfrm>
              <a:off x="6614172" y="204946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0" name="Равнобедренный треугольник 269">
              <a:extLst>
                <a:ext uri="{FF2B5EF4-FFF2-40B4-BE49-F238E27FC236}">
                  <a16:creationId xmlns="" xmlns:a16="http://schemas.microsoft.com/office/drawing/2014/main" id="{9D72F96A-D9B7-44D1-9511-07DAC65185C3}"/>
                </a:ext>
              </a:extLst>
            </p:cNvPr>
            <p:cNvSpPr/>
            <p:nvPr/>
          </p:nvSpPr>
          <p:spPr>
            <a:xfrm>
              <a:off x="6183782" y="194468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1" name="Равнобедренный треугольник 270">
              <a:extLst>
                <a:ext uri="{FF2B5EF4-FFF2-40B4-BE49-F238E27FC236}">
                  <a16:creationId xmlns="" xmlns:a16="http://schemas.microsoft.com/office/drawing/2014/main" id="{12834C9B-3BAB-4B7E-98D4-12F960B15A9A}"/>
                </a:ext>
              </a:extLst>
            </p:cNvPr>
            <p:cNvSpPr/>
            <p:nvPr/>
          </p:nvSpPr>
          <p:spPr>
            <a:xfrm>
              <a:off x="6561511" y="205660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2" name="Равнобедренный треугольник 271">
              <a:extLst>
                <a:ext uri="{FF2B5EF4-FFF2-40B4-BE49-F238E27FC236}">
                  <a16:creationId xmlns="" xmlns:a16="http://schemas.microsoft.com/office/drawing/2014/main" id="{474A7A3A-DE81-4B61-A0A1-F99837A211D6}"/>
                </a:ext>
              </a:extLst>
            </p:cNvPr>
            <p:cNvSpPr/>
            <p:nvPr/>
          </p:nvSpPr>
          <p:spPr>
            <a:xfrm>
              <a:off x="5503376" y="180975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3" name="Равнобедренный треугольник 272">
              <a:extLst>
                <a:ext uri="{FF2B5EF4-FFF2-40B4-BE49-F238E27FC236}">
                  <a16:creationId xmlns="" xmlns:a16="http://schemas.microsoft.com/office/drawing/2014/main" id="{170DAD68-AC41-42C4-90C4-A686DCC8C750}"/>
                </a:ext>
              </a:extLst>
            </p:cNvPr>
            <p:cNvSpPr/>
            <p:nvPr/>
          </p:nvSpPr>
          <p:spPr>
            <a:xfrm>
              <a:off x="6931198" y="32432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4" name="Равнобедренный треугольник 273">
              <a:extLst>
                <a:ext uri="{FF2B5EF4-FFF2-40B4-BE49-F238E27FC236}">
                  <a16:creationId xmlns="" xmlns:a16="http://schemas.microsoft.com/office/drawing/2014/main" id="{32BC4726-EF3B-4E71-A418-8A4CB0D0371A}"/>
                </a:ext>
              </a:extLst>
            </p:cNvPr>
            <p:cNvSpPr/>
            <p:nvPr/>
          </p:nvSpPr>
          <p:spPr>
            <a:xfrm>
              <a:off x="6777606" y="317222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5" name="Равнобедренный треугольник 274">
              <a:extLst>
                <a:ext uri="{FF2B5EF4-FFF2-40B4-BE49-F238E27FC236}">
                  <a16:creationId xmlns="" xmlns:a16="http://schemas.microsoft.com/office/drawing/2014/main" id="{B02A8CF6-0128-47FA-ABC0-BD46FEBAE5FA}"/>
                </a:ext>
              </a:extLst>
            </p:cNvPr>
            <p:cNvSpPr/>
            <p:nvPr/>
          </p:nvSpPr>
          <p:spPr>
            <a:xfrm>
              <a:off x="6718649" y="312897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6" name="Равнобедренный треугольник 275">
              <a:extLst>
                <a:ext uri="{FF2B5EF4-FFF2-40B4-BE49-F238E27FC236}">
                  <a16:creationId xmlns="" xmlns:a16="http://schemas.microsoft.com/office/drawing/2014/main" id="{2CB5BE64-046F-4E2F-ABFE-767EF05CFB1E}"/>
                </a:ext>
              </a:extLst>
            </p:cNvPr>
            <p:cNvSpPr/>
            <p:nvPr/>
          </p:nvSpPr>
          <p:spPr>
            <a:xfrm>
              <a:off x="6412380" y="32432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7" name="Равнобедренный треугольник 276">
              <a:extLst>
                <a:ext uri="{FF2B5EF4-FFF2-40B4-BE49-F238E27FC236}">
                  <a16:creationId xmlns="" xmlns:a16="http://schemas.microsoft.com/office/drawing/2014/main" id="{135FA957-2223-4A23-83CE-B71964BED0CE}"/>
                </a:ext>
              </a:extLst>
            </p:cNvPr>
            <p:cNvSpPr/>
            <p:nvPr/>
          </p:nvSpPr>
          <p:spPr>
            <a:xfrm>
              <a:off x="7292858" y="49577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8" name="Равнобедренный треугольник 277">
              <a:extLst>
                <a:ext uri="{FF2B5EF4-FFF2-40B4-BE49-F238E27FC236}">
                  <a16:creationId xmlns="" xmlns:a16="http://schemas.microsoft.com/office/drawing/2014/main" id="{E8D1A71B-3777-41B1-97B6-44BA2EBD2D5C}"/>
                </a:ext>
              </a:extLst>
            </p:cNvPr>
            <p:cNvSpPr/>
            <p:nvPr/>
          </p:nvSpPr>
          <p:spPr>
            <a:xfrm>
              <a:off x="7683980" y="5016499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9" name="Равнобедренный треугольник 278">
              <a:extLst>
                <a:ext uri="{FF2B5EF4-FFF2-40B4-BE49-F238E27FC236}">
                  <a16:creationId xmlns="" xmlns:a16="http://schemas.microsoft.com/office/drawing/2014/main" id="{9F82DBA7-E0FE-4C9D-8552-4D3A440EF9DE}"/>
                </a:ext>
              </a:extLst>
            </p:cNvPr>
            <p:cNvSpPr/>
            <p:nvPr/>
          </p:nvSpPr>
          <p:spPr>
            <a:xfrm>
              <a:off x="5229185" y="284956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0" name="Равнобедренный треугольник 279">
              <a:extLst>
                <a:ext uri="{FF2B5EF4-FFF2-40B4-BE49-F238E27FC236}">
                  <a16:creationId xmlns="" xmlns:a16="http://schemas.microsoft.com/office/drawing/2014/main" id="{480B30F7-FB1D-4E7E-BE3B-C140AB876FE5}"/>
                </a:ext>
              </a:extLst>
            </p:cNvPr>
            <p:cNvSpPr/>
            <p:nvPr/>
          </p:nvSpPr>
          <p:spPr>
            <a:xfrm>
              <a:off x="5511410" y="284321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1" name="Равнобедренный треугольник 280">
              <a:extLst>
                <a:ext uri="{FF2B5EF4-FFF2-40B4-BE49-F238E27FC236}">
                  <a16:creationId xmlns="" xmlns:a16="http://schemas.microsoft.com/office/drawing/2014/main" id="{C80C661C-A6E9-44B5-9FF7-4E00A2E33A6D}"/>
                </a:ext>
              </a:extLst>
            </p:cNvPr>
            <p:cNvSpPr/>
            <p:nvPr/>
          </p:nvSpPr>
          <p:spPr>
            <a:xfrm>
              <a:off x="4047787" y="259715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2" name="Равнобедренный треугольник 281">
              <a:extLst>
                <a:ext uri="{FF2B5EF4-FFF2-40B4-BE49-F238E27FC236}">
                  <a16:creationId xmlns="" xmlns:a16="http://schemas.microsoft.com/office/drawing/2014/main" id="{369B0685-90EA-426A-8AF5-85B2D6AC65C5}"/>
                </a:ext>
              </a:extLst>
            </p:cNvPr>
            <p:cNvSpPr/>
            <p:nvPr/>
          </p:nvSpPr>
          <p:spPr>
            <a:xfrm>
              <a:off x="4144228" y="25352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3" name="Равнобедренный треугольник 282">
              <a:extLst>
                <a:ext uri="{FF2B5EF4-FFF2-40B4-BE49-F238E27FC236}">
                  <a16:creationId xmlns="" xmlns:a16="http://schemas.microsoft.com/office/drawing/2014/main" id="{545AD3CF-F7FB-44A0-A6FB-27C505DBAC48}"/>
                </a:ext>
              </a:extLst>
            </p:cNvPr>
            <p:cNvSpPr/>
            <p:nvPr/>
          </p:nvSpPr>
          <p:spPr>
            <a:xfrm>
              <a:off x="4409460" y="2513015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4" name="Равнобедренный треугольник 283">
              <a:extLst>
                <a:ext uri="{FF2B5EF4-FFF2-40B4-BE49-F238E27FC236}">
                  <a16:creationId xmlns="" xmlns:a16="http://schemas.microsoft.com/office/drawing/2014/main" id="{9D737464-3FB4-4FEE-ABE2-10057B718666}"/>
                </a:ext>
              </a:extLst>
            </p:cNvPr>
            <p:cNvSpPr/>
            <p:nvPr/>
          </p:nvSpPr>
          <p:spPr>
            <a:xfrm>
              <a:off x="4484878" y="258128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5" name="Равнобедренный треугольник 284">
              <a:extLst>
                <a:ext uri="{FF2B5EF4-FFF2-40B4-BE49-F238E27FC236}">
                  <a16:creationId xmlns="" xmlns:a16="http://schemas.microsoft.com/office/drawing/2014/main" id="{2A3D0803-9297-4530-A6A5-23E1796C1FA2}"/>
                </a:ext>
              </a:extLst>
            </p:cNvPr>
            <p:cNvSpPr/>
            <p:nvPr/>
          </p:nvSpPr>
          <p:spPr>
            <a:xfrm>
              <a:off x="4582232" y="272256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6" name="Равнобедренный треугольник 285">
              <a:extLst>
                <a:ext uri="{FF2B5EF4-FFF2-40B4-BE49-F238E27FC236}">
                  <a16:creationId xmlns="" xmlns:a16="http://schemas.microsoft.com/office/drawing/2014/main" id="{D423E73C-0046-40B3-9DEB-6998679EF965}"/>
                </a:ext>
              </a:extLst>
            </p:cNvPr>
            <p:cNvSpPr/>
            <p:nvPr/>
          </p:nvSpPr>
          <p:spPr>
            <a:xfrm>
              <a:off x="4637127" y="2628906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7" name="Равнобедренный треугольник 286">
              <a:extLst>
                <a:ext uri="{FF2B5EF4-FFF2-40B4-BE49-F238E27FC236}">
                  <a16:creationId xmlns="" xmlns:a16="http://schemas.microsoft.com/office/drawing/2014/main" id="{E1971CB7-78BE-4E09-8D82-395A9CEFE80C}"/>
                </a:ext>
              </a:extLst>
            </p:cNvPr>
            <p:cNvSpPr/>
            <p:nvPr/>
          </p:nvSpPr>
          <p:spPr>
            <a:xfrm>
              <a:off x="5356441" y="273527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8" name="Равнобедренный треугольник 287">
              <a:extLst>
                <a:ext uri="{FF2B5EF4-FFF2-40B4-BE49-F238E27FC236}">
                  <a16:creationId xmlns="" xmlns:a16="http://schemas.microsoft.com/office/drawing/2014/main" id="{331DBD0B-888F-41AF-AAF0-F91095EAF440}"/>
                </a:ext>
              </a:extLst>
            </p:cNvPr>
            <p:cNvSpPr/>
            <p:nvPr/>
          </p:nvSpPr>
          <p:spPr>
            <a:xfrm>
              <a:off x="5281875" y="251937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9" name="Равнобедренный треугольник 288">
              <a:extLst>
                <a:ext uri="{FF2B5EF4-FFF2-40B4-BE49-F238E27FC236}">
                  <a16:creationId xmlns="" xmlns:a16="http://schemas.microsoft.com/office/drawing/2014/main" id="{068DCF35-D047-414A-8506-FC0286D78921}"/>
                </a:ext>
              </a:extLst>
            </p:cNvPr>
            <p:cNvSpPr/>
            <p:nvPr/>
          </p:nvSpPr>
          <p:spPr>
            <a:xfrm>
              <a:off x="5253296" y="2035972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0" name="Равнобедренный треугольник 289">
              <a:extLst>
                <a:ext uri="{FF2B5EF4-FFF2-40B4-BE49-F238E27FC236}">
                  <a16:creationId xmlns="" xmlns:a16="http://schemas.microsoft.com/office/drawing/2014/main" id="{9A0CD00D-4BE7-4D7A-AC4D-A721B8C55725}"/>
                </a:ext>
              </a:extLst>
            </p:cNvPr>
            <p:cNvSpPr/>
            <p:nvPr/>
          </p:nvSpPr>
          <p:spPr>
            <a:xfrm>
              <a:off x="5292607" y="2630497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1" name="Равнобедренный треугольник 290">
              <a:extLst>
                <a:ext uri="{FF2B5EF4-FFF2-40B4-BE49-F238E27FC236}">
                  <a16:creationId xmlns="" xmlns:a16="http://schemas.microsoft.com/office/drawing/2014/main" id="{3C882017-2AAB-4EFE-ADE4-849D5FA417FF}"/>
                </a:ext>
              </a:extLst>
            </p:cNvPr>
            <p:cNvSpPr/>
            <p:nvPr/>
          </p:nvSpPr>
          <p:spPr>
            <a:xfrm>
              <a:off x="5180957" y="2028828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2" name="Равнобедренный треугольник 291">
              <a:extLst>
                <a:ext uri="{FF2B5EF4-FFF2-40B4-BE49-F238E27FC236}">
                  <a16:creationId xmlns="" xmlns:a16="http://schemas.microsoft.com/office/drawing/2014/main" id="{E7CED90C-61F6-424D-A675-E7A3C9BB841F}"/>
                </a:ext>
              </a:extLst>
            </p:cNvPr>
            <p:cNvSpPr/>
            <p:nvPr/>
          </p:nvSpPr>
          <p:spPr>
            <a:xfrm>
              <a:off x="5471410" y="2736861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3" name="Равнобедренный треугольник 292">
              <a:extLst>
                <a:ext uri="{FF2B5EF4-FFF2-40B4-BE49-F238E27FC236}">
                  <a16:creationId xmlns="" xmlns:a16="http://schemas.microsoft.com/office/drawing/2014/main" id="{B13FAC74-B135-427F-9EDC-AD651CE16EEC}"/>
                </a:ext>
              </a:extLst>
            </p:cNvPr>
            <p:cNvSpPr/>
            <p:nvPr/>
          </p:nvSpPr>
          <p:spPr>
            <a:xfrm>
              <a:off x="3803113" y="2405073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4" name="Равнобедренный треугольник 293">
              <a:extLst>
                <a:ext uri="{FF2B5EF4-FFF2-40B4-BE49-F238E27FC236}">
                  <a16:creationId xmlns="" xmlns:a16="http://schemas.microsoft.com/office/drawing/2014/main" id="{D7FCD9FE-F147-4224-B9EB-174C4012CDCD}"/>
                </a:ext>
              </a:extLst>
            </p:cNvPr>
            <p:cNvSpPr/>
            <p:nvPr/>
          </p:nvSpPr>
          <p:spPr>
            <a:xfrm>
              <a:off x="3917413" y="235109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5" name="Равнобедренный треугольник 294">
              <a:extLst>
                <a:ext uri="{FF2B5EF4-FFF2-40B4-BE49-F238E27FC236}">
                  <a16:creationId xmlns="" xmlns:a16="http://schemas.microsoft.com/office/drawing/2014/main" id="{4A8D4ED4-E652-4E34-88E7-22A668545908}"/>
                </a:ext>
              </a:extLst>
            </p:cNvPr>
            <p:cNvSpPr/>
            <p:nvPr/>
          </p:nvSpPr>
          <p:spPr>
            <a:xfrm>
              <a:off x="5212895" y="2762254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6" name="Равнобедренный треугольник 295">
              <a:extLst>
                <a:ext uri="{FF2B5EF4-FFF2-40B4-BE49-F238E27FC236}">
                  <a16:creationId xmlns="" xmlns:a16="http://schemas.microsoft.com/office/drawing/2014/main" id="{54EFC2C0-B56E-42BA-9F6D-9AC4D1A48027}"/>
                </a:ext>
              </a:extLst>
            </p:cNvPr>
            <p:cNvSpPr/>
            <p:nvPr/>
          </p:nvSpPr>
          <p:spPr>
            <a:xfrm>
              <a:off x="5253296" y="2764640"/>
              <a:ext cx="48221" cy="4127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97" name="Равнобедренный треугольник 296">
              <a:extLst>
                <a:ext uri="{FF2B5EF4-FFF2-40B4-BE49-F238E27FC236}">
                  <a16:creationId xmlns="" xmlns:a16="http://schemas.microsoft.com/office/drawing/2014/main" id="{6AEB824C-9C89-4442-AB2B-D0BBE4D01361}"/>
                </a:ext>
              </a:extLst>
            </p:cNvPr>
            <p:cNvSpPr/>
            <p:nvPr/>
          </p:nvSpPr>
          <p:spPr>
            <a:xfrm>
              <a:off x="6833541" y="416084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8" name="Равнобедренный треугольник 297">
              <a:extLst>
                <a:ext uri="{FF2B5EF4-FFF2-40B4-BE49-F238E27FC236}">
                  <a16:creationId xmlns="" xmlns:a16="http://schemas.microsoft.com/office/drawing/2014/main" id="{3D91F5D2-9417-4C8B-A464-E096817BC025}"/>
                </a:ext>
              </a:extLst>
            </p:cNvPr>
            <p:cNvSpPr/>
            <p:nvPr/>
          </p:nvSpPr>
          <p:spPr>
            <a:xfrm>
              <a:off x="4937188" y="365284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9" name="Равнобедренный треугольник 298">
              <a:extLst>
                <a:ext uri="{FF2B5EF4-FFF2-40B4-BE49-F238E27FC236}">
                  <a16:creationId xmlns="" xmlns:a16="http://schemas.microsoft.com/office/drawing/2014/main" id="{83C6A6D4-CC5E-466A-BE4E-0B13ED815E2D}"/>
                </a:ext>
              </a:extLst>
            </p:cNvPr>
            <p:cNvSpPr/>
            <p:nvPr/>
          </p:nvSpPr>
          <p:spPr>
            <a:xfrm>
              <a:off x="4865714" y="324961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0" name="Равнобедренный треугольник 299">
              <a:extLst>
                <a:ext uri="{FF2B5EF4-FFF2-40B4-BE49-F238E27FC236}">
                  <a16:creationId xmlns="" xmlns:a16="http://schemas.microsoft.com/office/drawing/2014/main" id="{52204E89-3B82-44B8-BA97-9AC5E90EA780}"/>
                </a:ext>
              </a:extLst>
            </p:cNvPr>
            <p:cNvSpPr/>
            <p:nvPr/>
          </p:nvSpPr>
          <p:spPr>
            <a:xfrm>
              <a:off x="5222158" y="271621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1" name="Равнобедренный треугольник 300">
              <a:extLst>
                <a:ext uri="{FF2B5EF4-FFF2-40B4-BE49-F238E27FC236}">
                  <a16:creationId xmlns="" xmlns:a16="http://schemas.microsoft.com/office/drawing/2014/main" id="{0ECDB0D1-1EA0-4558-B527-0B519A2CF8CA}"/>
                </a:ext>
              </a:extLst>
            </p:cNvPr>
            <p:cNvSpPr/>
            <p:nvPr/>
          </p:nvSpPr>
          <p:spPr>
            <a:xfrm>
              <a:off x="7134796" y="2708274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Равнобедренный треугольник 301">
              <a:extLst>
                <a:ext uri="{FF2B5EF4-FFF2-40B4-BE49-F238E27FC236}">
                  <a16:creationId xmlns="" xmlns:a16="http://schemas.microsoft.com/office/drawing/2014/main" id="{EF8FF461-32B3-4626-BB4A-428181F7CE0F}"/>
                </a:ext>
              </a:extLst>
            </p:cNvPr>
            <p:cNvSpPr/>
            <p:nvPr/>
          </p:nvSpPr>
          <p:spPr>
            <a:xfrm>
              <a:off x="6766870" y="217846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Равнобедренный треугольник 302">
              <a:extLst>
                <a:ext uri="{FF2B5EF4-FFF2-40B4-BE49-F238E27FC236}">
                  <a16:creationId xmlns="" xmlns:a16="http://schemas.microsoft.com/office/drawing/2014/main" id="{6B396DE7-AED4-4D9F-AED9-93F4F6212E0F}"/>
                </a:ext>
              </a:extLst>
            </p:cNvPr>
            <p:cNvSpPr/>
            <p:nvPr/>
          </p:nvSpPr>
          <p:spPr>
            <a:xfrm>
              <a:off x="6515074" y="197168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Равнобедренный треугольник 303">
              <a:extLst>
                <a:ext uri="{FF2B5EF4-FFF2-40B4-BE49-F238E27FC236}">
                  <a16:creationId xmlns="" xmlns:a16="http://schemas.microsoft.com/office/drawing/2014/main" id="{0E467CCB-0207-4574-9103-7767955BEDFC}"/>
                </a:ext>
              </a:extLst>
            </p:cNvPr>
            <p:cNvSpPr/>
            <p:nvPr/>
          </p:nvSpPr>
          <p:spPr>
            <a:xfrm>
              <a:off x="8165289" y="430053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Равнобедренный треугольник 304">
              <a:extLst>
                <a:ext uri="{FF2B5EF4-FFF2-40B4-BE49-F238E27FC236}">
                  <a16:creationId xmlns="" xmlns:a16="http://schemas.microsoft.com/office/drawing/2014/main" id="{B185491F-5DB8-464B-8EFB-BEAB070CABC5}"/>
                </a:ext>
              </a:extLst>
            </p:cNvPr>
            <p:cNvSpPr/>
            <p:nvPr/>
          </p:nvSpPr>
          <p:spPr>
            <a:xfrm>
              <a:off x="8117067" y="4493419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6" name="Равнобедренный треугольник 305">
              <a:extLst>
                <a:ext uri="{FF2B5EF4-FFF2-40B4-BE49-F238E27FC236}">
                  <a16:creationId xmlns="" xmlns:a16="http://schemas.microsoft.com/office/drawing/2014/main" id="{DC54532A-8A67-41C4-B878-BC0D15939176}"/>
                </a:ext>
              </a:extLst>
            </p:cNvPr>
            <p:cNvSpPr/>
            <p:nvPr/>
          </p:nvSpPr>
          <p:spPr>
            <a:xfrm>
              <a:off x="4597393" y="435293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Равнобедренный треугольник 306">
              <a:extLst>
                <a:ext uri="{FF2B5EF4-FFF2-40B4-BE49-F238E27FC236}">
                  <a16:creationId xmlns="" xmlns:a16="http://schemas.microsoft.com/office/drawing/2014/main" id="{AE175C01-28B3-41F4-AA78-044C4C4221B7}"/>
                </a:ext>
              </a:extLst>
            </p:cNvPr>
            <p:cNvSpPr/>
            <p:nvPr/>
          </p:nvSpPr>
          <p:spPr>
            <a:xfrm>
              <a:off x="8304591" y="424100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8" name="Равнобедренный треугольник 307">
              <a:extLst>
                <a:ext uri="{FF2B5EF4-FFF2-40B4-BE49-F238E27FC236}">
                  <a16:creationId xmlns="" xmlns:a16="http://schemas.microsoft.com/office/drawing/2014/main" id="{82C74532-A458-473E-B7D8-2A5751F7AF3C}"/>
                </a:ext>
              </a:extLst>
            </p:cNvPr>
            <p:cNvSpPr/>
            <p:nvPr/>
          </p:nvSpPr>
          <p:spPr>
            <a:xfrm>
              <a:off x="5050596" y="479266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9" name="Равнобедренный треугольник 308">
              <a:extLst>
                <a:ext uri="{FF2B5EF4-FFF2-40B4-BE49-F238E27FC236}">
                  <a16:creationId xmlns="" xmlns:a16="http://schemas.microsoft.com/office/drawing/2014/main" id="{1C8A00FF-0D42-48FB-A740-9103C200BBA9}"/>
                </a:ext>
              </a:extLst>
            </p:cNvPr>
            <p:cNvSpPr/>
            <p:nvPr/>
          </p:nvSpPr>
          <p:spPr>
            <a:xfrm>
              <a:off x="4796564" y="4664074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0" name="Равнобедренный треугольник 309">
              <a:extLst>
                <a:ext uri="{FF2B5EF4-FFF2-40B4-BE49-F238E27FC236}">
                  <a16:creationId xmlns="" xmlns:a16="http://schemas.microsoft.com/office/drawing/2014/main" id="{E00EDAEB-6F5D-4C63-95ED-7186587D27E6}"/>
                </a:ext>
              </a:extLst>
            </p:cNvPr>
            <p:cNvSpPr/>
            <p:nvPr/>
          </p:nvSpPr>
          <p:spPr>
            <a:xfrm>
              <a:off x="5313090" y="443150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1" name="Равнобедренный треугольник 310">
              <a:extLst>
                <a:ext uri="{FF2B5EF4-FFF2-40B4-BE49-F238E27FC236}">
                  <a16:creationId xmlns="" xmlns:a16="http://schemas.microsoft.com/office/drawing/2014/main" id="{D59F3A3A-3238-4F2B-8324-553D0E3A213D}"/>
                </a:ext>
              </a:extLst>
            </p:cNvPr>
            <p:cNvSpPr/>
            <p:nvPr/>
          </p:nvSpPr>
          <p:spPr>
            <a:xfrm>
              <a:off x="5375193" y="4109234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2" name="Равнобедренный треугольник 311">
              <a:extLst>
                <a:ext uri="{FF2B5EF4-FFF2-40B4-BE49-F238E27FC236}">
                  <a16:creationId xmlns="" xmlns:a16="http://schemas.microsoft.com/office/drawing/2014/main" id="{1EF10E76-0192-476E-A89F-A7F6D6FB2860}"/>
                </a:ext>
              </a:extLst>
            </p:cNvPr>
            <p:cNvSpPr/>
            <p:nvPr/>
          </p:nvSpPr>
          <p:spPr>
            <a:xfrm>
              <a:off x="5259999" y="366395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3" name="Равнобедренный треугольник 312">
              <a:extLst>
                <a:ext uri="{FF2B5EF4-FFF2-40B4-BE49-F238E27FC236}">
                  <a16:creationId xmlns="" xmlns:a16="http://schemas.microsoft.com/office/drawing/2014/main" id="{BC8976F8-7632-4168-B108-4398C4AE27FE}"/>
                </a:ext>
              </a:extLst>
            </p:cNvPr>
            <p:cNvSpPr/>
            <p:nvPr/>
          </p:nvSpPr>
          <p:spPr>
            <a:xfrm>
              <a:off x="4490880" y="2743199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4" name="Равнобедренный треугольник 313">
              <a:extLst>
                <a:ext uri="{FF2B5EF4-FFF2-40B4-BE49-F238E27FC236}">
                  <a16:creationId xmlns="" xmlns:a16="http://schemas.microsoft.com/office/drawing/2014/main" id="{81BCE703-97AF-4623-A4A7-99C550846699}"/>
                </a:ext>
              </a:extLst>
            </p:cNvPr>
            <p:cNvSpPr/>
            <p:nvPr/>
          </p:nvSpPr>
          <p:spPr>
            <a:xfrm>
              <a:off x="5157971" y="2782891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5" name="Равнобедренный треугольник 314">
              <a:extLst>
                <a:ext uri="{FF2B5EF4-FFF2-40B4-BE49-F238E27FC236}">
                  <a16:creationId xmlns="" xmlns:a16="http://schemas.microsoft.com/office/drawing/2014/main" id="{31E39406-CEAE-40A6-9049-A1AAD6E55044}"/>
                </a:ext>
              </a:extLst>
            </p:cNvPr>
            <p:cNvSpPr/>
            <p:nvPr/>
          </p:nvSpPr>
          <p:spPr>
            <a:xfrm>
              <a:off x="6716221" y="1903413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6" name="Равнобедренный треугольник 315">
              <a:extLst>
                <a:ext uri="{FF2B5EF4-FFF2-40B4-BE49-F238E27FC236}">
                  <a16:creationId xmlns="" xmlns:a16="http://schemas.microsoft.com/office/drawing/2014/main" id="{4DA91956-3491-4762-8CF6-8B0A3BF1BAD7}"/>
                </a:ext>
              </a:extLst>
            </p:cNvPr>
            <p:cNvSpPr/>
            <p:nvPr/>
          </p:nvSpPr>
          <p:spPr>
            <a:xfrm>
              <a:off x="7030294" y="186769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7" name="Равнобедренный треугольник 316">
              <a:extLst>
                <a:ext uri="{FF2B5EF4-FFF2-40B4-BE49-F238E27FC236}">
                  <a16:creationId xmlns="" xmlns:a16="http://schemas.microsoft.com/office/drawing/2014/main" id="{0FCE86AD-116B-49DA-87D0-BF788A094BA0}"/>
                </a:ext>
              </a:extLst>
            </p:cNvPr>
            <p:cNvSpPr/>
            <p:nvPr/>
          </p:nvSpPr>
          <p:spPr>
            <a:xfrm>
              <a:off x="7078515" y="195104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8" name="Равнобедренный треугольник 317">
              <a:extLst>
                <a:ext uri="{FF2B5EF4-FFF2-40B4-BE49-F238E27FC236}">
                  <a16:creationId xmlns="" xmlns:a16="http://schemas.microsoft.com/office/drawing/2014/main" id="{2C832EAA-F59A-4CC3-8CD3-ED7DC7E2A7D2}"/>
                </a:ext>
              </a:extLst>
            </p:cNvPr>
            <p:cNvSpPr/>
            <p:nvPr/>
          </p:nvSpPr>
          <p:spPr>
            <a:xfrm>
              <a:off x="8269261" y="408859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9" name="Равнобедренный треугольник 318">
              <a:extLst>
                <a:ext uri="{FF2B5EF4-FFF2-40B4-BE49-F238E27FC236}">
                  <a16:creationId xmlns="" xmlns:a16="http://schemas.microsoft.com/office/drawing/2014/main" id="{31B6A10D-2712-4E0E-89E7-466C0E579AC3}"/>
                </a:ext>
              </a:extLst>
            </p:cNvPr>
            <p:cNvSpPr/>
            <p:nvPr/>
          </p:nvSpPr>
          <p:spPr>
            <a:xfrm>
              <a:off x="8256370" y="417671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0" name="Равнобедренный треугольник 319">
              <a:extLst>
                <a:ext uri="{FF2B5EF4-FFF2-40B4-BE49-F238E27FC236}">
                  <a16:creationId xmlns="" xmlns:a16="http://schemas.microsoft.com/office/drawing/2014/main" id="{C45A7831-4A36-40AE-87F1-D18D489DDC17}"/>
                </a:ext>
              </a:extLst>
            </p:cNvPr>
            <p:cNvSpPr/>
            <p:nvPr/>
          </p:nvSpPr>
          <p:spPr>
            <a:xfrm>
              <a:off x="6899944" y="5009357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1" name="Равнобедренный треугольник 320">
              <a:extLst>
                <a:ext uri="{FF2B5EF4-FFF2-40B4-BE49-F238E27FC236}">
                  <a16:creationId xmlns="" xmlns:a16="http://schemas.microsoft.com/office/drawing/2014/main" id="{0751684E-0492-4751-BC10-8155C2F39E72}"/>
                </a:ext>
              </a:extLst>
            </p:cNvPr>
            <p:cNvSpPr/>
            <p:nvPr/>
          </p:nvSpPr>
          <p:spPr>
            <a:xfrm>
              <a:off x="5357643" y="4240212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2" name="Равнобедренный треугольник 321">
              <a:extLst>
                <a:ext uri="{FF2B5EF4-FFF2-40B4-BE49-F238E27FC236}">
                  <a16:creationId xmlns="" xmlns:a16="http://schemas.microsoft.com/office/drawing/2014/main" id="{7B9467F7-71BF-41F8-917D-2EF17B984D0E}"/>
                </a:ext>
              </a:extLst>
            </p:cNvPr>
            <p:cNvSpPr/>
            <p:nvPr/>
          </p:nvSpPr>
          <p:spPr>
            <a:xfrm>
              <a:off x="6561510" y="2137186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3" name="Равнобедренный треугольник 322">
              <a:extLst>
                <a:ext uri="{FF2B5EF4-FFF2-40B4-BE49-F238E27FC236}">
                  <a16:creationId xmlns="" xmlns:a16="http://schemas.microsoft.com/office/drawing/2014/main" id="{F00BCB79-6967-4489-9438-C15197257549}"/>
                </a:ext>
              </a:extLst>
            </p:cNvPr>
            <p:cNvSpPr/>
            <p:nvPr/>
          </p:nvSpPr>
          <p:spPr>
            <a:xfrm>
              <a:off x="6646819" y="2106618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4" name="Равнобедренный треугольник 323">
              <a:extLst>
                <a:ext uri="{FF2B5EF4-FFF2-40B4-BE49-F238E27FC236}">
                  <a16:creationId xmlns="" xmlns:a16="http://schemas.microsoft.com/office/drawing/2014/main" id="{799848A7-B1C7-40A4-AEE1-6C8152807761}"/>
                </a:ext>
              </a:extLst>
            </p:cNvPr>
            <p:cNvSpPr/>
            <p:nvPr/>
          </p:nvSpPr>
          <p:spPr>
            <a:xfrm>
              <a:off x="5825698" y="3001170"/>
              <a:ext cx="48221" cy="4127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25" name="TextBox 324"/>
          <p:cNvSpPr txBox="1"/>
          <p:nvPr/>
        </p:nvSpPr>
        <p:spPr>
          <a:xfrm>
            <a:off x="148780" y="793042"/>
            <a:ext cx="8986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территориальных подразделений </a:t>
            </a:r>
            <a:endParaRPr lang="ru-RU" alt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добровольной 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пожарной </a:t>
            </a:r>
            <a:r>
              <a:rPr lang="ru-RU" alt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охраны в муниципальных образованиях</a:t>
            </a:r>
            <a:endParaRPr lang="ru-RU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650156" y="1661179"/>
            <a:ext cx="3086245" cy="912705"/>
            <a:chOff x="976166" y="1703279"/>
            <a:chExt cx="3086245" cy="91270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76166" y="1703279"/>
              <a:ext cx="3086245" cy="9127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-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ДПО, созданные в 2012 – 2018 гг.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ДПО, созданные в 2019 году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- ДПО, создаваемые в 2020 году</a:t>
              </a: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6" name="Равнобедренный треугольник 325">
              <a:extLst>
                <a:ext uri="{FF2B5EF4-FFF2-40B4-BE49-F238E27FC236}">
                  <a16:creationId xmlns="" xmlns:a16="http://schemas.microsoft.com/office/drawing/2014/main" id="{D7FCD9FE-F147-4224-B9EB-174C4012CDCD}"/>
                </a:ext>
              </a:extLst>
            </p:cNvPr>
            <p:cNvSpPr/>
            <p:nvPr/>
          </p:nvSpPr>
          <p:spPr>
            <a:xfrm>
              <a:off x="1188071" y="1986992"/>
              <a:ext cx="181492" cy="13328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8" name="Равнобедренный треугольник 327">
              <a:extLst>
                <a:ext uri="{FF2B5EF4-FFF2-40B4-BE49-F238E27FC236}">
                  <a16:creationId xmlns="" xmlns:a16="http://schemas.microsoft.com/office/drawing/2014/main" id="{4DA91956-3491-4762-8CF6-8B0A3BF1BAD7}"/>
                </a:ext>
              </a:extLst>
            </p:cNvPr>
            <p:cNvSpPr/>
            <p:nvPr/>
          </p:nvSpPr>
          <p:spPr>
            <a:xfrm>
              <a:off x="1189081" y="2174844"/>
              <a:ext cx="183077" cy="130309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7" name="Равнобедренный треугольник 326">
              <a:extLst>
                <a:ext uri="{FF2B5EF4-FFF2-40B4-BE49-F238E27FC236}">
                  <a16:creationId xmlns="" xmlns:a16="http://schemas.microsoft.com/office/drawing/2014/main" id="{0ECDB0D1-1EA0-4558-B527-0B519A2CF8CA}"/>
                </a:ext>
              </a:extLst>
            </p:cNvPr>
            <p:cNvSpPr/>
            <p:nvPr/>
          </p:nvSpPr>
          <p:spPr>
            <a:xfrm>
              <a:off x="1184322" y="2379010"/>
              <a:ext cx="185241" cy="131794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2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9864" y="4169048"/>
            <a:ext cx="3957637" cy="2500312"/>
          </a:xfrm>
          <a:prstGeom prst="rect">
            <a:avLst/>
          </a:prstGeom>
          <a:noFill/>
          <a:ln/>
        </p:spPr>
        <p:txBody>
          <a:bodyPr/>
          <a:lstStyle/>
          <a:p>
            <a:pPr algn="just">
              <a:defRPr/>
            </a:pPr>
            <a:r>
              <a:rPr lang="ru-RU" sz="1900" b="1" kern="0" dirty="0" smtClean="0">
                <a:latin typeface="Times New Roman" pitchFamily="18" charset="0"/>
                <a:ea typeface="+mj-ea"/>
                <a:cs typeface="+mj-cs"/>
              </a:rPr>
              <a:t>На </a:t>
            </a:r>
            <a:r>
              <a:rPr lang="ru-RU" sz="1900" b="1" kern="0" dirty="0">
                <a:latin typeface="Times New Roman" pitchFamily="18" charset="0"/>
                <a:ea typeface="+mj-ea"/>
                <a:cs typeface="+mj-cs"/>
              </a:rPr>
              <a:t>базе ГБУ АО </a:t>
            </a:r>
          </a:p>
          <a:p>
            <a:pPr algn="just">
              <a:defRPr/>
            </a:pPr>
            <a:r>
              <a:rPr lang="ru-RU" sz="1900" b="1" kern="0" dirty="0">
                <a:latin typeface="Times New Roman" pitchFamily="18" charset="0"/>
                <a:ea typeface="+mj-ea"/>
                <a:cs typeface="+mj-cs"/>
              </a:rPr>
              <a:t>«ПТЦ» проведено:</a:t>
            </a:r>
          </a:p>
          <a:p>
            <a:pPr algn="just">
              <a:defRPr/>
            </a:pPr>
            <a:r>
              <a:rPr lang="ru-RU" sz="1900" kern="0" dirty="0">
                <a:latin typeface="Times New Roman" pitchFamily="18" charset="0"/>
                <a:ea typeface="+mj-ea"/>
                <a:cs typeface="+mj-cs"/>
              </a:rPr>
              <a:t>закупка 7 пожарных автомобилей</a:t>
            </a:r>
          </a:p>
          <a:p>
            <a:pPr>
              <a:defRPr/>
            </a:pPr>
            <a:r>
              <a:rPr lang="ru-RU" sz="1900" kern="0" dirty="0">
                <a:latin typeface="Times New Roman" pitchFamily="18" charset="0"/>
                <a:ea typeface="+mj-ea"/>
                <a:cs typeface="+mj-cs"/>
              </a:rPr>
              <a:t>техническое обслуживание и ремонт техники</a:t>
            </a:r>
          </a:p>
          <a:p>
            <a:pPr>
              <a:defRPr/>
            </a:pPr>
            <a:endParaRPr lang="ru-RU" sz="1900" kern="0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11188" y="836712"/>
            <a:ext cx="7818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Закупка и ремонт техники для подразделений противопожарной службы Архангельской области</a:t>
            </a:r>
            <a:endParaRPr lang="ru-RU" sz="2400" b="1" i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388" y="1410022"/>
            <a:ext cx="4743450" cy="1658938"/>
          </a:xfrm>
          <a:prstGeom prst="rect">
            <a:avLst/>
          </a:prstGeom>
          <a:noFill/>
          <a:ln/>
        </p:spPr>
        <p:txBody>
          <a:bodyPr/>
          <a:lstStyle/>
          <a:p>
            <a:pPr marL="449263" algn="just">
              <a:defRPr/>
            </a:pPr>
            <a:r>
              <a:rPr lang="ru-RU" sz="1900" b="1" kern="0" dirty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900" b="1" kern="0" dirty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900" b="1" kern="0" dirty="0">
                <a:latin typeface="Times New Roman" pitchFamily="18" charset="0"/>
                <a:ea typeface="+mj-ea"/>
                <a:cs typeface="Times New Roman" pitchFamily="18" charset="0"/>
              </a:rPr>
              <a:t>В 2019 году приобретены:</a:t>
            </a:r>
          </a:p>
          <a:p>
            <a:pPr marL="449263" algn="just">
              <a:defRPr/>
            </a:pPr>
            <a:r>
              <a:rPr lang="ru-RU" sz="1900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25 лодок с моторами</a:t>
            </a:r>
          </a:p>
          <a:p>
            <a:pPr algn="just"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вездеход ТРЭКОЛ </a:t>
            </a:r>
          </a:p>
          <a:p>
            <a:pPr algn="just"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аэросани-амфибия «Патруль»                </a:t>
            </a:r>
          </a:p>
        </p:txBody>
      </p:sp>
      <p:pic>
        <p:nvPicPr>
          <p:cNvPr id="14" name="Picture 19" descr="D:\IMG_41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022" y="4966900"/>
            <a:ext cx="2965841" cy="177446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tas\Downloads\trkol_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5"/>
          <a:stretch/>
        </p:blipFill>
        <p:spPr bwMode="auto">
          <a:xfrm>
            <a:off x="3820632" y="3888432"/>
            <a:ext cx="2931284" cy="17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Патруль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82743"/>
            <a:ext cx="2966670" cy="214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Users\stas\Downloads\01-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8583" y="1728192"/>
            <a:ext cx="2933333" cy="1724888"/>
          </a:xfrm>
          <a:prstGeom prst="rect">
            <a:avLst/>
          </a:prstGeom>
          <a:noFill/>
          <a:ln w="222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850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14429551"/>
              </p:ext>
            </p:extLst>
          </p:nvPr>
        </p:nvGraphicFramePr>
        <p:xfrm>
          <a:off x="733942" y="1667709"/>
          <a:ext cx="8086530" cy="4857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611188" y="836712"/>
            <a:ext cx="7818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Количество </a:t>
            </a:r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погибших на пожарах </a:t>
            </a:r>
          </a:p>
          <a:p>
            <a:pPr algn="ctr"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(человек на 10 тыс. населения )</a:t>
            </a:r>
            <a:r>
              <a:rPr lang="ru-RU" sz="2400" i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7188" y="928688"/>
            <a:ext cx="82867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ГБУ Архангельской области «Служба спасения </a:t>
            </a:r>
            <a:endParaRPr lang="en-US" alt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имени </a:t>
            </a:r>
            <a:r>
              <a:rPr lang="ru-RU" alt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И.А.Поливаного</a:t>
            </a:r>
            <a:r>
              <a:rPr lang="ru-RU" alt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2" name="Picture 14" descr="http://aocc.ru/wp-content/gallery/images/20150309_13154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54500" y="2202655"/>
            <a:ext cx="4704813" cy="3516412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48264"/>
              </p:ext>
            </p:extLst>
          </p:nvPr>
        </p:nvGraphicFramePr>
        <p:xfrm>
          <a:off x="214313" y="2210121"/>
          <a:ext cx="3929063" cy="4053733"/>
        </p:xfrm>
        <a:graphic>
          <a:graphicData uri="http://schemas.openxmlformats.org/drawingml/2006/table">
            <a:tbl>
              <a:tblPr/>
              <a:tblGrid>
                <a:gridCol w="2357436"/>
                <a:gridCol w="704622"/>
                <a:gridCol w="867005"/>
              </a:tblGrid>
              <a:tr h="210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Мероприятия</a:t>
                      </a:r>
                      <a:endParaRPr lang="ru-RU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2018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2019 год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8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Проведено аварийно-спасательных, профилактических и других неотложных работ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2 031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3 193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1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Проведено мероприятий по безопасности жизнедеятельности и пропаганде знаний в области защиты населения и территорий Архангельской области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255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7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Обучено специалистов в области гражданской обороны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1223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1415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Обучено работников государственной противопожарной службы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457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515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Обучено специалистов «Системы-112»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802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261" marR="662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2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42938" y="1066800"/>
            <a:ext cx="7800975" cy="4333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Мониторинг паводковой обстановки с использованием беспилотных летательных аппаратов</a:t>
            </a:r>
            <a:endParaRPr lang="ru-RU" sz="2400" b="1" i="1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4353" y="5157916"/>
            <a:ext cx="8441756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indent="40005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мониторинга ледовой и паводковой обстановки на территории Архангельской области эффективно применялись беспилотные летательные аппараты самолетного и вертолетного типа.</a:t>
            </a:r>
          </a:p>
          <a:p>
            <a:pPr indent="400050" algn="just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информация о развитии ледохода представлялась в виде видеосъемки                            в оперативную группу, ФГБУ «Северное УГМС» и ФКУ «ЦУКС Главного управления МЧС России по Архангельской области».</a:t>
            </a:r>
          </a:p>
        </p:txBody>
      </p:sp>
      <p:pic>
        <p:nvPicPr>
          <p:cNvPr id="13" name="Picture 4" descr="C:\Users\stas\Downloads\беспилотни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90" y="2178018"/>
            <a:ext cx="4144181" cy="2763150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stas\Downloads\беспилотник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6" y="2178017"/>
            <a:ext cx="4102678" cy="2735477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7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19" y="-19944"/>
            <a:ext cx="9144719" cy="6877944"/>
            <a:chOff x="-18" y="-34"/>
            <a:chExt cx="5783" cy="4320"/>
          </a:xfrm>
        </p:grpSpPr>
        <p:pic>
          <p:nvPicPr>
            <p:cNvPr id="5" name="Picture 10" descr="back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" y="-34"/>
              <a:ext cx="5783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111" y="0"/>
              <a:ext cx="4649" cy="43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ru-RU" sz="2300" b="1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charset="0"/>
                </a:rPr>
                <a:t> </a:t>
              </a:r>
            </a:p>
          </p:txBody>
        </p:sp>
        <p:pic>
          <p:nvPicPr>
            <p:cNvPr id="7" name="Picture 4" descr="Flag_line_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6"/>
              <a:ext cx="57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63500"/>
            <a:ext cx="1059445" cy="106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755650" y="207045"/>
            <a:ext cx="7800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</a:rPr>
              <a:t>Агентство ГПС и ГЗ Архангельской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области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66" y="45782"/>
            <a:ext cx="1165218" cy="115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000625" y="857250"/>
            <a:ext cx="35718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Уничтожение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взрывоопасных предметов</a:t>
            </a:r>
          </a:p>
        </p:txBody>
      </p:sp>
      <p:pic>
        <p:nvPicPr>
          <p:cNvPr id="12" name="Picture 13" descr="D:\взрывни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4286250" cy="2786062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65608"/>
              </p:ext>
            </p:extLst>
          </p:nvPr>
        </p:nvGraphicFramePr>
        <p:xfrm>
          <a:off x="4714875" y="4221088"/>
          <a:ext cx="4286250" cy="455676"/>
        </p:xfrm>
        <a:graphic>
          <a:graphicData uri="http://schemas.openxmlformats.org/drawingml/2006/table">
            <a:tbl>
              <a:tblPr/>
              <a:tblGrid>
                <a:gridCol w="4286250"/>
              </a:tblGrid>
              <a:tr h="455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Противопаводковые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724" marR="64724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4" name="Picture 61" descr="http://www.news29.ru/media.data/news/11467/cf187c41dd3e13becc984ea8a658989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4286250" cy="2857500"/>
          </a:xfrm>
          <a:prstGeom prst="rect">
            <a:avLst/>
          </a:prstGeom>
          <a:noFill/>
          <a:ln w="222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44968"/>
              </p:ext>
            </p:extLst>
          </p:nvPr>
        </p:nvGraphicFramePr>
        <p:xfrm>
          <a:off x="4714875" y="4500563"/>
          <a:ext cx="4286250" cy="1779216"/>
        </p:xfrm>
        <a:graphic>
          <a:graphicData uri="http://schemas.openxmlformats.org/drawingml/2006/table">
            <a:tbl>
              <a:tblPr/>
              <a:tblGrid>
                <a:gridCol w="1949450"/>
                <a:gridCol w="836613"/>
                <a:gridCol w="750887"/>
                <a:gridCol w="749300"/>
              </a:tblGrid>
              <a:tr h="1525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9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выездов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выезд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ходе которых: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взрывов по рыхлению льда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разрушено ледового покрова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кв.м.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9 559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4770" marR="64770" marT="95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379630"/>
              </p:ext>
            </p:extLst>
          </p:nvPr>
        </p:nvGraphicFramePr>
        <p:xfrm>
          <a:off x="4714875" y="1340768"/>
          <a:ext cx="4286250" cy="2743663"/>
        </p:xfrm>
        <a:graphic>
          <a:graphicData uri="http://schemas.openxmlformats.org/drawingml/2006/table">
            <a:tbl>
              <a:tblPr/>
              <a:tblGrid>
                <a:gridCol w="1747838"/>
                <a:gridCol w="609600"/>
                <a:gridCol w="965200"/>
                <a:gridCol w="963612"/>
              </a:tblGrid>
              <a:tr h="21027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Ед. изм.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2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2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Произведено выездов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546">
                <a:tc>
                  <a:txBody>
                    <a:bodyPr/>
                    <a:lstStyle/>
                    <a:p>
                      <a:pPr marL="209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ходе которых уничтожено, всего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282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2095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авиабомбы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арт. снаряды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118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минометные мины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гранаты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7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инженерные боеприпасы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шт.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прочие взрывоопасные предметы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76456" y="6444044"/>
            <a:ext cx="45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0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лои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  <a:fontScheme name="Слои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947</Words>
  <Application>Microsoft Office PowerPoint</Application>
  <PresentationFormat>Экран (4:3)</PresentationFormat>
  <Paragraphs>200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 Черных</dc:creator>
  <cp:lastModifiedBy>Буланов Андрей Андреевич</cp:lastModifiedBy>
  <cp:revision>22</cp:revision>
  <cp:lastPrinted>2020-02-19T09:49:28Z</cp:lastPrinted>
  <dcterms:created xsi:type="dcterms:W3CDTF">2020-02-19T07:16:43Z</dcterms:created>
  <dcterms:modified xsi:type="dcterms:W3CDTF">2020-03-06T07:34:00Z</dcterms:modified>
</cp:coreProperties>
</file>