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0" r:id="rId2"/>
    <p:sldId id="269" r:id="rId3"/>
    <p:sldId id="285" r:id="rId4"/>
    <p:sldId id="281" r:id="rId5"/>
    <p:sldId id="270" r:id="rId6"/>
    <p:sldId id="271" r:id="rId7"/>
    <p:sldId id="284" r:id="rId8"/>
    <p:sldId id="274" r:id="rId9"/>
    <p:sldId id="282" r:id="rId10"/>
    <p:sldId id="280" r:id="rId11"/>
    <p:sldId id="283" r:id="rId12"/>
    <p:sldId id="275" r:id="rId13"/>
  </p:sldIdLst>
  <p:sldSz cx="12192000" cy="6858000"/>
  <p:notesSz cx="6797675" cy="987425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Onyx" panose="04050602080702020203" pitchFamily="82" charset="0"/>
      <p:regular r:id="rId20"/>
    </p:embeddedFont>
    <p:embeddedFont>
      <p:font typeface="Open Sans" panose="020B0604020202020204" charset="0"/>
      <p:regular r:id="rId21"/>
      <p:bold r:id="rId22"/>
      <p:italic r:id="rId23"/>
      <p:boldItalic r:id="rId24"/>
    </p:embeddedFont>
    <p:embeddedFont>
      <p:font typeface="Segoe UI Light" panose="020B0502040204020203" pitchFamily="34" charset="0"/>
      <p:regular r:id="rId25"/>
      <p:italic r:id="rId26"/>
    </p:embeddedFont>
    <p:embeddedFont>
      <p:font typeface="Segoe UI Semilight" panose="020B0402040204020203" pitchFamily="34" charset="0"/>
      <p:regular r:id="rId27"/>
      <p:italic r:id="rId28"/>
    </p:embeddedFont>
    <p:embeddedFont>
      <p:font typeface="Tahoma" panose="020B0604030504040204" pitchFamily="34" charset="0"/>
      <p:regular r:id="rId29"/>
      <p:bold r:id="rId3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74BC"/>
    <a:srgbClr val="335C83"/>
    <a:srgbClr val="4472C4"/>
    <a:srgbClr val="5A7996"/>
    <a:srgbClr val="DAE3F3"/>
    <a:srgbClr val="1F4E79"/>
    <a:srgbClr val="FFFFFF"/>
    <a:srgbClr val="FF5050"/>
    <a:srgbClr val="FEFEFE"/>
    <a:srgbClr val="48A9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52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01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1C60A-51D0-42D5-B76A-2972F0085F0B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C9F63-9E2F-4A92-927B-77D5EDE05B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0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1C60A-51D0-42D5-B76A-2972F0085F0B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C9F63-9E2F-4A92-927B-77D5EDE05B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521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1C60A-51D0-42D5-B76A-2972F0085F0B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C9F63-9E2F-4A92-927B-77D5EDE05B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338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1C60A-51D0-42D5-B76A-2972F0085F0B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C9F63-9E2F-4A92-927B-77D5EDE05B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583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1C60A-51D0-42D5-B76A-2972F0085F0B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C9F63-9E2F-4A92-927B-77D5EDE05B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2113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1C60A-51D0-42D5-B76A-2972F0085F0B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C9F63-9E2F-4A92-927B-77D5EDE05B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541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1C60A-51D0-42D5-B76A-2972F0085F0B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C9F63-9E2F-4A92-927B-77D5EDE05B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143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1C60A-51D0-42D5-B76A-2972F0085F0B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C9F63-9E2F-4A92-927B-77D5EDE05B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3784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1C60A-51D0-42D5-B76A-2972F0085F0B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C9F63-9E2F-4A92-927B-77D5EDE05B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430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1C60A-51D0-42D5-B76A-2972F0085F0B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C9F63-9E2F-4A92-927B-77D5EDE05B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966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1C60A-51D0-42D5-B76A-2972F0085F0B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4C9F63-9E2F-4A92-927B-77D5EDE05B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681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1C60A-51D0-42D5-B76A-2972F0085F0B}" type="datetimeFigureOut">
              <a:rPr lang="ru-RU" smtClean="0"/>
              <a:t>21.06.2020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4C9F63-9E2F-4A92-927B-77D5EDE05B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7519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t="2" r="17747" b="17918"/>
          <a:stretch/>
        </p:blipFill>
        <p:spPr>
          <a:xfrm>
            <a:off x="0" y="1"/>
            <a:ext cx="12192000" cy="6858000"/>
          </a:xfrm>
          <a:prstGeom prst="rect">
            <a:avLst/>
          </a:prstGeom>
          <a:solidFill>
            <a:schemeClr val="accent1"/>
          </a:solidFill>
          <a:effectLst/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372963" y="188641"/>
            <a:ext cx="5575498" cy="365125"/>
          </a:xfrm>
        </p:spPr>
        <p:txBody>
          <a:bodyPr/>
          <a:lstStyle/>
          <a:p>
            <a:pPr>
              <a:defRPr/>
            </a:pPr>
            <a:r>
              <a:rPr lang="ru-RU" dirty="0">
                <a:solidFill>
                  <a:schemeClr val="bg1"/>
                </a:solidFill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Министерство связи и информационных технологий Архангельской области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583290" y="2721863"/>
            <a:ext cx="9289032" cy="2094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>
              <a:lnSpc>
                <a:spcPts val="3400"/>
              </a:lnSpc>
              <a:defRPr/>
            </a:pPr>
            <a:r>
              <a:rPr lang="ru-RU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Реализация мероприятий по построению и развитию аппаратно-программного комплекса</a:t>
            </a:r>
            <a:endParaRPr lang="en-US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light" panose="020B0402040204020203" pitchFamily="34" charset="0"/>
              <a:ea typeface="Tahoma" panose="020B0604030504040204" pitchFamily="34" charset="0"/>
              <a:cs typeface="Segoe UI Semilight" panose="020B0402040204020203" pitchFamily="34" charset="0"/>
            </a:endParaRPr>
          </a:p>
          <a:p>
            <a:pPr algn="ctr">
              <a:lnSpc>
                <a:spcPts val="3400"/>
              </a:lnSpc>
              <a:defRPr/>
            </a:pPr>
            <a:r>
              <a:rPr lang="ru-RU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«Безопасный город» на территории Архангельской области </a:t>
            </a:r>
          </a:p>
          <a:p>
            <a:pPr algn="ctr">
              <a:lnSpc>
                <a:spcPts val="3400"/>
              </a:lnSpc>
              <a:defRPr/>
            </a:pPr>
            <a:endParaRPr lang="ru-RU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light" panose="020B0402040204020203" pitchFamily="34" charset="0"/>
              <a:ea typeface="Tahoma" panose="020B0604030504040204" pitchFamily="34" charset="0"/>
              <a:cs typeface="Segoe UI Semilight" panose="020B0402040204020203" pitchFamily="34" charset="0"/>
            </a:endParaRPr>
          </a:p>
          <a:p>
            <a:pPr algn="ctr">
              <a:lnSpc>
                <a:spcPts val="3400"/>
              </a:lnSpc>
              <a:defRPr/>
            </a:pPr>
            <a:endParaRPr lang="en-US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light" panose="020B0402040204020203" pitchFamily="34" charset="0"/>
              <a:ea typeface="Tahoma" panose="020B0604030504040204" pitchFamily="34" charset="0"/>
              <a:cs typeface="Segoe UI Semilight" panose="020B0402040204020203" pitchFamily="34" charset="0"/>
            </a:endParaRPr>
          </a:p>
          <a:p>
            <a:pPr algn="ctr">
              <a:lnSpc>
                <a:spcPts val="3400"/>
              </a:lnSpc>
              <a:defRPr/>
            </a:pPr>
            <a:endParaRPr lang="ru-RU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light" panose="020B0402040204020203" pitchFamily="34" charset="0"/>
              <a:ea typeface="Tahoma" panose="020B0604030504040204" pitchFamily="34" charset="0"/>
              <a:cs typeface="Segoe UI Semilight" panose="020B0402040204020203" pitchFamily="34" charset="0"/>
            </a:endParaRPr>
          </a:p>
          <a:p>
            <a:pPr algn="ctr">
              <a:lnSpc>
                <a:spcPts val="3400"/>
              </a:lnSpc>
              <a:defRPr/>
            </a:pPr>
            <a:endParaRPr lang="ru-RU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light" panose="020B0402040204020203" pitchFamily="34" charset="0"/>
              <a:ea typeface="Tahoma" panose="020B0604030504040204" pitchFamily="34" charset="0"/>
              <a:cs typeface="Segoe UI Semilight" panose="020B0402040204020203" pitchFamily="34" charset="0"/>
            </a:endParaRPr>
          </a:p>
          <a:p>
            <a:pPr algn="ctr">
              <a:lnSpc>
                <a:spcPts val="3400"/>
              </a:lnSpc>
              <a:defRPr/>
            </a:pPr>
            <a:endParaRPr lang="en-US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light" panose="020B0402040204020203" pitchFamily="34" charset="0"/>
              <a:ea typeface="Tahoma" panose="020B0604030504040204" pitchFamily="34" charset="0"/>
              <a:cs typeface="Segoe UI Semilight" panose="020B0402040204020203" pitchFamily="34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926704" y="6286521"/>
            <a:ext cx="4468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Архангельск, 2020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516196" y="5373217"/>
            <a:ext cx="9289032" cy="761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Окладников Павел Анатольевич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Министр связи и информационных технологий Архангельской области</a:t>
            </a:r>
          </a:p>
        </p:txBody>
      </p:sp>
    </p:spTree>
    <p:extLst>
      <p:ext uri="{BB962C8B-B14F-4D97-AF65-F5344CB8AC3E}">
        <p14:creationId xmlns:p14="http://schemas.microsoft.com/office/powerpoint/2010/main" val="3069519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2217026" cy="6879103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2A67B77F-B48C-4414-90D7-3550ED5D276A}"/>
              </a:ext>
            </a:extLst>
          </p:cNvPr>
          <p:cNvSpPr txBox="1">
            <a:spLocks/>
          </p:cNvSpPr>
          <p:nvPr/>
        </p:nvSpPr>
        <p:spPr>
          <a:xfrm>
            <a:off x="838200" y="191224"/>
            <a:ext cx="10515600" cy="5163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dirty="0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590C588A-BDC6-4709-BAAA-621BE4F2B05F}"/>
              </a:ext>
            </a:extLst>
          </p:cNvPr>
          <p:cNvGrpSpPr/>
          <p:nvPr/>
        </p:nvGrpSpPr>
        <p:grpSpPr>
          <a:xfrm>
            <a:off x="5097146" y="1816095"/>
            <a:ext cx="2150554" cy="783763"/>
            <a:chOff x="1677661" y="2489204"/>
            <a:chExt cx="1526067" cy="600159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FC54ADA6-BBC2-4CCF-8F7D-2A15ACAAAC4A}"/>
                </a:ext>
              </a:extLst>
            </p:cNvPr>
            <p:cNvSpPr/>
            <p:nvPr/>
          </p:nvSpPr>
          <p:spPr>
            <a:xfrm>
              <a:off x="1677661" y="2489204"/>
              <a:ext cx="1512168" cy="57895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7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EEBA2C2D-E0F9-4C23-975E-87903508109A}"/>
                </a:ext>
              </a:extLst>
            </p:cNvPr>
            <p:cNvSpPr/>
            <p:nvPr/>
          </p:nvSpPr>
          <p:spPr>
            <a:xfrm>
              <a:off x="1691560" y="2510411"/>
              <a:ext cx="1512168" cy="57895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chemeClr val="tx2">
                      <a:lumMod val="5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КСА ФИП НЦУКС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458F88A-7C7B-4A37-9038-C09EEACD47F3}"/>
              </a:ext>
            </a:extLst>
          </p:cNvPr>
          <p:cNvSpPr txBox="1"/>
          <p:nvPr/>
        </p:nvSpPr>
        <p:spPr>
          <a:xfrm>
            <a:off x="5524641" y="1282983"/>
            <a:ext cx="13163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К вышестоящим АС ФОИВ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40A70A-48F6-43AA-902F-CCF362ED5D81}"/>
              </a:ext>
            </a:extLst>
          </p:cNvPr>
          <p:cNvSpPr txBox="1"/>
          <p:nvPr/>
        </p:nvSpPr>
        <p:spPr>
          <a:xfrm>
            <a:off x="8609562" y="1270121"/>
            <a:ext cx="13163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К вышестоящим АС ФОИВ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D1401916-0612-4ADF-8FED-3A447FF1A927}"/>
              </a:ext>
            </a:extLst>
          </p:cNvPr>
          <p:cNvGrpSpPr/>
          <p:nvPr/>
        </p:nvGrpSpPr>
        <p:grpSpPr>
          <a:xfrm>
            <a:off x="2880761" y="5860952"/>
            <a:ext cx="1032185" cy="601367"/>
            <a:chOff x="349370" y="1196752"/>
            <a:chExt cx="1528553" cy="601367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F310766C-A6EF-43CC-AC75-07D0288A2987}"/>
                </a:ext>
              </a:extLst>
            </p:cNvPr>
            <p:cNvSpPr/>
            <p:nvPr/>
          </p:nvSpPr>
          <p:spPr>
            <a:xfrm>
              <a:off x="349370" y="1219167"/>
              <a:ext cx="1512168" cy="57895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7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CB86C042-7110-4D70-ACE9-2C4B2239742B}"/>
                </a:ext>
              </a:extLst>
            </p:cNvPr>
            <p:cNvSpPr/>
            <p:nvPr/>
          </p:nvSpPr>
          <p:spPr>
            <a:xfrm>
              <a:off x="365755" y="1196752"/>
              <a:ext cx="1512168" cy="57895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000" dirty="0">
                  <a:solidFill>
                    <a:schemeClr val="tx2">
                      <a:lumMod val="50000"/>
                    </a:schemeClr>
                  </a:solidFill>
                  <a:latin typeface="Segoe UI Light" panose="020B0502040204020203" pitchFamily="34" charset="0"/>
                  <a:ea typeface="Open Sans" panose="020B0604020202020204" charset="0"/>
                  <a:cs typeface="Segoe UI Light" panose="020B0502040204020203" pitchFamily="34" charset="0"/>
                </a:rPr>
                <a:t>ДДС</a:t>
              </a: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ED5D88ED-5D0A-40BF-8A5F-5750932E1911}"/>
              </a:ext>
            </a:extLst>
          </p:cNvPr>
          <p:cNvGrpSpPr/>
          <p:nvPr/>
        </p:nvGrpSpPr>
        <p:grpSpPr>
          <a:xfrm>
            <a:off x="3535013" y="4940121"/>
            <a:ext cx="1523739" cy="596446"/>
            <a:chOff x="354184" y="1196752"/>
            <a:chExt cx="1523739" cy="596446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CC9AF097-A09F-4861-B06B-FFA0AF61DDFD}"/>
                </a:ext>
              </a:extLst>
            </p:cNvPr>
            <p:cNvSpPr/>
            <p:nvPr/>
          </p:nvSpPr>
          <p:spPr>
            <a:xfrm>
              <a:off x="354184" y="1214246"/>
              <a:ext cx="1512168" cy="57895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7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4C478E22-A013-45E3-AD32-475459F5EF69}"/>
                </a:ext>
              </a:extLst>
            </p:cNvPr>
            <p:cNvSpPr/>
            <p:nvPr/>
          </p:nvSpPr>
          <p:spPr>
            <a:xfrm>
              <a:off x="365755" y="1196752"/>
              <a:ext cx="1512168" cy="57895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chemeClr val="tx2">
                      <a:lumMod val="50000"/>
                    </a:schemeClr>
                  </a:solidFill>
                  <a:latin typeface="Segoe UI Light" panose="020B0502040204020203" pitchFamily="34" charset="0"/>
                  <a:ea typeface="Open Sans" panose="020B0604020202020204" charset="0"/>
                  <a:cs typeface="Segoe UI Light" panose="020B0502040204020203" pitchFamily="34" charset="0"/>
                </a:rPr>
                <a:t>ЕДДС</a:t>
              </a: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13C17EA9-3F7A-48DC-AF75-FA7851FE1F89}"/>
              </a:ext>
            </a:extLst>
          </p:cNvPr>
          <p:cNvGrpSpPr/>
          <p:nvPr/>
        </p:nvGrpSpPr>
        <p:grpSpPr>
          <a:xfrm>
            <a:off x="5549972" y="3988733"/>
            <a:ext cx="1261379" cy="590548"/>
            <a:chOff x="4106743" y="2366362"/>
            <a:chExt cx="864029" cy="924768"/>
          </a:xfrm>
        </p:grpSpPr>
        <p:sp>
          <p:nvSpPr>
            <p:cNvPr id="20" name="Скругленный прямоугольник 57">
              <a:extLst>
                <a:ext uri="{FF2B5EF4-FFF2-40B4-BE49-F238E27FC236}">
                  <a16:creationId xmlns:a16="http://schemas.microsoft.com/office/drawing/2014/main" id="{A8B447FB-2B08-49A9-987B-CEAC5907FEE2}"/>
                </a:ext>
              </a:extLst>
            </p:cNvPr>
            <p:cNvSpPr/>
            <p:nvPr/>
          </p:nvSpPr>
          <p:spPr>
            <a:xfrm>
              <a:off x="4106743" y="2366362"/>
              <a:ext cx="864029" cy="924768"/>
            </a:xfrm>
            <a:prstGeom prst="roundRect">
              <a:avLst/>
            </a:prstGeom>
            <a:no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FF01111-2782-4869-B8C6-0FB8C8546505}"/>
                </a:ext>
              </a:extLst>
            </p:cNvPr>
            <p:cNvSpPr txBox="1"/>
            <p:nvPr/>
          </p:nvSpPr>
          <p:spPr>
            <a:xfrm>
              <a:off x="4245661" y="2544487"/>
              <a:ext cx="560477" cy="338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Система-112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E6FC926-983A-41F2-A176-6824E8F574B2}"/>
              </a:ext>
            </a:extLst>
          </p:cNvPr>
          <p:cNvSpPr txBox="1"/>
          <p:nvPr/>
        </p:nvSpPr>
        <p:spPr>
          <a:xfrm>
            <a:off x="1612709" y="3514786"/>
            <a:ext cx="974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solidFill>
                  <a:schemeClr val="accent5">
                    <a:lumMod val="75000"/>
                  </a:schemeClr>
                </a:solidFill>
              </a:rPr>
              <a:t>Региональный</a:t>
            </a:r>
            <a:br>
              <a:rPr lang="ru-RU" sz="10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1000" dirty="0">
                <a:solidFill>
                  <a:schemeClr val="accent5">
                    <a:lumMod val="75000"/>
                  </a:schemeClr>
                </a:solidFill>
              </a:rPr>
              <a:t>уровень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938185A-009C-4E00-BC04-71A374F4903F}"/>
              </a:ext>
            </a:extLst>
          </p:cNvPr>
          <p:cNvSpPr txBox="1"/>
          <p:nvPr/>
        </p:nvSpPr>
        <p:spPr>
          <a:xfrm>
            <a:off x="1613957" y="4899232"/>
            <a:ext cx="11047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solidFill>
                  <a:schemeClr val="accent5">
                    <a:lumMod val="75000"/>
                  </a:schemeClr>
                </a:solidFill>
              </a:rPr>
              <a:t>Муниципальный</a:t>
            </a:r>
            <a:br>
              <a:rPr lang="ru-RU" sz="10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1000" dirty="0">
                <a:solidFill>
                  <a:schemeClr val="accent5">
                    <a:lumMod val="75000"/>
                  </a:schemeClr>
                </a:solidFill>
              </a:rPr>
              <a:t>уровень</a:t>
            </a:r>
          </a:p>
        </p:txBody>
      </p: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id="{50D40B30-6877-420A-8F7B-C65349567881}"/>
              </a:ext>
            </a:extLst>
          </p:cNvPr>
          <p:cNvCxnSpPr>
            <a:stCxn id="15" idx="0"/>
            <a:endCxn id="17" idx="2"/>
          </p:cNvCxnSpPr>
          <p:nvPr/>
        </p:nvCxnSpPr>
        <p:spPr>
          <a:xfrm flipV="1">
            <a:off x="3402386" y="5536567"/>
            <a:ext cx="888711" cy="324385"/>
          </a:xfrm>
          <a:prstGeom prst="straightConnector1">
            <a:avLst/>
          </a:prstGeom>
          <a:ln>
            <a:headEnd type="stealth" w="med" len="med"/>
            <a:tailEnd type="stealth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FAEF2CA8-AFED-4823-AF2C-DD8086965486}"/>
              </a:ext>
            </a:extLst>
          </p:cNvPr>
          <p:cNvCxnSpPr>
            <a:stCxn id="51" idx="1"/>
            <a:endCxn id="18" idx="0"/>
          </p:cNvCxnSpPr>
          <p:nvPr/>
        </p:nvCxnSpPr>
        <p:spPr>
          <a:xfrm flipH="1">
            <a:off x="4302668" y="3378675"/>
            <a:ext cx="1445981" cy="1561446"/>
          </a:xfrm>
          <a:prstGeom prst="straightConnector1">
            <a:avLst/>
          </a:prstGeom>
          <a:ln>
            <a:prstDash val="sysDash"/>
            <a:headEnd type="stealth" w="med" len="med"/>
            <a:tailEnd type="stealth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id="{759BCD8E-C75D-4E87-9A60-D23AADCCE256}"/>
              </a:ext>
            </a:extLst>
          </p:cNvPr>
          <p:cNvCxnSpPr>
            <a:stCxn id="51" idx="3"/>
            <a:endCxn id="56" idx="1"/>
          </p:cNvCxnSpPr>
          <p:nvPr/>
        </p:nvCxnSpPr>
        <p:spPr>
          <a:xfrm flipV="1">
            <a:off x="6612678" y="3373377"/>
            <a:ext cx="1498859" cy="5298"/>
          </a:xfrm>
          <a:prstGeom prst="straightConnector1">
            <a:avLst/>
          </a:prstGeom>
          <a:ln>
            <a:prstDash val="sysDash"/>
            <a:headEnd type="stealth" w="med" len="med"/>
            <a:tailEnd type="stealth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E5E5582A-8158-4EC3-8D21-27AAF039FBBB}"/>
              </a:ext>
            </a:extLst>
          </p:cNvPr>
          <p:cNvCxnSpPr>
            <a:stCxn id="51" idx="3"/>
            <a:endCxn id="42" idx="0"/>
          </p:cNvCxnSpPr>
          <p:nvPr/>
        </p:nvCxnSpPr>
        <p:spPr>
          <a:xfrm>
            <a:off x="6612678" y="3378675"/>
            <a:ext cx="1487288" cy="1567405"/>
          </a:xfrm>
          <a:prstGeom prst="straightConnector1">
            <a:avLst/>
          </a:prstGeom>
          <a:ln>
            <a:prstDash val="sysDash"/>
            <a:headEnd type="stealth" w="med" len="med"/>
            <a:tailEnd type="stealth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15C6C5F7-9B51-4519-A200-C07C45FC37DC}"/>
              </a:ext>
            </a:extLst>
          </p:cNvPr>
          <p:cNvCxnSpPr>
            <a:stCxn id="12" idx="2"/>
            <a:endCxn id="61" idx="0"/>
          </p:cNvCxnSpPr>
          <p:nvPr/>
        </p:nvCxnSpPr>
        <p:spPr>
          <a:xfrm>
            <a:off x="9267755" y="1485565"/>
            <a:ext cx="1" cy="350897"/>
          </a:xfrm>
          <a:prstGeom prst="straightConnector1">
            <a:avLst/>
          </a:prstGeom>
          <a:ln>
            <a:prstDash val="solid"/>
            <a:headEnd type="stealth" w="med" len="med"/>
            <a:tailEnd type="stealth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BB2986D0-A381-4CF6-B52C-D3DCE1936F43}"/>
              </a:ext>
            </a:extLst>
          </p:cNvPr>
          <p:cNvCxnSpPr>
            <a:stCxn id="11" idx="2"/>
            <a:endCxn id="9" idx="0"/>
          </p:cNvCxnSpPr>
          <p:nvPr/>
        </p:nvCxnSpPr>
        <p:spPr>
          <a:xfrm flipH="1">
            <a:off x="6182217" y="1498427"/>
            <a:ext cx="617" cy="345363"/>
          </a:xfrm>
          <a:prstGeom prst="straightConnector1">
            <a:avLst/>
          </a:prstGeom>
          <a:ln>
            <a:prstDash val="solid"/>
            <a:headEnd type="stealth" w="med" len="med"/>
            <a:tailEnd type="stealth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FE5107CE-C59B-4A5F-B324-5582987C1EBB}"/>
              </a:ext>
            </a:extLst>
          </p:cNvPr>
          <p:cNvCxnSpPr/>
          <p:nvPr/>
        </p:nvCxnSpPr>
        <p:spPr>
          <a:xfrm flipV="1">
            <a:off x="1638855" y="4687495"/>
            <a:ext cx="8899478" cy="3541"/>
          </a:xfrm>
          <a:prstGeom prst="straightConnector1">
            <a:avLst/>
          </a:prstGeom>
          <a:ln>
            <a:prstDash val="sysDot"/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4FC4FD8E-BB9A-4797-82C5-0D0578D736DA}"/>
              </a:ext>
            </a:extLst>
          </p:cNvPr>
          <p:cNvCxnSpPr>
            <a:stCxn id="18" idx="0"/>
            <a:endCxn id="20" idx="1"/>
          </p:cNvCxnSpPr>
          <p:nvPr/>
        </p:nvCxnSpPr>
        <p:spPr>
          <a:xfrm flipV="1">
            <a:off x="4302668" y="4284007"/>
            <a:ext cx="1247304" cy="656114"/>
          </a:xfrm>
          <a:prstGeom prst="straightConnector1">
            <a:avLst/>
          </a:prstGeom>
          <a:ln>
            <a:headEnd type="stealth" w="med" len="med"/>
            <a:tailEnd type="stealth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46919345-8863-45EA-851D-54045E84CADD}"/>
              </a:ext>
            </a:extLst>
          </p:cNvPr>
          <p:cNvCxnSpPr>
            <a:stCxn id="61" idx="1"/>
            <a:endCxn id="9" idx="3"/>
          </p:cNvCxnSpPr>
          <p:nvPr/>
        </p:nvCxnSpPr>
        <p:spPr>
          <a:xfrm flipH="1">
            <a:off x="7247700" y="2214496"/>
            <a:ext cx="954572" cy="7328"/>
          </a:xfrm>
          <a:prstGeom prst="straightConnector1">
            <a:avLst/>
          </a:prstGeom>
          <a:ln>
            <a:headEnd type="stealth" w="med" len="med"/>
            <a:tailEnd type="stealth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3" name="Заголовок 1">
            <a:extLst>
              <a:ext uri="{FF2B5EF4-FFF2-40B4-BE49-F238E27FC236}">
                <a16:creationId xmlns:a16="http://schemas.microsoft.com/office/drawing/2014/main" id="{69BD95B8-4917-4ED1-9C0A-2F5DD2EF790B}"/>
              </a:ext>
            </a:extLst>
          </p:cNvPr>
          <p:cNvSpPr txBox="1">
            <a:spLocks/>
          </p:cNvSpPr>
          <p:nvPr/>
        </p:nvSpPr>
        <p:spPr>
          <a:xfrm>
            <a:off x="1638854" y="191224"/>
            <a:ext cx="9714945" cy="6563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Региональная информационная платформа</a:t>
            </a:r>
            <a:endParaRPr lang="ru-RU" sz="2400" dirty="0"/>
          </a:p>
        </p:txBody>
      </p: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B299E412-8976-427B-BCE6-EE8B32CE7F69}"/>
              </a:ext>
            </a:extLst>
          </p:cNvPr>
          <p:cNvGrpSpPr/>
          <p:nvPr/>
        </p:nvGrpSpPr>
        <p:grpSpPr>
          <a:xfrm>
            <a:off x="4658202" y="5869603"/>
            <a:ext cx="1032185" cy="601367"/>
            <a:chOff x="349370" y="1196752"/>
            <a:chExt cx="1528553" cy="601367"/>
          </a:xfrm>
        </p:grpSpPr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4FA66A62-A1D9-4644-8582-55F8CDF17377}"/>
                </a:ext>
              </a:extLst>
            </p:cNvPr>
            <p:cNvSpPr/>
            <p:nvPr/>
          </p:nvSpPr>
          <p:spPr>
            <a:xfrm>
              <a:off x="349370" y="1219167"/>
              <a:ext cx="1512168" cy="57895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7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22D70B24-B3EE-4E62-85BF-ABC1F07885E1}"/>
                </a:ext>
              </a:extLst>
            </p:cNvPr>
            <p:cNvSpPr/>
            <p:nvPr/>
          </p:nvSpPr>
          <p:spPr>
            <a:xfrm>
              <a:off x="365755" y="1196752"/>
              <a:ext cx="1512168" cy="57895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000" dirty="0">
                  <a:solidFill>
                    <a:schemeClr val="tx2">
                      <a:lumMod val="50000"/>
                    </a:schemeClr>
                  </a:solidFill>
                  <a:latin typeface="Segoe UI Light" panose="020B0502040204020203" pitchFamily="34" charset="0"/>
                  <a:ea typeface="Open Sans" panose="020B0604020202020204" charset="0"/>
                  <a:cs typeface="Segoe UI Light" panose="020B0502040204020203" pitchFamily="34" charset="0"/>
                </a:rPr>
                <a:t>ДДС</a:t>
              </a:r>
            </a:p>
          </p:txBody>
        </p:sp>
      </p:grpSp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id="{D0A4E497-26B7-4E4D-BA54-1730B08905AD}"/>
              </a:ext>
            </a:extLst>
          </p:cNvPr>
          <p:cNvCxnSpPr>
            <a:stCxn id="36" idx="0"/>
            <a:endCxn id="17" idx="2"/>
          </p:cNvCxnSpPr>
          <p:nvPr/>
        </p:nvCxnSpPr>
        <p:spPr>
          <a:xfrm flipH="1" flipV="1">
            <a:off x="4291097" y="5536567"/>
            <a:ext cx="888730" cy="333036"/>
          </a:xfrm>
          <a:prstGeom prst="straightConnector1">
            <a:avLst/>
          </a:prstGeom>
          <a:ln>
            <a:headEnd type="stealth" w="med" len="med"/>
            <a:tailEnd type="stealth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31CC3348-3275-4937-B913-9CD77FA85A6C}"/>
              </a:ext>
            </a:extLst>
          </p:cNvPr>
          <p:cNvGrpSpPr/>
          <p:nvPr/>
        </p:nvGrpSpPr>
        <p:grpSpPr>
          <a:xfrm>
            <a:off x="6718209" y="5883367"/>
            <a:ext cx="1032185" cy="601367"/>
            <a:chOff x="349370" y="1196752"/>
            <a:chExt cx="1528553" cy="601367"/>
          </a:xfrm>
        </p:grpSpPr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0F0AA529-188E-45FB-B4AD-A962D36C544A}"/>
                </a:ext>
              </a:extLst>
            </p:cNvPr>
            <p:cNvSpPr/>
            <p:nvPr/>
          </p:nvSpPr>
          <p:spPr>
            <a:xfrm>
              <a:off x="349370" y="1219167"/>
              <a:ext cx="1512168" cy="57895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7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Прямоугольник 39">
              <a:extLst>
                <a:ext uri="{FF2B5EF4-FFF2-40B4-BE49-F238E27FC236}">
                  <a16:creationId xmlns:a16="http://schemas.microsoft.com/office/drawing/2014/main" id="{4B09C858-F09C-4791-99B4-4D9840F2BB54}"/>
                </a:ext>
              </a:extLst>
            </p:cNvPr>
            <p:cNvSpPr/>
            <p:nvPr/>
          </p:nvSpPr>
          <p:spPr>
            <a:xfrm>
              <a:off x="365755" y="1196752"/>
              <a:ext cx="1512168" cy="57895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000" dirty="0">
                  <a:solidFill>
                    <a:schemeClr val="tx2">
                      <a:lumMod val="50000"/>
                    </a:schemeClr>
                  </a:solidFill>
                  <a:latin typeface="Segoe UI Light" panose="020B0502040204020203" pitchFamily="34" charset="0"/>
                  <a:ea typeface="Open Sans" panose="020B0604020202020204" charset="0"/>
                  <a:cs typeface="Segoe UI Light" panose="020B0502040204020203" pitchFamily="34" charset="0"/>
                </a:rPr>
                <a:t>ДДС</a:t>
              </a:r>
            </a:p>
          </p:txBody>
        </p:sp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7E1382E7-0165-4194-BEC5-2A5DF00A7F97}"/>
              </a:ext>
            </a:extLst>
          </p:cNvPr>
          <p:cNvGrpSpPr/>
          <p:nvPr/>
        </p:nvGrpSpPr>
        <p:grpSpPr>
          <a:xfrm>
            <a:off x="7343882" y="4928586"/>
            <a:ext cx="1523739" cy="596446"/>
            <a:chOff x="354184" y="1196752"/>
            <a:chExt cx="1523739" cy="596446"/>
          </a:xfrm>
        </p:grpSpPr>
        <p:sp>
          <p:nvSpPr>
            <p:cNvPr id="42" name="Прямоугольник 41">
              <a:extLst>
                <a:ext uri="{FF2B5EF4-FFF2-40B4-BE49-F238E27FC236}">
                  <a16:creationId xmlns:a16="http://schemas.microsoft.com/office/drawing/2014/main" id="{EA5BD01F-A333-407D-9F93-789A539B0F07}"/>
                </a:ext>
              </a:extLst>
            </p:cNvPr>
            <p:cNvSpPr/>
            <p:nvPr/>
          </p:nvSpPr>
          <p:spPr>
            <a:xfrm>
              <a:off x="354184" y="1214246"/>
              <a:ext cx="1512168" cy="57895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7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Прямоугольник 42">
              <a:extLst>
                <a:ext uri="{FF2B5EF4-FFF2-40B4-BE49-F238E27FC236}">
                  <a16:creationId xmlns:a16="http://schemas.microsoft.com/office/drawing/2014/main" id="{5A7A51E2-1CB7-4489-90BB-2BBFAD33C331}"/>
                </a:ext>
              </a:extLst>
            </p:cNvPr>
            <p:cNvSpPr/>
            <p:nvPr/>
          </p:nvSpPr>
          <p:spPr>
            <a:xfrm>
              <a:off x="365755" y="1196752"/>
              <a:ext cx="1512168" cy="57895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chemeClr val="tx2">
                      <a:lumMod val="50000"/>
                    </a:schemeClr>
                  </a:solidFill>
                  <a:latin typeface="Segoe UI Light" panose="020B0502040204020203" pitchFamily="34" charset="0"/>
                  <a:ea typeface="Open Sans" panose="020B0604020202020204" charset="0"/>
                  <a:cs typeface="Segoe UI Light" panose="020B0502040204020203" pitchFamily="34" charset="0"/>
                </a:rPr>
                <a:t>ЕДДС</a:t>
              </a:r>
            </a:p>
          </p:txBody>
        </p:sp>
      </p:grp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326EC9BD-BDA5-4A68-A1D4-EC5702A96226}"/>
              </a:ext>
            </a:extLst>
          </p:cNvPr>
          <p:cNvCxnSpPr>
            <a:stCxn id="40" idx="0"/>
            <a:endCxn id="43" idx="2"/>
          </p:cNvCxnSpPr>
          <p:nvPr/>
        </p:nvCxnSpPr>
        <p:spPr>
          <a:xfrm flipV="1">
            <a:off x="7239834" y="5507538"/>
            <a:ext cx="871703" cy="375829"/>
          </a:xfrm>
          <a:prstGeom prst="straightConnector1">
            <a:avLst/>
          </a:prstGeom>
          <a:ln>
            <a:headEnd type="stealth" w="med" len="med"/>
            <a:tailEnd type="stealth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99BC3660-7EDE-467B-A5C4-92413F78226B}"/>
              </a:ext>
            </a:extLst>
          </p:cNvPr>
          <p:cNvGrpSpPr/>
          <p:nvPr/>
        </p:nvGrpSpPr>
        <p:grpSpPr>
          <a:xfrm>
            <a:off x="8481854" y="5874779"/>
            <a:ext cx="1032185" cy="601367"/>
            <a:chOff x="349370" y="1196752"/>
            <a:chExt cx="1528553" cy="601367"/>
          </a:xfrm>
        </p:grpSpPr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id="{7EA06A77-3F94-4C1A-9800-9E921B1CEAB4}"/>
                </a:ext>
              </a:extLst>
            </p:cNvPr>
            <p:cNvSpPr/>
            <p:nvPr/>
          </p:nvSpPr>
          <p:spPr>
            <a:xfrm>
              <a:off x="349370" y="1219167"/>
              <a:ext cx="1512168" cy="57895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7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Прямоугольник 46">
              <a:extLst>
                <a:ext uri="{FF2B5EF4-FFF2-40B4-BE49-F238E27FC236}">
                  <a16:creationId xmlns:a16="http://schemas.microsoft.com/office/drawing/2014/main" id="{F71F629B-AF41-4DFA-B03D-55BA435A8BF7}"/>
                </a:ext>
              </a:extLst>
            </p:cNvPr>
            <p:cNvSpPr/>
            <p:nvPr/>
          </p:nvSpPr>
          <p:spPr>
            <a:xfrm>
              <a:off x="365755" y="1196752"/>
              <a:ext cx="1512168" cy="57895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000" dirty="0">
                  <a:solidFill>
                    <a:schemeClr val="tx2">
                      <a:lumMod val="50000"/>
                    </a:schemeClr>
                  </a:solidFill>
                  <a:latin typeface="Segoe UI Light" panose="020B0502040204020203" pitchFamily="34" charset="0"/>
                  <a:ea typeface="Open Sans" panose="020B0604020202020204" charset="0"/>
                  <a:cs typeface="Segoe UI Light" panose="020B0502040204020203" pitchFamily="34" charset="0"/>
                </a:rPr>
                <a:t>ДДС</a:t>
              </a:r>
            </a:p>
          </p:txBody>
        </p:sp>
      </p:grpSp>
      <p:cxnSp>
        <p:nvCxnSpPr>
          <p:cNvPr id="48" name="Прямая со стрелкой 47">
            <a:extLst>
              <a:ext uri="{FF2B5EF4-FFF2-40B4-BE49-F238E27FC236}">
                <a16:creationId xmlns:a16="http://schemas.microsoft.com/office/drawing/2014/main" id="{64DE2982-CDD2-4EE9-B64A-D5BF3D576308}"/>
              </a:ext>
            </a:extLst>
          </p:cNvPr>
          <p:cNvCxnSpPr>
            <a:stCxn id="47" idx="0"/>
            <a:endCxn id="43" idx="2"/>
          </p:cNvCxnSpPr>
          <p:nvPr/>
        </p:nvCxnSpPr>
        <p:spPr>
          <a:xfrm flipH="1" flipV="1">
            <a:off x="8111537" y="5507538"/>
            <a:ext cx="891942" cy="367241"/>
          </a:xfrm>
          <a:prstGeom prst="straightConnector1">
            <a:avLst/>
          </a:prstGeom>
          <a:ln>
            <a:headEnd type="stealth" w="med" len="med"/>
            <a:tailEnd type="stealth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id="{DF6EEB19-FFE9-4558-B78F-A6D030513864}"/>
              </a:ext>
            </a:extLst>
          </p:cNvPr>
          <p:cNvCxnSpPr>
            <a:stCxn id="43" idx="0"/>
            <a:endCxn id="20" idx="3"/>
          </p:cNvCxnSpPr>
          <p:nvPr/>
        </p:nvCxnSpPr>
        <p:spPr>
          <a:xfrm flipH="1" flipV="1">
            <a:off x="6811351" y="4284007"/>
            <a:ext cx="1300186" cy="644579"/>
          </a:xfrm>
          <a:prstGeom prst="straightConnector1">
            <a:avLst/>
          </a:prstGeom>
          <a:ln>
            <a:headEnd type="stealth" w="med" len="med"/>
            <a:tailEnd type="stealth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ECA84481-121D-445D-B4BE-519D0CBA2A0D}"/>
              </a:ext>
            </a:extLst>
          </p:cNvPr>
          <p:cNvGrpSpPr/>
          <p:nvPr/>
        </p:nvGrpSpPr>
        <p:grpSpPr>
          <a:xfrm>
            <a:off x="5748649" y="2916291"/>
            <a:ext cx="864029" cy="924768"/>
            <a:chOff x="4106743" y="2366362"/>
            <a:chExt cx="864029" cy="924768"/>
          </a:xfrm>
        </p:grpSpPr>
        <p:sp>
          <p:nvSpPr>
            <p:cNvPr id="51" name="Скругленный прямоугольник 122">
              <a:extLst>
                <a:ext uri="{FF2B5EF4-FFF2-40B4-BE49-F238E27FC236}">
                  <a16:creationId xmlns:a16="http://schemas.microsoft.com/office/drawing/2014/main" id="{680A64A0-AB5A-4361-B590-2509695D3E23}"/>
                </a:ext>
              </a:extLst>
            </p:cNvPr>
            <p:cNvSpPr/>
            <p:nvPr/>
          </p:nvSpPr>
          <p:spPr>
            <a:xfrm>
              <a:off x="4106743" y="2366362"/>
              <a:ext cx="864029" cy="924768"/>
            </a:xfrm>
            <a:prstGeom prst="roundRect">
              <a:avLst/>
            </a:prstGeom>
            <a:no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EFB6E4E-4A2F-4734-A78C-EACAEFFB2E8A}"/>
                </a:ext>
              </a:extLst>
            </p:cNvPr>
            <p:cNvSpPr txBox="1"/>
            <p:nvPr/>
          </p:nvSpPr>
          <p:spPr>
            <a:xfrm>
              <a:off x="4247651" y="2659469"/>
              <a:ext cx="58221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РИП</a:t>
              </a:r>
            </a:p>
          </p:txBody>
        </p:sp>
      </p:grp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id="{B8DA4A0F-7AB6-4594-98F8-C6CFCF8AAE77}"/>
              </a:ext>
            </a:extLst>
          </p:cNvPr>
          <p:cNvCxnSpPr>
            <a:stCxn id="51" idx="2"/>
            <a:endCxn id="20" idx="0"/>
          </p:cNvCxnSpPr>
          <p:nvPr/>
        </p:nvCxnSpPr>
        <p:spPr>
          <a:xfrm flipH="1">
            <a:off x="6180662" y="3841059"/>
            <a:ext cx="2" cy="147674"/>
          </a:xfrm>
          <a:prstGeom prst="straightConnector1">
            <a:avLst/>
          </a:prstGeom>
          <a:ln>
            <a:prstDash val="solid"/>
            <a:headEnd type="stealth" w="med" len="med"/>
            <a:tailEnd type="stealth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54" name="Прямая со стрелкой 53">
            <a:extLst>
              <a:ext uri="{FF2B5EF4-FFF2-40B4-BE49-F238E27FC236}">
                <a16:creationId xmlns:a16="http://schemas.microsoft.com/office/drawing/2014/main" id="{81C26CC0-1710-4696-81D9-05A9D53AF4CB}"/>
              </a:ext>
            </a:extLst>
          </p:cNvPr>
          <p:cNvCxnSpPr/>
          <p:nvPr/>
        </p:nvCxnSpPr>
        <p:spPr>
          <a:xfrm flipV="1">
            <a:off x="1692106" y="2714006"/>
            <a:ext cx="8899478" cy="3541"/>
          </a:xfrm>
          <a:prstGeom prst="straightConnector1">
            <a:avLst/>
          </a:prstGeom>
          <a:ln>
            <a:prstDash val="sysDot"/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76ED534F-5805-41BA-8285-490AAD44FD5B}"/>
              </a:ext>
            </a:extLst>
          </p:cNvPr>
          <p:cNvGrpSpPr/>
          <p:nvPr/>
        </p:nvGrpSpPr>
        <p:grpSpPr>
          <a:xfrm>
            <a:off x="8111537" y="2910993"/>
            <a:ext cx="2292852" cy="924768"/>
            <a:chOff x="4106743" y="2366362"/>
            <a:chExt cx="864029" cy="924768"/>
          </a:xfrm>
        </p:grpSpPr>
        <p:sp>
          <p:nvSpPr>
            <p:cNvPr id="56" name="Скругленный прямоугольник 150">
              <a:extLst>
                <a:ext uri="{FF2B5EF4-FFF2-40B4-BE49-F238E27FC236}">
                  <a16:creationId xmlns:a16="http://schemas.microsoft.com/office/drawing/2014/main" id="{3946B0D0-7E1D-4576-9301-BF18C178D6EF}"/>
                </a:ext>
              </a:extLst>
            </p:cNvPr>
            <p:cNvSpPr/>
            <p:nvPr/>
          </p:nvSpPr>
          <p:spPr>
            <a:xfrm>
              <a:off x="4106743" y="2366362"/>
              <a:ext cx="864029" cy="924768"/>
            </a:xfrm>
            <a:prstGeom prst="roundRect">
              <a:avLst/>
            </a:prstGeom>
            <a:noFill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18CDEA2-1182-4A3E-84DC-21CBE22DEDEE}"/>
                </a:ext>
              </a:extLst>
            </p:cNvPr>
            <p:cNvSpPr txBox="1"/>
            <p:nvPr/>
          </p:nvSpPr>
          <p:spPr>
            <a:xfrm>
              <a:off x="4143394" y="2536358"/>
              <a:ext cx="7907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Ситуационный центр</a:t>
              </a:r>
            </a:p>
            <a:p>
              <a:pPr algn="ctr"/>
              <a:r>
                <a:rPr lang="ru-RU" sz="1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Губернатора</a:t>
              </a:r>
            </a:p>
          </p:txBody>
        </p:sp>
      </p:grpSp>
      <p:cxnSp>
        <p:nvCxnSpPr>
          <p:cNvPr id="58" name="Прямая со стрелкой 57">
            <a:extLst>
              <a:ext uri="{FF2B5EF4-FFF2-40B4-BE49-F238E27FC236}">
                <a16:creationId xmlns:a16="http://schemas.microsoft.com/office/drawing/2014/main" id="{0D7914D4-FBAF-4623-A6F6-E1CCF52E8DA8}"/>
              </a:ext>
            </a:extLst>
          </p:cNvPr>
          <p:cNvCxnSpPr>
            <a:stCxn id="9" idx="2"/>
            <a:endCxn id="51" idx="0"/>
          </p:cNvCxnSpPr>
          <p:nvPr/>
        </p:nvCxnSpPr>
        <p:spPr>
          <a:xfrm flipH="1">
            <a:off x="6180664" y="2599858"/>
            <a:ext cx="1553" cy="316433"/>
          </a:xfrm>
          <a:prstGeom prst="straightConnector1">
            <a:avLst/>
          </a:prstGeom>
          <a:ln>
            <a:prstDash val="sysDash"/>
            <a:headEnd type="stealth" w="med" len="med"/>
            <a:tailEnd type="stealth" w="med" len="med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03458FBD-9F85-455A-8753-D492AF07B0CA}"/>
              </a:ext>
            </a:extLst>
          </p:cNvPr>
          <p:cNvGrpSpPr/>
          <p:nvPr/>
        </p:nvGrpSpPr>
        <p:grpSpPr>
          <a:xfrm>
            <a:off x="8182685" y="1808767"/>
            <a:ext cx="2150554" cy="783763"/>
            <a:chOff x="1677661" y="2489204"/>
            <a:chExt cx="1526067" cy="600159"/>
          </a:xfrm>
        </p:grpSpPr>
        <p:sp>
          <p:nvSpPr>
            <p:cNvPr id="60" name="Прямоугольник 59">
              <a:extLst>
                <a:ext uri="{FF2B5EF4-FFF2-40B4-BE49-F238E27FC236}">
                  <a16:creationId xmlns:a16="http://schemas.microsoft.com/office/drawing/2014/main" id="{A2199F53-7681-413C-A1A4-8F2A8ED8ADB7}"/>
                </a:ext>
              </a:extLst>
            </p:cNvPr>
            <p:cNvSpPr/>
            <p:nvPr/>
          </p:nvSpPr>
          <p:spPr>
            <a:xfrm>
              <a:off x="1677661" y="2489204"/>
              <a:ext cx="1512168" cy="57895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7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Прямоугольник 60">
              <a:extLst>
                <a:ext uri="{FF2B5EF4-FFF2-40B4-BE49-F238E27FC236}">
                  <a16:creationId xmlns:a16="http://schemas.microsoft.com/office/drawing/2014/main" id="{8405943D-7C2E-47A1-8048-5EFF2D0A3E31}"/>
                </a:ext>
              </a:extLst>
            </p:cNvPr>
            <p:cNvSpPr/>
            <p:nvPr/>
          </p:nvSpPr>
          <p:spPr>
            <a:xfrm>
              <a:off x="1691560" y="2510411"/>
              <a:ext cx="1512168" cy="57895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200" dirty="0">
                  <a:solidFill>
                    <a:schemeClr val="tx2">
                      <a:lumMod val="50000"/>
                    </a:schemeClr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СЦ ФОИВ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A06CF48E-BB76-4A4B-8591-2D7574E64C80}"/>
              </a:ext>
            </a:extLst>
          </p:cNvPr>
          <p:cNvSpPr txBox="1"/>
          <p:nvPr/>
        </p:nvSpPr>
        <p:spPr>
          <a:xfrm>
            <a:off x="1638855" y="1888029"/>
            <a:ext cx="952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>
                <a:solidFill>
                  <a:schemeClr val="accent5">
                    <a:lumMod val="75000"/>
                  </a:schemeClr>
                </a:solidFill>
              </a:rPr>
              <a:t>Федеральный</a:t>
            </a:r>
            <a:br>
              <a:rPr lang="ru-RU" sz="1000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1000" dirty="0">
                <a:solidFill>
                  <a:schemeClr val="accent5">
                    <a:lumMod val="75000"/>
                  </a:schemeClr>
                </a:solidFill>
              </a:rPr>
              <a:t>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08149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729FB5E-E0D8-4C69-96B1-EFC86C2EEF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026" y="0"/>
            <a:ext cx="12217026" cy="6879103"/>
          </a:xfrm>
          <a:prstGeom prst="rect">
            <a:avLst/>
          </a:prstGeom>
        </p:spPr>
      </p:pic>
      <p:sp>
        <p:nvSpPr>
          <p:cNvPr id="28" name="Заголовок 1"/>
          <p:cNvSpPr txBox="1">
            <a:spLocks/>
          </p:cNvSpPr>
          <p:nvPr/>
        </p:nvSpPr>
        <p:spPr>
          <a:xfrm>
            <a:off x="1015541" y="307965"/>
            <a:ext cx="8946139" cy="6563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Критерии эффективности работы АПК «Безопасный город»</a:t>
            </a:r>
            <a:endParaRPr lang="ru-RU" sz="2000" b="1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4" b="-11804"/>
          <a:stretch/>
        </p:blipFill>
        <p:spPr>
          <a:xfrm rot="21447004" flipH="1">
            <a:off x="8918956" y="46825"/>
            <a:ext cx="3290808" cy="336232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15541" y="1343100"/>
            <a:ext cx="766625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Критерии эффективности работы АПК «Безопасный город»: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ru-RU" sz="1600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Обеспечение работоспособности оборудования </a:t>
            </a:r>
            <a:r>
              <a:rPr lang="ru-RU" sz="1600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видеосегмента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АПК "Безопасный город" в Архангельской области;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ru-RU" sz="1600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Доступность сервисов АПК "Безопасный город" в Архангельской области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91077D-90FC-478C-BD3D-22DC2E46CC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210" y="3100259"/>
            <a:ext cx="48768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46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t="2" r="17747" b="179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372963" y="188641"/>
            <a:ext cx="5575498" cy="365125"/>
          </a:xfrm>
        </p:spPr>
        <p:txBody>
          <a:bodyPr/>
          <a:lstStyle/>
          <a:p>
            <a:pPr>
              <a:defRPr/>
            </a:pPr>
            <a:r>
              <a:rPr lang="ru-RU" dirty="0">
                <a:solidFill>
                  <a:schemeClr val="bg1"/>
                </a:solidFill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Министерство связи и информационных технологий Архангельской области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926704" y="6286521"/>
            <a:ext cx="44680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Архангельск, 2020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516196" y="5373217"/>
            <a:ext cx="9289032" cy="761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>
              <a:lnSpc>
                <a:spcPct val="80000"/>
              </a:lnSpc>
              <a:defRPr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Окладников Павел Анатольевич</a:t>
            </a:r>
          </a:p>
          <a:p>
            <a:pPr algn="ctr">
              <a:lnSpc>
                <a:spcPct val="80000"/>
              </a:lnSpc>
              <a:defRPr/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ea typeface="Tahoma" panose="020B0604030504040204" pitchFamily="34" charset="0"/>
                <a:cs typeface="Segoe UI Light" panose="020B0502040204020203" pitchFamily="34" charset="0"/>
              </a:rPr>
              <a:t>Министр связи и информационных технологий Архангельской области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384392" y="3779301"/>
            <a:ext cx="9289032" cy="2094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ts val="3400"/>
              </a:lnSpc>
              <a:defRPr/>
            </a:pP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light" panose="020B0402040204020203" pitchFamily="34" charset="0"/>
                <a:ea typeface="Tahoma" panose="020B0604030504040204" pitchFamily="34" charset="0"/>
                <a:cs typeface="Segoe UI Semilight" panose="020B0402040204020203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89366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627"/>
            <a:ext cx="12217026" cy="68791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41558"/>
            <a:ext cx="10515600" cy="516324"/>
          </a:xfrm>
        </p:spPr>
        <p:txBody>
          <a:bodyPr>
            <a:normAutofit/>
          </a:bodyPr>
          <a:lstStyle/>
          <a:p>
            <a:r>
              <a:rPr lang="ru-RU" sz="240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Этапы внедрения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АПК «Безопасный город»</a:t>
            </a:r>
            <a:endParaRPr lang="ru-RU" sz="2400" dirty="0"/>
          </a:p>
        </p:txBody>
      </p:sp>
      <p:graphicFrame>
        <p:nvGraphicFramePr>
          <p:cNvPr id="81" name="Таблица 80">
            <a:extLst>
              <a:ext uri="{FF2B5EF4-FFF2-40B4-BE49-F238E27FC236}">
                <a16:creationId xmlns:a16="http://schemas.microsoft.com/office/drawing/2014/main" id="{A96ABC69-99B3-400B-A8F4-9E1DF2CE76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1884297"/>
              </p:ext>
            </p:extLst>
          </p:nvPr>
        </p:nvGraphicFramePr>
        <p:xfrm>
          <a:off x="851506" y="1076664"/>
          <a:ext cx="10514013" cy="5148984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28765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374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59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strike="noStrike" cap="none" dirty="0">
                          <a:solidFill>
                            <a:schemeClr val="tx1"/>
                          </a:solidFill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2013 – 2015 годы</a:t>
                      </a:r>
                      <a:endParaRPr lang="ru-RU" sz="1400" b="0" i="0" u="none" strike="noStrike" cap="none" dirty="0">
                        <a:solidFill>
                          <a:schemeClr val="tx1"/>
                        </a:solidFill>
                        <a:effectLst/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Начало построения правоохранительного сегмента в Архангельской области (видеокамеры, оптоволокно, ЦОД)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75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t"/>
                      <a:r>
                        <a:rPr lang="ru-RU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Декабрь 2014 </a:t>
                      </a:r>
                      <a:r>
                        <a:rPr lang="ru-RU" sz="1400" b="1" u="none" strike="noStrike" cap="none" dirty="0">
                          <a:solidFill>
                            <a:schemeClr val="tx1"/>
                          </a:solidFill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года</a:t>
                      </a:r>
                      <a:endParaRPr lang="ru-RU" sz="1400" b="1" i="0" u="none" strike="noStrike" cap="none" dirty="0">
                        <a:solidFill>
                          <a:schemeClr val="tx1"/>
                        </a:solidFill>
                        <a:effectLst/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l" fontAlgn="t"/>
                      <a:r>
                        <a:rPr lang="ru-RU" sz="1400" b="1" i="0" u="none" strike="noStrike" cap="none" dirty="0">
                          <a:solidFill>
                            <a:schemeClr val="tx1"/>
                          </a:solidFill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Разработана КОНЦЕПЦИЯ МЧС РОССИИ, новый формат «Безопасного города», как комплексной системы безопасности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233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fontAlgn="t"/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2015 год</a:t>
                      </a:r>
                    </a:p>
                  </a:txBody>
                  <a:tcPr marL="45720" marR="45720" anchor="ctr">
                    <a:lnL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Работа по внедрению АПК «Безопасный город», обследование, создание межведомственных рабочих групп в регионе, разработка 43 НПА, выбор и утверждение 4 пилотных муниципальных образований.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cap="none" dirty="0">
                        <a:solidFill>
                          <a:schemeClr val="tx1"/>
                        </a:solidFill>
                        <a:effectLst/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Включение Архангельской области в список пилотных регионов (протокол №6 МВК МЧС РФ).</a:t>
                      </a: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i="0" u="none" strike="noStrike" cap="none" dirty="0">
                        <a:solidFill>
                          <a:schemeClr val="tx1"/>
                        </a:solidFill>
                        <a:effectLst/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Разработка технического задания и согласование Совете Главных Конструкторов.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85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cap="none" dirty="0">
                          <a:solidFill>
                            <a:schemeClr val="tx1"/>
                          </a:solidFill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2016 – 2017</a:t>
                      </a: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годы</a:t>
                      </a:r>
                      <a:endParaRPr lang="ru-RU" sz="1400" b="0" i="0" u="none" strike="noStrike" kern="1200" cap="none" dirty="0">
                        <a:solidFill>
                          <a:schemeClr val="tx1"/>
                        </a:solidFill>
                        <a:effectLst/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l" defTabSz="914400" rtl="0" eaLnBrk="1" fontAlgn="t" latinLnBrk="0" hangingPunct="1"/>
                      <a:r>
                        <a:rPr lang="ru-RU" sz="1400" b="0" i="0" u="none" strike="noStrike" kern="1200" cap="none" dirty="0">
                          <a:solidFill>
                            <a:schemeClr val="tx1"/>
                          </a:solidFill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Проектные и строительные работы в рамках контракта с ПАО «Ростелеком»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85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t" latinLnBrk="0" hangingPunct="1"/>
                      <a:r>
                        <a:rPr lang="ru-RU" sz="1400" b="1" i="0" u="none" strike="noStrike" kern="1200" cap="none" dirty="0">
                          <a:solidFill>
                            <a:schemeClr val="tx1"/>
                          </a:solidFill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21 сентября 2017 года</a:t>
                      </a:r>
                    </a:p>
                  </a:txBody>
                  <a:tcPr marL="45720" marR="45720" anchor="ctr">
                    <a:lnL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l" defTabSz="914400" rtl="0" eaLnBrk="1" fontAlgn="t" latinLnBrk="0" hangingPunct="1"/>
                      <a:r>
                        <a:rPr lang="ru-RU" sz="1400" b="1" i="0" u="none" strike="noStrike" kern="1200" cap="none" dirty="0">
                          <a:solidFill>
                            <a:schemeClr val="tx1"/>
                          </a:solidFill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Ввод АПК «БЕЗОПАСНЫЙ ГОРОД» в промышленную эксплуатацию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553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kern="1200" cap="none" dirty="0">
                          <a:solidFill>
                            <a:schemeClr val="tx1"/>
                          </a:solidFill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2018 – 2019</a:t>
                      </a:r>
                      <a:r>
                        <a:rPr lang="ru-RU" sz="14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годы</a:t>
                      </a:r>
                      <a:endParaRPr lang="ru-RU" sz="1400" b="0" i="0" u="none" strike="noStrike" kern="1200" cap="none" dirty="0">
                        <a:solidFill>
                          <a:schemeClr val="tx1"/>
                        </a:solidFill>
                        <a:effectLst/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l" defTabSz="914400" rtl="0" eaLnBrk="1" fontAlgn="t" latinLnBrk="0" hangingPunct="1"/>
                      <a:r>
                        <a:rPr lang="ru-RU" sz="1400" b="0" i="0" u="none" strike="noStrike" kern="1200" cap="none" dirty="0">
                          <a:solidFill>
                            <a:schemeClr val="tx1"/>
                          </a:solidFill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Интеграция с СИСТЕМОЙ-112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675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ctr" defTabSz="914400" rtl="0" eaLnBrk="1" fontAlgn="t" latinLnBrk="0" hangingPunct="1"/>
                      <a:r>
                        <a:rPr lang="ru-RU" sz="1400" b="0" i="0" u="none" strike="noStrike" kern="1200" cap="none" dirty="0">
                          <a:solidFill>
                            <a:schemeClr val="tx1"/>
                          </a:solidFill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2019 год</a:t>
                      </a:r>
                    </a:p>
                  </a:txBody>
                  <a:tcPr marL="45720" marR="45720" anchor="ctr">
                    <a:lnL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l" defTabSz="914400" rtl="0" eaLnBrk="1" fontAlgn="t" latinLnBrk="0" hangingPunct="1"/>
                      <a:r>
                        <a:rPr lang="ru-RU" sz="1400" b="0" i="0" u="none" strike="noStrike" kern="1200" cap="none" dirty="0">
                          <a:solidFill>
                            <a:schemeClr val="tx1"/>
                          </a:solidFill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Разработка и утверждение плана развития АПК «БЕЗОПАСНЫЙ ГОРОД» </a:t>
                      </a:r>
                      <a:br>
                        <a:rPr lang="ru-RU" sz="1400" b="0" i="0" u="none" strike="noStrike" kern="1200" cap="none" dirty="0">
                          <a:solidFill>
                            <a:schemeClr val="tx1"/>
                          </a:solidFill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</a:br>
                      <a:r>
                        <a:rPr lang="ru-RU" sz="1400" b="0" i="0" u="none" strike="noStrike" kern="1200" cap="none" dirty="0">
                          <a:solidFill>
                            <a:schemeClr val="tx1"/>
                          </a:solidFill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на территории Архангельской области на 2019-2021 годы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6272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kern="1200" cap="none" dirty="0">
                          <a:solidFill>
                            <a:srgbClr val="C00000"/>
                          </a:solidFill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2020</a:t>
                      </a:r>
                      <a:r>
                        <a:rPr lang="ru-RU" sz="1400" b="1" i="0" u="none" strike="noStrike" cap="none" dirty="0">
                          <a:solidFill>
                            <a:srgbClr val="C00000"/>
                          </a:solidFill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 год</a:t>
                      </a:r>
                      <a:endParaRPr lang="ru-RU" sz="1400" b="1" i="0" u="none" strike="noStrike" kern="1200" cap="none" dirty="0">
                        <a:solidFill>
                          <a:srgbClr val="C00000"/>
                        </a:solidFill>
                        <a:effectLst/>
                        <a:latin typeface="Open Sans" panose="020B0604020202020204" charset="0"/>
                        <a:ea typeface="Open Sans" panose="020B0604020202020204" charset="0"/>
                        <a:cs typeface="Open Sans" panose="020B0604020202020204" charset="0"/>
                      </a:endParaRPr>
                    </a:p>
                  </a:txBody>
                  <a:tcPr marL="45720" marR="45720" anchor="ctr">
                    <a:lnL>
                      <a:noFill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algn="l" defTabSz="914400" rtl="0" eaLnBrk="1" fontAlgn="t" latinLnBrk="0" hangingPunct="1"/>
                      <a:r>
                        <a:rPr lang="ru-RU" sz="1400" b="1" i="0" u="none" strike="noStrike" kern="1200" cap="none" dirty="0">
                          <a:solidFill>
                            <a:srgbClr val="C00000"/>
                          </a:solidFill>
                          <a:effectLst/>
                          <a:latin typeface="Open Sans" panose="020B0604020202020204" charset="0"/>
                          <a:ea typeface="Open Sans" panose="020B0604020202020204" charset="0"/>
                          <a:cs typeface="Open Sans" panose="020B0604020202020204" charset="0"/>
                        </a:rPr>
                        <a:t>РАСШИРЕНИЕ АПК «БЕЗОПАСНЫЙ ГОРОД» НА ТЕРРИТОРИИ РЕГИОНА В СООТВЕТСТВИИ С ПЛАНОМ РАЗВИТИЯ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67241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3309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627"/>
            <a:ext cx="12217026" cy="68791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0" r="17239"/>
          <a:stretch/>
        </p:blipFill>
        <p:spPr>
          <a:xfrm>
            <a:off x="8191095" y="-24714"/>
            <a:ext cx="4025619" cy="394140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41558"/>
            <a:ext cx="10515600" cy="516324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Инфраструктура 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АПК «Безопасный город»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67899" y="1866814"/>
            <a:ext cx="4608879" cy="4351338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1600" kern="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Программные комплексы </a:t>
            </a:r>
            <a:r>
              <a:rPr lang="en-US" sz="1600" kern="0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SecurOS</a:t>
            </a:r>
            <a:r>
              <a:rPr lang="en-US" sz="1600" kern="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1600" kern="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 </a:t>
            </a:r>
            <a:r>
              <a:rPr lang="ru-RU" sz="1600" kern="0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ГелиОС</a:t>
            </a:r>
            <a:r>
              <a:rPr lang="ru-RU" sz="1600" kern="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600" kern="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 интегрированными подсистемами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1600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33 АРМ диспетчерских служб,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200" dirty="0">
                <a:solidFill>
                  <a:srgbClr val="335C8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</a:t>
            </a:r>
            <a:r>
              <a:rPr lang="ru-RU" sz="1200" dirty="0" err="1">
                <a:solidFill>
                  <a:srgbClr val="335C8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т.ч</a:t>
            </a:r>
            <a:r>
              <a:rPr lang="ru-RU" sz="1200" dirty="0">
                <a:solidFill>
                  <a:srgbClr val="335C8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12 АРМ в подразделениях УМВД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1600" dirty="0">
              <a:solidFill>
                <a:srgbClr val="335C8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Центра обработки данных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1600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338 видеокамер 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Full-HD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 интеллектуальной аналитикой</a:t>
            </a:r>
            <a:endParaRPr lang="ru-RU" sz="1000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1600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км ВОЛС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1000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just">
              <a:spcBef>
                <a:spcPts val="0"/>
              </a:spcBef>
              <a:buNone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L2 VPN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защищенный канал связи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до островов Соловецкого архипелага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ru-RU" sz="1600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902" y="1946572"/>
            <a:ext cx="370901" cy="37090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66" y="3685050"/>
            <a:ext cx="335692" cy="33569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66" y="3158317"/>
            <a:ext cx="263611" cy="30127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44" y="2627065"/>
            <a:ext cx="306133" cy="30613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70" y="4208118"/>
            <a:ext cx="327685" cy="327685"/>
          </a:xfrm>
          <a:prstGeom prst="rect">
            <a:avLst/>
          </a:prstGeom>
        </p:spPr>
      </p:pic>
      <p:cxnSp>
        <p:nvCxnSpPr>
          <p:cNvPr id="21" name="Прямая соединительная линия 20"/>
          <p:cNvCxnSpPr/>
          <p:nvPr/>
        </p:nvCxnSpPr>
        <p:spPr>
          <a:xfrm>
            <a:off x="6124074" y="1752089"/>
            <a:ext cx="0" cy="3624960"/>
          </a:xfrm>
          <a:prstGeom prst="line">
            <a:avLst/>
          </a:prstGeom>
          <a:ln w="12700">
            <a:solidFill>
              <a:srgbClr val="76ABDC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Рисунок 6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747" y="3668580"/>
            <a:ext cx="4064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6893341" y="3643088"/>
            <a:ext cx="4464299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 пилотных муниципальных образования: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Архангельск – 166 видеокамер;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Северодвинск – 76 видеокамер;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Котлас – 44 видеокамеры;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Приморский МР – 34 видеокамеры.</a:t>
            </a:r>
          </a:p>
          <a:p>
            <a:pPr lvl="1"/>
            <a:r>
              <a:rPr lang="ru-RU" sz="14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+ интегрированные</a:t>
            </a:r>
          </a:p>
          <a:p>
            <a:endParaRPr lang="ru-RU" sz="1600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 поселков 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(Соловецкий, </a:t>
            </a:r>
            <a:r>
              <a:rPr lang="ru-RU" sz="1200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Уемский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Боброво, </a:t>
            </a:r>
          </a:p>
          <a:p>
            <a:r>
              <a:rPr lang="ru-RU" sz="1200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Лайский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Док, Луговой, </a:t>
            </a:r>
            <a:r>
              <a:rPr lang="ru-RU" sz="1200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Катунино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sz="1200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Талаги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endParaRPr lang="ru-RU" sz="1600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 деревень 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ru-RU" sz="1200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Хорьково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ru-RU" sz="1200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Рикасиха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Бол. </a:t>
            </a:r>
            <a:r>
              <a:rPr lang="ru-RU" sz="1200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Анисимово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br>
              <a:rPr lang="ru-RU" sz="12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Семеново, </a:t>
            </a:r>
            <a:r>
              <a:rPr lang="ru-RU" sz="1200" dirty="0" err="1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Рикасово</a:t>
            </a:r>
            <a:r>
              <a:rPr lang="ru-RU" sz="12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endParaRPr lang="ru-RU" sz="1200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5" name="Рисунок 6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546" y="5092874"/>
            <a:ext cx="4064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Рисунок 6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900" y="5722552"/>
            <a:ext cx="4064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9569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2"/>
            <a:ext cx="12217026" cy="6879103"/>
          </a:xfrm>
          <a:prstGeom prst="rect">
            <a:avLst/>
          </a:prstGeom>
        </p:spPr>
      </p:pic>
      <p:sp>
        <p:nvSpPr>
          <p:cNvPr id="28" name="Заголовок 1"/>
          <p:cNvSpPr txBox="1">
            <a:spLocks/>
          </p:cNvSpPr>
          <p:nvPr/>
        </p:nvSpPr>
        <p:spPr>
          <a:xfrm>
            <a:off x="957023" y="125317"/>
            <a:ext cx="7995767" cy="110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Интегрированные системы АПК «Безопасный город»</a:t>
            </a:r>
            <a:endParaRPr lang="ru-RU" sz="2000" b="1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4" b="-11804"/>
          <a:stretch/>
        </p:blipFill>
        <p:spPr>
          <a:xfrm rot="21447004" flipH="1">
            <a:off x="8918956" y="46825"/>
            <a:ext cx="3290808" cy="336232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57022" y="974931"/>
            <a:ext cx="773397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b="1" dirty="0">
              <a:solidFill>
                <a:srgbClr val="335C8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Система-112;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Подключение систем и датчиков контроля экологической обстановки;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Система пожарной безопасности («Стрелец-Мониторинг», «</a:t>
            </a:r>
            <a:r>
              <a:rPr lang="ru-RU" sz="1600" dirty="0" err="1">
                <a:solidFill>
                  <a:schemeClr val="bg2">
                    <a:lumMod val="2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Пожавтоматика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»);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РНИЦ ГЛОНАСС (машины скорой медицинской помощи);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Система автоматизированного контроля радиационной </a:t>
            </a:r>
            <a:br>
              <a:rPr lang="ru-RU" sz="1600" dirty="0">
                <a:solidFill>
                  <a:schemeClr val="bg2">
                    <a:lumMod val="2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и химической обстановки;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Организация работы муниципальных коммунальных служб в системе.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400" b="1" dirty="0">
              <a:solidFill>
                <a:srgbClr val="335C8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140D61C-EAE6-4EC3-936D-3E96C3555F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59" y="3516607"/>
            <a:ext cx="5862819" cy="26620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32B68E-BDF8-400A-8E55-DFAEA253E7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795" y="3467921"/>
            <a:ext cx="5302042" cy="270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DC50250-7973-4185-B80A-C2C53FDFAA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627"/>
            <a:ext cx="12217026" cy="68791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1263051"/>
            <a:ext cx="7059827" cy="4914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 данным УМВД России по Архангельской области в 2019 году:</a:t>
            </a:r>
            <a:endParaRPr lang="en-US" sz="1600" b="1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Количество лиц, установленных в качестве подозреваемых </a:t>
            </a:r>
            <a:br>
              <a:rPr lang="ru-RU" sz="16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совершении преступлений – </a:t>
            </a:r>
            <a:r>
              <a:rPr lang="ru-RU" sz="1600" b="1" dirty="0">
                <a:solidFill>
                  <a:srgbClr val="335C8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165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Обращение сотрудников Госавтоинспекции к видеоархиву – </a:t>
            </a:r>
            <a:r>
              <a:rPr lang="ru-RU" sz="1600" b="1" dirty="0">
                <a:solidFill>
                  <a:srgbClr val="335C8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2 362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из них: </a:t>
            </a:r>
          </a:p>
          <a:p>
            <a:pPr>
              <a:spcBef>
                <a:spcPts val="200"/>
              </a:spcBef>
            </a:pPr>
            <a:endParaRPr lang="ru-RU" sz="1600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Bef>
                <a:spcPts val="200"/>
              </a:spcBef>
            </a:pPr>
            <a:endParaRPr lang="ru-RU" sz="1600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Bef>
                <a:spcPts val="200"/>
              </a:spcBef>
            </a:pPr>
            <a:endParaRPr lang="ru-RU" sz="1600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Bef>
                <a:spcPts val="200"/>
              </a:spcBef>
            </a:pPr>
            <a:endParaRPr lang="ru-RU" sz="1600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Bef>
                <a:spcPts val="200"/>
              </a:spcBef>
            </a:pPr>
            <a:endParaRPr lang="ru-RU" sz="1600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algn="just"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Контроль оперативной обстановки и действий пожарно-спасательных подразделений, скорой медицинской помощи, полиции – </a:t>
            </a:r>
            <a:r>
              <a:rPr lang="ru-RU" sz="1600" b="1" dirty="0">
                <a:solidFill>
                  <a:srgbClr val="335C8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342900" indent="-342900" algn="r">
              <a:spcBef>
                <a:spcPts val="200"/>
              </a:spcBef>
              <a:buFont typeface="Wingdings" panose="05000000000000000000" pitchFamily="2" charset="2"/>
              <a:buChar char="§"/>
            </a:pPr>
            <a:endParaRPr lang="ru-RU" sz="1600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 algn="just">
              <a:spcBef>
                <a:spcPts val="200"/>
              </a:spcBef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Более 7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официальных запросов на предоставление видеоматериалов от МВД, ГИБДД, МЧС, судебных участков и представителей адвокатской коллегии</a:t>
            </a:r>
          </a:p>
          <a:p>
            <a:pPr>
              <a:spcBef>
                <a:spcPts val="200"/>
              </a:spcBef>
            </a:pPr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838200" y="241558"/>
            <a:ext cx="10515600" cy="779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Статистика правоохранительного сегмента видеонаблюдения</a:t>
            </a:r>
          </a:p>
          <a:p>
            <a:endParaRPr lang="ru-RU" sz="2400" b="1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АПК «Безопасный город»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8010" r="10409"/>
          <a:stretch/>
        </p:blipFill>
        <p:spPr>
          <a:xfrm>
            <a:off x="7969131" y="1263051"/>
            <a:ext cx="3964566" cy="4760983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9387524" y="104561"/>
            <a:ext cx="1127779" cy="1088254"/>
            <a:chOff x="1307388" y="3948210"/>
            <a:chExt cx="884983" cy="859291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1369996" y="4343913"/>
              <a:ext cx="759766" cy="4635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ru-RU" b="1" dirty="0">
                  <a:solidFill>
                    <a:schemeClr val="bg2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МВД</a:t>
              </a:r>
              <a:endParaRPr lang="ru-RU" b="1" i="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7388" y="3948210"/>
              <a:ext cx="884983" cy="511325"/>
            </a:xfrm>
            <a:prstGeom prst="rect">
              <a:avLst/>
            </a:prstGeom>
            <a:effectLst/>
          </p:spPr>
        </p:pic>
      </p:grpSp>
      <p:sp>
        <p:nvSpPr>
          <p:cNvPr id="12" name="Прямоугольник 11"/>
          <p:cNvSpPr/>
          <p:nvPr/>
        </p:nvSpPr>
        <p:spPr>
          <a:xfrm>
            <a:off x="1647568" y="2613595"/>
            <a:ext cx="5601729" cy="1349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ru-RU" sz="15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Установление обстоятельств ДТП </a:t>
            </a:r>
            <a:endParaRPr lang="ru-RU" sz="1500" b="1" dirty="0">
              <a:solidFill>
                <a:srgbClr val="335C8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Bef>
                <a:spcPts val="200"/>
              </a:spcBef>
            </a:pPr>
            <a:r>
              <a:rPr lang="ru-RU" sz="15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Поиск водителей, скрывшихся с места ДТП </a:t>
            </a:r>
            <a:endParaRPr lang="ru-RU" sz="1500" b="1" dirty="0">
              <a:solidFill>
                <a:srgbClr val="335C8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Bef>
                <a:spcPts val="200"/>
              </a:spcBef>
            </a:pPr>
            <a:r>
              <a:rPr lang="ru-RU" sz="15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Выявление нарушений ПДД </a:t>
            </a:r>
            <a:endParaRPr lang="ru-RU" sz="1500" b="1" dirty="0">
              <a:solidFill>
                <a:srgbClr val="335C8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Bef>
                <a:spcPts val="200"/>
              </a:spcBef>
            </a:pPr>
            <a:r>
              <a:rPr lang="ru-RU" sz="15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Проведение розыскных мероприятий </a:t>
            </a:r>
            <a:endParaRPr lang="ru-RU" sz="1500" b="1" dirty="0">
              <a:solidFill>
                <a:srgbClr val="335C8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Bef>
                <a:spcPts val="200"/>
              </a:spcBef>
            </a:pPr>
            <a:r>
              <a:rPr lang="ru-RU" sz="15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 административной ответственности привлечены </a:t>
            </a:r>
            <a:endParaRPr lang="ru-RU" sz="1500" b="1" dirty="0">
              <a:solidFill>
                <a:srgbClr val="335C8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027197" y="2613595"/>
            <a:ext cx="727530" cy="1349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ru-RU" sz="1500" b="1" dirty="0">
                <a:solidFill>
                  <a:srgbClr val="335C8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1 075</a:t>
            </a:r>
          </a:p>
          <a:p>
            <a:pPr>
              <a:spcBef>
                <a:spcPts val="200"/>
              </a:spcBef>
            </a:pPr>
            <a:r>
              <a:rPr lang="ru-RU" sz="1500" b="1" dirty="0">
                <a:solidFill>
                  <a:srgbClr val="335C8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1 209</a:t>
            </a:r>
          </a:p>
          <a:p>
            <a:pPr>
              <a:spcBef>
                <a:spcPts val="200"/>
              </a:spcBef>
            </a:pPr>
            <a:r>
              <a:rPr lang="ru-RU" sz="1500" b="1" dirty="0">
                <a:solidFill>
                  <a:srgbClr val="335C8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  <a:p>
            <a:pPr>
              <a:spcBef>
                <a:spcPts val="200"/>
              </a:spcBef>
            </a:pPr>
            <a:r>
              <a:rPr lang="ru-RU" sz="1500" b="1" dirty="0">
                <a:solidFill>
                  <a:srgbClr val="335C8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</a:t>
            </a:r>
          </a:p>
          <a:p>
            <a:pPr>
              <a:spcBef>
                <a:spcPts val="200"/>
              </a:spcBef>
            </a:pPr>
            <a:r>
              <a:rPr lang="ru-RU" sz="1500" b="1" dirty="0">
                <a:solidFill>
                  <a:srgbClr val="335C8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1 112</a:t>
            </a:r>
          </a:p>
        </p:txBody>
      </p:sp>
    </p:spTree>
    <p:extLst>
      <p:ext uri="{BB962C8B-B14F-4D97-AF65-F5344CB8AC3E}">
        <p14:creationId xmlns:p14="http://schemas.microsoft.com/office/powerpoint/2010/main" val="2273796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9" y="-52"/>
            <a:ext cx="12217026" cy="6879103"/>
          </a:xfrm>
          <a:prstGeom prst="rect">
            <a:avLst/>
          </a:prstGeom>
        </p:spPr>
      </p:pic>
      <p:sp>
        <p:nvSpPr>
          <p:cNvPr id="28" name="Заголовок 1"/>
          <p:cNvSpPr txBox="1">
            <a:spLocks/>
          </p:cNvSpPr>
          <p:nvPr/>
        </p:nvSpPr>
        <p:spPr>
          <a:xfrm>
            <a:off x="850023" y="-31851"/>
            <a:ext cx="9294102" cy="110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Ежегодные затраты на содержание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АПК «Безопасный город»  с 2018 по 2020 годы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EB15228-B7C8-4842-93DF-AC7902BC9C71}"/>
              </a:ext>
            </a:extLst>
          </p:cNvPr>
          <p:cNvSpPr/>
          <p:nvPr/>
        </p:nvSpPr>
        <p:spPr>
          <a:xfrm>
            <a:off x="889686" y="1927612"/>
            <a:ext cx="10504662" cy="411590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 cmpd="sng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A486F0B4-F214-450E-9933-A393A0F4C365}"/>
              </a:ext>
            </a:extLst>
          </p:cNvPr>
          <p:cNvGrpSpPr/>
          <p:nvPr/>
        </p:nvGrpSpPr>
        <p:grpSpPr>
          <a:xfrm>
            <a:off x="1964810" y="2094312"/>
            <a:ext cx="2071210" cy="1487867"/>
            <a:chOff x="2659248" y="2151976"/>
            <a:chExt cx="2071210" cy="1487867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112B44D2-7A28-4C25-A875-326606C349CC}"/>
                </a:ext>
              </a:extLst>
            </p:cNvPr>
            <p:cNvSpPr/>
            <p:nvPr/>
          </p:nvSpPr>
          <p:spPr>
            <a:xfrm>
              <a:off x="2659248" y="2814158"/>
              <a:ext cx="2071210" cy="825685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400" b="1" dirty="0">
                  <a:solidFill>
                    <a:schemeClr val="bg2">
                      <a:lumMod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166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камеры</a:t>
              </a:r>
              <a:br>
                <a:rPr lang="ru-RU" sz="1400" dirty="0">
                  <a:solidFill>
                    <a:schemeClr val="bg2">
                      <a:lumMod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ru-RU" sz="1400" b="1" dirty="0">
                  <a:solidFill>
                    <a:schemeClr val="bg2">
                      <a:lumMod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9 ДДС</a:t>
              </a:r>
              <a:endParaRPr lang="ru-RU" sz="14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0C97FB2C-9B24-4968-9936-C7D8261E2F90}"/>
                </a:ext>
              </a:extLst>
            </p:cNvPr>
            <p:cNvGrpSpPr/>
            <p:nvPr/>
          </p:nvGrpSpPr>
          <p:grpSpPr>
            <a:xfrm>
              <a:off x="2665757" y="2151976"/>
              <a:ext cx="2064701" cy="693676"/>
              <a:chOff x="551920" y="752389"/>
              <a:chExt cx="2744186" cy="921963"/>
            </a:xfrm>
          </p:grpSpPr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47419448-59CD-478B-B47F-93E535901261}"/>
                  </a:ext>
                </a:extLst>
              </p:cNvPr>
              <p:cNvSpPr/>
              <p:nvPr/>
            </p:nvSpPr>
            <p:spPr>
              <a:xfrm>
                <a:off x="551920" y="752389"/>
                <a:ext cx="2744186" cy="891101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bg2">
                    <a:lumMod val="5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9361385-D159-4276-948C-48DD7822643C}"/>
                  </a:ext>
                </a:extLst>
              </p:cNvPr>
              <p:cNvSpPr txBox="1"/>
              <p:nvPr/>
            </p:nvSpPr>
            <p:spPr>
              <a:xfrm>
                <a:off x="1199769" y="869857"/>
                <a:ext cx="1961976" cy="8044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2000"/>
                  </a:lnSpc>
                </a:pPr>
                <a:r>
                  <a:rPr lang="ru-RU" sz="2000" b="1" dirty="0">
                    <a:solidFill>
                      <a:srgbClr val="589DD6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ЕДДС</a:t>
                </a:r>
              </a:p>
              <a:p>
                <a:pPr>
                  <a:lnSpc>
                    <a:spcPts val="2000"/>
                  </a:lnSpc>
                </a:pPr>
                <a:r>
                  <a:rPr lang="ru-RU" sz="1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     </a:t>
                </a:r>
                <a:r>
                  <a:rPr lang="ru-RU" sz="14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Архангельск</a:t>
                </a:r>
              </a:p>
            </p:txBody>
          </p:sp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244BCBC0-7790-4A26-938D-3EDE8EB501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554" y="954070"/>
                <a:ext cx="526216" cy="526215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D443737D-B2AE-40E7-9770-A96204B29B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02245" y="1287760"/>
                <a:ext cx="227444" cy="227444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A3B8BF5B-5A9F-4D7A-98D5-6B40C6D3AA25}"/>
              </a:ext>
            </a:extLst>
          </p:cNvPr>
          <p:cNvGrpSpPr/>
          <p:nvPr/>
        </p:nvGrpSpPr>
        <p:grpSpPr>
          <a:xfrm>
            <a:off x="6504508" y="2093961"/>
            <a:ext cx="2125395" cy="1463271"/>
            <a:chOff x="7363341" y="2151625"/>
            <a:chExt cx="2125395" cy="1463271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5DC8C20-E49B-4C0C-84F4-D2D3E9114BB2}"/>
                </a:ext>
              </a:extLst>
            </p:cNvPr>
            <p:cNvSpPr/>
            <p:nvPr/>
          </p:nvSpPr>
          <p:spPr>
            <a:xfrm>
              <a:off x="7365292" y="2831122"/>
              <a:ext cx="2123444" cy="783774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400" b="1" dirty="0">
                  <a:solidFill>
                    <a:schemeClr val="bg2">
                      <a:lumMod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76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камер</a:t>
              </a:r>
              <a:br>
                <a:rPr lang="ru-RU" sz="1400" dirty="0">
                  <a:solidFill>
                    <a:schemeClr val="bg2">
                      <a:lumMod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ru-RU" sz="1400" b="1" dirty="0">
                  <a:solidFill>
                    <a:schemeClr val="bg2">
                      <a:lumMod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8 ДДС</a:t>
              </a:r>
              <a:endParaRPr lang="ru-RU" sz="14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157686FD-4315-41F4-B6AA-65603C83FA56}"/>
                </a:ext>
              </a:extLst>
            </p:cNvPr>
            <p:cNvGrpSpPr/>
            <p:nvPr/>
          </p:nvGrpSpPr>
          <p:grpSpPr>
            <a:xfrm>
              <a:off x="7363341" y="2151625"/>
              <a:ext cx="2125395" cy="684719"/>
              <a:chOff x="5768923" y="1928387"/>
              <a:chExt cx="2125395" cy="684719"/>
            </a:xfrm>
          </p:grpSpPr>
          <p:grpSp>
            <p:nvGrpSpPr>
              <p:cNvPr id="19" name="Группа 18">
                <a:extLst>
                  <a:ext uri="{FF2B5EF4-FFF2-40B4-BE49-F238E27FC236}">
                    <a16:creationId xmlns:a16="http://schemas.microsoft.com/office/drawing/2014/main" id="{D586891E-F136-4812-BC12-603C1DEDC5E3}"/>
                  </a:ext>
                </a:extLst>
              </p:cNvPr>
              <p:cNvGrpSpPr/>
              <p:nvPr/>
            </p:nvGrpSpPr>
            <p:grpSpPr>
              <a:xfrm>
                <a:off x="5768923" y="1928387"/>
                <a:ext cx="2125395" cy="684719"/>
                <a:chOff x="551922" y="707280"/>
                <a:chExt cx="2965543" cy="955382"/>
              </a:xfrm>
            </p:grpSpPr>
            <p:sp>
              <p:nvSpPr>
                <p:cNvPr id="21" name="Прямоугольник 20">
                  <a:extLst>
                    <a:ext uri="{FF2B5EF4-FFF2-40B4-BE49-F238E27FC236}">
                      <a16:creationId xmlns:a16="http://schemas.microsoft.com/office/drawing/2014/main" id="{DFCB88B0-9694-4D0D-9D3E-87A319AC7929}"/>
                    </a:ext>
                  </a:extLst>
                </p:cNvPr>
                <p:cNvSpPr/>
                <p:nvPr/>
              </p:nvSpPr>
              <p:spPr>
                <a:xfrm>
                  <a:off x="551922" y="707280"/>
                  <a:ext cx="2965543" cy="935972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bg2">
                      <a:lumMod val="50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1DE8C29C-D5C1-497C-8065-1CD7A894C87B}"/>
                    </a:ext>
                  </a:extLst>
                </p:cNvPr>
                <p:cNvSpPr txBox="1"/>
                <p:nvPr/>
              </p:nvSpPr>
              <p:spPr>
                <a:xfrm>
                  <a:off x="1193712" y="875360"/>
                  <a:ext cx="2279599" cy="78730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ts val="2000"/>
                    </a:lnSpc>
                  </a:pPr>
                  <a:r>
                    <a:rPr lang="ru-RU" sz="2000" b="1" dirty="0">
                      <a:solidFill>
                        <a:srgbClr val="589DD6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ЕДДС</a:t>
                  </a:r>
                </a:p>
                <a:p>
                  <a:r>
                    <a:rPr lang="ru-RU" sz="1200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     </a:t>
                  </a:r>
                  <a:r>
                    <a:rPr lang="ru-RU" sz="1400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Северодвинск</a:t>
                  </a:r>
                </a:p>
              </p:txBody>
            </p:sp>
            <p:pic>
              <p:nvPicPr>
                <p:cNvPr id="23" name="Рисунок 22">
                  <a:extLst>
                    <a:ext uri="{FF2B5EF4-FFF2-40B4-BE49-F238E27FC236}">
                      <a16:creationId xmlns:a16="http://schemas.microsoft.com/office/drawing/2014/main" id="{944C7C64-6520-48FC-AABD-3589C26702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29534" y="1286698"/>
                  <a:ext cx="227443" cy="227443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2AAD0983-ED1A-4DB0-8867-5F62995F98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58377" y="2084828"/>
                <a:ext cx="395920" cy="395919"/>
              </a:xfrm>
              <a:prstGeom prst="rect">
                <a:avLst/>
              </a:prstGeom>
            </p:spPr>
          </p:pic>
        </p:grp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5C6B03AC-AA23-471C-B179-2211895C4623}"/>
              </a:ext>
            </a:extLst>
          </p:cNvPr>
          <p:cNvGrpSpPr/>
          <p:nvPr/>
        </p:nvGrpSpPr>
        <p:grpSpPr>
          <a:xfrm>
            <a:off x="4079179" y="2093961"/>
            <a:ext cx="2382170" cy="1472578"/>
            <a:chOff x="4853485" y="2138178"/>
            <a:chExt cx="2382170" cy="1472578"/>
          </a:xfrm>
        </p:grpSpPr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C7A4C91E-68D6-4F30-A46D-A27A7A573A7F}"/>
                </a:ext>
              </a:extLst>
            </p:cNvPr>
            <p:cNvSpPr/>
            <p:nvPr/>
          </p:nvSpPr>
          <p:spPr>
            <a:xfrm>
              <a:off x="4853485" y="2842195"/>
              <a:ext cx="2382170" cy="768561"/>
            </a:xfrm>
            <a:prstGeom prst="rect">
              <a:avLst/>
            </a:prstGeom>
            <a:solidFill>
              <a:srgbClr val="FFFFFF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400" b="1" dirty="0">
                  <a:solidFill>
                    <a:schemeClr val="bg2">
                      <a:lumMod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34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камеры</a:t>
              </a:r>
              <a:br>
                <a:rPr lang="ru-RU" sz="1400" dirty="0">
                  <a:solidFill>
                    <a:schemeClr val="bg2">
                      <a:lumMod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ru-RU" sz="1400" b="1" dirty="0">
                  <a:solidFill>
                    <a:schemeClr val="bg2">
                      <a:lumMod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 ДДС</a:t>
              </a:r>
              <a:endParaRPr lang="ru-RU" sz="14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BBE5AA2F-FB58-4C46-9D5F-2290F888F9EB}"/>
                </a:ext>
              </a:extLst>
            </p:cNvPr>
            <p:cNvGrpSpPr/>
            <p:nvPr/>
          </p:nvGrpSpPr>
          <p:grpSpPr>
            <a:xfrm>
              <a:off x="4858144" y="2138178"/>
              <a:ext cx="2377511" cy="676801"/>
              <a:chOff x="3328633" y="1914940"/>
              <a:chExt cx="2377511" cy="676801"/>
            </a:xfrm>
          </p:grpSpPr>
          <p:grpSp>
            <p:nvGrpSpPr>
              <p:cNvPr id="27" name="Группа 26">
                <a:extLst>
                  <a:ext uri="{FF2B5EF4-FFF2-40B4-BE49-F238E27FC236}">
                    <a16:creationId xmlns:a16="http://schemas.microsoft.com/office/drawing/2014/main" id="{9284F168-C0C0-407D-B9E9-881CFE8A3517}"/>
                  </a:ext>
                </a:extLst>
              </p:cNvPr>
              <p:cNvGrpSpPr/>
              <p:nvPr/>
            </p:nvGrpSpPr>
            <p:grpSpPr>
              <a:xfrm>
                <a:off x="3328633" y="1914940"/>
                <a:ext cx="2377511" cy="676801"/>
                <a:chOff x="565789" y="641147"/>
                <a:chExt cx="3317318" cy="944335"/>
              </a:xfrm>
            </p:grpSpPr>
            <p:sp>
              <p:nvSpPr>
                <p:cNvPr id="31" name="Прямоугольник 30">
                  <a:extLst>
                    <a:ext uri="{FF2B5EF4-FFF2-40B4-BE49-F238E27FC236}">
                      <a16:creationId xmlns:a16="http://schemas.microsoft.com/office/drawing/2014/main" id="{944B677B-C0E7-4D67-A659-377B14F08473}"/>
                    </a:ext>
                  </a:extLst>
                </p:cNvPr>
                <p:cNvSpPr/>
                <p:nvPr/>
              </p:nvSpPr>
              <p:spPr>
                <a:xfrm>
                  <a:off x="565789" y="641147"/>
                  <a:ext cx="3317318" cy="935971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bg2">
                      <a:lumMod val="50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D65EE7FC-F153-4106-9DAF-CCD5C9490360}"/>
                    </a:ext>
                  </a:extLst>
                </p:cNvPr>
                <p:cNvSpPr txBox="1"/>
                <p:nvPr/>
              </p:nvSpPr>
              <p:spPr>
                <a:xfrm>
                  <a:off x="1194902" y="798179"/>
                  <a:ext cx="2492081" cy="78730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ts val="2000"/>
                    </a:lnSpc>
                  </a:pPr>
                  <a:r>
                    <a:rPr lang="ru-RU" sz="2000" b="1" dirty="0">
                      <a:solidFill>
                        <a:srgbClr val="589DD6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ЕДДС</a:t>
                  </a:r>
                </a:p>
                <a:p>
                  <a:r>
                    <a:rPr lang="ru-RU" sz="1200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    </a:t>
                  </a:r>
                  <a:r>
                    <a:rPr lang="ru-RU" sz="1400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Приморский р-н</a:t>
                  </a:r>
                </a:p>
              </p:txBody>
            </p:sp>
            <p:pic>
              <p:nvPicPr>
                <p:cNvPr id="33" name="Рисунок 32">
                  <a:extLst>
                    <a:ext uri="{FF2B5EF4-FFF2-40B4-BE49-F238E27FC236}">
                      <a16:creationId xmlns:a16="http://schemas.microsoft.com/office/drawing/2014/main" id="{6F0C1E68-0315-49E3-8AB9-4E0BF55A61F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03681" y="1248714"/>
                  <a:ext cx="227443" cy="227444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78851B77-C661-47A1-BE61-AEFA4D62E1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10849" y="2080480"/>
                <a:ext cx="395920" cy="395919"/>
              </a:xfrm>
              <a:prstGeom prst="rect">
                <a:avLst/>
              </a:prstGeom>
            </p:spPr>
          </p:pic>
        </p:grp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666DC9A2-CE5E-4560-BCD5-92292AF6C93D}"/>
              </a:ext>
            </a:extLst>
          </p:cNvPr>
          <p:cNvGrpSpPr/>
          <p:nvPr/>
        </p:nvGrpSpPr>
        <p:grpSpPr>
          <a:xfrm>
            <a:off x="8679492" y="2093961"/>
            <a:ext cx="1958440" cy="1463271"/>
            <a:chOff x="9609193" y="2138178"/>
            <a:chExt cx="1958440" cy="1463271"/>
          </a:xfrm>
        </p:grpSpPr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2716F1E8-F551-47B6-A78C-DC562FB775CE}"/>
                </a:ext>
              </a:extLst>
            </p:cNvPr>
            <p:cNvSpPr/>
            <p:nvPr/>
          </p:nvSpPr>
          <p:spPr>
            <a:xfrm>
              <a:off x="9609193" y="2850261"/>
              <a:ext cx="1948927" cy="751188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400" b="1" dirty="0">
                  <a:solidFill>
                    <a:schemeClr val="bg2">
                      <a:lumMod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44</a:t>
              </a:r>
              <a:r>
                <a:rPr lang="ru-RU" sz="1400" dirty="0">
                  <a:solidFill>
                    <a:schemeClr val="bg2">
                      <a:lumMod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камеры</a:t>
              </a:r>
              <a:br>
                <a:rPr lang="ru-RU" sz="1400" dirty="0">
                  <a:solidFill>
                    <a:schemeClr val="bg2">
                      <a:lumMod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ru-RU" sz="1400" b="1" dirty="0">
                  <a:solidFill>
                    <a:schemeClr val="bg2">
                      <a:lumMod val="2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6 ДДС</a:t>
              </a:r>
              <a:endParaRPr lang="ru-RU" sz="14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36" name="Группа 35">
              <a:extLst>
                <a:ext uri="{FF2B5EF4-FFF2-40B4-BE49-F238E27FC236}">
                  <a16:creationId xmlns:a16="http://schemas.microsoft.com/office/drawing/2014/main" id="{DA372B3C-4A65-46A9-8605-A7580A111D79}"/>
                </a:ext>
              </a:extLst>
            </p:cNvPr>
            <p:cNvGrpSpPr/>
            <p:nvPr/>
          </p:nvGrpSpPr>
          <p:grpSpPr>
            <a:xfrm>
              <a:off x="9616422" y="2138178"/>
              <a:ext cx="1951211" cy="708462"/>
              <a:chOff x="7820329" y="3169397"/>
              <a:chExt cx="1951211" cy="708462"/>
            </a:xfrm>
          </p:grpSpPr>
          <p:grpSp>
            <p:nvGrpSpPr>
              <p:cNvPr id="37" name="Группа 36">
                <a:extLst>
                  <a:ext uri="{FF2B5EF4-FFF2-40B4-BE49-F238E27FC236}">
                    <a16:creationId xmlns:a16="http://schemas.microsoft.com/office/drawing/2014/main" id="{2774F955-26C1-4AB5-9841-35E0B9E17912}"/>
                  </a:ext>
                </a:extLst>
              </p:cNvPr>
              <p:cNvGrpSpPr/>
              <p:nvPr/>
            </p:nvGrpSpPr>
            <p:grpSpPr>
              <a:xfrm>
                <a:off x="7820329" y="3169397"/>
                <a:ext cx="1951211" cy="708462"/>
                <a:chOff x="-65720" y="-566766"/>
                <a:chExt cx="2349051" cy="979722"/>
              </a:xfrm>
            </p:grpSpPr>
            <p:sp>
              <p:nvSpPr>
                <p:cNvPr id="39" name="Прямоугольник 38">
                  <a:extLst>
                    <a:ext uri="{FF2B5EF4-FFF2-40B4-BE49-F238E27FC236}">
                      <a16:creationId xmlns:a16="http://schemas.microsoft.com/office/drawing/2014/main" id="{0BC1C335-376B-4F9E-8914-E882604E007D}"/>
                    </a:ext>
                  </a:extLst>
                </p:cNvPr>
                <p:cNvSpPr/>
                <p:nvPr/>
              </p:nvSpPr>
              <p:spPr>
                <a:xfrm>
                  <a:off x="-65720" y="-566766"/>
                  <a:ext cx="2349051" cy="927649"/>
                </a:xfrm>
                <a:prstGeom prst="rect">
                  <a:avLst/>
                </a:prstGeom>
                <a:solidFill>
                  <a:schemeClr val="bg1"/>
                </a:solidFill>
                <a:ln w="19050">
                  <a:solidFill>
                    <a:schemeClr val="bg2">
                      <a:lumMod val="50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B785EB41-6944-4D1F-8AAD-A3C32A1EDAD4}"/>
                    </a:ext>
                  </a:extLst>
                </p:cNvPr>
                <p:cNvSpPr txBox="1"/>
                <p:nvPr/>
              </p:nvSpPr>
              <p:spPr>
                <a:xfrm>
                  <a:off x="605928" y="-367346"/>
                  <a:ext cx="1349131" cy="78030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ts val="2000"/>
                    </a:lnSpc>
                  </a:pPr>
                  <a:r>
                    <a:rPr lang="ru-RU" sz="2000" b="1" dirty="0">
                      <a:solidFill>
                        <a:srgbClr val="589DD6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ЕДДС</a:t>
                  </a:r>
                </a:p>
                <a:p>
                  <a:r>
                    <a:rPr lang="ru-RU" sz="1200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     </a:t>
                  </a:r>
                  <a:r>
                    <a:rPr lang="ru-RU" sz="1400" dirty="0"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Котлас</a:t>
                  </a:r>
                </a:p>
              </p:txBody>
            </p:sp>
            <p:pic>
              <p:nvPicPr>
                <p:cNvPr id="41" name="Рисунок 40">
                  <a:extLst>
                    <a:ext uri="{FF2B5EF4-FFF2-40B4-BE49-F238E27FC236}">
                      <a16:creationId xmlns:a16="http://schemas.microsoft.com/office/drawing/2014/main" id="{082C0064-AAE1-4A48-9C8A-0A7BF0A57C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4479" y="37941"/>
                  <a:ext cx="227446" cy="227444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pic>
            <p:nvPicPr>
              <p:cNvPr id="38" name="Рисунок 37">
                <a:extLst>
                  <a:ext uri="{FF2B5EF4-FFF2-40B4-BE49-F238E27FC236}">
                    <a16:creationId xmlns:a16="http://schemas.microsoft.com/office/drawing/2014/main" id="{E3C5CDB5-DDA7-4A6E-828F-BD74D953A1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10367" y="3345298"/>
                <a:ext cx="395920" cy="395919"/>
              </a:xfrm>
              <a:prstGeom prst="rect">
                <a:avLst/>
              </a:prstGeom>
            </p:spPr>
          </p:pic>
        </p:grp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BC408D33-4684-4F4D-A381-96B2D50AFC94}"/>
              </a:ext>
            </a:extLst>
          </p:cNvPr>
          <p:cNvGrpSpPr/>
          <p:nvPr/>
        </p:nvGrpSpPr>
        <p:grpSpPr>
          <a:xfrm>
            <a:off x="4766862" y="4702872"/>
            <a:ext cx="2800343" cy="1231446"/>
            <a:chOff x="5543349" y="4508381"/>
            <a:chExt cx="2800343" cy="1231446"/>
          </a:xfrm>
        </p:grpSpPr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C8A1CFCB-BFFE-4DB0-9D27-1E05E9634B60}"/>
                </a:ext>
              </a:extLst>
            </p:cNvPr>
            <p:cNvSpPr/>
            <p:nvPr/>
          </p:nvSpPr>
          <p:spPr>
            <a:xfrm>
              <a:off x="5543349" y="5338542"/>
              <a:ext cx="2800343" cy="40128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id="{FD3CAFCC-9FA7-49B9-9FB8-61465ABE9A8D}"/>
                </a:ext>
              </a:extLst>
            </p:cNvPr>
            <p:cNvSpPr/>
            <p:nvPr/>
          </p:nvSpPr>
          <p:spPr>
            <a:xfrm>
              <a:off x="5546539" y="4649327"/>
              <a:ext cx="2775857" cy="8898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492A9A85-5D2B-491D-9036-4C7D338677D1}"/>
                </a:ext>
              </a:extLst>
            </p:cNvPr>
            <p:cNvSpPr/>
            <p:nvPr/>
          </p:nvSpPr>
          <p:spPr>
            <a:xfrm>
              <a:off x="5543349" y="4508381"/>
              <a:ext cx="2800343" cy="239805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noFill/>
              </a:endParaRPr>
            </a:p>
          </p:txBody>
        </p:sp>
        <p:cxnSp>
          <p:nvCxnSpPr>
            <p:cNvPr id="46" name="Прямая соединительная линия 45">
              <a:extLst>
                <a:ext uri="{FF2B5EF4-FFF2-40B4-BE49-F238E27FC236}">
                  <a16:creationId xmlns:a16="http://schemas.microsoft.com/office/drawing/2014/main" id="{D427881F-A90D-419C-9A6A-25FC76AEF139}"/>
                </a:ext>
              </a:extLst>
            </p:cNvPr>
            <p:cNvCxnSpPr>
              <a:stCxn id="45" idx="6"/>
              <a:endCxn id="43" idx="6"/>
            </p:cNvCxnSpPr>
            <p:nvPr/>
          </p:nvCxnSpPr>
          <p:spPr>
            <a:xfrm>
              <a:off x="8343692" y="4628284"/>
              <a:ext cx="0" cy="910900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>
              <a:extLst>
                <a:ext uri="{FF2B5EF4-FFF2-40B4-BE49-F238E27FC236}">
                  <a16:creationId xmlns:a16="http://schemas.microsoft.com/office/drawing/2014/main" id="{5252DBEB-5F05-4766-BDDF-2768E71D1832}"/>
                </a:ext>
              </a:extLst>
            </p:cNvPr>
            <p:cNvCxnSpPr/>
            <p:nvPr/>
          </p:nvCxnSpPr>
          <p:spPr>
            <a:xfrm>
              <a:off x="5543349" y="4628284"/>
              <a:ext cx="0" cy="910900"/>
            </a:xfrm>
            <a:prstGeom prst="line">
              <a:avLst/>
            </a:prstGeom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Группа 47">
              <a:extLst>
                <a:ext uri="{FF2B5EF4-FFF2-40B4-BE49-F238E27FC236}">
                  <a16:creationId xmlns:a16="http://schemas.microsoft.com/office/drawing/2014/main" id="{800A4C1B-1F51-4197-89D9-8850372C19B0}"/>
                </a:ext>
              </a:extLst>
            </p:cNvPr>
            <p:cNvGrpSpPr/>
            <p:nvPr/>
          </p:nvGrpSpPr>
          <p:grpSpPr>
            <a:xfrm>
              <a:off x="5715954" y="4764409"/>
              <a:ext cx="2617090" cy="830997"/>
              <a:chOff x="4775518" y="3067004"/>
              <a:chExt cx="2617090" cy="830997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6B5F007-2697-49FF-B140-26B6AD927116}"/>
                  </a:ext>
                </a:extLst>
              </p:cNvPr>
              <p:cNvSpPr txBox="1"/>
              <p:nvPr/>
            </p:nvSpPr>
            <p:spPr>
              <a:xfrm>
                <a:off x="5442651" y="3067004"/>
                <a:ext cx="1949957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400" b="1" dirty="0">
                    <a:solidFill>
                      <a:schemeClr val="bg2">
                        <a:lumMod val="25000"/>
                      </a:schemeClr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ЦОД</a:t>
                </a:r>
              </a:p>
              <a:p>
                <a:r>
                  <a:rPr lang="ru-RU" sz="1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Правительства</a:t>
                </a:r>
              </a:p>
              <a:p>
                <a:r>
                  <a:rPr lang="ru-RU" sz="1200" dirty="0"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rPr>
                  <a:t>Архангельской области</a:t>
                </a:r>
              </a:p>
            </p:txBody>
          </p:sp>
          <p:pic>
            <p:nvPicPr>
              <p:cNvPr id="50" name="Рисунок 49">
                <a:extLst>
                  <a:ext uri="{FF2B5EF4-FFF2-40B4-BE49-F238E27FC236}">
                    <a16:creationId xmlns:a16="http://schemas.microsoft.com/office/drawing/2014/main" id="{0D8ED280-254B-4958-917E-A6FA3A6330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75518" y="3127373"/>
                <a:ext cx="641237" cy="641237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cxnSp>
        <p:nvCxnSpPr>
          <p:cNvPr id="51" name="Прямая со стрелкой 50">
            <a:extLst>
              <a:ext uri="{FF2B5EF4-FFF2-40B4-BE49-F238E27FC236}">
                <a16:creationId xmlns:a16="http://schemas.microsoft.com/office/drawing/2014/main" id="{87A38BFF-2C93-46C2-8F8B-195AE6072B00}"/>
              </a:ext>
            </a:extLst>
          </p:cNvPr>
          <p:cNvCxnSpPr/>
          <p:nvPr/>
        </p:nvCxnSpPr>
        <p:spPr>
          <a:xfrm flipH="1">
            <a:off x="7781367" y="4233867"/>
            <a:ext cx="1733927" cy="557725"/>
          </a:xfrm>
          <a:prstGeom prst="straightConnector1">
            <a:avLst/>
          </a:prstGeom>
          <a:ln w="57150">
            <a:solidFill>
              <a:schemeClr val="bg1"/>
            </a:solidFill>
            <a:tailEnd type="stealt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Прямая со стрелкой 51">
            <a:extLst>
              <a:ext uri="{FF2B5EF4-FFF2-40B4-BE49-F238E27FC236}">
                <a16:creationId xmlns:a16="http://schemas.microsoft.com/office/drawing/2014/main" id="{10BC23C0-6699-4088-95B5-3931E059E340}"/>
              </a:ext>
            </a:extLst>
          </p:cNvPr>
          <p:cNvCxnSpPr/>
          <p:nvPr/>
        </p:nvCxnSpPr>
        <p:spPr>
          <a:xfrm>
            <a:off x="5271501" y="4200915"/>
            <a:ext cx="235958" cy="423592"/>
          </a:xfrm>
          <a:prstGeom prst="straightConnector1">
            <a:avLst/>
          </a:prstGeom>
          <a:ln w="57150">
            <a:solidFill>
              <a:schemeClr val="bg1"/>
            </a:solidFill>
            <a:tailEnd type="stealt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 стрелкой 52">
            <a:extLst>
              <a:ext uri="{FF2B5EF4-FFF2-40B4-BE49-F238E27FC236}">
                <a16:creationId xmlns:a16="http://schemas.microsoft.com/office/drawing/2014/main" id="{63B23C8D-5753-4AF4-A452-17D92DB387E4}"/>
              </a:ext>
            </a:extLst>
          </p:cNvPr>
          <p:cNvCxnSpPr/>
          <p:nvPr/>
        </p:nvCxnSpPr>
        <p:spPr>
          <a:xfrm flipH="1">
            <a:off x="6929811" y="4230221"/>
            <a:ext cx="509782" cy="393217"/>
          </a:xfrm>
          <a:prstGeom prst="straightConnector1">
            <a:avLst/>
          </a:prstGeom>
          <a:ln w="57150">
            <a:solidFill>
              <a:schemeClr val="bg1"/>
            </a:solidFill>
            <a:tailEnd type="stealt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Прямая со стрелкой 53">
            <a:extLst>
              <a:ext uri="{FF2B5EF4-FFF2-40B4-BE49-F238E27FC236}">
                <a16:creationId xmlns:a16="http://schemas.microsoft.com/office/drawing/2014/main" id="{C17BC041-CF25-4CD7-9A54-AF2BD23FE0AC}"/>
              </a:ext>
            </a:extLst>
          </p:cNvPr>
          <p:cNvCxnSpPr/>
          <p:nvPr/>
        </p:nvCxnSpPr>
        <p:spPr>
          <a:xfrm>
            <a:off x="3415067" y="4234756"/>
            <a:ext cx="1020972" cy="524764"/>
          </a:xfrm>
          <a:prstGeom prst="straightConnector1">
            <a:avLst/>
          </a:prstGeom>
          <a:ln w="57150">
            <a:solidFill>
              <a:schemeClr val="bg1"/>
            </a:solidFill>
            <a:tailEnd type="stealt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974E94D0-0BDD-408A-884E-BD946C6301B6}"/>
              </a:ext>
            </a:extLst>
          </p:cNvPr>
          <p:cNvCxnSpPr/>
          <p:nvPr/>
        </p:nvCxnSpPr>
        <p:spPr>
          <a:xfrm flipV="1">
            <a:off x="889686" y="3732119"/>
            <a:ext cx="10504662" cy="6793"/>
          </a:xfrm>
          <a:prstGeom prst="line">
            <a:avLst/>
          </a:prstGeom>
          <a:ln w="28575"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>
            <a:extLst>
              <a:ext uri="{FF2B5EF4-FFF2-40B4-BE49-F238E27FC236}">
                <a16:creationId xmlns:a16="http://schemas.microsoft.com/office/drawing/2014/main" id="{8EDD0179-4259-4507-877D-7E9D26A9500B}"/>
              </a:ext>
            </a:extLst>
          </p:cNvPr>
          <p:cNvCxnSpPr/>
          <p:nvPr/>
        </p:nvCxnSpPr>
        <p:spPr>
          <a:xfrm>
            <a:off x="889686" y="1908199"/>
            <a:ext cx="10504662" cy="0"/>
          </a:xfrm>
          <a:prstGeom prst="line">
            <a:avLst/>
          </a:prstGeom>
          <a:ln w="28575">
            <a:solidFill>
              <a:srgbClr val="1F4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Стрелка вниз 162">
            <a:extLst>
              <a:ext uri="{FF2B5EF4-FFF2-40B4-BE49-F238E27FC236}">
                <a16:creationId xmlns:a16="http://schemas.microsoft.com/office/drawing/2014/main" id="{1CADAD99-394E-4FFC-B89D-B19B52E26720}"/>
              </a:ext>
            </a:extLst>
          </p:cNvPr>
          <p:cNvSpPr/>
          <p:nvPr/>
        </p:nvSpPr>
        <p:spPr>
          <a:xfrm>
            <a:off x="2911810" y="1491181"/>
            <a:ext cx="295818" cy="540001"/>
          </a:xfrm>
          <a:prstGeom prst="downArrow">
            <a:avLst/>
          </a:prstGeom>
          <a:ln w="19050">
            <a:solidFill>
              <a:srgbClr val="1F4E7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Стрелка вниз 172">
            <a:extLst>
              <a:ext uri="{FF2B5EF4-FFF2-40B4-BE49-F238E27FC236}">
                <a16:creationId xmlns:a16="http://schemas.microsoft.com/office/drawing/2014/main" id="{092A2C95-2F5E-484D-9C23-5E9A767226D6}"/>
              </a:ext>
            </a:extLst>
          </p:cNvPr>
          <p:cNvSpPr/>
          <p:nvPr/>
        </p:nvSpPr>
        <p:spPr>
          <a:xfrm>
            <a:off x="5147601" y="1525583"/>
            <a:ext cx="295818" cy="507857"/>
          </a:xfrm>
          <a:prstGeom prst="downArrow">
            <a:avLst/>
          </a:prstGeom>
          <a:ln w="19050">
            <a:solidFill>
              <a:srgbClr val="1F4E7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Стрелка вниз 221">
            <a:extLst>
              <a:ext uri="{FF2B5EF4-FFF2-40B4-BE49-F238E27FC236}">
                <a16:creationId xmlns:a16="http://schemas.microsoft.com/office/drawing/2014/main" id="{6C0D3724-2DD3-4F61-A869-D179D89F8692}"/>
              </a:ext>
            </a:extLst>
          </p:cNvPr>
          <p:cNvSpPr/>
          <p:nvPr/>
        </p:nvSpPr>
        <p:spPr>
          <a:xfrm>
            <a:off x="7419483" y="1525584"/>
            <a:ext cx="295818" cy="502072"/>
          </a:xfrm>
          <a:prstGeom prst="downArrow">
            <a:avLst/>
          </a:prstGeom>
          <a:ln w="19050">
            <a:solidFill>
              <a:srgbClr val="1F4E7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Стрелка вниз 222">
            <a:extLst>
              <a:ext uri="{FF2B5EF4-FFF2-40B4-BE49-F238E27FC236}">
                <a16:creationId xmlns:a16="http://schemas.microsoft.com/office/drawing/2014/main" id="{7C877895-9D2D-43E0-BCFA-7E0E73BDA37C}"/>
              </a:ext>
            </a:extLst>
          </p:cNvPr>
          <p:cNvSpPr/>
          <p:nvPr/>
        </p:nvSpPr>
        <p:spPr>
          <a:xfrm>
            <a:off x="9538842" y="1525583"/>
            <a:ext cx="295818" cy="507857"/>
          </a:xfrm>
          <a:prstGeom prst="downArrow">
            <a:avLst/>
          </a:prstGeom>
          <a:ln w="19050">
            <a:solidFill>
              <a:srgbClr val="1F4E79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3F432D2D-63B3-474C-9705-934DA75CEA06}"/>
              </a:ext>
            </a:extLst>
          </p:cNvPr>
          <p:cNvSpPr/>
          <p:nvPr/>
        </p:nvSpPr>
        <p:spPr>
          <a:xfrm>
            <a:off x="1964810" y="3788425"/>
            <a:ext cx="87664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335C8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Каналы связи, телефония - 15 млн. руб.</a:t>
            </a:r>
          </a:p>
        </p:txBody>
      </p:sp>
      <p:sp>
        <p:nvSpPr>
          <p:cNvPr id="62" name="Стрелка вниз 226">
            <a:extLst>
              <a:ext uri="{FF2B5EF4-FFF2-40B4-BE49-F238E27FC236}">
                <a16:creationId xmlns:a16="http://schemas.microsoft.com/office/drawing/2014/main" id="{1A07C90C-6520-47CE-836A-ABB6521CE5B9}"/>
              </a:ext>
            </a:extLst>
          </p:cNvPr>
          <p:cNvSpPr/>
          <p:nvPr/>
        </p:nvSpPr>
        <p:spPr>
          <a:xfrm rot="10800000">
            <a:off x="5157717" y="3374641"/>
            <a:ext cx="295818" cy="340588"/>
          </a:xfrm>
          <a:prstGeom prst="downArrow">
            <a:avLst/>
          </a:prstGeom>
          <a:solidFill>
            <a:schemeClr val="bg1"/>
          </a:solidFill>
          <a:ln w="19050">
            <a:solidFill>
              <a:srgbClr val="5A799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Стрелка вниз 228">
            <a:extLst>
              <a:ext uri="{FF2B5EF4-FFF2-40B4-BE49-F238E27FC236}">
                <a16:creationId xmlns:a16="http://schemas.microsoft.com/office/drawing/2014/main" id="{674E65EC-3693-44A2-A50F-DDBFAFEF6A30}"/>
              </a:ext>
            </a:extLst>
          </p:cNvPr>
          <p:cNvSpPr/>
          <p:nvPr/>
        </p:nvSpPr>
        <p:spPr>
          <a:xfrm rot="10800000">
            <a:off x="7439593" y="3394934"/>
            <a:ext cx="295818" cy="340588"/>
          </a:xfrm>
          <a:prstGeom prst="downArrow">
            <a:avLst/>
          </a:prstGeom>
          <a:solidFill>
            <a:schemeClr val="bg1"/>
          </a:solidFill>
          <a:ln w="19050">
            <a:solidFill>
              <a:srgbClr val="5A799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Стрелка вниз 230">
            <a:extLst>
              <a:ext uri="{FF2B5EF4-FFF2-40B4-BE49-F238E27FC236}">
                <a16:creationId xmlns:a16="http://schemas.microsoft.com/office/drawing/2014/main" id="{FCB64F87-1987-4EBA-A059-22E8338BBA3B}"/>
              </a:ext>
            </a:extLst>
          </p:cNvPr>
          <p:cNvSpPr/>
          <p:nvPr/>
        </p:nvSpPr>
        <p:spPr>
          <a:xfrm rot="10800000">
            <a:off x="9515294" y="3398324"/>
            <a:ext cx="295818" cy="340588"/>
          </a:xfrm>
          <a:prstGeom prst="downArrow">
            <a:avLst/>
          </a:prstGeom>
          <a:solidFill>
            <a:schemeClr val="bg1"/>
          </a:solidFill>
          <a:ln w="19050">
            <a:solidFill>
              <a:srgbClr val="5A799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Стрелка вниз 224">
            <a:extLst>
              <a:ext uri="{FF2B5EF4-FFF2-40B4-BE49-F238E27FC236}">
                <a16:creationId xmlns:a16="http://schemas.microsoft.com/office/drawing/2014/main" id="{E44D66DF-E0D3-427A-8E36-600D49A4D2C3}"/>
              </a:ext>
            </a:extLst>
          </p:cNvPr>
          <p:cNvSpPr/>
          <p:nvPr/>
        </p:nvSpPr>
        <p:spPr>
          <a:xfrm rot="10800000">
            <a:off x="2905881" y="3390401"/>
            <a:ext cx="295818" cy="340588"/>
          </a:xfrm>
          <a:prstGeom prst="downArrow">
            <a:avLst/>
          </a:prstGeom>
          <a:solidFill>
            <a:schemeClr val="bg1"/>
          </a:solidFill>
          <a:ln w="19050">
            <a:solidFill>
              <a:srgbClr val="5A799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id="{C7CFACB9-59C0-4124-99E7-C9179E038C56}"/>
              </a:ext>
            </a:extLst>
          </p:cNvPr>
          <p:cNvSpPr/>
          <p:nvPr/>
        </p:nvSpPr>
        <p:spPr>
          <a:xfrm>
            <a:off x="1573906" y="861262"/>
            <a:ext cx="87664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335C8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Обслуживание, аварийно-восстановительные работы - 6 млн. руб.</a:t>
            </a:r>
          </a:p>
          <a:p>
            <a:pPr algn="ctr"/>
            <a:r>
              <a:rPr lang="ru-RU" b="1" dirty="0">
                <a:solidFill>
                  <a:srgbClr val="335C8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Аренда мест крепления, электроэнергия – 11 млн. руб.</a:t>
            </a:r>
          </a:p>
        </p:txBody>
      </p:sp>
      <p:sp>
        <p:nvSpPr>
          <p:cNvPr id="67" name="Заголовок 1">
            <a:extLst>
              <a:ext uri="{FF2B5EF4-FFF2-40B4-BE49-F238E27FC236}">
                <a16:creationId xmlns:a16="http://schemas.microsoft.com/office/drawing/2014/main" id="{0685024E-CA50-453A-84B3-FF85DD504781}"/>
              </a:ext>
            </a:extLst>
          </p:cNvPr>
          <p:cNvSpPr txBox="1">
            <a:spLocks/>
          </p:cNvSpPr>
          <p:nvPr/>
        </p:nvSpPr>
        <p:spPr>
          <a:xfrm>
            <a:off x="1259437" y="5858456"/>
            <a:ext cx="10669049" cy="110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Затраты на создание АПК «Безопасный город» в пилотных МО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586 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1311545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2"/>
            <a:ext cx="12217026" cy="6879103"/>
          </a:xfrm>
          <a:prstGeom prst="rect">
            <a:avLst/>
          </a:prstGeom>
        </p:spPr>
      </p:pic>
      <p:sp>
        <p:nvSpPr>
          <p:cNvPr id="28" name="Заголовок 1"/>
          <p:cNvSpPr txBox="1">
            <a:spLocks/>
          </p:cNvSpPr>
          <p:nvPr/>
        </p:nvSpPr>
        <p:spPr>
          <a:xfrm>
            <a:off x="850023" y="125317"/>
            <a:ext cx="7995767" cy="110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План мероприятий развития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АПК «Безопасный город» </a:t>
            </a:r>
          </a:p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 период </a:t>
            </a:r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2020 - 2021 года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4" b="-11804"/>
          <a:stretch/>
        </p:blipFill>
        <p:spPr>
          <a:xfrm rot="21447004" flipH="1">
            <a:off x="8918956" y="46825"/>
            <a:ext cx="3290808" cy="336232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50023" y="1374679"/>
            <a:ext cx="7995767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b="1" dirty="0">
              <a:solidFill>
                <a:srgbClr val="335C8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Внедрение централизованной региональной платформы АПК «Безопасный город» и подключение к ней двадцати двух муниципальных образований в соответствии в планом-графиком. На текущий момент времени происходит подключение трёх муниципальных образований: города Новодвинск и Коряжма, посёлок Соловецкий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ru-RU" sz="1600" dirty="0">
              <a:solidFill>
                <a:schemeClr val="bg2">
                  <a:lumMod val="25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Подключение систем и датчиков контроля экологической обстановки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ru-RU" sz="1600" dirty="0">
              <a:solidFill>
                <a:schemeClr val="bg2">
                  <a:lumMod val="25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Урегулирование вопросов межведомственного взаимодействия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ru-RU" sz="1600" dirty="0">
              <a:solidFill>
                <a:schemeClr val="bg2">
                  <a:lumMod val="25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Развитие функционала АПК «Безопасный город» как инструмента РСЧС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ru-RU" sz="1600" dirty="0">
              <a:solidFill>
                <a:schemeClr val="bg2">
                  <a:lumMod val="25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Организация регулярного обучения и тренировок диспетчеров ЕДДС </a:t>
            </a:r>
            <a:br>
              <a:rPr lang="ru-RU" sz="1600" dirty="0">
                <a:solidFill>
                  <a:schemeClr val="bg2">
                    <a:lumMod val="2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</a:b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и ДДС городских служб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ru-RU" sz="1600" dirty="0">
              <a:solidFill>
                <a:schemeClr val="bg2">
                  <a:lumMod val="25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Организация работы муниципальных коммунальных служб в системе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ru-RU" sz="1400" b="1" dirty="0">
              <a:solidFill>
                <a:srgbClr val="335C8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503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729FB5E-E0D8-4C69-96B1-EFC86C2EEF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2"/>
            <a:ext cx="12217026" cy="6879103"/>
          </a:xfrm>
          <a:prstGeom prst="rect">
            <a:avLst/>
          </a:prstGeom>
        </p:spPr>
      </p:pic>
      <p:sp>
        <p:nvSpPr>
          <p:cNvPr id="28" name="Заголовок 1"/>
          <p:cNvSpPr txBox="1">
            <a:spLocks/>
          </p:cNvSpPr>
          <p:nvPr/>
        </p:nvSpPr>
        <p:spPr>
          <a:xfrm>
            <a:off x="1655484" y="286171"/>
            <a:ext cx="8946139" cy="6563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Направления развития правоохранительного сегмента</a:t>
            </a:r>
          </a:p>
          <a:p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АПК «Безопасный город»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4" b="-11804"/>
          <a:stretch/>
        </p:blipFill>
        <p:spPr>
          <a:xfrm rot="21447004" flipH="1">
            <a:off x="8918956" y="46825"/>
            <a:ext cx="3290808" cy="336232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655485" y="1336571"/>
            <a:ext cx="766625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Строительство сети видеонаблюдения по сервисной модели </a:t>
            </a:r>
            <a:br>
              <a:rPr lang="ru-RU" sz="16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(по запросам силовых структур)</a:t>
            </a: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</a:t>
            </a:r>
          </a:p>
          <a:p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</a:t>
            </a:r>
            <a:r>
              <a:rPr lang="ru-RU" sz="16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2020 г.	   </a:t>
            </a:r>
            <a:r>
              <a:rPr lang="ru-RU" sz="16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- </a:t>
            </a:r>
            <a:r>
              <a:rPr lang="ru-RU" sz="1600" b="1" dirty="0">
                <a:solidFill>
                  <a:srgbClr val="0E74BC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17 камер </a:t>
            </a:r>
            <a:endParaRPr lang="ru-RU" sz="16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ru-RU" sz="16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       2021 – 2022 гг.   </a:t>
            </a:r>
            <a:r>
              <a:rPr lang="ru-RU" sz="16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- </a:t>
            </a:r>
            <a:r>
              <a:rPr lang="ru-RU" sz="1600" b="1" dirty="0">
                <a:solidFill>
                  <a:srgbClr val="0E74BC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43 камеры</a:t>
            </a:r>
            <a:r>
              <a:rPr lang="en-US" sz="1600" b="1" dirty="0">
                <a:solidFill>
                  <a:srgbClr val="0E74BC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endParaRPr lang="ru-RU" sz="1600" b="1" dirty="0">
              <a:solidFill>
                <a:srgbClr val="0E74BC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endParaRPr lang="ru-RU" sz="1600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Создание интеллектуальной системы видеонаблюдения на базе сети цифровых видеодомофонов – сервис «Умный двор»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050750" y="3480690"/>
            <a:ext cx="7409232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2020 г. </a:t>
            </a:r>
            <a:r>
              <a:rPr lang="ru-RU" sz="16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–</a:t>
            </a:r>
            <a:r>
              <a:rPr lang="ru-RU" sz="16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ru-RU" sz="1600" b="1" dirty="0">
                <a:solidFill>
                  <a:srgbClr val="0E74BC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2030 подъездов </a:t>
            </a:r>
            <a:r>
              <a:rPr lang="ru-RU" sz="16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г. Архангельск</a:t>
            </a:r>
          </a:p>
          <a:p>
            <a:pPr algn="just"/>
            <a:r>
              <a:rPr lang="ru-RU" sz="16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2021 г. </a:t>
            </a:r>
            <a:r>
              <a:rPr lang="ru-RU" sz="16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– </a:t>
            </a:r>
            <a:r>
              <a:rPr lang="ru-RU" sz="1600" b="1" dirty="0">
                <a:solidFill>
                  <a:srgbClr val="0E74BC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3050 подъездов </a:t>
            </a:r>
            <a:r>
              <a:rPr lang="ru-RU" sz="16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г. Архангельск</a:t>
            </a:r>
          </a:p>
          <a:p>
            <a:r>
              <a:rPr lang="ru-RU" sz="16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2022 г. </a:t>
            </a:r>
            <a:r>
              <a:rPr lang="ru-RU" sz="16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– </a:t>
            </a:r>
            <a:r>
              <a:rPr lang="ru-RU" sz="1600" b="1" dirty="0">
                <a:solidFill>
                  <a:srgbClr val="0070C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3050 подъездов </a:t>
            </a:r>
            <a:r>
              <a:rPr lang="ru-RU" sz="16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г. Архангельск</a:t>
            </a:r>
          </a:p>
          <a:p>
            <a:r>
              <a:rPr lang="ru-RU" sz="16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                  </a:t>
            </a:r>
            <a:r>
              <a:rPr lang="ru-RU" sz="1600" b="1" dirty="0">
                <a:solidFill>
                  <a:srgbClr val="0070C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656 подъездов </a:t>
            </a:r>
            <a:r>
              <a:rPr lang="ru-RU" sz="1600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г. Северодвинск</a:t>
            </a:r>
          </a:p>
          <a:p>
            <a:pPr>
              <a:spcBef>
                <a:spcPts val="1200"/>
              </a:spcBef>
            </a:pPr>
            <a:endParaRPr lang="ru-RU" sz="400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HD-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видеоизображение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Биометрическая аналитика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распознавание лиц</a:t>
            </a:r>
          </a:p>
          <a:p>
            <a:pPr>
              <a:spcBef>
                <a:spcPts val="1200"/>
              </a:spcBef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Дистанционное открытие дверей подъездов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102" y="3574142"/>
            <a:ext cx="587148" cy="58714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084" y="3574142"/>
            <a:ext cx="587148" cy="58714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7" b="16648"/>
          <a:stretch/>
        </p:blipFill>
        <p:spPr>
          <a:xfrm>
            <a:off x="10168237" y="4844355"/>
            <a:ext cx="760848" cy="51003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894092" y="5354391"/>
            <a:ext cx="14150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335C83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Круглосуточный</a:t>
            </a:r>
            <a:r>
              <a:rPr lang="en-US" sz="1500" dirty="0">
                <a:solidFill>
                  <a:schemeClr val="accent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</a:t>
            </a:r>
            <a:endParaRPr lang="ru-RU" sz="1500" dirty="0">
              <a:solidFill>
                <a:schemeClr val="accent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ru-RU" sz="1200" dirty="0">
                <a:solidFill>
                  <a:srgbClr val="335C83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видеоконтроль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649098" y="4222212"/>
            <a:ext cx="11471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rgbClr val="335C8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Архив видео</a:t>
            </a:r>
            <a:endParaRPr lang="en-US" sz="1200" dirty="0">
              <a:solidFill>
                <a:srgbClr val="335C83"/>
              </a:solidFill>
              <a:latin typeface="Onyx" panose="04050602080702020203" pitchFamily="8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089968" y="4222212"/>
            <a:ext cx="1515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335C8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Привычный для </a:t>
            </a:r>
          </a:p>
          <a:p>
            <a:pPr algn="ctr"/>
            <a:r>
              <a:rPr lang="ru-RU" sz="1200" dirty="0">
                <a:solidFill>
                  <a:srgbClr val="335C83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Абонента вид</a:t>
            </a:r>
            <a:endParaRPr lang="en-US" sz="1200" dirty="0">
              <a:solidFill>
                <a:srgbClr val="335C83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02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729FB5E-E0D8-4C69-96B1-EFC86C2EEF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026" y="0"/>
            <a:ext cx="12217026" cy="6879103"/>
          </a:xfrm>
          <a:prstGeom prst="rect">
            <a:avLst/>
          </a:prstGeom>
        </p:spPr>
      </p:pic>
      <p:sp>
        <p:nvSpPr>
          <p:cNvPr id="28" name="Заголовок 1"/>
          <p:cNvSpPr txBox="1">
            <a:spLocks/>
          </p:cNvSpPr>
          <p:nvPr/>
        </p:nvSpPr>
        <p:spPr>
          <a:xfrm>
            <a:off x="1015541" y="307965"/>
            <a:ext cx="8946139" cy="6563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Направления развития правоохранительного сегмента</a:t>
            </a:r>
          </a:p>
          <a:p>
            <a:r>
              <a:rPr lang="ru-RU" sz="2000" b="1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АПК «Безопасный город»</a:t>
            </a:r>
            <a:r>
              <a:rPr lang="ru-RU" sz="20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«УМНЫЙ ДВОР»</a:t>
            </a:r>
            <a:endParaRPr lang="ru-RU" sz="2000" b="1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4" b="-11804"/>
          <a:stretch/>
        </p:blipFill>
        <p:spPr>
          <a:xfrm rot="21447004" flipH="1">
            <a:off x="8918956" y="46825"/>
            <a:ext cx="3290808" cy="336232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15541" y="1343100"/>
            <a:ext cx="76662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Пример функциональных возможностей устройства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06E72497-607D-473D-85D3-A1BC0354AA78}"/>
              </a:ext>
            </a:extLst>
          </p:cNvPr>
          <p:cNvGrpSpPr/>
          <p:nvPr/>
        </p:nvGrpSpPr>
        <p:grpSpPr>
          <a:xfrm>
            <a:off x="861717" y="1876548"/>
            <a:ext cx="6413243" cy="4392465"/>
            <a:chOff x="1082931" y="2038176"/>
            <a:chExt cx="5471122" cy="3747201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3DB1E2A7-A26A-4FE5-ADC7-54DD1730F2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94" t="8731" r="16864" b="11403"/>
            <a:stretch/>
          </p:blipFill>
          <p:spPr>
            <a:xfrm>
              <a:off x="1180946" y="2089982"/>
              <a:ext cx="5275093" cy="3011506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4FA69D8E-CA6B-4AA9-9DF0-AAAFA91A8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2931" y="2038176"/>
              <a:ext cx="5471122" cy="3747201"/>
            </a:xfrm>
            <a:prstGeom prst="rect">
              <a:avLst/>
            </a:prstGeom>
            <a:effectLst/>
          </p:spPr>
        </p:pic>
      </p:grp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6B00B102-4338-4FFF-A8B2-582C820CD103}"/>
              </a:ext>
            </a:extLst>
          </p:cNvPr>
          <p:cNvSpPr/>
          <p:nvPr/>
        </p:nvSpPr>
        <p:spPr>
          <a:xfrm>
            <a:off x="7394887" y="1864475"/>
            <a:ext cx="3663371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Собственникам жилья:</a:t>
            </a:r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Удаленное управление дверью </a:t>
            </a:r>
            <a:br>
              <a:rPr lang="ru-RU" sz="16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через мобильное приложение;</a:t>
            </a:r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Видеоархив;</a:t>
            </a:r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Защищенные ключи доступа.</a:t>
            </a:r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600"/>
              </a:spcAft>
            </a:pPr>
            <a:r>
              <a:rPr lang="ru-RU" sz="1600" b="1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Правоохранительным органам:</a:t>
            </a:r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Развитие и расширение системы централизованного мониторинга;</a:t>
            </a:r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Профилактика и пресечение правонарушений;</a:t>
            </a:r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bg2">
                    <a:lumMod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Функции оповещения населения.</a:t>
            </a:r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ru-RU" sz="1600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ru-RU" sz="1600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ru-RU" sz="1600" dirty="0">
              <a:solidFill>
                <a:schemeClr val="bg2">
                  <a:lumMod val="2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5125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2583</TotalTime>
  <Words>930</Words>
  <Application>Microsoft Office PowerPoint</Application>
  <PresentationFormat>Широкоэкранный</PresentationFormat>
  <Paragraphs>190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2" baseType="lpstr">
      <vt:lpstr>Segoe UI Semilight</vt:lpstr>
      <vt:lpstr>Segoe UI Light</vt:lpstr>
      <vt:lpstr>Open Sans</vt:lpstr>
      <vt:lpstr>Calibri</vt:lpstr>
      <vt:lpstr>Arial</vt:lpstr>
      <vt:lpstr>Tahoma</vt:lpstr>
      <vt:lpstr>Wingdings</vt:lpstr>
      <vt:lpstr>Calibri Light</vt:lpstr>
      <vt:lpstr>Onyx</vt:lpstr>
      <vt:lpstr>Тема Office</vt:lpstr>
      <vt:lpstr>Презентация PowerPoint</vt:lpstr>
      <vt:lpstr>Этапы внедрения АПК «Безопасный город»</vt:lpstr>
      <vt:lpstr>Инфраструктура АПК «Безопасный город»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Антонина Тупина</dc:creator>
  <cp:lastModifiedBy>Семоненко Татьяна Андреевна</cp:lastModifiedBy>
  <cp:revision>274</cp:revision>
  <cp:lastPrinted>2015-10-23T09:04:10Z</cp:lastPrinted>
  <dcterms:created xsi:type="dcterms:W3CDTF">2015-10-19T13:39:53Z</dcterms:created>
  <dcterms:modified xsi:type="dcterms:W3CDTF">2020-06-21T10:56:49Z</dcterms:modified>
</cp:coreProperties>
</file>