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charts/style2.xml" ContentType="application/vnd.ms-office.chart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Default Extension="wdp" ContentType="image/vnd.ms-photo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78" r:id="rId2"/>
    <p:sldId id="257" r:id="rId3"/>
    <p:sldId id="418" r:id="rId4"/>
    <p:sldId id="417" r:id="rId5"/>
    <p:sldId id="421" r:id="rId6"/>
    <p:sldId id="419" r:id="rId7"/>
    <p:sldId id="422" r:id="rId8"/>
    <p:sldId id="432" r:id="rId9"/>
    <p:sldId id="423" r:id="rId10"/>
    <p:sldId id="420" r:id="rId11"/>
    <p:sldId id="424" r:id="rId12"/>
    <p:sldId id="431" r:id="rId13"/>
    <p:sldId id="426" r:id="rId14"/>
    <p:sldId id="433" r:id="rId15"/>
    <p:sldId id="435" r:id="rId16"/>
    <p:sldId id="299" r:id="rId17"/>
    <p:sldId id="436" r:id="rId18"/>
    <p:sldId id="430" r:id="rId19"/>
    <p:sldId id="425" r:id="rId20"/>
    <p:sldId id="437" r:id="rId21"/>
    <p:sldId id="428" r:id="rId22"/>
    <p:sldId id="427" r:id="rId23"/>
    <p:sldId id="438" r:id="rId24"/>
    <p:sldId id="439" r:id="rId25"/>
  </p:sldIdLst>
  <p:sldSz cx="12192000" cy="6858000"/>
  <p:notesSz cx="6669088" cy="9928225"/>
  <p:custDataLst>
    <p:tags r:id="rId2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18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37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56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75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5943" algn="l" defTabSz="914377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131" algn="l" defTabSz="914377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320" algn="l" defTabSz="914377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509" algn="l" defTabSz="914377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F81BD"/>
    <a:srgbClr val="00B0F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262" autoAdjust="0"/>
    <p:restoredTop sz="66397" autoAdjust="0"/>
  </p:normalViewPr>
  <p:slideViewPr>
    <p:cSldViewPr>
      <p:cViewPr varScale="1">
        <p:scale>
          <a:sx n="57" d="100"/>
          <a:sy n="57" d="100"/>
        </p:scale>
        <p:origin x="-1714" y="-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E:\&#1044;&#1083;&#1103;%20&#1087;&#1088;&#1077;&#1079;&#1077;&#1085;&#1090;&#1072;&#1094;&#1080;&#1080;%20&#1043;&#1080;&#1052;&#1059;%2020.11.2020\!%20&#1043;&#1048;&#1052;&#1059;%20(2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E:\&#1044;&#1083;&#1103;%20&#1087;&#1088;&#1077;&#1079;&#1077;&#1085;&#1090;&#1072;&#1094;&#1080;&#1080;%20&#1043;&#1080;&#1052;&#1059;%2020.11.2020\!%20&#1043;&#1048;&#1052;&#1059;%20(2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44;&#1083;&#1103;%20&#1087;&#1088;&#1077;&#1079;&#1077;&#1085;&#1090;&#1072;&#1094;&#1080;&#1080;%20&#1043;&#1080;&#1052;&#1059;%2020.11.2020\!%20&#1043;&#1048;&#1052;&#1059;%20(2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44;&#1083;&#1103;%20&#1087;&#1088;&#1077;&#1079;&#1077;&#1085;&#1090;&#1072;&#1094;&#1080;&#1080;%20&#1043;&#1080;&#1052;&#1059;%2020.11.2020\!%20&#1043;&#1048;&#1052;&#1059;%20(2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44;&#1083;&#1103;%20&#1087;&#1088;&#1077;&#1079;&#1077;&#1085;&#1090;&#1072;&#1094;&#1080;&#1080;%20&#1043;&#1080;&#1052;&#1059;%2020.11.2020\!%20&#1043;&#1048;&#1052;&#1059;%20(2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44;&#1083;&#1103;%20&#1087;&#1088;&#1077;&#1079;&#1077;&#1085;&#1090;&#1072;&#1094;&#1080;&#1080;%20&#1043;&#1080;&#1052;&#1059;%2020.11.2020\!%20&#1043;&#1048;&#1052;&#1059;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Магистратура</a:t>
            </a:r>
          </a:p>
        </c:rich>
      </c:tx>
      <c:layout/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6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CAF-4D4D-9993-7B0713A9EA0D}"/>
              </c:ext>
            </c:extLst>
          </c:dPt>
          <c:dPt>
            <c:idx val="1"/>
            <c:spPr>
              <a:solidFill>
                <a:schemeClr val="accent1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CAF-4D4D-9993-7B0713A9EA0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Лист3!$Q$25:$Q$26</c:f>
              <c:strCache>
                <c:ptCount val="2"/>
                <c:pt idx="0">
                  <c:v>очная</c:v>
                </c:pt>
                <c:pt idx="1">
                  <c:v>заочная</c:v>
                </c:pt>
              </c:strCache>
            </c:strRef>
          </c:cat>
          <c:val>
            <c:numRef>
              <c:f>Лист3!$U$25:$U$26</c:f>
              <c:numCache>
                <c:formatCode>General</c:formatCode>
                <c:ptCount val="2"/>
                <c:pt idx="0">
                  <c:v>11</c:v>
                </c:pt>
                <c:pt idx="1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CAF-4D4D-9993-7B0713A9EA0D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Бакалавриат</a:t>
            </a:r>
          </a:p>
        </c:rich>
      </c:tx>
      <c:layout/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6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81A-49A2-AC41-3556049CB545}"/>
              </c:ext>
            </c:extLst>
          </c:dPt>
          <c:dPt>
            <c:idx val="1"/>
            <c:spPr>
              <a:solidFill>
                <a:srgbClr val="FFC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81A-49A2-AC41-3556049CB545}"/>
              </c:ext>
            </c:extLst>
          </c:dPt>
          <c:dPt>
            <c:idx val="2"/>
            <c:spPr>
              <a:solidFill>
                <a:schemeClr val="accent1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81A-49A2-AC41-3556049CB5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Лист3!$A$2:$A$4</c:f>
              <c:strCache>
                <c:ptCount val="3"/>
                <c:pt idx="0">
                  <c:v>очная</c:v>
                </c:pt>
                <c:pt idx="1">
                  <c:v>очно-заочная</c:v>
                </c:pt>
                <c:pt idx="2">
                  <c:v>заочная</c:v>
                </c:pt>
              </c:strCache>
            </c:strRef>
          </c:cat>
          <c:val>
            <c:numRef>
              <c:f>Лист3!$G$2:$G$4</c:f>
              <c:numCache>
                <c:formatCode>General</c:formatCode>
                <c:ptCount val="3"/>
                <c:pt idx="0">
                  <c:v>65</c:v>
                </c:pt>
                <c:pt idx="1">
                  <c:v>9</c:v>
                </c:pt>
                <c:pt idx="2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81A-49A2-AC41-3556049CB545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Лист4!$B$8</c:f>
              <c:strCache>
                <c:ptCount val="1"/>
                <c:pt idx="0">
                  <c:v>бюджет</c:v>
                </c:pt>
              </c:strCache>
            </c:strRef>
          </c:tx>
          <c:cat>
            <c:strRef>
              <c:f>Лист4!$A$9:$A$12</c:f>
              <c:strCache>
                <c:ptCount val="4"/>
                <c:pt idx="0">
                  <c:v>1 курс</c:v>
                </c:pt>
                <c:pt idx="1">
                  <c:v>2 курс</c:v>
                </c:pt>
                <c:pt idx="2">
                  <c:v>3 курс</c:v>
                </c:pt>
                <c:pt idx="3">
                  <c:v>4 курс</c:v>
                </c:pt>
              </c:strCache>
            </c:strRef>
          </c:cat>
          <c:val>
            <c:numRef>
              <c:f>Лист4!$B$9:$B$12</c:f>
              <c:numCache>
                <c:formatCode>General</c:formatCode>
                <c:ptCount val="4"/>
                <c:pt idx="0">
                  <c:v>8</c:v>
                </c:pt>
                <c:pt idx="1">
                  <c:v>10</c:v>
                </c:pt>
                <c:pt idx="2">
                  <c:v>10</c:v>
                </c:pt>
                <c:pt idx="3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634-435F-8762-DFDB0AEBBF8A}"/>
            </c:ext>
          </c:extLst>
        </c:ser>
        <c:ser>
          <c:idx val="1"/>
          <c:order val="1"/>
          <c:tx>
            <c:strRef>
              <c:f>Лист4!$C$8</c:f>
              <c:strCache>
                <c:ptCount val="1"/>
                <c:pt idx="0">
                  <c:v>договор</c:v>
                </c:pt>
              </c:strCache>
            </c:strRef>
          </c:tx>
          <c:cat>
            <c:strRef>
              <c:f>Лист4!$A$9:$A$12</c:f>
              <c:strCache>
                <c:ptCount val="4"/>
                <c:pt idx="0">
                  <c:v>1 курс</c:v>
                </c:pt>
                <c:pt idx="1">
                  <c:v>2 курс</c:v>
                </c:pt>
                <c:pt idx="2">
                  <c:v>3 курс</c:v>
                </c:pt>
                <c:pt idx="3">
                  <c:v>4 курс</c:v>
                </c:pt>
              </c:strCache>
            </c:strRef>
          </c:cat>
          <c:val>
            <c:numRef>
              <c:f>Лист4!$C$9:$C$12</c:f>
              <c:numCache>
                <c:formatCode>General</c:formatCode>
                <c:ptCount val="4"/>
                <c:pt idx="0">
                  <c:v>12</c:v>
                </c:pt>
                <c:pt idx="1">
                  <c:v>5</c:v>
                </c:pt>
                <c:pt idx="2">
                  <c:v>7</c:v>
                </c:pt>
                <c:pt idx="3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634-435F-8762-DFDB0AEBBF8A}"/>
            </c:ext>
          </c:extLst>
        </c:ser>
        <c:overlap val="100"/>
        <c:axId val="107791488"/>
        <c:axId val="107793024"/>
      </c:barChart>
      <c:catAx>
        <c:axId val="1077914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07793024"/>
        <c:crosses val="autoZero"/>
        <c:auto val="1"/>
        <c:lblAlgn val="ctr"/>
        <c:lblOffset val="100"/>
      </c:catAx>
      <c:valAx>
        <c:axId val="107793024"/>
        <c:scaling>
          <c:orientation val="minMax"/>
        </c:scaling>
        <c:axPos val="l"/>
        <c:majorGridlines/>
        <c:numFmt formatCode="0%" sourceLinked="1"/>
        <c:tickLblPos val="nextTo"/>
        <c:crossAx val="1077914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doughnutChart>
        <c:varyColors val="1"/>
        <c:ser>
          <c:idx val="0"/>
          <c:order val="0"/>
          <c:explosion val="25"/>
          <c:cat>
            <c:strRef>
              <c:f>Лист2!$A$1:$A$14</c:f>
              <c:strCache>
                <c:ptCount val="14"/>
                <c:pt idx="0">
                  <c:v>Архангельск</c:v>
                </c:pt>
                <c:pt idx="1">
                  <c:v>Верхнетоемский район</c:v>
                </c:pt>
                <c:pt idx="2">
                  <c:v>Красноборский район</c:v>
                </c:pt>
                <c:pt idx="3">
                  <c:v>Лешуконский район</c:v>
                </c:pt>
                <c:pt idx="4">
                  <c:v>Мезенский район</c:v>
                </c:pt>
                <c:pt idx="5">
                  <c:v>Мурманская область</c:v>
                </c:pt>
                <c:pt idx="6">
                  <c:v>НАО г. Н-Мар,</c:v>
                </c:pt>
                <c:pt idx="7">
                  <c:v>Новодвинск</c:v>
                </c:pt>
                <c:pt idx="8">
                  <c:v>п.Плесецк</c:v>
                </c:pt>
                <c:pt idx="9">
                  <c:v>Пинежский район</c:v>
                </c:pt>
                <c:pt idx="10">
                  <c:v>г.Мирный</c:v>
                </c:pt>
                <c:pt idx="11">
                  <c:v>Северодвинск</c:v>
                </c:pt>
                <c:pt idx="12">
                  <c:v>Устьянский район </c:v>
                </c:pt>
                <c:pt idx="13">
                  <c:v>Холмогорский район</c:v>
                </c:pt>
              </c:strCache>
            </c:strRef>
          </c:cat>
          <c:val>
            <c:numRef>
              <c:f>Лист2!$B$1:$B$14</c:f>
              <c:numCache>
                <c:formatCode>General</c:formatCode>
                <c:ptCount val="14"/>
                <c:pt idx="0">
                  <c:v>7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3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6D-41C5-AB76-9169A81610D8}"/>
            </c:ext>
          </c:extLst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2318983274524018"/>
          <c:y val="3.9620020325107544E-2"/>
          <c:w val="0.25052396473757682"/>
          <c:h val="0.8920522048220797"/>
        </c:manualLayout>
      </c:layout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600" b="1"/>
            </a:pPr>
            <a:r>
              <a:rPr lang="ru-RU" sz="1600" b="1"/>
              <a:t>Очная форма обучения</a:t>
            </a:r>
          </a:p>
        </c:rich>
      </c:tx>
    </c:title>
    <c:plotArea>
      <c:layout/>
      <c:barChart>
        <c:barDir val="col"/>
        <c:grouping val="percentStacked"/>
        <c:ser>
          <c:idx val="0"/>
          <c:order val="0"/>
          <c:tx>
            <c:strRef>
              <c:f>Лист5!$A$6</c:f>
              <c:strCache>
                <c:ptCount val="1"/>
                <c:pt idx="0">
                  <c:v>Исполнительные органы государственной власти Архангельской области</c:v>
                </c:pt>
              </c:strCache>
            </c:strRef>
          </c:tx>
          <c:cat>
            <c:numRef>
              <c:f>Лист5!$B$5:$D$5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Лист5!$B$6:$D$6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E3-40EF-A21E-ED65D51DF627}"/>
            </c:ext>
          </c:extLst>
        </c:ser>
        <c:ser>
          <c:idx val="1"/>
          <c:order val="1"/>
          <c:tx>
            <c:strRef>
              <c:f>Лист5!$A$7</c:f>
              <c:strCache>
                <c:ptCount val="1"/>
                <c:pt idx="0">
                  <c:v>Органы местного самоуправления в Архангельской области</c:v>
                </c:pt>
              </c:strCache>
            </c:strRef>
          </c:tx>
          <c:cat>
            <c:numRef>
              <c:f>Лист5!$B$5:$D$5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Лист5!$B$7:$D$7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E3-40EF-A21E-ED65D51DF627}"/>
            </c:ext>
          </c:extLst>
        </c:ser>
        <c:ser>
          <c:idx val="2"/>
          <c:order val="2"/>
          <c:tx>
            <c:strRef>
              <c:f>Лист5!$A$8</c:f>
              <c:strCache>
                <c:ptCount val="1"/>
                <c:pt idx="0">
                  <c:v>Иные базы практик</c:v>
                </c:pt>
              </c:strCache>
            </c:strRef>
          </c:tx>
          <c:cat>
            <c:numRef>
              <c:f>Лист5!$B$5:$D$5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Лист5!$B$8:$D$8</c:f>
              <c:numCache>
                <c:formatCode>General</c:formatCode>
                <c:ptCount val="3"/>
                <c:pt idx="0">
                  <c:v>7</c:v>
                </c:pt>
                <c:pt idx="1">
                  <c:v>5</c:v>
                </c:pt>
                <c:pt idx="2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3E3-40EF-A21E-ED65D51DF627}"/>
            </c:ext>
          </c:extLst>
        </c:ser>
        <c:gapWidth val="55"/>
        <c:overlap val="100"/>
        <c:axId val="109197952"/>
        <c:axId val="109207936"/>
      </c:barChart>
      <c:catAx>
        <c:axId val="1091979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09207936"/>
        <c:crosses val="autoZero"/>
        <c:auto val="1"/>
        <c:lblAlgn val="ctr"/>
        <c:lblOffset val="100"/>
      </c:catAx>
      <c:valAx>
        <c:axId val="109207936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109197952"/>
        <c:crosses val="autoZero"/>
        <c:crossBetween val="between"/>
      </c:valAx>
    </c:plotArea>
    <c:legend>
      <c:legendPos val="r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Заочная</a:t>
            </a:r>
            <a:r>
              <a:rPr lang="ru-RU" sz="1600" baseline="0"/>
              <a:t> форма обучения</a:t>
            </a:r>
            <a:endParaRPr lang="ru-RU" sz="1600"/>
          </a:p>
        </c:rich>
      </c:tx>
    </c:title>
    <c:plotArea>
      <c:layout/>
      <c:barChart>
        <c:barDir val="col"/>
        <c:grouping val="percentStacked"/>
        <c:ser>
          <c:idx val="0"/>
          <c:order val="0"/>
          <c:tx>
            <c:strRef>
              <c:f>Лист5!$A$13</c:f>
              <c:strCache>
                <c:ptCount val="1"/>
                <c:pt idx="0">
                  <c:v>Исполнительные органы государственной власти Архангельской области</c:v>
                </c:pt>
              </c:strCache>
            </c:strRef>
          </c:tx>
          <c:cat>
            <c:numRef>
              <c:f>Лист5!$B$12:$E$12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Лист5!$B$13:$E$13</c:f>
              <c:numCache>
                <c:formatCode>General</c:formatCode>
                <c:ptCount val="4"/>
                <c:pt idx="0">
                  <c:v>3</c:v>
                </c:pt>
                <c:pt idx="1">
                  <c:v>0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31-40A9-A287-70086EDC0EB0}"/>
            </c:ext>
          </c:extLst>
        </c:ser>
        <c:ser>
          <c:idx val="1"/>
          <c:order val="1"/>
          <c:tx>
            <c:strRef>
              <c:f>Лист5!$A$14</c:f>
              <c:strCache>
                <c:ptCount val="1"/>
                <c:pt idx="0">
                  <c:v>Органы местного самоуправления в Архангельской области</c:v>
                </c:pt>
              </c:strCache>
            </c:strRef>
          </c:tx>
          <c:cat>
            <c:numRef>
              <c:f>Лист5!$B$12:$E$12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Лист5!$B$14:$E$14</c:f>
              <c:numCache>
                <c:formatCode>General</c:formatCode>
                <c:ptCount val="4"/>
                <c:pt idx="0">
                  <c:v>7</c:v>
                </c:pt>
                <c:pt idx="1">
                  <c:v>7</c:v>
                </c:pt>
                <c:pt idx="2">
                  <c:v>1</c:v>
                </c:pt>
                <c:pt idx="3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931-40A9-A287-70086EDC0EB0}"/>
            </c:ext>
          </c:extLst>
        </c:ser>
        <c:ser>
          <c:idx val="2"/>
          <c:order val="2"/>
          <c:tx>
            <c:strRef>
              <c:f>Лист5!$A$15</c:f>
              <c:strCache>
                <c:ptCount val="1"/>
                <c:pt idx="0">
                  <c:v>Иные базы практик</c:v>
                </c:pt>
              </c:strCache>
            </c:strRef>
          </c:tx>
          <c:cat>
            <c:numRef>
              <c:f>Лист5!$B$12:$E$12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Лист5!$B$15:$E$15</c:f>
              <c:numCache>
                <c:formatCode>General</c:formatCode>
                <c:ptCount val="4"/>
                <c:pt idx="0">
                  <c:v>8</c:v>
                </c:pt>
                <c:pt idx="1">
                  <c:v>6</c:v>
                </c:pt>
                <c:pt idx="2">
                  <c:v>6</c:v>
                </c:pt>
                <c:pt idx="3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931-40A9-A287-70086EDC0EB0}"/>
            </c:ext>
          </c:extLst>
        </c:ser>
        <c:gapWidth val="55"/>
        <c:overlap val="100"/>
        <c:axId val="109226624"/>
        <c:axId val="109240704"/>
      </c:barChart>
      <c:catAx>
        <c:axId val="10922662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09240704"/>
        <c:crosses val="autoZero"/>
        <c:auto val="1"/>
        <c:lblAlgn val="ctr"/>
        <c:lblOffset val="100"/>
      </c:catAx>
      <c:valAx>
        <c:axId val="10924070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109226624"/>
        <c:crosses val="autoZero"/>
        <c:crossBetween val="between"/>
      </c:valAx>
    </c:plotArea>
    <c:legend>
      <c:legendPos val="r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</c:chart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26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3">
      <a:schemeClr val="dk1"/>
    </cs:effectRef>
    <cs:fontRef idx="minor">
      <a:schemeClr val="tx1"/>
    </cs:fontRef>
  </cs:dataPoint3D>
  <cs:dataPointLine>
    <cs:lnRef idx="1">
      <cs:styleClr val="auto"/>
    </cs:lnRef>
    <cs:lineWidthScale>7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3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3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26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3">
      <a:schemeClr val="dk1"/>
    </cs:effectRef>
    <cs:fontRef idx="minor">
      <a:schemeClr val="tx1"/>
    </cs:fontRef>
  </cs:dataPoint3D>
  <cs:dataPointLine>
    <cs:lnRef idx="1">
      <cs:styleClr val="auto"/>
    </cs:lnRef>
    <cs:lineWidthScale>7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3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3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CC37B9-779F-4FF1-8567-E9A6A6605B0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333CDDF-32F1-41CA-99FC-10AA90E4FC4F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ФГОС</a:t>
          </a:r>
        </a:p>
        <a:p>
          <a:endParaRPr lang="ru-RU" sz="800" b="1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38.03.04 </a:t>
          </a:r>
          <a:r>
            <a:rPr lang="ru-RU" sz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ГиМУ</a:t>
          </a:r>
          <a:endParaRPr lang="ru-RU" sz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(10.12.2014 №1567)</a:t>
          </a:r>
        </a:p>
        <a:p>
          <a:r>
            <a: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38.04.04 </a:t>
          </a:r>
          <a:r>
            <a:rPr lang="ru-RU" sz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ГиМУ</a:t>
          </a:r>
          <a:r>
            <a: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(26.11.2014 №1518)</a:t>
          </a:r>
        </a:p>
      </dgm:t>
    </dgm:pt>
    <dgm:pt modelId="{B33E785D-3854-487E-A6F8-8D104E503BCE}" type="parTrans" cxnId="{1D4230A7-35B0-42B0-A06B-C8F046F8E0C6}">
      <dgm:prSet/>
      <dgm:spPr/>
      <dgm:t>
        <a:bodyPr/>
        <a:lstStyle/>
        <a:p>
          <a:endParaRPr lang="ru-RU"/>
        </a:p>
      </dgm:t>
    </dgm:pt>
    <dgm:pt modelId="{D4EAE885-042D-4982-AD5A-5D03905B5E0E}" type="sibTrans" cxnId="{1D4230A7-35B0-42B0-A06B-C8F046F8E0C6}">
      <dgm:prSet/>
      <dgm:spPr/>
      <dgm:t>
        <a:bodyPr/>
        <a:lstStyle/>
        <a:p>
          <a:endParaRPr lang="ru-RU"/>
        </a:p>
      </dgm:t>
    </dgm:pt>
    <dgm:pt modelId="{04037552-1261-4B07-B9EC-B21DC968AF7D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ru-RU" sz="900" b="1" dirty="0">
            <a:solidFill>
              <a:schemeClr val="tx2"/>
            </a:solidFill>
          </a:endParaRPr>
        </a:p>
        <a:p>
          <a:endParaRPr lang="ru-RU" sz="500" b="1" dirty="0">
            <a:solidFill>
              <a:schemeClr val="tx2"/>
            </a:solidFill>
          </a:endParaRPr>
        </a:p>
        <a:p>
          <a:r>
            <a:rPr lang="ru-RU" sz="1200" b="1" dirty="0">
              <a:solidFill>
                <a:schemeClr val="tx2"/>
              </a:solidFill>
            </a:rPr>
            <a:t>СУОС</a:t>
          </a:r>
        </a:p>
        <a:p>
          <a:endParaRPr lang="ru-RU" sz="800" b="1" dirty="0">
            <a:solidFill>
              <a:schemeClr val="tx2"/>
            </a:solidFill>
          </a:endParaRPr>
        </a:p>
        <a:p>
          <a:r>
            <a: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38.03.04 </a:t>
          </a:r>
          <a:r>
            <a:rPr lang="ru-RU" sz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ГиМУ</a:t>
          </a:r>
          <a:r>
            <a: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(19.12.2019 №12)</a:t>
          </a:r>
        </a:p>
        <a:p>
          <a:r>
            <a: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38.04.04 </a:t>
          </a:r>
          <a:r>
            <a:rPr lang="ru-RU" sz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ГиМУ</a:t>
          </a:r>
          <a:r>
            <a: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(19.12.2019 №12)</a:t>
          </a:r>
          <a:endParaRPr lang="ru-RU" sz="1200" dirty="0">
            <a:solidFill>
              <a:schemeClr val="tx2"/>
            </a:solidFill>
          </a:endParaRPr>
        </a:p>
        <a:p>
          <a:endParaRPr lang="ru-RU" sz="1400" dirty="0"/>
        </a:p>
      </dgm:t>
    </dgm:pt>
    <dgm:pt modelId="{BEEB160B-45F6-41D3-8018-363198BCF94E}" type="parTrans" cxnId="{3611F64D-E2F1-49C5-9A6C-F1ECE47EA82C}">
      <dgm:prSet/>
      <dgm:spPr/>
      <dgm:t>
        <a:bodyPr/>
        <a:lstStyle/>
        <a:p>
          <a:endParaRPr lang="ru-RU"/>
        </a:p>
      </dgm:t>
    </dgm:pt>
    <dgm:pt modelId="{4B6F9D77-0BA8-490C-AFAC-B4E5C191F5B9}" type="sibTrans" cxnId="{3611F64D-E2F1-49C5-9A6C-F1ECE47EA82C}">
      <dgm:prSet/>
      <dgm:spPr/>
      <dgm:t>
        <a:bodyPr/>
        <a:lstStyle/>
        <a:p>
          <a:endParaRPr lang="ru-RU"/>
        </a:p>
      </dgm:t>
    </dgm:pt>
    <dgm:pt modelId="{F572E7A5-EB29-45C8-98AB-7704061836E5}" type="pres">
      <dgm:prSet presAssocID="{54CC37B9-779F-4FF1-8567-E9A6A6605B0C}" presName="Name0" presStyleCnt="0">
        <dgm:presLayoutVars>
          <dgm:dir/>
          <dgm:resizeHandles val="exact"/>
        </dgm:presLayoutVars>
      </dgm:prSet>
      <dgm:spPr/>
    </dgm:pt>
    <dgm:pt modelId="{6AA3E750-EA9B-4432-8A40-CA90DE1A7512}" type="pres">
      <dgm:prSet presAssocID="{B333CDDF-32F1-41CA-99FC-10AA90E4FC4F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5DA0DA-D661-46D7-B16A-3DE9D499538D}" type="pres">
      <dgm:prSet presAssocID="{D4EAE885-042D-4982-AD5A-5D03905B5E0E}" presName="sibTrans" presStyleLbl="sibTrans2D1" presStyleIdx="0" presStyleCnt="1"/>
      <dgm:spPr/>
      <dgm:t>
        <a:bodyPr/>
        <a:lstStyle/>
        <a:p>
          <a:endParaRPr lang="ru-RU"/>
        </a:p>
      </dgm:t>
    </dgm:pt>
    <dgm:pt modelId="{3FA36F8C-7F5C-4B67-BFD3-9A4AD4FCF228}" type="pres">
      <dgm:prSet presAssocID="{D4EAE885-042D-4982-AD5A-5D03905B5E0E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2062BAC0-B482-4C76-B2C8-31C89742BAFD}" type="pres">
      <dgm:prSet presAssocID="{04037552-1261-4B07-B9EC-B21DC968AF7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4230A7-35B0-42B0-A06B-C8F046F8E0C6}" srcId="{54CC37B9-779F-4FF1-8567-E9A6A6605B0C}" destId="{B333CDDF-32F1-41CA-99FC-10AA90E4FC4F}" srcOrd="0" destOrd="0" parTransId="{B33E785D-3854-487E-A6F8-8D104E503BCE}" sibTransId="{D4EAE885-042D-4982-AD5A-5D03905B5E0E}"/>
    <dgm:cxn modelId="{5587373C-E489-4460-B18B-B9E6A0B24056}" type="presOf" srcId="{04037552-1261-4B07-B9EC-B21DC968AF7D}" destId="{2062BAC0-B482-4C76-B2C8-31C89742BAFD}" srcOrd="0" destOrd="0" presId="urn:microsoft.com/office/officeart/2005/8/layout/process1"/>
    <dgm:cxn modelId="{4473EBCE-691B-4DFA-8335-449FF5707EF5}" type="presOf" srcId="{B333CDDF-32F1-41CA-99FC-10AA90E4FC4F}" destId="{6AA3E750-EA9B-4432-8A40-CA90DE1A7512}" srcOrd="0" destOrd="0" presId="urn:microsoft.com/office/officeart/2005/8/layout/process1"/>
    <dgm:cxn modelId="{3611F64D-E2F1-49C5-9A6C-F1ECE47EA82C}" srcId="{54CC37B9-779F-4FF1-8567-E9A6A6605B0C}" destId="{04037552-1261-4B07-B9EC-B21DC968AF7D}" srcOrd="1" destOrd="0" parTransId="{BEEB160B-45F6-41D3-8018-363198BCF94E}" sibTransId="{4B6F9D77-0BA8-490C-AFAC-B4E5C191F5B9}"/>
    <dgm:cxn modelId="{05316EA4-670D-4DA9-8086-52C27AB01BC4}" type="presOf" srcId="{D4EAE885-042D-4982-AD5A-5D03905B5E0E}" destId="{615DA0DA-D661-46D7-B16A-3DE9D499538D}" srcOrd="0" destOrd="0" presId="urn:microsoft.com/office/officeart/2005/8/layout/process1"/>
    <dgm:cxn modelId="{936D8881-943C-4A46-BDED-085CFF40C079}" type="presOf" srcId="{54CC37B9-779F-4FF1-8567-E9A6A6605B0C}" destId="{F572E7A5-EB29-45C8-98AB-7704061836E5}" srcOrd="0" destOrd="0" presId="urn:microsoft.com/office/officeart/2005/8/layout/process1"/>
    <dgm:cxn modelId="{66A07B4C-F2DC-440E-A94A-802504D0E996}" type="presOf" srcId="{D4EAE885-042D-4982-AD5A-5D03905B5E0E}" destId="{3FA36F8C-7F5C-4B67-BFD3-9A4AD4FCF228}" srcOrd="1" destOrd="0" presId="urn:microsoft.com/office/officeart/2005/8/layout/process1"/>
    <dgm:cxn modelId="{4856045E-D4D7-470E-8EFA-24F9980E034C}" type="presParOf" srcId="{F572E7A5-EB29-45C8-98AB-7704061836E5}" destId="{6AA3E750-EA9B-4432-8A40-CA90DE1A7512}" srcOrd="0" destOrd="0" presId="urn:microsoft.com/office/officeart/2005/8/layout/process1"/>
    <dgm:cxn modelId="{6938F038-F88D-4B46-9B3C-A46F0F56F520}" type="presParOf" srcId="{F572E7A5-EB29-45C8-98AB-7704061836E5}" destId="{615DA0DA-D661-46D7-B16A-3DE9D499538D}" srcOrd="1" destOrd="0" presId="urn:microsoft.com/office/officeart/2005/8/layout/process1"/>
    <dgm:cxn modelId="{9D017655-2617-449D-A899-D86D62061860}" type="presParOf" srcId="{615DA0DA-D661-46D7-B16A-3DE9D499538D}" destId="{3FA36F8C-7F5C-4B67-BFD3-9A4AD4FCF228}" srcOrd="0" destOrd="0" presId="urn:microsoft.com/office/officeart/2005/8/layout/process1"/>
    <dgm:cxn modelId="{2233181A-EDFD-47E7-9B6E-22FDE1AB3EFD}" type="presParOf" srcId="{F572E7A5-EB29-45C8-98AB-7704061836E5}" destId="{2062BAC0-B482-4C76-B2C8-31C89742BAFD}" srcOrd="2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CC37B9-779F-4FF1-8567-E9A6A6605B0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333CDDF-32F1-41CA-99FC-10AA90E4FC4F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ФГОС с учетом профессиональных стандартов</a:t>
          </a:r>
        </a:p>
        <a:p>
          <a:r>
            <a: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38.03.04 </a:t>
          </a:r>
          <a:r>
            <a:rPr lang="ru-RU" sz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ГиМУ</a:t>
          </a:r>
          <a:endParaRPr lang="ru-RU" sz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(13.08.2020 №1016)</a:t>
          </a:r>
        </a:p>
        <a:p>
          <a:r>
            <a: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38.04.04 </a:t>
          </a:r>
          <a:r>
            <a:rPr lang="ru-RU" sz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ГиМУ</a:t>
          </a:r>
          <a:r>
            <a: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(38.04.04 №1000)</a:t>
          </a:r>
        </a:p>
      </dgm:t>
    </dgm:pt>
    <dgm:pt modelId="{B33E785D-3854-487E-A6F8-8D104E503BCE}" type="parTrans" cxnId="{1D4230A7-35B0-42B0-A06B-C8F046F8E0C6}">
      <dgm:prSet/>
      <dgm:spPr/>
      <dgm:t>
        <a:bodyPr/>
        <a:lstStyle/>
        <a:p>
          <a:endParaRPr lang="ru-RU"/>
        </a:p>
      </dgm:t>
    </dgm:pt>
    <dgm:pt modelId="{D4EAE885-042D-4982-AD5A-5D03905B5E0E}" type="sibTrans" cxnId="{1D4230A7-35B0-42B0-A06B-C8F046F8E0C6}">
      <dgm:prSet/>
      <dgm:spPr/>
      <dgm:t>
        <a:bodyPr/>
        <a:lstStyle/>
        <a:p>
          <a:endParaRPr lang="ru-RU"/>
        </a:p>
      </dgm:t>
    </dgm:pt>
    <dgm:pt modelId="{04037552-1261-4B07-B9EC-B21DC968AF7D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ru-RU" sz="900" b="1" dirty="0">
            <a:solidFill>
              <a:schemeClr val="tx2"/>
            </a:solidFill>
          </a:endParaRPr>
        </a:p>
        <a:p>
          <a:endParaRPr lang="ru-RU" sz="500" b="1" dirty="0">
            <a:solidFill>
              <a:schemeClr val="tx2"/>
            </a:solidFill>
          </a:endParaRPr>
        </a:p>
        <a:p>
          <a:r>
            <a:rPr lang="ru-RU" sz="1200" b="1" dirty="0">
              <a:solidFill>
                <a:schemeClr val="tx2"/>
              </a:solidFill>
            </a:rPr>
            <a:t>СУОС</a:t>
          </a:r>
        </a:p>
        <a:p>
          <a:endParaRPr lang="ru-RU" sz="800" b="1" dirty="0">
            <a:solidFill>
              <a:schemeClr val="tx2"/>
            </a:solidFill>
          </a:endParaRPr>
        </a:p>
        <a:p>
          <a:r>
            <a: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Актуализация стандартов до конца 2020 года</a:t>
          </a:r>
          <a:endParaRPr lang="ru-RU" sz="1200" dirty="0">
            <a:solidFill>
              <a:schemeClr val="tx2"/>
            </a:solidFill>
          </a:endParaRPr>
        </a:p>
        <a:p>
          <a:endParaRPr lang="ru-RU" sz="1400" dirty="0"/>
        </a:p>
      </dgm:t>
    </dgm:pt>
    <dgm:pt modelId="{BEEB160B-45F6-41D3-8018-363198BCF94E}" type="parTrans" cxnId="{3611F64D-E2F1-49C5-9A6C-F1ECE47EA82C}">
      <dgm:prSet/>
      <dgm:spPr/>
      <dgm:t>
        <a:bodyPr/>
        <a:lstStyle/>
        <a:p>
          <a:endParaRPr lang="ru-RU"/>
        </a:p>
      </dgm:t>
    </dgm:pt>
    <dgm:pt modelId="{4B6F9D77-0BA8-490C-AFAC-B4E5C191F5B9}" type="sibTrans" cxnId="{3611F64D-E2F1-49C5-9A6C-F1ECE47EA82C}">
      <dgm:prSet/>
      <dgm:spPr/>
      <dgm:t>
        <a:bodyPr/>
        <a:lstStyle/>
        <a:p>
          <a:endParaRPr lang="ru-RU"/>
        </a:p>
      </dgm:t>
    </dgm:pt>
    <dgm:pt modelId="{F572E7A5-EB29-45C8-98AB-7704061836E5}" type="pres">
      <dgm:prSet presAssocID="{54CC37B9-779F-4FF1-8567-E9A6A6605B0C}" presName="Name0" presStyleCnt="0">
        <dgm:presLayoutVars>
          <dgm:dir/>
          <dgm:resizeHandles val="exact"/>
        </dgm:presLayoutVars>
      </dgm:prSet>
      <dgm:spPr/>
    </dgm:pt>
    <dgm:pt modelId="{6AA3E750-EA9B-4432-8A40-CA90DE1A7512}" type="pres">
      <dgm:prSet presAssocID="{B333CDDF-32F1-41CA-99FC-10AA90E4FC4F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5DA0DA-D661-46D7-B16A-3DE9D499538D}" type="pres">
      <dgm:prSet presAssocID="{D4EAE885-042D-4982-AD5A-5D03905B5E0E}" presName="sibTrans" presStyleLbl="sibTrans2D1" presStyleIdx="0" presStyleCnt="1"/>
      <dgm:spPr/>
      <dgm:t>
        <a:bodyPr/>
        <a:lstStyle/>
        <a:p>
          <a:endParaRPr lang="ru-RU"/>
        </a:p>
      </dgm:t>
    </dgm:pt>
    <dgm:pt modelId="{3FA36F8C-7F5C-4B67-BFD3-9A4AD4FCF228}" type="pres">
      <dgm:prSet presAssocID="{D4EAE885-042D-4982-AD5A-5D03905B5E0E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2062BAC0-B482-4C76-B2C8-31C89742BAFD}" type="pres">
      <dgm:prSet presAssocID="{04037552-1261-4B07-B9EC-B21DC968AF7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BCA916-7342-4409-8B9B-375FA462C6AE}" type="presOf" srcId="{B333CDDF-32F1-41CA-99FC-10AA90E4FC4F}" destId="{6AA3E750-EA9B-4432-8A40-CA90DE1A7512}" srcOrd="0" destOrd="0" presId="urn:microsoft.com/office/officeart/2005/8/layout/process1"/>
    <dgm:cxn modelId="{3F091EB3-2A2F-40D4-8CAA-5E0449F7A8F3}" type="presOf" srcId="{D4EAE885-042D-4982-AD5A-5D03905B5E0E}" destId="{615DA0DA-D661-46D7-B16A-3DE9D499538D}" srcOrd="0" destOrd="0" presId="urn:microsoft.com/office/officeart/2005/8/layout/process1"/>
    <dgm:cxn modelId="{F9B39B82-B6A0-44EA-A7BB-5AC2FBDB2433}" type="presOf" srcId="{04037552-1261-4B07-B9EC-B21DC968AF7D}" destId="{2062BAC0-B482-4C76-B2C8-31C89742BAFD}" srcOrd="0" destOrd="0" presId="urn:microsoft.com/office/officeart/2005/8/layout/process1"/>
    <dgm:cxn modelId="{1D4230A7-35B0-42B0-A06B-C8F046F8E0C6}" srcId="{54CC37B9-779F-4FF1-8567-E9A6A6605B0C}" destId="{B333CDDF-32F1-41CA-99FC-10AA90E4FC4F}" srcOrd="0" destOrd="0" parTransId="{B33E785D-3854-487E-A6F8-8D104E503BCE}" sibTransId="{D4EAE885-042D-4982-AD5A-5D03905B5E0E}"/>
    <dgm:cxn modelId="{F57250CA-BE9A-474D-A079-A67EE2BDAC9C}" type="presOf" srcId="{D4EAE885-042D-4982-AD5A-5D03905B5E0E}" destId="{3FA36F8C-7F5C-4B67-BFD3-9A4AD4FCF228}" srcOrd="1" destOrd="0" presId="urn:microsoft.com/office/officeart/2005/8/layout/process1"/>
    <dgm:cxn modelId="{3611F64D-E2F1-49C5-9A6C-F1ECE47EA82C}" srcId="{54CC37B9-779F-4FF1-8567-E9A6A6605B0C}" destId="{04037552-1261-4B07-B9EC-B21DC968AF7D}" srcOrd="1" destOrd="0" parTransId="{BEEB160B-45F6-41D3-8018-363198BCF94E}" sibTransId="{4B6F9D77-0BA8-490C-AFAC-B4E5C191F5B9}"/>
    <dgm:cxn modelId="{197CA717-F61B-4B50-8DDC-B85F8C8E179C}" type="presOf" srcId="{54CC37B9-779F-4FF1-8567-E9A6A6605B0C}" destId="{F572E7A5-EB29-45C8-98AB-7704061836E5}" srcOrd="0" destOrd="0" presId="urn:microsoft.com/office/officeart/2005/8/layout/process1"/>
    <dgm:cxn modelId="{18E45A39-895C-4960-8A29-269BA650279A}" type="presParOf" srcId="{F572E7A5-EB29-45C8-98AB-7704061836E5}" destId="{6AA3E750-EA9B-4432-8A40-CA90DE1A7512}" srcOrd="0" destOrd="0" presId="urn:microsoft.com/office/officeart/2005/8/layout/process1"/>
    <dgm:cxn modelId="{703C470D-33FE-4E15-9845-6DC8E8D4BE54}" type="presParOf" srcId="{F572E7A5-EB29-45C8-98AB-7704061836E5}" destId="{615DA0DA-D661-46D7-B16A-3DE9D499538D}" srcOrd="1" destOrd="0" presId="urn:microsoft.com/office/officeart/2005/8/layout/process1"/>
    <dgm:cxn modelId="{CD733022-AF6D-4C1D-9E17-54BB5BFF9EB8}" type="presParOf" srcId="{615DA0DA-D661-46D7-B16A-3DE9D499538D}" destId="{3FA36F8C-7F5C-4B67-BFD3-9A4AD4FCF228}" srcOrd="0" destOrd="0" presId="urn:microsoft.com/office/officeart/2005/8/layout/process1"/>
    <dgm:cxn modelId="{931BA7A7-E9C8-4E47-8328-8D1123252945}" type="presParOf" srcId="{F572E7A5-EB29-45C8-98AB-7704061836E5}" destId="{2062BAC0-B482-4C76-B2C8-31C89742BAFD}" srcOrd="2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3E750-EA9B-4432-8A40-CA90DE1A7512}">
      <dsp:nvSpPr>
        <dsp:cNvPr id="0" name=""/>
        <dsp:cNvSpPr/>
      </dsp:nvSpPr>
      <dsp:spPr>
        <a:xfrm>
          <a:off x="3444" y="0"/>
          <a:ext cx="2097362" cy="1440160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ФГОС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b="1" kern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38.03.04 </a:t>
          </a:r>
          <a:r>
            <a:rPr lang="ru-RU" sz="1200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ГиМУ</a:t>
          </a:r>
          <a:endParaRPr lang="ru-RU" sz="1200" kern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(10.12.2014 №1567)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38.04.04 </a:t>
          </a:r>
          <a:r>
            <a:rPr lang="ru-RU" sz="1200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ГиМУ</a:t>
          </a:r>
          <a:r>
            <a:rPr lang="ru-RU" sz="12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(26.11.2014 №1518)</a:t>
          </a:r>
        </a:p>
      </dsp:txBody>
      <dsp:txXfrm>
        <a:off x="45625" y="42181"/>
        <a:ext cx="2013000" cy="1355798"/>
      </dsp:txXfrm>
    </dsp:sp>
    <dsp:sp modelId="{615DA0DA-D661-46D7-B16A-3DE9D499538D}">
      <dsp:nvSpPr>
        <dsp:cNvPr id="0" name=""/>
        <dsp:cNvSpPr/>
      </dsp:nvSpPr>
      <dsp:spPr>
        <a:xfrm>
          <a:off x="2310543" y="460007"/>
          <a:ext cx="444640" cy="520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300" kern="1200"/>
        </a:p>
      </dsp:txBody>
      <dsp:txXfrm>
        <a:off x="2310543" y="564036"/>
        <a:ext cx="311248" cy="312087"/>
      </dsp:txXfrm>
    </dsp:sp>
    <dsp:sp modelId="{2062BAC0-B482-4C76-B2C8-31C89742BAFD}">
      <dsp:nvSpPr>
        <dsp:cNvPr id="0" name=""/>
        <dsp:cNvSpPr/>
      </dsp:nvSpPr>
      <dsp:spPr>
        <a:xfrm>
          <a:off x="2939752" y="0"/>
          <a:ext cx="2097362" cy="1440160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900" b="1" kern="1200" dirty="0">
            <a:solidFill>
              <a:schemeClr val="tx2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 dirty="0">
            <a:solidFill>
              <a:schemeClr val="tx2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tx2"/>
              </a:solidFill>
            </a:rPr>
            <a:t>СУОС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b="1" kern="1200" dirty="0">
            <a:solidFill>
              <a:schemeClr val="tx2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38.03.04 </a:t>
          </a:r>
          <a:r>
            <a:rPr lang="ru-RU" sz="1200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ГиМУ</a:t>
          </a:r>
          <a:r>
            <a:rPr lang="ru-RU" sz="12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(19.12.2019 №12)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38.04.04 </a:t>
          </a:r>
          <a:r>
            <a:rPr lang="ru-RU" sz="1200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ГиМУ</a:t>
          </a:r>
          <a:r>
            <a:rPr lang="ru-RU" sz="12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(19.12.2019 №12)</a:t>
          </a:r>
          <a:endParaRPr lang="ru-RU" sz="1200" kern="1200" dirty="0">
            <a:solidFill>
              <a:schemeClr val="tx2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/>
        </a:p>
      </dsp:txBody>
      <dsp:txXfrm>
        <a:off x="2981933" y="42181"/>
        <a:ext cx="2013000" cy="13557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3E750-EA9B-4432-8A40-CA90DE1A7512}">
      <dsp:nvSpPr>
        <dsp:cNvPr id="0" name=""/>
        <dsp:cNvSpPr/>
      </dsp:nvSpPr>
      <dsp:spPr>
        <a:xfrm>
          <a:off x="3444" y="0"/>
          <a:ext cx="2097362" cy="1440160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ФГОС с учетом профессиональных стандартов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38.03.04 </a:t>
          </a:r>
          <a:r>
            <a:rPr lang="ru-RU" sz="1200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ГиМУ</a:t>
          </a:r>
          <a:endParaRPr lang="ru-RU" sz="1200" kern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(13.08.2020 №1016)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38.04.04 </a:t>
          </a:r>
          <a:r>
            <a:rPr lang="ru-RU" sz="1200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ГиМУ</a:t>
          </a:r>
          <a:r>
            <a:rPr lang="ru-RU" sz="12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(38.04.04 №1000)</a:t>
          </a:r>
        </a:p>
      </dsp:txBody>
      <dsp:txXfrm>
        <a:off x="45625" y="42181"/>
        <a:ext cx="2013000" cy="1355798"/>
      </dsp:txXfrm>
    </dsp:sp>
    <dsp:sp modelId="{615DA0DA-D661-46D7-B16A-3DE9D499538D}">
      <dsp:nvSpPr>
        <dsp:cNvPr id="0" name=""/>
        <dsp:cNvSpPr/>
      </dsp:nvSpPr>
      <dsp:spPr>
        <a:xfrm>
          <a:off x="2310543" y="460007"/>
          <a:ext cx="444640" cy="520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300" kern="1200"/>
        </a:p>
      </dsp:txBody>
      <dsp:txXfrm>
        <a:off x="2310543" y="564036"/>
        <a:ext cx="311248" cy="312087"/>
      </dsp:txXfrm>
    </dsp:sp>
    <dsp:sp modelId="{2062BAC0-B482-4C76-B2C8-31C89742BAFD}">
      <dsp:nvSpPr>
        <dsp:cNvPr id="0" name=""/>
        <dsp:cNvSpPr/>
      </dsp:nvSpPr>
      <dsp:spPr>
        <a:xfrm>
          <a:off x="2939752" y="0"/>
          <a:ext cx="2097362" cy="1440160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900" b="1" kern="1200" dirty="0">
            <a:solidFill>
              <a:schemeClr val="tx2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 dirty="0">
            <a:solidFill>
              <a:schemeClr val="tx2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tx2"/>
              </a:solidFill>
            </a:rPr>
            <a:t>СУОС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b="1" kern="1200" dirty="0">
            <a:solidFill>
              <a:schemeClr val="tx2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Актуализация стандартов до конца 2020 года</a:t>
          </a:r>
          <a:endParaRPr lang="ru-RU" sz="1200" kern="1200" dirty="0">
            <a:solidFill>
              <a:schemeClr val="tx2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/>
        </a:p>
      </dsp:txBody>
      <dsp:txXfrm>
        <a:off x="2981933" y="42181"/>
        <a:ext cx="2013000" cy="1355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C46FD-F407-44C9-89ED-570CD58688B8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137"/>
            <a:ext cx="289066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6866" y="9430137"/>
            <a:ext cx="289066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8BA86-0162-4F91-8187-E317E0EAF8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94217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91017-1D6F-47E1-B5BC-04871A23515D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400" y="744538"/>
            <a:ext cx="6618288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8ABEC-EE39-460D-B9CD-8E4923AB14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98866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8" y="747713"/>
            <a:ext cx="6615112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898663-EBF8-42F9-AF06-B6E375A07FD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6932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8ABEC-EE39-460D-B9CD-8E4923AB147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14916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8ABEC-EE39-460D-B9CD-8E4923AB1478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44023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3A7AC-3734-4F98-936E-1251EF291D5E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07918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3A7AC-3734-4F98-936E-1251EF291D5E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07918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8ABEC-EE39-460D-B9CD-8E4923AB1478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149162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8ABEC-EE39-460D-B9CD-8E4923AB1478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149162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Перечень организаций</a:t>
            </a:r>
          </a:p>
          <a:p>
            <a:r>
              <a:rPr lang="ru-RU" dirty="0"/>
              <a:t>География </a:t>
            </a:r>
          </a:p>
          <a:p>
            <a:r>
              <a:rPr lang="ru-RU" dirty="0"/>
              <a:t>НО! Мало в районы</a:t>
            </a:r>
          </a:p>
          <a:p>
            <a:r>
              <a:rPr lang="ru-RU" dirty="0"/>
              <a:t>        История с </a:t>
            </a:r>
            <a:r>
              <a:rPr lang="ru-RU" dirty="0" err="1"/>
              <a:t>газпромом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78ABEC-EE39-460D-B9CD-8E4923AB1478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34052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78ABEC-EE39-460D-B9CD-8E4923AB1478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9298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8ABEC-EE39-460D-B9CD-8E4923AB147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50928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От специалитета ушли в 2017 году</a:t>
            </a:r>
          </a:p>
          <a:p>
            <a:r>
              <a:rPr lang="ru-RU" dirty="0"/>
              <a:t>Увеличивается доля магистратуры, так как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78ABEC-EE39-460D-B9CD-8E4923AB147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48375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2018 год – набирали заочников</a:t>
            </a:r>
          </a:p>
          <a:p>
            <a:r>
              <a:rPr lang="ru-RU" dirty="0"/>
              <a:t>2019 год – заочников не набирали</a:t>
            </a:r>
          </a:p>
          <a:p>
            <a:r>
              <a:rPr lang="ru-RU" dirty="0"/>
              <a:t>2020 года - + снижение доходов населения</a:t>
            </a:r>
          </a:p>
          <a:p>
            <a:endParaRPr lang="ru-RU" dirty="0"/>
          </a:p>
          <a:p>
            <a:r>
              <a:rPr lang="ru-RU" dirty="0"/>
              <a:t>Магистратура более востребована, часто как второе высшее образование, часто более осознанно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78ABEC-EE39-460D-B9CD-8E4923AB147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0889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Традиционно для последних лет мало бюджетных мест и платные студенты составляют от 40 до 60 % контингента, но стоимость обучения очень высокая (очно - ……, очно-заочно - ……). Это определяет географию студентов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78ABEC-EE39-460D-B9CD-8E4923AB147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9375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71.1 Федерального закона «Об образовании в Российской Федерации»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частью 2 статьи 21 Федерального закона от 31 декабря 2014 года N 488-ФЗ «О промышленной политике в Российской Федерации»;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тся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основании договора о целевом обучении, заключенного между гражданином, поступающим на обучение по образовательной программе и федеральным государственным органом, органом государственной власти субъекта Российской Федерации, органом местного самоуправления, юридическим лицом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для организации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кадров по потребностям организации;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актуальных компетенций выпускников;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непосредственное участие в подготовке специалистов;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заказа/задания на выполнение работ и/или проведение исследований;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 качеством подготовки обучающихся.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Преимущества для абитуриента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поступление по отдельному конкурсу; </a:t>
            </a: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обучение на бюджетной основе; </a:t>
            </a: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помощь и поддержка от организации во время обучения; </a:t>
            </a: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гарантированное трудоустройство после окончания обучения (в соответствии с договором о целевом обучении).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78ABEC-EE39-460D-B9CD-8E4923AB147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3683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 рамках договора о целевом приеме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вправе вносить предложения по формированию образовательных программ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реализуемых в университете, с учетом дополнительных требований организации к уровню и качеству подготовки граждан.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78ABEC-EE39-460D-B9CD-8E4923AB147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6048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Рамки федеральные:</a:t>
            </a:r>
          </a:p>
          <a:p>
            <a:r>
              <a:rPr lang="ru-RU" dirty="0"/>
              <a:t>Указ президента по Обучение по системе 2+2, </a:t>
            </a:r>
          </a:p>
          <a:p>
            <a:r>
              <a:rPr lang="ru-RU" dirty="0"/>
              <a:t>СУОС (ФГОС)</a:t>
            </a:r>
          </a:p>
          <a:p>
            <a:endParaRPr lang="ru-RU" dirty="0"/>
          </a:p>
          <a:p>
            <a:r>
              <a:rPr lang="ru-RU" dirty="0"/>
              <a:t>Рамки университета:</a:t>
            </a:r>
          </a:p>
          <a:p>
            <a:r>
              <a:rPr lang="ru-RU" dirty="0"/>
              <a:t>Потоки</a:t>
            </a:r>
          </a:p>
          <a:p>
            <a:r>
              <a:rPr lang="ru-RU" dirty="0"/>
              <a:t>Формирование индивидуальной траектории студента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78ABEC-EE39-460D-B9CD-8E4923AB147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639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err="1"/>
              <a:t>сть</a:t>
            </a:r>
            <a:r>
              <a:rPr lang="ru-RU" dirty="0"/>
              <a:t> формирования на базе профильных комитетов областного Собрания депутатов АО института кураторства за образовательными программами бакалавриата и магистратуры с целью систематического взаимодействия с руководителями образовательных программ на предмет согласования учебного плана, содержания преподаваемых курсов, формирования портфеля открытых лекций в рамках основных образовательных программ.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78ABEC-EE39-460D-B9CD-8E4923AB147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8375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2236100" y="2074154"/>
            <a:ext cx="9000000" cy="3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https://narfu.ru/upload/medialibrary/052/logo_normal_normal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6363"/>
          <a:stretch/>
        </p:blipFill>
        <p:spPr bwMode="auto">
          <a:xfrm>
            <a:off x="9576494" y="352413"/>
            <a:ext cx="1835452" cy="14053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ый треугольник 12"/>
          <p:cNvSpPr/>
          <p:nvPr userDrawn="1"/>
        </p:nvSpPr>
        <p:spPr>
          <a:xfrm flipH="1">
            <a:off x="10058400" y="3822385"/>
            <a:ext cx="2133600" cy="303561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 userDrawn="1"/>
        </p:nvSpPr>
        <p:spPr>
          <a:xfrm rot="10800000" flipH="1">
            <a:off x="-1" y="0"/>
            <a:ext cx="3446585" cy="4220308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ый треугольник 8"/>
          <p:cNvSpPr/>
          <p:nvPr userDrawn="1"/>
        </p:nvSpPr>
        <p:spPr>
          <a:xfrm rot="5400000" flipH="1">
            <a:off x="-211019" y="211016"/>
            <a:ext cx="2110157" cy="1688124"/>
          </a:xfrm>
          <a:prstGeom prst="rt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58011"/>
            <a:ext cx="10363200" cy="1470025"/>
          </a:xfrm>
        </p:spPr>
        <p:txBody>
          <a:bodyPr/>
          <a:lstStyle>
            <a:lvl1pPr algn="ctr">
              <a:defRPr sz="4000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054968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>
                    <a:lumMod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0654D-7D77-4EC2-B414-C13CA10AB102}" type="datetime1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DA8A6-4FA4-48B5-8DFC-CC298C1D61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915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6701D-A461-446F-998C-8D09B56AF5A3}" type="datetime1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1DCB3-0AF6-4636-8C57-BA507A5E04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647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DDE80-2EA8-4B01-B72A-3EDF15CB3360}" type="datetime1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34C9D-A1BF-464C-B06D-97927D1F63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8824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8A817-3694-4512-9531-7E5889402311}" type="datetime1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pic>
        <p:nvPicPr>
          <p:cNvPr id="7" name="Picture 2" descr="https://narfu.ru/upload/medialibrary/052/logo_normal_normal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6363"/>
          <a:stretch/>
        </p:blipFill>
        <p:spPr bwMode="auto">
          <a:xfrm>
            <a:off x="10991380" y="200788"/>
            <a:ext cx="924605" cy="7079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CA973B11-DDD2-42E2-ACD7-0C12D647CF0A}"/>
              </a:ext>
            </a:extLst>
          </p:cNvPr>
          <p:cNvGrpSpPr/>
          <p:nvPr userDrawn="1"/>
        </p:nvGrpSpPr>
        <p:grpSpPr>
          <a:xfrm rot="10800000" flipH="1" flipV="1">
            <a:off x="2" y="-25895"/>
            <a:ext cx="849459" cy="1294659"/>
            <a:chOff x="-2" y="-1"/>
            <a:chExt cx="3446586" cy="4220309"/>
          </a:xfrm>
        </p:grpSpPr>
        <p:sp>
          <p:nvSpPr>
            <p:cNvPr id="12" name="Прямоугольный треугольник 11">
              <a:extLst>
                <a:ext uri="{FF2B5EF4-FFF2-40B4-BE49-F238E27FC236}">
                  <a16:creationId xmlns="" xmlns:a16="http://schemas.microsoft.com/office/drawing/2014/main" id="{DB5378E4-7A7C-4B0F-98F6-F56289D6886F}"/>
                </a:ext>
              </a:extLst>
            </p:cNvPr>
            <p:cNvSpPr/>
            <p:nvPr/>
          </p:nvSpPr>
          <p:spPr>
            <a:xfrm rot="10800000" flipH="1">
              <a:off x="-1" y="0"/>
              <a:ext cx="3446585" cy="4220308"/>
            </a:xfrm>
            <a:prstGeom prst="rtTriangl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ый треугольник 12">
              <a:extLst>
                <a:ext uri="{FF2B5EF4-FFF2-40B4-BE49-F238E27FC236}">
                  <a16:creationId xmlns="" xmlns:a16="http://schemas.microsoft.com/office/drawing/2014/main" id="{CE8A2A57-43AC-4705-B4D9-AB9FB23D0E99}"/>
                </a:ext>
              </a:extLst>
            </p:cNvPr>
            <p:cNvSpPr/>
            <p:nvPr/>
          </p:nvSpPr>
          <p:spPr>
            <a:xfrm rot="5400000" flipH="1">
              <a:off x="-211019" y="211016"/>
              <a:ext cx="2110157" cy="1688124"/>
            </a:xfrm>
            <a:prstGeom prst="rtTriangle">
              <a:avLst/>
            </a:prstGeom>
            <a:solidFill>
              <a:srgbClr val="4F81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" name="Прямоугольник 14"/>
          <p:cNvSpPr/>
          <p:nvPr userDrawn="1"/>
        </p:nvSpPr>
        <p:spPr>
          <a:xfrm>
            <a:off x="0" y="-33472"/>
            <a:ext cx="1559496" cy="2019324"/>
          </a:xfrm>
          <a:prstGeom prst="rect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>
            <a:extLst>
              <a:ext uri="{FF2B5EF4-FFF2-40B4-BE49-F238E27FC236}">
                <a16:creationId xmlns="" xmlns:a16="http://schemas.microsoft.com/office/drawing/2014/main" id="{CA973B11-DDD2-42E2-ACD7-0C12D647CF0A}"/>
              </a:ext>
            </a:extLst>
          </p:cNvPr>
          <p:cNvGrpSpPr/>
          <p:nvPr userDrawn="1"/>
        </p:nvGrpSpPr>
        <p:grpSpPr>
          <a:xfrm flipH="1" flipV="1">
            <a:off x="10263555" y="3946244"/>
            <a:ext cx="1928445" cy="2939140"/>
            <a:chOff x="-2" y="-1"/>
            <a:chExt cx="3446586" cy="4220309"/>
          </a:xfrm>
        </p:grpSpPr>
        <p:sp>
          <p:nvSpPr>
            <p:cNvPr id="9" name="Прямоугольный треугольник 8">
              <a:extLst>
                <a:ext uri="{FF2B5EF4-FFF2-40B4-BE49-F238E27FC236}">
                  <a16:creationId xmlns="" xmlns:a16="http://schemas.microsoft.com/office/drawing/2014/main" id="{DB5378E4-7A7C-4B0F-98F6-F56289D6886F}"/>
                </a:ext>
              </a:extLst>
            </p:cNvPr>
            <p:cNvSpPr/>
            <p:nvPr/>
          </p:nvSpPr>
          <p:spPr>
            <a:xfrm rot="10800000" flipH="1">
              <a:off x="-1" y="0"/>
              <a:ext cx="3446585" cy="4220308"/>
            </a:xfrm>
            <a:prstGeom prst="rt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ый треугольник 9">
              <a:extLst>
                <a:ext uri="{FF2B5EF4-FFF2-40B4-BE49-F238E27FC236}">
                  <a16:creationId xmlns="" xmlns:a16="http://schemas.microsoft.com/office/drawing/2014/main" id="{CE8A2A57-43AC-4705-B4D9-AB9FB23D0E99}"/>
                </a:ext>
              </a:extLst>
            </p:cNvPr>
            <p:cNvSpPr/>
            <p:nvPr/>
          </p:nvSpPr>
          <p:spPr>
            <a:xfrm rot="5400000" flipH="1">
              <a:off x="-211019" y="211016"/>
              <a:ext cx="2110157" cy="1688124"/>
            </a:xfrm>
            <a:prstGeom prst="rtTriangl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9806880" cy="994123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ru-RU" sz="3600">
                <a:solidFill>
                  <a:srgbClr val="002060"/>
                </a:solidFill>
                <a:latin typeface="Bahnschrift SemiBold" panose="020B0502040204020203" pitchFamily="34" charset="0"/>
              </a:defRPr>
            </a:lvl1pPr>
          </a:lstStyle>
          <a:p>
            <a:pPr lvl="0" algn="l" defTabSz="914400" latinLnBrk="0">
              <a:lnSpc>
                <a:spcPct val="90000"/>
              </a:lnSpc>
              <a:buNone/>
            </a:pPr>
            <a:r>
              <a:rPr lang="ru-RU" dirty="0"/>
              <a:t>Образец заголовка</a:t>
            </a:r>
          </a:p>
        </p:txBody>
      </p:sp>
      <p:cxnSp>
        <p:nvCxnSpPr>
          <p:cNvPr id="17" name="Прямая соединительная линия 16"/>
          <p:cNvCxnSpPr/>
          <p:nvPr userDrawn="1"/>
        </p:nvCxnSpPr>
        <p:spPr>
          <a:xfrm>
            <a:off x="335360" y="1268764"/>
            <a:ext cx="11520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200382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75B5E-0D43-4B33-B564-B6C15FD1F4AA}" type="datetime1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8B9FA-2DB6-4FD6-A2CD-A3B2CD108C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6208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88843"/>
            <a:ext cx="53848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88843"/>
            <a:ext cx="53848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6CF9B-AFF9-4F6F-8814-074D5A1963C1}" type="datetime1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B2E81-1581-4B84-A62B-460F379E76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7753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9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7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9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AFDD2-39A7-47E4-9DFB-1FCACA139436}" type="datetime1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09D24-029A-4825-A37E-9F82A1E36B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2476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08C28-57C5-42E0-ACAC-78AEED26FE18}" type="datetime1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BDCB9-3A57-4712-B9CB-D3AD58D7AE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4737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821B9-B02F-4EB3-80E7-B4655950ECE5}" type="datetime1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88BD7-B189-4C93-8D9B-FF6A86D77D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2690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57189" indent="0">
              <a:buNone/>
              <a:defRPr sz="1200"/>
            </a:lvl2pPr>
            <a:lvl3pPr marL="914377" indent="0">
              <a:buNone/>
              <a:defRPr sz="11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1D8E2-9AF1-4101-A6AB-B6E614795E1D}" type="datetime1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42D41-7B3E-4859-920A-63E3868FDC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9034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4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42"/>
            <a:ext cx="73152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57189" indent="0">
              <a:buNone/>
              <a:defRPr sz="1200"/>
            </a:lvl2pPr>
            <a:lvl3pPr marL="914377" indent="0">
              <a:buNone/>
              <a:defRPr sz="11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30558-3DE6-4A0F-98A6-341939EFBD17}" type="datetime1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94B7F-6B70-457D-9BF1-61C8DDD8E2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54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6"/>
            <a:ext cx="28448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7CAA05-3953-46F3-A69C-97FDEE76636A}" type="datetime1">
              <a:rPr lang="ru-RU" smtClean="0"/>
              <a:pPr>
                <a:defRPr/>
              </a:pPr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6"/>
            <a:ext cx="28448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65940-2452-4F9C-B13F-79D73A5EB3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521008"/>
            <a:ext cx="10972800" cy="4680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1506791" y="274641"/>
            <a:ext cx="9269732" cy="994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9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Data" Target="../diagrams/data1.xml"/><Relationship Id="rId7" Type="http://schemas.openxmlformats.org/officeDocument/2006/relationships/diagramData" Target="../diagrams/data2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microsoft.com/office/2007/relationships/diagramDrawing" Target="../diagrams/drawing1.xml"/><Relationship Id="rId5" Type="http://schemas.openxmlformats.org/officeDocument/2006/relationships/diagramQuickStyle" Target="../diagrams/quickStyle1.xml"/><Relationship Id="rId10" Type="http://schemas.openxmlformats.org/officeDocument/2006/relationships/diagramColors" Target="../diagrams/colors2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983432" y="2276872"/>
            <a:ext cx="10363200" cy="2880320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ru-RU" sz="3200" dirty="0"/>
              <a:t>Подготовка специалистов по направлению </a:t>
            </a:r>
            <a:br>
              <a:rPr lang="ru-RU" sz="3200" dirty="0"/>
            </a:br>
            <a:r>
              <a:rPr lang="ru-RU" sz="3200" dirty="0"/>
              <a:t>«Государственное и муниципальное управление» в рамках основных образовательных программ </a:t>
            </a:r>
            <a:r>
              <a:rPr lang="ru-RU" sz="3200" dirty="0" err="1"/>
              <a:t>бакалавриата</a:t>
            </a:r>
            <a:r>
              <a:rPr lang="ru-RU" sz="3200" dirty="0"/>
              <a:t> и магистратуры </a:t>
            </a:r>
            <a:endParaRPr lang="ru-RU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3352" y="5475330"/>
            <a:ext cx="99371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Силуанова Людмила Сергеевна, к.э.н., доцент </a:t>
            </a:r>
          </a:p>
          <a:p>
            <a:r>
              <a:rPr lang="ru-RU" sz="2000" dirty="0"/>
              <a:t>директор Высшей школы экономики, управления и права САФУ имени М.В. Ломоносова</a:t>
            </a:r>
            <a:endParaRPr lang="ru-RU" altLang="ru-RU" sz="20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3578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Образовательный процесс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63352" y="1268760"/>
            <a:ext cx="5400600" cy="4968552"/>
          </a:xfrm>
          <a:prstGeom prst="rect">
            <a:avLst/>
          </a:prstGeom>
          <a:noFill/>
          <a:ln>
            <a:gradFill>
              <a:gsLst>
                <a:gs pos="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964725" y="1268760"/>
            <a:ext cx="5904656" cy="4967395"/>
          </a:xfrm>
          <a:prstGeom prst="rect">
            <a:avLst/>
          </a:prstGeom>
          <a:noFill/>
          <a:ln>
            <a:gradFill>
              <a:gsLst>
                <a:gs pos="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39416" y="155679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Образовательные стандарты</a:t>
            </a:r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="" xmlns:p14="http://schemas.microsoft.com/office/powerpoint/2010/main" val="3986753118"/>
              </p:ext>
            </p:extLst>
          </p:nvPr>
        </p:nvGraphicFramePr>
        <p:xfrm>
          <a:off x="407368" y="2564904"/>
          <a:ext cx="5040560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="" xmlns:p14="http://schemas.microsoft.com/office/powerpoint/2010/main" val="3739852446"/>
              </p:ext>
            </p:extLst>
          </p:nvPr>
        </p:nvGraphicFramePr>
        <p:xfrm>
          <a:off x="335360" y="4437112"/>
          <a:ext cx="5040560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600056" y="1561508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Механизмы взаимодействия университета и работодателей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083837" y="2636912"/>
            <a:ext cx="570079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2"/>
                </a:solidFill>
              </a:rPr>
              <a:t>Совместная разработка образовательных стандартов представителей университета и работодателей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2"/>
                </a:solidFill>
              </a:rPr>
              <a:t>Внешняя экспертиза образовательных стандартов, основных образовательных программ и фондов оценочных средств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2"/>
                </a:solidFill>
              </a:rPr>
              <a:t>Участие практиков в образовательном процессе:</a:t>
            </a:r>
          </a:p>
          <a:p>
            <a:pPr marL="1268413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2"/>
                </a:solidFill>
              </a:rPr>
              <a:t>гостевые лекции</a:t>
            </a:r>
          </a:p>
          <a:p>
            <a:pPr marL="1268413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2"/>
                </a:solidFill>
              </a:rPr>
              <a:t>совместные курсы</a:t>
            </a:r>
          </a:p>
          <a:p>
            <a:pPr marL="1268413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2"/>
                </a:solidFill>
              </a:rPr>
              <a:t>индивидуальные курсы</a:t>
            </a:r>
          </a:p>
          <a:p>
            <a:pPr marL="1268413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2"/>
                </a:solidFill>
              </a:rPr>
              <a:t>базы практик и практической подготовки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29509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/>
              <a:t>Институт кураторства </a:t>
            </a:r>
            <a:r>
              <a:rPr lang="ru-RU" dirty="0"/>
              <a:t>с целью систематического взаимодействия с руководителями образовательных программ на предмет </a:t>
            </a:r>
          </a:p>
          <a:p>
            <a:pPr marL="0" indent="0">
              <a:buNone/>
            </a:pPr>
            <a:endParaRPr lang="ru-RU" dirty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/>
              <a:t>согласования учебного плана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/>
              <a:t>содержания преподаваемых курсов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/>
              <a:t>формирования портфеля открытых лекций в рамках основных образовательных программ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/>
              <a:t>Предложение</a:t>
            </a:r>
          </a:p>
        </p:txBody>
      </p:sp>
    </p:spTree>
    <p:extLst>
      <p:ext uri="{BB962C8B-B14F-4D97-AF65-F5344CB8AC3E}">
        <p14:creationId xmlns="" xmlns:p14="http://schemas.microsoft.com/office/powerpoint/2010/main" val="3595477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800" b="1" i="1" dirty="0"/>
              <a:t>Наиболее востребованные базы практики для </a:t>
            </a:r>
            <a:r>
              <a:rPr lang="ru-RU" sz="1800" b="1" i="1" u="sng" dirty="0"/>
              <a:t>очного обучения</a:t>
            </a:r>
            <a:r>
              <a:rPr lang="ru-RU" sz="1800" b="1" i="1" dirty="0"/>
              <a:t>:</a:t>
            </a:r>
            <a:endParaRPr lang="ru-RU" sz="18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/>
              <a:t>   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исполнительной власти Архангельской области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Архангельское областное Собрание депутатов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самоуправления 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(но не более 20%)</a:t>
            </a:r>
            <a:endParaRPr lang="en-US" sz="2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i="1" dirty="0"/>
              <a:t>Наиболее востребованные базы практики для </a:t>
            </a:r>
            <a:r>
              <a:rPr lang="ru-RU" sz="1800" b="1" i="1" u="sng" dirty="0"/>
              <a:t>заочной обучения:</a:t>
            </a:r>
            <a:endParaRPr lang="ru-RU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/>
              <a:t>   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рганы исполнительной власти Архангельской области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 СПО «Арктика»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 «ПО «Севмаш»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 ПО «Центр судоремонта Звездочка»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и муниципальные казенные предприятия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Архангельское областное Собрание депутатов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О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рганы местного самоуправления 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(но не более 20%)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238928" cy="994123"/>
          </a:xfrm>
        </p:spPr>
        <p:txBody>
          <a:bodyPr/>
          <a:lstStyle/>
          <a:p>
            <a:pPr algn="l"/>
            <a:r>
              <a:rPr lang="ru-RU" dirty="0"/>
              <a:t>Базы практики</a:t>
            </a:r>
          </a:p>
        </p:txBody>
      </p:sp>
    </p:spTree>
    <p:extLst>
      <p:ext uri="{BB962C8B-B14F-4D97-AF65-F5344CB8AC3E}">
        <p14:creationId xmlns="" xmlns:p14="http://schemas.microsoft.com/office/powerpoint/2010/main" val="2161732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Распределение студентов по базам практик (магистратура)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24024389"/>
              </p:ext>
            </p:extLst>
          </p:nvPr>
        </p:nvGraphicFramePr>
        <p:xfrm>
          <a:off x="609600" y="1520825"/>
          <a:ext cx="5198368" cy="37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57976809"/>
              </p:ext>
            </p:extLst>
          </p:nvPr>
        </p:nvGraphicFramePr>
        <p:xfrm>
          <a:off x="6096000" y="1628800"/>
          <a:ext cx="511256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964204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="" xmlns:a16="http://schemas.microsoft.com/office/drawing/2014/main" id="{2CE9A77C-034F-4E50-9E32-28A2F2CC1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Запланировать в повестке заседаний совета глав муниципальных образований обсуждение вопроса организации и содержания практик студентов. </a:t>
            </a:r>
          </a:p>
          <a:p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5AF0A1F0-5A2B-470D-BF46-244D800E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43481BBC-5C01-4521-816F-9BFEFBA41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Предложение</a:t>
            </a:r>
          </a:p>
        </p:txBody>
      </p:sp>
    </p:spTree>
    <p:extLst>
      <p:ext uri="{BB962C8B-B14F-4D97-AF65-F5344CB8AC3E}">
        <p14:creationId xmlns="" xmlns:p14="http://schemas.microsoft.com/office/powerpoint/2010/main" val="2378852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3561335" y="188640"/>
            <a:ext cx="5760640" cy="562075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2100" kern="1200" cap="none" spc="-75" baseline="0">
                <a:ln>
                  <a:noFill/>
                </a:ln>
                <a:solidFill>
                  <a:schemeClr val="tx2"/>
                </a:solidFill>
                <a:effectLst/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ru-RU" sz="3733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ПРОЕКТНЫЙ СЕМЕСТР</a:t>
            </a:r>
            <a:r>
              <a:rPr lang="en-US" sz="3733" b="1" dirty="0"/>
              <a:t/>
            </a:r>
            <a:br>
              <a:rPr lang="en-US" sz="3733" b="1" dirty="0"/>
            </a:br>
            <a:r>
              <a:rPr lang="en-US" sz="3733" b="1" dirty="0"/>
              <a:t/>
            </a:r>
            <a:br>
              <a:rPr lang="en-US" sz="3733" b="1" dirty="0"/>
            </a:br>
            <a:endParaRPr lang="ru-RU" sz="3733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43339" y="1022415"/>
            <a:ext cx="3224904" cy="40862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i="1" dirty="0">
                <a:latin typeface="Trebuchet MS" panose="020B0603020202020204" pitchFamily="34" charset="0"/>
              </a:rPr>
              <a:t>Декабрь - Январь </a:t>
            </a:r>
          </a:p>
        </p:txBody>
      </p:sp>
      <p:sp>
        <p:nvSpPr>
          <p:cNvPr id="25" name="Равнобедренный треугольник 24"/>
          <p:cNvSpPr/>
          <p:nvPr/>
        </p:nvSpPr>
        <p:spPr>
          <a:xfrm rot="10800000">
            <a:off x="1453715" y="1700807"/>
            <a:ext cx="604151" cy="379972"/>
          </a:xfrm>
          <a:prstGeom prst="triangl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3983765" y="1110163"/>
            <a:ext cx="3665104" cy="338554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Arial Narrow" panose="020B0606020202030204" pitchFamily="34" charset="0"/>
              </a:rPr>
              <a:t>Сбор технических заданий от партнеров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983765" y="1966576"/>
            <a:ext cx="3840427" cy="107721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Arial Narrow" panose="020B0606020202030204" pitchFamily="34" charset="0"/>
              </a:rPr>
              <a:t>Проектная работа:</a:t>
            </a:r>
          </a:p>
          <a:p>
            <a:pPr marL="228594" indent="-228594">
              <a:buFontTx/>
              <a:buChar char="-"/>
            </a:pPr>
            <a:r>
              <a:rPr lang="ru-RU" sz="1600" dirty="0">
                <a:latin typeface="Arial Narrow" panose="020B0606020202030204" pitchFamily="34" charset="0"/>
              </a:rPr>
              <a:t>Команда студентов</a:t>
            </a:r>
          </a:p>
          <a:p>
            <a:pPr marL="228594" indent="-228594">
              <a:buFontTx/>
              <a:buChar char="-"/>
            </a:pPr>
            <a:r>
              <a:rPr lang="ru-RU" sz="1600" dirty="0">
                <a:latin typeface="Arial Narrow" panose="020B0606020202030204" pitchFamily="34" charset="0"/>
              </a:rPr>
              <a:t>Наставник преподаватель</a:t>
            </a:r>
          </a:p>
          <a:p>
            <a:pPr marL="228594" indent="-228594">
              <a:buFontTx/>
              <a:buChar char="-"/>
            </a:pPr>
            <a:r>
              <a:rPr lang="ru-RU" sz="1600" dirty="0">
                <a:latin typeface="Arial Narrow" panose="020B0606020202030204" pitchFamily="34" charset="0"/>
              </a:rPr>
              <a:t>Наставник от заказчика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267" y="984645"/>
            <a:ext cx="3026676" cy="3219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167192" y="2180862"/>
            <a:ext cx="3224904" cy="40862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i="1" dirty="0">
                <a:latin typeface="Trebuchet MS" panose="020B0603020202020204" pitchFamily="34" charset="0"/>
              </a:rPr>
              <a:t>Февраль - Май </a:t>
            </a:r>
          </a:p>
        </p:txBody>
      </p:sp>
      <p:sp>
        <p:nvSpPr>
          <p:cNvPr id="61" name="Равнобедренный треугольник 60"/>
          <p:cNvSpPr/>
          <p:nvPr/>
        </p:nvSpPr>
        <p:spPr>
          <a:xfrm rot="10800000">
            <a:off x="1453714" y="2877082"/>
            <a:ext cx="604151" cy="379972"/>
          </a:xfrm>
          <a:prstGeom prst="triangl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167192" y="3429001"/>
            <a:ext cx="3224904" cy="40862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i="1" dirty="0">
                <a:latin typeface="Trebuchet MS" panose="020B0603020202020204" pitchFamily="34" charset="0"/>
              </a:rPr>
              <a:t>Июнь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983765" y="3516748"/>
            <a:ext cx="3665104" cy="338554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Arial Narrow" panose="020B0606020202030204" pitchFamily="34" charset="0"/>
              </a:rPr>
              <a:t>Открытая защита проектов</a:t>
            </a:r>
          </a:p>
        </p:txBody>
      </p:sp>
      <p:sp>
        <p:nvSpPr>
          <p:cNvPr id="3" name="Пятиугольник 2"/>
          <p:cNvSpPr/>
          <p:nvPr/>
        </p:nvSpPr>
        <p:spPr>
          <a:xfrm rot="5400000">
            <a:off x="1299591" y="3885265"/>
            <a:ext cx="960107" cy="1973712"/>
          </a:xfrm>
          <a:prstGeom prst="homePlat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dirty="0"/>
              <a:t>ПЕРСПЕКТИВА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07338" y="4859733"/>
            <a:ext cx="549060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📍 проект принят – реализация</a:t>
            </a:r>
          </a:p>
          <a:p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📍 проект – основа ВКР</a:t>
            </a:r>
          </a:p>
          <a:p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📍 талантливые студенты - трудоустройство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68168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3223154" y="188640"/>
            <a:ext cx="6951156" cy="562075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2100" kern="1200" cap="none" spc="-75" baseline="0">
                <a:ln>
                  <a:noFill/>
                </a:ln>
                <a:solidFill>
                  <a:schemeClr val="tx2"/>
                </a:solidFill>
                <a:effectLst/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ru-RU" sz="3733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ПРОЕКТНЫЙ СЕМЕСТР</a:t>
            </a:r>
            <a:r>
              <a:rPr lang="en-US" sz="3733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2020</a:t>
            </a:r>
            <a:r>
              <a:rPr lang="en-US" sz="3733" b="1" dirty="0"/>
              <a:t/>
            </a:r>
            <a:br>
              <a:rPr lang="en-US" sz="3733" b="1" dirty="0"/>
            </a:br>
            <a:r>
              <a:rPr lang="en-US" sz="3733" b="1" dirty="0"/>
              <a:t/>
            </a:r>
            <a:br>
              <a:rPr lang="en-US" sz="3733" b="1" dirty="0"/>
            </a:br>
            <a:endParaRPr lang="ru-RU" sz="3733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76120" y="1988840"/>
            <a:ext cx="48698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проработанных проектов (проектных команд)</a:t>
            </a:r>
          </a:p>
          <a:p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90 студентов</a:t>
            </a:r>
          </a:p>
          <a:p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Основное направление - маркетинг</a:t>
            </a:r>
          </a:p>
          <a:p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39350" y="1604798"/>
            <a:ext cx="722480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АНО АО «Агентство регионального развития»</a:t>
            </a:r>
          </a:p>
          <a:p>
            <a:pPr lvl="0"/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СПК «Архангельская клюква»</a:t>
            </a:r>
          </a:p>
          <a:p>
            <a:pPr lvl="0"/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Ассоциация «Фермеры Русского Севера»</a:t>
            </a:r>
          </a:p>
          <a:p>
            <a:pPr lvl="0"/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Гипермаркет мебели «Экспресс Офис»</a:t>
            </a:r>
          </a:p>
          <a:p>
            <a:pPr lvl="0"/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Типография ООО «Гефест»</a:t>
            </a:r>
          </a:p>
          <a:p>
            <a:pPr lvl="0"/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Издательский дом имени </a:t>
            </a:r>
            <a:r>
              <a:rPr lang="ru-RU" sz="16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В.Н.Булатова</a:t>
            </a:r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0"/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ИП Некрасов Р.А. компания </a:t>
            </a:r>
            <a:r>
              <a:rPr lang="ru-RU" sz="16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Smart</a:t>
            </a:r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Electric</a:t>
            </a:r>
            <a:endParaRPr lang="ru-RU" sz="16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ООО «Шартрез»</a:t>
            </a:r>
          </a:p>
          <a:p>
            <a:pPr lvl="0"/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Епифанова О.Н. </a:t>
            </a:r>
          </a:p>
          <a:p>
            <a:pPr lvl="0"/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ООО «</a:t>
            </a:r>
            <a:r>
              <a:rPr lang="ru-RU" sz="16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Таргет</a:t>
            </a:r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плюс»</a:t>
            </a:r>
          </a:p>
          <a:p>
            <a:pPr lvl="0"/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Ассоциация строительных экспертов Архангельской области</a:t>
            </a:r>
          </a:p>
          <a:p>
            <a:pPr lvl="0"/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ООО «РДМ-декор»</a:t>
            </a:r>
          </a:p>
          <a:p>
            <a:pPr lvl="0"/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ООО «</a:t>
            </a:r>
            <a:r>
              <a:rPr lang="ru-RU" sz="16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Электроснаб</a:t>
            </a:r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  <a:p>
            <a:pPr lvl="0"/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ТОС «Наследие Заостровья»</a:t>
            </a:r>
          </a:p>
          <a:p>
            <a:pPr lvl="0"/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Инновационный центр АРР</a:t>
            </a:r>
          </a:p>
          <a:p>
            <a:pPr lvl="0"/>
            <a:r>
              <a:rPr lang="ru-RU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DELS</a:t>
            </a:r>
          </a:p>
        </p:txBody>
      </p:sp>
    </p:spTree>
    <p:extLst>
      <p:ext uri="{BB962C8B-B14F-4D97-AF65-F5344CB8AC3E}">
        <p14:creationId xmlns="" xmlns:p14="http://schemas.microsoft.com/office/powerpoint/2010/main" val="455168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="" xmlns:a16="http://schemas.microsoft.com/office/drawing/2014/main" id="{694205C8-5DEF-4AD6-913A-08B6F4698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/>
              <a:t>С целью решения актуальных проблем краткосрочного периода, рассмотреть возможность </a:t>
            </a:r>
            <a:r>
              <a:rPr lang="ru-RU" b="1" dirty="0"/>
              <a:t>формирования</a:t>
            </a:r>
            <a:r>
              <a:rPr lang="ru-RU" dirty="0"/>
              <a:t> депутатским корпусом и муниципальными образованиями </a:t>
            </a:r>
            <a:r>
              <a:rPr lang="ru-RU" b="1" dirty="0"/>
              <a:t>запросов на выполнение проектов в декабре-январе</a:t>
            </a:r>
            <a:r>
              <a:rPr lang="ru-RU" dirty="0"/>
              <a:t> (выполнение проектов студентами в период февраль-май)</a:t>
            </a:r>
          </a:p>
          <a:p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DFF3D88-0568-4101-B8F3-3A62C5EF9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CF95962D-9393-4675-AA6A-6A0DFD687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Предложение</a:t>
            </a:r>
          </a:p>
        </p:txBody>
      </p:sp>
    </p:spTree>
    <p:extLst>
      <p:ext uri="{BB962C8B-B14F-4D97-AF65-F5344CB8AC3E}">
        <p14:creationId xmlns="" xmlns:p14="http://schemas.microsoft.com/office/powerpoint/2010/main" val="2939829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09600" y="1521008"/>
            <a:ext cx="10972800" cy="4932328"/>
          </a:xfrm>
        </p:spPr>
        <p:txBody>
          <a:bodyPr/>
          <a:lstStyle/>
          <a:p>
            <a:pPr algn="just"/>
            <a:r>
              <a:rPr lang="ru-RU" sz="2000" dirty="0"/>
              <a:t>Заказ Департамента по внутренней политике и местному самоуправлению администрации Губернатора Архангельской области и Правительства Архангельской области </a:t>
            </a:r>
          </a:p>
          <a:p>
            <a:pPr marL="0" indent="0">
              <a:buNone/>
            </a:pPr>
            <a:r>
              <a:rPr lang="ru-RU" sz="2000" i="1" dirty="0"/>
              <a:t>     Тема: «Создание единой системы оценки проектов ТОС в муниципальных               	     образованиях Архангельской области»</a:t>
            </a:r>
          </a:p>
          <a:p>
            <a:endParaRPr lang="ru-RU" sz="2000" i="1" dirty="0"/>
          </a:p>
          <a:p>
            <a:r>
              <a:rPr lang="ru-RU" sz="2000" dirty="0"/>
              <a:t>Заказ ПАО «Ростелеком» МРФ Северо-Запад, Архангельский филиал</a:t>
            </a:r>
          </a:p>
          <a:p>
            <a:pPr marL="0" indent="0">
              <a:buNone/>
            </a:pPr>
            <a:r>
              <a:rPr lang="ru-RU" sz="2000" dirty="0"/>
              <a:t>    </a:t>
            </a:r>
            <a:r>
              <a:rPr lang="ru-RU" sz="2000" i="1" dirty="0"/>
              <a:t>Тема: «Перспективы развития комплекса «Безопасный город» в комплексной 	 	   системе «Умный город»</a:t>
            </a:r>
          </a:p>
          <a:p>
            <a:pPr marL="0" indent="0">
              <a:buNone/>
            </a:pPr>
            <a:endParaRPr lang="ru-RU" sz="2000" dirty="0"/>
          </a:p>
          <a:p>
            <a:r>
              <a:rPr lang="ru-RU" sz="2000" dirty="0"/>
              <a:t>Заказ Архангельского областного института открытого образования </a:t>
            </a:r>
          </a:p>
          <a:p>
            <a:pPr marL="0" indent="0">
              <a:buNone/>
            </a:pPr>
            <a:r>
              <a:rPr lang="ru-RU" sz="2000" i="1" dirty="0"/>
              <a:t>    Тема: «Разработка элементов региональной модели профессионального роста 	   педагогических работников в рамках реализации национального проекта 	   «Образование»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3352" y="-675456"/>
            <a:ext cx="11319048" cy="1786211"/>
          </a:xfrm>
        </p:spPr>
        <p:txBody>
          <a:bodyPr/>
          <a:lstStyle/>
          <a:p>
            <a:pPr algn="l"/>
            <a:r>
              <a:rPr lang="ru-RU" dirty="0"/>
              <a:t>Подготовка выпускных квалификационных работ по заказу работодателей (опыт магистратуры)</a:t>
            </a:r>
          </a:p>
        </p:txBody>
      </p:sp>
    </p:spTree>
    <p:extLst>
      <p:ext uri="{BB962C8B-B14F-4D97-AF65-F5344CB8AC3E}">
        <p14:creationId xmlns="" xmlns:p14="http://schemas.microsoft.com/office/powerpoint/2010/main" val="2087173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30312" y="1383029"/>
            <a:ext cx="10972800" cy="5358339"/>
          </a:xfrm>
        </p:spPr>
        <p:txBody>
          <a:bodyPr/>
          <a:lstStyle/>
          <a:p>
            <a:pPr marL="0" indent="0">
              <a:buNone/>
            </a:pPr>
            <a:r>
              <a:rPr lang="ru-RU" sz="1800" b="1" i="1" dirty="0"/>
              <a:t>Темы ВКР отражают запросы</a:t>
            </a:r>
            <a:r>
              <a:rPr lang="ru-RU" sz="1800" dirty="0"/>
              <a:t>: </a:t>
            </a:r>
          </a:p>
          <a:p>
            <a:r>
              <a:rPr lang="ru-RU" sz="1800" i="1" dirty="0"/>
              <a:t>администрации МО «Город Архангельск», </a:t>
            </a:r>
            <a:endParaRPr lang="ru-RU" sz="1800" dirty="0"/>
          </a:p>
          <a:p>
            <a:r>
              <a:rPr lang="ru-RU" sz="1800" i="1" dirty="0"/>
              <a:t>избирательной комиссии Архангельской области, </a:t>
            </a:r>
            <a:endParaRPr lang="ru-RU" sz="1800" dirty="0"/>
          </a:p>
          <a:p>
            <a:r>
              <a:rPr lang="ru-RU" sz="1800" i="1" dirty="0"/>
              <a:t>департамента во внутренней политике и местному самоуправлению администрации Губернатора и Правительства Архангельской области</a:t>
            </a:r>
          </a:p>
          <a:p>
            <a:endParaRPr lang="ru-RU" sz="1800" i="1" dirty="0"/>
          </a:p>
          <a:p>
            <a:pPr marL="0" indent="0">
              <a:buNone/>
            </a:pPr>
            <a:r>
              <a:rPr lang="ru-RU" sz="1800" b="1" i="1" dirty="0"/>
              <a:t>Примеры тем:</a:t>
            </a:r>
          </a:p>
          <a:p>
            <a:r>
              <a:rPr lang="ru-RU" sz="1800" i="1" dirty="0"/>
              <a:t>Совершенствование территориальной организации местного самоуправления в Холмогорском муниципальном районе</a:t>
            </a:r>
            <a:endParaRPr lang="ru-RU" sz="1800" dirty="0"/>
          </a:p>
          <a:p>
            <a:r>
              <a:rPr lang="ru-RU" sz="1800" i="1" dirty="0"/>
              <a:t>Механизмы взаимодействия органов местного самоуправления с некоммерческими организациями в МО «Город Новодвинск»</a:t>
            </a:r>
            <a:endParaRPr lang="ru-RU" sz="1800" dirty="0"/>
          </a:p>
          <a:p>
            <a:r>
              <a:rPr lang="ru-RU" sz="1800" i="1" dirty="0"/>
              <a:t>Актуальные вопросы разработки и внедрения системы "Умный город" в МО «Город Архангельск»</a:t>
            </a:r>
            <a:endParaRPr lang="ru-RU" sz="1800" dirty="0"/>
          </a:p>
          <a:p>
            <a:r>
              <a:rPr lang="ru-RU" sz="1800" i="1" dirty="0"/>
              <a:t>Организационно — правовые аспекты проведения избирательных кампаний в Архангельской области</a:t>
            </a:r>
            <a:endParaRPr lang="ru-RU" sz="1800" dirty="0"/>
          </a:p>
          <a:p>
            <a:r>
              <a:rPr lang="ru-RU" sz="1800" i="1" dirty="0"/>
              <a:t>Развитие системы управления концессионными соглашениями в социальной сфере  Архангельской области</a:t>
            </a:r>
            <a:endParaRPr lang="ru-RU" sz="1800" dirty="0"/>
          </a:p>
          <a:p>
            <a:pPr marL="0" indent="0">
              <a:buNone/>
            </a:pPr>
            <a:endParaRPr lang="ru-RU" sz="18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3352" y="-459432"/>
            <a:ext cx="11593288" cy="1570187"/>
          </a:xfrm>
        </p:spPr>
        <p:txBody>
          <a:bodyPr/>
          <a:lstStyle/>
          <a:p>
            <a:pPr algn="l"/>
            <a:r>
              <a:rPr lang="ru-RU" dirty="0"/>
              <a:t>Подготовка выпускных квалификационных работ</a:t>
            </a:r>
            <a:br>
              <a:rPr lang="ru-RU" dirty="0"/>
            </a:br>
            <a:r>
              <a:rPr lang="ru-RU" dirty="0"/>
              <a:t> по заказу работодателей (планы бакалавриата)</a:t>
            </a:r>
          </a:p>
        </p:txBody>
      </p:sp>
    </p:spTree>
    <p:extLst>
      <p:ext uri="{BB962C8B-B14F-4D97-AF65-F5344CB8AC3E}">
        <p14:creationId xmlns="" xmlns:p14="http://schemas.microsoft.com/office/powerpoint/2010/main" val="167390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1424" y="188640"/>
            <a:ext cx="9173739" cy="1070987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ru-RU" sz="4000" dirty="0">
                <a:solidFill>
                  <a:schemeClr val="tx2"/>
                </a:solidFill>
              </a:rPr>
              <a:t>Контингент обучающихся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098643" y="1519626"/>
            <a:ext cx="5277914" cy="2672058"/>
          </a:xfrm>
          <a:prstGeom prst="rect">
            <a:avLst/>
          </a:prstGeom>
          <a:effectLst>
            <a:softEdge rad="165100"/>
          </a:effectLst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1000"/>
              </a:spcBef>
              <a:buFont typeface="Arial" panose="020B0604020202020204" pitchFamily="34" charset="0"/>
              <a:buNone/>
            </a:pPr>
            <a:endParaRPr lang="ru-RU" sz="2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41600" y="4451683"/>
            <a:ext cx="6096000" cy="264072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2 уровня подготовки:       3 формы обучения</a:t>
            </a: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бакалавриат</a:t>
            </a: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          - очное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-  магистратура                    - </a:t>
            </a:r>
            <a:r>
              <a:rPr lang="ru-RU" sz="24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заочное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- очно-заочное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15245157"/>
              </p:ext>
            </p:extLst>
          </p:nvPr>
        </p:nvGraphicFramePr>
        <p:xfrm>
          <a:off x="6093358" y="1259627"/>
          <a:ext cx="4930242" cy="353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175043455"/>
              </p:ext>
            </p:extLst>
          </p:nvPr>
        </p:nvGraphicFramePr>
        <p:xfrm>
          <a:off x="725713" y="1259627"/>
          <a:ext cx="5080001" cy="353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23179568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="" xmlns:a16="http://schemas.microsoft.com/office/drawing/2014/main" id="{A5F37598-8638-455D-B72E-BF1074F33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/>
              <a:t>С целью вовлечения студентов в актуальную региональную проблематику, рассмотреть возможность </a:t>
            </a:r>
            <a:r>
              <a:rPr lang="ru-RU" b="1" dirty="0"/>
              <a:t>формирования</a:t>
            </a:r>
            <a:r>
              <a:rPr lang="ru-RU" dirty="0"/>
              <a:t> депутатским корпусом и муниципальными образованиями </a:t>
            </a:r>
            <a:r>
              <a:rPr lang="ru-RU" b="1" dirty="0"/>
              <a:t>запросов на ВКР в период с апреля по июнь текущего года</a:t>
            </a:r>
            <a:r>
              <a:rPr lang="ru-RU" dirty="0"/>
              <a:t> (выполнение студентами бакалавриата в течение 1 года, студентами магистратуры в течение 2 лет)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4E61C1C-B988-483F-AE7A-76E8A9270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64768B14-7A58-4306-B7C5-1F5B18A23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Предложение</a:t>
            </a:r>
          </a:p>
        </p:txBody>
      </p:sp>
    </p:spTree>
    <p:extLst>
      <p:ext uri="{BB962C8B-B14F-4D97-AF65-F5344CB8AC3E}">
        <p14:creationId xmlns="" xmlns:p14="http://schemas.microsoft.com/office/powerpoint/2010/main" val="3548793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Трудоустройство выпускников (бакалавриат)</a:t>
            </a:r>
          </a:p>
        </p:txBody>
      </p:sp>
      <p:sp>
        <p:nvSpPr>
          <p:cNvPr id="5" name="Объект 1"/>
          <p:cNvSpPr txBox="1">
            <a:spLocks/>
          </p:cNvSpPr>
          <p:nvPr/>
        </p:nvSpPr>
        <p:spPr bwMode="auto">
          <a:xfrm>
            <a:off x="342102" y="1263675"/>
            <a:ext cx="10972800" cy="5092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marL="342891" indent="-342891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9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ru-RU" dirty="0"/>
          </a:p>
          <a:p>
            <a:pPr marL="0" indent="0">
              <a:buFont typeface="Arial" charset="0"/>
              <a:buNone/>
            </a:pP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63555580"/>
              </p:ext>
            </p:extLst>
          </p:nvPr>
        </p:nvGraphicFramePr>
        <p:xfrm>
          <a:off x="762000" y="1844824"/>
          <a:ext cx="10585176" cy="4623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09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8941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67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Федеральные и региональные органы власти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  <a:tabLst>
                          <a:tab pos="215900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экономического развития Архангельской области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  <a:tabLst>
                          <a:tab pos="2159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Губернатора Архангельской области и Правительства Архангельской области</a:t>
                      </a:r>
                    </a:p>
                    <a:p>
                      <a:pPr marL="342900" marR="0" lvl="0" indent="-342900" algn="just" defTabSz="91437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215900" algn="l"/>
                        </a:tabLst>
                        <a:defRPr/>
                      </a:pPr>
                      <a:r>
                        <a:rPr lang="ru-RU" sz="14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Архангельское областное Собрание депутатов</a:t>
                      </a:r>
                    </a:p>
                    <a:p>
                      <a:pPr marL="342900" marR="0" lvl="0" indent="-342900" algn="just" defTabSz="91437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215900" algn="l"/>
                        </a:tabLst>
                        <a:defRPr/>
                      </a:pPr>
                      <a:r>
                        <a:rPr lang="ru-RU" sz="14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Министерства труда, занятости и социального развития Архангельской области</a:t>
                      </a:r>
                    </a:p>
                    <a:p>
                      <a:pPr marL="342900" marR="0" lvl="0" indent="-342900" algn="just" defTabSz="91437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215900" algn="l"/>
                        </a:tabLst>
                        <a:defRPr/>
                      </a:pPr>
                      <a:r>
                        <a:rPr lang="ru-RU" sz="14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АНО «Центр развития профессиональных компетенций (</a:t>
                      </a:r>
                      <a:r>
                        <a:rPr lang="ru-RU" sz="1400" b="0" i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г.Казань</a:t>
                      </a:r>
                      <a:r>
                        <a:rPr lang="ru-RU" sz="14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342900" marR="0" lvl="0" indent="-342900" algn="just" defTabSz="91437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215900" algn="l"/>
                        </a:tabLst>
                        <a:defRPr/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Министерства экономического развития и инвестиций Нижегородской области</a:t>
                      </a:r>
                      <a:endParaRPr lang="ru-RU" sz="14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 defTabSz="91437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215900" algn="l"/>
                        </a:tabLst>
                        <a:defRPr/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Министерства строительства и архитектуры Архангельской области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 defTabSz="91437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215900" algn="l"/>
                        </a:tabLst>
                        <a:defRPr/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Инспекции государственного строительного надзора Архангельской области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 defTabSz="91437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215900" algn="l"/>
                        </a:tabLst>
                        <a:defRPr/>
                      </a:pPr>
                      <a:r>
                        <a:rPr lang="ru-RU" sz="1400" b="1" i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"Газпром </a:t>
                      </a:r>
                      <a:r>
                        <a:rPr lang="ru-RU" sz="1400" b="1" i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теплоэнерго</a:t>
                      </a:r>
                      <a:r>
                        <a:rPr lang="ru-RU" sz="1400" b="1" i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Архангельск"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  <a:tabLst>
                          <a:tab pos="215900" algn="l"/>
                        </a:tabLs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03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Органы местного самоуправления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  <a:tabLst>
                          <a:tab pos="2159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Администрации: Администрация МО «Город Архангельск»,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  <a:tabLst>
                          <a:tab pos="2159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МО «Онежский муниципальный район»,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  <a:tabLst>
                          <a:tab pos="215900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Президент Ассоциации ТОС Холмогорского района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823295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Трудоустройство выпускников (магистратура)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66128589"/>
              </p:ext>
            </p:extLst>
          </p:nvPr>
        </p:nvGraphicFramePr>
        <p:xfrm>
          <a:off x="479376" y="1628800"/>
          <a:ext cx="10972800" cy="40936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954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8325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159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Федеральные и региональные органы власти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  <a:tabLst>
                          <a:tab pos="2159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УФК по Архангельской области и Ненецкому автономному округу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  <a:tabLst>
                          <a:tab pos="2159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Федеральной службы государственной статистики по Архангельской области и Ненецкому автономному округу «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Архангельскстат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  <a:tabLst>
                          <a:tab pos="2159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экономического развития Архангельской области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  <a:tabLst>
                          <a:tab pos="2159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Губернатора Архангельской области и Правительства Архангельской области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33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Органы местного самоуправления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  <a:tabLst>
                          <a:tab pos="2159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МО «Город Архангельск»,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  <a:tabLst>
                          <a:tab pos="2159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МО «Онежский муниципальный район»,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  <a:tabLst>
                          <a:tab pos="2159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МО «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Коношский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муниципальный район»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  <a:tabLst>
                          <a:tab pos="2159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Законодательные органы: Депутат Совета Заполярного района НАО, помощник депутата Архангельской городской Думы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990368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="" xmlns:a16="http://schemas.microsoft.com/office/drawing/2014/main" id="{3CCBD149-8F78-4AA5-9FAC-84750533C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29" y="1675677"/>
            <a:ext cx="10972800" cy="4680679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возможность организации органами государственной и муниципальной власти стажировок для лучших студентов выпускного курса с частичной компенсацией оплаты труда с целью последующего трудоустройства</a:t>
            </a:r>
          </a:p>
          <a:p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AB6273FB-FAE4-47F7-BA57-0ED941E12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F74F1B71-380A-48E0-9445-4FAC428F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Предложение </a:t>
            </a:r>
          </a:p>
        </p:txBody>
      </p:sp>
    </p:spTree>
    <p:extLst>
      <p:ext uri="{BB962C8B-B14F-4D97-AF65-F5344CB8AC3E}">
        <p14:creationId xmlns="" xmlns:p14="http://schemas.microsoft.com/office/powerpoint/2010/main" val="16153944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="" xmlns:a16="http://schemas.microsoft.com/office/drawing/2014/main" id="{0FFD7052-2B13-4224-BE1B-08A85A57C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8C8E3EA9-A702-4513-878F-BA0AF7C93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8B03D756-8D7D-496F-BD0B-2677DC2BB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59299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98540" y="1371484"/>
            <a:ext cx="8929907" cy="5367445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Структура выпуска</a:t>
            </a:r>
          </a:p>
        </p:txBody>
      </p:sp>
    </p:spTree>
    <p:extLst>
      <p:ext uri="{BB962C8B-B14F-4D97-AF65-F5344CB8AC3E}">
        <p14:creationId xmlns="" xmlns:p14="http://schemas.microsoft.com/office/powerpoint/2010/main" val="818751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71464" y="1395808"/>
            <a:ext cx="8856984" cy="5323613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Динамика поступлений</a:t>
            </a:r>
          </a:p>
        </p:txBody>
      </p:sp>
    </p:spTree>
    <p:extLst>
      <p:ext uri="{BB962C8B-B14F-4D97-AF65-F5344CB8AC3E}">
        <p14:creationId xmlns="" xmlns:p14="http://schemas.microsoft.com/office/powerpoint/2010/main" val="2894554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742984" cy="994123"/>
          </a:xfrm>
        </p:spPr>
        <p:txBody>
          <a:bodyPr/>
          <a:lstStyle/>
          <a:p>
            <a:pPr algn="l"/>
            <a:r>
              <a:rPr lang="ru-RU" dirty="0"/>
              <a:t>Соотношение бюджетных </a:t>
            </a:r>
            <a:br>
              <a:rPr lang="ru-RU" dirty="0"/>
            </a:br>
            <a:r>
              <a:rPr lang="ru-RU" dirty="0"/>
              <a:t>и договорных студентов</a:t>
            </a:r>
            <a:r>
              <a:rPr lang="en-US" dirty="0"/>
              <a:t> </a:t>
            </a:r>
            <a:r>
              <a:rPr lang="ru-RU" dirty="0"/>
              <a:t>(</a:t>
            </a:r>
            <a:r>
              <a:rPr lang="ru-RU" sz="2800" dirty="0"/>
              <a:t>очная форма обучения</a:t>
            </a:r>
            <a:r>
              <a:rPr lang="ru-RU" dirty="0"/>
              <a:t>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7852094"/>
              </p:ext>
            </p:extLst>
          </p:nvPr>
        </p:nvGraphicFramePr>
        <p:xfrm>
          <a:off x="1991544" y="1844824"/>
          <a:ext cx="7718648" cy="4140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255466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География студентов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37679700"/>
              </p:ext>
            </p:extLst>
          </p:nvPr>
        </p:nvGraphicFramePr>
        <p:xfrm>
          <a:off x="753616" y="1412776"/>
          <a:ext cx="9662864" cy="5308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220208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7368" y="1358758"/>
            <a:ext cx="10972800" cy="5166586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о целевом обучении заключается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абитуриентом  и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федеральными государственными органами, органами государственной власти субъектов Российской Федерации, органами местного самоуправления;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государственными и муниципальными учреждениями, унитарными предприятиями;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государственными корпорациями и компаниями;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организациями, включенные в сводный реестр организаций оборонно-промышленного комплекса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хозяйственными обществами, в уставном капитале которых присутствует доля Российской Федерации, субъекта Российской Федерации или муниципального образования;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Квота целевого приема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20 % от количества бюджетных мест по направлению подготовки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Целевое обучение</a:t>
            </a:r>
          </a:p>
        </p:txBody>
      </p:sp>
    </p:spTree>
    <p:extLst>
      <p:ext uri="{BB962C8B-B14F-4D97-AF65-F5344CB8AC3E}">
        <p14:creationId xmlns="" xmlns:p14="http://schemas.microsoft.com/office/powerpoint/2010/main" val="559463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="" xmlns:a16="http://schemas.microsoft.com/office/drawing/2014/main" id="{BFBB090B-42AB-4A62-BBF8-296C67B13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393216"/>
            <a:ext cx="10972800" cy="532826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для организации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кадров по потребностям организации;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актуальных компетенций выпускников;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непосредственное участие в подготовке специалистов;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заказа/задания на выполнение работ и/или проведение исследований;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 качеством подготовки обучающихся. </a:t>
            </a: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для абитуриента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по отдельному конкурсу; </a:t>
            </a: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на бюджетной основе; </a:t>
            </a: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и поддержка от организации во время обучения; </a:t>
            </a: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гарантированное трудоустройство после окончания обучения (в соответствии с договором о целевом обучении).</a:t>
            </a:r>
          </a:p>
          <a:p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DE5C017-A493-457D-94AB-A5969F4AD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8C6DB234-48D7-48E1-92C9-39C81763C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Целевое обучение</a:t>
            </a:r>
          </a:p>
        </p:txBody>
      </p:sp>
    </p:spTree>
    <p:extLst>
      <p:ext uri="{BB962C8B-B14F-4D97-AF65-F5344CB8AC3E}">
        <p14:creationId xmlns="" xmlns:p14="http://schemas.microsoft.com/office/powerpoint/2010/main" val="160025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возможность и активизировать участие муниципальных образований в программе целевого приема.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возможность финансовой поддержки (частичного субсидирования) платного обучения для абитуриентов/студентов из муниципальных образований Архангельской области.  </a:t>
            </a:r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C09FD-CEBA-4197-8B74-7D5D25F68BF8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Предложения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34329343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b3776b17b3e1ff32066cba490c7cf1ad4b221"/>
</p:tagLst>
</file>

<file path=ppt/theme/theme1.xml><?xml version="1.0" encoding="utf-8"?>
<a:theme xmlns:a="http://schemas.openxmlformats.org/drawingml/2006/main" name="narfu_presentation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Cambri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narfu_presentation</Template>
  <TotalTime>3697</TotalTime>
  <Words>1006</Words>
  <Application>Microsoft Office PowerPoint</Application>
  <PresentationFormat>Произвольный</PresentationFormat>
  <Paragraphs>273</Paragraphs>
  <Slides>24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narfu_presentation</vt:lpstr>
      <vt:lpstr>Подготовка специалистов по направлению  «Государственное и муниципальное управление» в рамках основных образовательных программ бакалавриата и магистратуры </vt:lpstr>
      <vt:lpstr>Контингент обучающихся</vt:lpstr>
      <vt:lpstr>Структура выпуска</vt:lpstr>
      <vt:lpstr>Динамика поступлений</vt:lpstr>
      <vt:lpstr>Соотношение бюджетных  и договорных студентов (очная форма обучения)</vt:lpstr>
      <vt:lpstr>География студентов</vt:lpstr>
      <vt:lpstr>Целевое обучение</vt:lpstr>
      <vt:lpstr>Целевое обучение</vt:lpstr>
      <vt:lpstr>Предложения</vt:lpstr>
      <vt:lpstr>Образовательный процесс</vt:lpstr>
      <vt:lpstr>Предложение</vt:lpstr>
      <vt:lpstr>Базы практики</vt:lpstr>
      <vt:lpstr>Распределение студентов по базам практик (магистратура)</vt:lpstr>
      <vt:lpstr>Предложение</vt:lpstr>
      <vt:lpstr>Слайд 15</vt:lpstr>
      <vt:lpstr>Слайд 16</vt:lpstr>
      <vt:lpstr>Предложение</vt:lpstr>
      <vt:lpstr>Подготовка выпускных квалификационных работ по заказу работодателей (опыт магистратуры)</vt:lpstr>
      <vt:lpstr>Подготовка выпускных квалификационных работ  по заказу работодателей (планы бакалавриата)</vt:lpstr>
      <vt:lpstr>Предложение</vt:lpstr>
      <vt:lpstr>Трудоустройство выпускников (бакалавриат)</vt:lpstr>
      <vt:lpstr>Трудоустройство выпускников (магистратура)</vt:lpstr>
      <vt:lpstr>Предложение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Воловик Ольга Анатольевна</dc:creator>
  <cp:lastModifiedBy>Каркавцева Любовь Геннадьевна</cp:lastModifiedBy>
  <cp:revision>333</cp:revision>
  <cp:lastPrinted>2020-11-20T11:27:55Z</cp:lastPrinted>
  <dcterms:created xsi:type="dcterms:W3CDTF">2017-12-26T07:44:00Z</dcterms:created>
  <dcterms:modified xsi:type="dcterms:W3CDTF">2020-11-25T14:41:23Z</dcterms:modified>
</cp:coreProperties>
</file>