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7" r:id="rId1"/>
  </p:sldMasterIdLst>
  <p:notesMasterIdLst>
    <p:notesMasterId r:id="rId22"/>
  </p:notes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6" r:id="rId9"/>
    <p:sldId id="299" r:id="rId10"/>
    <p:sldId id="297" r:id="rId11"/>
    <p:sldId id="301" r:id="rId12"/>
    <p:sldId id="284" r:id="rId13"/>
    <p:sldId id="300" r:id="rId14"/>
    <p:sldId id="283" r:id="rId15"/>
    <p:sldId id="294" r:id="rId16"/>
    <p:sldId id="295" r:id="rId17"/>
    <p:sldId id="286" r:id="rId18"/>
    <p:sldId id="285" r:id="rId19"/>
    <p:sldId id="298" r:id="rId20"/>
    <p:sldId id="28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F609984-58EB-4459-8683-01847912BD86}">
          <p14:sldIdLst>
            <p14:sldId id="256"/>
            <p14:sldId id="288"/>
            <p14:sldId id="289"/>
            <p14:sldId id="290"/>
            <p14:sldId id="291"/>
            <p14:sldId id="292"/>
            <p14:sldId id="293"/>
            <p14:sldId id="296"/>
            <p14:sldId id="299"/>
            <p14:sldId id="297"/>
            <p14:sldId id="301"/>
            <p14:sldId id="284"/>
            <p14:sldId id="300"/>
            <p14:sldId id="283"/>
            <p14:sldId id="294"/>
            <p14:sldId id="295"/>
            <p14:sldId id="286"/>
            <p14:sldId id="285"/>
            <p14:sldId id="298"/>
            <p14:sldId id="28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71823"/>
    <a:srgbClr val="005C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5307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90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ksenov\Desktop\&#1057;&#1086;&#1089;&#1090;&#1086;&#1103;&#1085;&#1080;&#1077;%20&#1080;%20&#1087;&#1077;&#1088;&#1089;&#1087;&#1077;&#1082;&#1090;&#1080;&#1074;&#1099;%20&#1082;&#1072;&#1076;&#1088;&#1086;&#1074;&#1086;&#1075;&#1086;%20&#1086;&#1073;&#1077;&#1089;&#1087;&#1077;&#1095;&#1077;&#1085;&#1080;&#1103;\&#1079;&#1087;%20&#1048;&#1090;&#1086;&#1075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ksenov\Desktop\&#1057;&#1086;&#1089;&#1090;&#1086;&#1103;&#1085;&#1080;&#1077;%20&#1080;%20&#1087;&#1077;&#1088;&#1089;&#1087;&#1077;&#1082;&#1090;&#1080;&#1074;&#1099;%20&#1082;&#1072;&#1076;&#1088;&#1086;&#1074;&#1086;&#1075;&#1086;%20&#1086;&#1073;&#1077;&#1089;&#1087;&#1077;&#1095;&#1077;&#1085;&#1080;&#1103;\&#1079;&#1087;%20&#1048;&#1090;&#1086;&#1075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ksenov\Desktop\&#1057;&#1086;&#1089;&#1090;&#1086;&#1103;&#1085;&#1080;&#1077;%20&#1080;%20&#1087;&#1077;&#1088;&#1089;&#1087;&#1077;&#1082;&#1090;&#1080;&#1074;&#1099;%20&#1082;&#1072;&#1076;&#1088;&#1086;&#1074;&#1086;&#1075;&#1086;%20&#1086;&#1073;&#1077;&#1089;&#1087;&#1077;&#1095;&#1077;&#1085;&#1080;&#1103;\&#1079;&#1087;%20&#1048;&#1090;&#1086;&#1075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ksenov\Desktop\&#1057;&#1086;&#1089;&#1090;&#1086;&#1103;&#1085;&#1080;&#1077;%20&#1080;%20&#1087;&#1077;&#1088;&#1089;&#1087;&#1077;&#1082;&#1090;&#1080;&#1074;&#1099;%20&#1082;&#1072;&#1076;&#1088;&#1086;&#1074;&#1086;&#1075;&#1086;%20&#1086;&#1073;&#1077;&#1089;&#1087;&#1077;&#1095;&#1077;&#1085;&#1080;&#1103;\&#1079;&#1087;%20&#1048;&#1090;&#1086;&#1075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ksenov\Desktop\&#1057;&#1086;&#1089;&#1090;&#1086;&#1103;&#1085;&#1080;&#1077;%20&#1080;%20&#1087;&#1077;&#1088;&#1089;&#1087;&#1077;&#1082;&#1090;&#1080;&#1074;&#1099;%20&#1082;&#1072;&#1076;&#1088;&#1086;&#1074;&#1086;&#1075;&#1086;%20&#1086;&#1073;&#1077;&#1089;&#1087;&#1077;&#1095;&#1077;&#1085;&#1080;&#1103;\&#1079;&#1087;%20&#1048;&#1090;&#1086;&#1075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Среднемесячная ЗП (работники)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ИТОГО!$B$36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cat>
            <c:strRef>
              <c:f>ИТОГО!$A$37:$A$46</c:f>
              <c:strCache>
                <c:ptCount val="10"/>
                <c:pt idx="0">
                  <c:v>Учителя</c:v>
                </c:pt>
                <c:pt idx="1">
                  <c:v>Педагогические работники учреждений дополнительного образования детей</c:v>
                </c:pt>
                <c:pt idx="2">
                  <c:v>Специалисты учреждений культуры</c:v>
                </c:pt>
                <c:pt idx="3">
                  <c:v>Педагогические работники дошкольных образовательных учреждений</c:v>
                </c:pt>
                <c:pt idx="4">
                  <c:v>Прочий персонал учреждений культуры</c:v>
                </c:pt>
                <c:pt idx="5">
                  <c:v>Главный специалист ОМСУ</c:v>
                </c:pt>
                <c:pt idx="6">
                  <c:v>Ведущий специалист ОМСУ</c:v>
                </c:pt>
                <c:pt idx="7">
                  <c:v>Учебно-вспомогательный персонал</c:v>
                </c:pt>
                <c:pt idx="8">
                  <c:v>Вспомогательный персонал образовательных учреждений</c:v>
                </c:pt>
                <c:pt idx="9">
                  <c:v>Вспомогательный персонал ОМСУ</c:v>
                </c:pt>
              </c:strCache>
            </c:strRef>
          </c:cat>
          <c:val>
            <c:numRef>
              <c:f>ИТОГО!$B$37:$B$46</c:f>
              <c:numCache>
                <c:formatCode>#,##0.0</c:formatCode>
                <c:ptCount val="10"/>
                <c:pt idx="0">
                  <c:v>32591.27</c:v>
                </c:pt>
                <c:pt idx="1">
                  <c:v>32477.3</c:v>
                </c:pt>
                <c:pt idx="2">
                  <c:v>22920.82</c:v>
                </c:pt>
                <c:pt idx="3">
                  <c:v>27443.18</c:v>
                </c:pt>
                <c:pt idx="4">
                  <c:v>13899.76</c:v>
                </c:pt>
                <c:pt idx="5">
                  <c:v>20863.199158976833</c:v>
                </c:pt>
                <c:pt idx="6">
                  <c:v>15424.82768332956</c:v>
                </c:pt>
                <c:pt idx="7">
                  <c:v>12706.011981730526</c:v>
                </c:pt>
                <c:pt idx="8">
                  <c:v>11796.12</c:v>
                </c:pt>
                <c:pt idx="9">
                  <c:v>11030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3A-40DF-922F-171272097D45}"/>
            </c:ext>
          </c:extLst>
        </c:ser>
        <c:ser>
          <c:idx val="1"/>
          <c:order val="1"/>
          <c:tx>
            <c:strRef>
              <c:f>ИТОГО!$C$36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cat>
            <c:strRef>
              <c:f>ИТОГО!$A$37:$A$46</c:f>
              <c:strCache>
                <c:ptCount val="10"/>
                <c:pt idx="0">
                  <c:v>Учителя</c:v>
                </c:pt>
                <c:pt idx="1">
                  <c:v>Педагогические работники учреждений дополнительного образования детей</c:v>
                </c:pt>
                <c:pt idx="2">
                  <c:v>Специалисты учреждений культуры</c:v>
                </c:pt>
                <c:pt idx="3">
                  <c:v>Педагогические работники дошкольных образовательных учреждений</c:v>
                </c:pt>
                <c:pt idx="4">
                  <c:v>Прочий персонал учреждений культуры</c:v>
                </c:pt>
                <c:pt idx="5">
                  <c:v>Главный специалист ОМСУ</c:v>
                </c:pt>
                <c:pt idx="6">
                  <c:v>Ведущий специалист ОМСУ</c:v>
                </c:pt>
                <c:pt idx="7">
                  <c:v>Учебно-вспомогательный персонал</c:v>
                </c:pt>
                <c:pt idx="8">
                  <c:v>Вспомогательный персонал образовательных учреждений</c:v>
                </c:pt>
                <c:pt idx="9">
                  <c:v>Вспомогательный персонал ОМСУ</c:v>
                </c:pt>
              </c:strCache>
            </c:strRef>
          </c:cat>
          <c:val>
            <c:numRef>
              <c:f>ИТОГО!$C$37:$C$46</c:f>
              <c:numCache>
                <c:formatCode>#,##0.0</c:formatCode>
                <c:ptCount val="10"/>
                <c:pt idx="0">
                  <c:v>32613.759999999995</c:v>
                </c:pt>
                <c:pt idx="1">
                  <c:v>32326.9</c:v>
                </c:pt>
                <c:pt idx="2">
                  <c:v>23018.93</c:v>
                </c:pt>
                <c:pt idx="3">
                  <c:v>27984.080000000005</c:v>
                </c:pt>
                <c:pt idx="4">
                  <c:v>13920.220000000001</c:v>
                </c:pt>
                <c:pt idx="5">
                  <c:v>21073.938544421049</c:v>
                </c:pt>
                <c:pt idx="6">
                  <c:v>15580.634023565215</c:v>
                </c:pt>
                <c:pt idx="7">
                  <c:v>14454.18</c:v>
                </c:pt>
                <c:pt idx="8">
                  <c:v>11726.849999999999</c:v>
                </c:pt>
                <c:pt idx="9">
                  <c:v>11421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3A-40DF-922F-171272097D45}"/>
            </c:ext>
          </c:extLst>
        </c:ser>
        <c:ser>
          <c:idx val="2"/>
          <c:order val="2"/>
          <c:tx>
            <c:strRef>
              <c:f>ИТОГО!$D$36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cat>
            <c:strRef>
              <c:f>ИТОГО!$A$37:$A$46</c:f>
              <c:strCache>
                <c:ptCount val="10"/>
                <c:pt idx="0">
                  <c:v>Учителя</c:v>
                </c:pt>
                <c:pt idx="1">
                  <c:v>Педагогические работники учреждений дополнительного образования детей</c:v>
                </c:pt>
                <c:pt idx="2">
                  <c:v>Специалисты учреждений культуры</c:v>
                </c:pt>
                <c:pt idx="3">
                  <c:v>Педагогические работники дошкольных образовательных учреждений</c:v>
                </c:pt>
                <c:pt idx="4">
                  <c:v>Прочий персонал учреждений культуры</c:v>
                </c:pt>
                <c:pt idx="5">
                  <c:v>Главный специалист ОМСУ</c:v>
                </c:pt>
                <c:pt idx="6">
                  <c:v>Ведущий специалист ОМСУ</c:v>
                </c:pt>
                <c:pt idx="7">
                  <c:v>Учебно-вспомогательный персонал</c:v>
                </c:pt>
                <c:pt idx="8">
                  <c:v>Вспомогательный персонал образовательных учреждений</c:v>
                </c:pt>
                <c:pt idx="9">
                  <c:v>Вспомогательный персонал ОМСУ</c:v>
                </c:pt>
              </c:strCache>
            </c:strRef>
          </c:cat>
          <c:val>
            <c:numRef>
              <c:f>ИТОГО!$D$37:$D$46</c:f>
              <c:numCache>
                <c:formatCode>#,##0.0</c:formatCode>
                <c:ptCount val="10"/>
                <c:pt idx="0">
                  <c:v>36014.129999999997</c:v>
                </c:pt>
                <c:pt idx="1">
                  <c:v>35583.33</c:v>
                </c:pt>
                <c:pt idx="2">
                  <c:v>33400.219999999994</c:v>
                </c:pt>
                <c:pt idx="3">
                  <c:v>34756.14</c:v>
                </c:pt>
                <c:pt idx="4">
                  <c:v>19054.02</c:v>
                </c:pt>
                <c:pt idx="5">
                  <c:v>21286.806610526313</c:v>
                </c:pt>
                <c:pt idx="6">
                  <c:v>15738.01416521739</c:v>
                </c:pt>
                <c:pt idx="7">
                  <c:v>13372.217452942175</c:v>
                </c:pt>
                <c:pt idx="8">
                  <c:v>11498.49</c:v>
                </c:pt>
                <c:pt idx="9">
                  <c:v>13175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73A-40DF-922F-171272097D45}"/>
            </c:ext>
          </c:extLst>
        </c:ser>
        <c:ser>
          <c:idx val="3"/>
          <c:order val="3"/>
          <c:tx>
            <c:strRef>
              <c:f>ИТОГО!$E$36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cat>
            <c:strRef>
              <c:f>ИТОГО!$A$37:$A$46</c:f>
              <c:strCache>
                <c:ptCount val="10"/>
                <c:pt idx="0">
                  <c:v>Учителя</c:v>
                </c:pt>
                <c:pt idx="1">
                  <c:v>Педагогические работники учреждений дополнительного образования детей</c:v>
                </c:pt>
                <c:pt idx="2">
                  <c:v>Специалисты учреждений культуры</c:v>
                </c:pt>
                <c:pt idx="3">
                  <c:v>Педагогические работники дошкольных образовательных учреждений</c:v>
                </c:pt>
                <c:pt idx="4">
                  <c:v>Прочий персонал учреждений культуры</c:v>
                </c:pt>
                <c:pt idx="5">
                  <c:v>Главный специалист ОМСУ</c:v>
                </c:pt>
                <c:pt idx="6">
                  <c:v>Ведущий специалист ОМСУ</c:v>
                </c:pt>
                <c:pt idx="7">
                  <c:v>Учебно-вспомогательный персонал</c:v>
                </c:pt>
                <c:pt idx="8">
                  <c:v>Вспомогательный персонал образовательных учреждений</c:v>
                </c:pt>
                <c:pt idx="9">
                  <c:v>Вспомогательный персонал ОМСУ</c:v>
                </c:pt>
              </c:strCache>
            </c:strRef>
          </c:cat>
          <c:val>
            <c:numRef>
              <c:f>ИТОГО!$E$37:$E$46</c:f>
              <c:numCache>
                <c:formatCode>#,##0.0</c:formatCode>
                <c:ptCount val="10"/>
                <c:pt idx="0">
                  <c:v>40108.199999999997</c:v>
                </c:pt>
                <c:pt idx="1">
                  <c:v>40088.9</c:v>
                </c:pt>
                <c:pt idx="2">
                  <c:v>39479.520000000004</c:v>
                </c:pt>
                <c:pt idx="3">
                  <c:v>35144</c:v>
                </c:pt>
                <c:pt idx="4">
                  <c:v>25223.71</c:v>
                </c:pt>
                <c:pt idx="5">
                  <c:v>22030.57</c:v>
                </c:pt>
                <c:pt idx="6">
                  <c:v>16876.23</c:v>
                </c:pt>
                <c:pt idx="7">
                  <c:v>18424.400000000001</c:v>
                </c:pt>
                <c:pt idx="8">
                  <c:v>17025.400000000001</c:v>
                </c:pt>
                <c:pt idx="9">
                  <c:v>18350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73A-40DF-922F-171272097D45}"/>
            </c:ext>
          </c:extLst>
        </c:ser>
        <c:ser>
          <c:idx val="4"/>
          <c:order val="4"/>
          <c:tx>
            <c:strRef>
              <c:f>ИТОГО!$F$36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cat>
            <c:strRef>
              <c:f>ИТОГО!$A$37:$A$46</c:f>
              <c:strCache>
                <c:ptCount val="10"/>
                <c:pt idx="0">
                  <c:v>Учителя</c:v>
                </c:pt>
                <c:pt idx="1">
                  <c:v>Педагогические работники учреждений дополнительного образования детей</c:v>
                </c:pt>
                <c:pt idx="2">
                  <c:v>Специалисты учреждений культуры</c:v>
                </c:pt>
                <c:pt idx="3">
                  <c:v>Педагогические работники дошкольных образовательных учреждений</c:v>
                </c:pt>
                <c:pt idx="4">
                  <c:v>Прочий персонал учреждений культуры</c:v>
                </c:pt>
                <c:pt idx="5">
                  <c:v>Главный специалист ОМСУ</c:v>
                </c:pt>
                <c:pt idx="6">
                  <c:v>Ведущий специалист ОМСУ</c:v>
                </c:pt>
                <c:pt idx="7">
                  <c:v>Учебно-вспомогательный персонал</c:v>
                </c:pt>
                <c:pt idx="8">
                  <c:v>Вспомогательный персонал образовательных учреждений</c:v>
                </c:pt>
                <c:pt idx="9">
                  <c:v>Вспомогательный персонал ОМСУ</c:v>
                </c:pt>
              </c:strCache>
            </c:strRef>
          </c:cat>
          <c:val>
            <c:numRef>
              <c:f>ИТОГО!$F$37:$F$46</c:f>
              <c:numCache>
                <c:formatCode>#,##0.0</c:formatCode>
                <c:ptCount val="10"/>
                <c:pt idx="0">
                  <c:v>44184.44</c:v>
                </c:pt>
                <c:pt idx="1">
                  <c:v>44859.9</c:v>
                </c:pt>
                <c:pt idx="2">
                  <c:v>41968.9</c:v>
                </c:pt>
                <c:pt idx="3">
                  <c:v>39151.659999999996</c:v>
                </c:pt>
                <c:pt idx="4">
                  <c:v>27667.1</c:v>
                </c:pt>
                <c:pt idx="5">
                  <c:v>22698.809999999998</c:v>
                </c:pt>
                <c:pt idx="6">
                  <c:v>19595</c:v>
                </c:pt>
                <c:pt idx="7">
                  <c:v>19531.8</c:v>
                </c:pt>
                <c:pt idx="8">
                  <c:v>20110.8</c:v>
                </c:pt>
                <c:pt idx="9">
                  <c:v>18567.419999999995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73A-40DF-922F-171272097D45}"/>
            </c:ext>
          </c:extLst>
        </c:ser>
        <c:ser>
          <c:idx val="5"/>
          <c:order val="5"/>
          <c:tx>
            <c:strRef>
              <c:f>ИТОГО!$G$36</c:f>
              <c:strCache>
                <c:ptCount val="1"/>
                <c:pt idx="0">
                  <c:v>2020
(1-3 кв.)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ИТОГО!$A$37:$A$46</c:f>
              <c:strCache>
                <c:ptCount val="10"/>
                <c:pt idx="0">
                  <c:v>Учителя</c:v>
                </c:pt>
                <c:pt idx="1">
                  <c:v>Педагогические работники учреждений дополнительного образования детей</c:v>
                </c:pt>
                <c:pt idx="2">
                  <c:v>Специалисты учреждений культуры</c:v>
                </c:pt>
                <c:pt idx="3">
                  <c:v>Педагогические работники дошкольных образовательных учреждений</c:v>
                </c:pt>
                <c:pt idx="4">
                  <c:v>Прочий персонал учреждений культуры</c:v>
                </c:pt>
                <c:pt idx="5">
                  <c:v>Главный специалист ОМСУ</c:v>
                </c:pt>
                <c:pt idx="6">
                  <c:v>Ведущий специалист ОМСУ</c:v>
                </c:pt>
                <c:pt idx="7">
                  <c:v>Учебно-вспомогательный персонал</c:v>
                </c:pt>
                <c:pt idx="8">
                  <c:v>Вспомогательный персонал образовательных учреждений</c:v>
                </c:pt>
                <c:pt idx="9">
                  <c:v>Вспомогательный персонал ОМСУ</c:v>
                </c:pt>
              </c:strCache>
            </c:strRef>
          </c:cat>
          <c:val>
            <c:numRef>
              <c:f>ИТОГО!$G$37:$G$46</c:f>
              <c:numCache>
                <c:formatCode>#,##0.0</c:formatCode>
                <c:ptCount val="10"/>
                <c:pt idx="0">
                  <c:v>45892.7</c:v>
                </c:pt>
                <c:pt idx="1">
                  <c:v>45910.2</c:v>
                </c:pt>
                <c:pt idx="2">
                  <c:v>43499.6</c:v>
                </c:pt>
                <c:pt idx="3">
                  <c:v>43037.7</c:v>
                </c:pt>
                <c:pt idx="4">
                  <c:v>32522.3</c:v>
                </c:pt>
                <c:pt idx="5">
                  <c:v>23809.200000000001</c:v>
                </c:pt>
                <c:pt idx="6">
                  <c:v>21265.200000000001</c:v>
                </c:pt>
                <c:pt idx="7">
                  <c:v>20923.7</c:v>
                </c:pt>
                <c:pt idx="8">
                  <c:v>20643</c:v>
                </c:pt>
                <c:pt idx="9">
                  <c:v>20400.400000000001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73A-40DF-922F-171272097D45}"/>
            </c:ext>
          </c:extLst>
        </c:ser>
        <c:dLbls/>
        <c:gapWidth val="182"/>
        <c:axId val="116568064"/>
        <c:axId val="116569600"/>
      </c:barChart>
      <c:catAx>
        <c:axId val="1165680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50"/>
            </a:pPr>
            <a:endParaRPr lang="ru-RU"/>
          </a:p>
        </c:txPr>
        <c:crossAx val="116569600"/>
        <c:crosses val="autoZero"/>
        <c:auto val="1"/>
        <c:lblAlgn val="ctr"/>
        <c:lblOffset val="100"/>
      </c:catAx>
      <c:valAx>
        <c:axId val="11656960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165680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spPr>
        <a:noFill/>
        <a:ln w="25400">
          <a:noFill/>
        </a:ln>
      </c:sp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vert="horz"/>
          <a:lstStyle/>
          <a:p>
            <a:pPr>
              <a:defRPr/>
            </a:pPr>
            <a:r>
              <a:rPr lang="ru-RU" dirty="0"/>
              <a:t>Среднемесячная </a:t>
            </a:r>
            <a:r>
              <a:rPr lang="ru-RU" dirty="0" err="1"/>
              <a:t>з.п</a:t>
            </a:r>
            <a:r>
              <a:rPr lang="ru-RU" dirty="0"/>
              <a:t>. ведущего специалиста ОМСУ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'Ведущий специалист'!$A$4</c:f>
              <c:strCache>
                <c:ptCount val="1"/>
                <c:pt idx="0">
                  <c:v>Органы местного самоуправления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'Ведущий специалист'!$B$2:$G$3</c:f>
              <c:multiLvlStrCache>
                <c:ptCount val="6"/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2020
(1-3 кв.)</c:v>
                  </c:pt>
                </c:lvl>
                <c:lvl>
                  <c:pt idx="0">
                    <c:v>Среднемесячная ЗП работников списочного состава</c:v>
                  </c:pt>
                </c:lvl>
              </c:multiLvlStrCache>
            </c:multiLvlStrRef>
          </c:cat>
          <c:val>
            <c:numRef>
              <c:f>'Ведущий специалист'!$B$4:$G$4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46-4B70-8D16-B222E9547A7F}"/>
            </c:ext>
          </c:extLst>
        </c:ser>
        <c:ser>
          <c:idx val="1"/>
          <c:order val="1"/>
          <c:tx>
            <c:strRef>
              <c:f>'Ведущий специалист'!$A$5</c:f>
              <c:strCache>
                <c:ptCount val="1"/>
                <c:pt idx="0">
                  <c:v>Ведущий специалист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'Ведущий специалист'!$B$2:$G$3</c:f>
              <c:multiLvlStrCache>
                <c:ptCount val="6"/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2020
(1-3 кв.)</c:v>
                  </c:pt>
                </c:lvl>
                <c:lvl>
                  <c:pt idx="0">
                    <c:v>Среднемесячная ЗП работников списочного состава</c:v>
                  </c:pt>
                </c:lvl>
              </c:multiLvlStrCache>
            </c:multiLvlStrRef>
          </c:cat>
          <c:val>
            <c:numRef>
              <c:f>'Ведущий специалист'!$B$5:$G$5</c:f>
              <c:numCache>
                <c:formatCode>#,##0.0</c:formatCode>
                <c:ptCount val="6"/>
                <c:pt idx="0">
                  <c:v>15424.82768332956</c:v>
                </c:pt>
                <c:pt idx="1">
                  <c:v>15580.634023565215</c:v>
                </c:pt>
                <c:pt idx="2">
                  <c:v>15738.01416521739</c:v>
                </c:pt>
                <c:pt idx="3">
                  <c:v>16876.23</c:v>
                </c:pt>
                <c:pt idx="4">
                  <c:v>19595</c:v>
                </c:pt>
                <c:pt idx="5">
                  <c:v>21265.200000000001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46-4B70-8D16-B222E9547A7F}"/>
            </c:ext>
          </c:extLst>
        </c:ser>
        <c:ser>
          <c:idx val="2"/>
          <c:order val="2"/>
          <c:tx>
            <c:strRef>
              <c:f>'Ведущий специалист'!$A$6</c:f>
              <c:strCache>
                <c:ptCount val="1"/>
                <c:pt idx="0">
                  <c:v>МРОТ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'Ведущий специалист'!$B$2:$G$3</c:f>
              <c:multiLvlStrCache>
                <c:ptCount val="6"/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2020
(1-3 кв.)</c:v>
                  </c:pt>
                </c:lvl>
                <c:lvl>
                  <c:pt idx="0">
                    <c:v>Среднемесячная ЗП работников списочного состава</c:v>
                  </c:pt>
                </c:lvl>
              </c:multiLvlStrCache>
            </c:multiLvlStrRef>
          </c:cat>
          <c:val>
            <c:numRef>
              <c:f>'Ведущий специалист'!$B$6:$G$6</c:f>
              <c:numCache>
                <c:formatCode>#,##0.0</c:formatCode>
                <c:ptCount val="6"/>
                <c:pt idx="0">
                  <c:v>5965</c:v>
                </c:pt>
                <c:pt idx="1">
                  <c:v>6204</c:v>
                </c:pt>
                <c:pt idx="2">
                  <c:v>7500</c:v>
                </c:pt>
                <c:pt idx="3">
                  <c:v>16131.3</c:v>
                </c:pt>
                <c:pt idx="4">
                  <c:v>19176</c:v>
                </c:pt>
                <c:pt idx="5">
                  <c:v>20621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46-4B70-8D16-B222E9547A7F}"/>
            </c:ext>
          </c:extLst>
        </c:ser>
        <c:ser>
          <c:idx val="3"/>
          <c:order val="3"/>
          <c:tx>
            <c:strRef>
              <c:f>'Ведущий специалист'!$A$7</c:f>
              <c:strCache>
                <c:ptCount val="1"/>
                <c:pt idx="0">
                  <c:v>Прожиточный минимум в Вилегодском районе Архангельской области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'Ведущий специалист'!$B$2:$G$3</c:f>
              <c:multiLvlStrCache>
                <c:ptCount val="6"/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2020
(1-3 кв.)</c:v>
                  </c:pt>
                </c:lvl>
                <c:lvl>
                  <c:pt idx="0">
                    <c:v>Среднемесячная ЗП работников списочного состава</c:v>
                  </c:pt>
                </c:lvl>
              </c:multiLvlStrCache>
            </c:multiLvlStrRef>
          </c:cat>
          <c:val>
            <c:numRef>
              <c:f>'Ведущий специалист'!$B$7:$G$7</c:f>
              <c:numCache>
                <c:formatCode>#,##0.0</c:formatCode>
                <c:ptCount val="6"/>
                <c:pt idx="0">
                  <c:v>13792</c:v>
                </c:pt>
                <c:pt idx="1">
                  <c:v>15871</c:v>
                </c:pt>
                <c:pt idx="2">
                  <c:v>12046</c:v>
                </c:pt>
                <c:pt idx="3">
                  <c:v>12139</c:v>
                </c:pt>
                <c:pt idx="4">
                  <c:v>13143</c:v>
                </c:pt>
                <c:pt idx="5">
                  <c:v>13433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C46-4B70-8D16-B222E9547A7F}"/>
            </c:ext>
          </c:extLst>
        </c:ser>
        <c:dLbls/>
        <c:gapWidth val="182"/>
        <c:axId val="116602752"/>
        <c:axId val="116604288"/>
      </c:barChart>
      <c:catAx>
        <c:axId val="1166027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16604288"/>
        <c:crosses val="autoZero"/>
        <c:auto val="1"/>
        <c:lblAlgn val="ctr"/>
        <c:lblOffset val="100"/>
      </c:catAx>
      <c:valAx>
        <c:axId val="1166042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166027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delete val="1"/>
      </c:legendEntry>
      <c:layout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vert="horz"/>
          <a:lstStyle/>
          <a:p>
            <a:pPr>
              <a:defRPr/>
            </a:pPr>
            <a:r>
              <a:rPr lang="ru-RU" dirty="0"/>
              <a:t>Среднемесячная ЗП (руководители)</a:t>
            </a:r>
          </a:p>
        </c:rich>
      </c:tx>
      <c:layout/>
      <c:spPr>
        <a:noFill/>
        <a:ln w="25400">
          <a:noFill/>
        </a:ln>
      </c:spPr>
    </c:title>
    <c:view3D>
      <c:depthPercent val="100"/>
      <c:rAngAx val="1"/>
    </c:view3D>
    <c:floor>
      <c:spPr>
        <a:noFill/>
        <a:ln w="6350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ИТОГО!$B$26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cat>
            <c:strRef>
              <c:f>ИТОГО!$A$27:$A$33</c:f>
              <c:strCache>
                <c:ptCount val="7"/>
                <c:pt idx="0">
                  <c:v>Глава муниципального образования</c:v>
                </c:pt>
                <c:pt idx="1">
                  <c:v>Директор учреждения образования</c:v>
                </c:pt>
                <c:pt idx="2">
                  <c:v>Директор учреждения культуры</c:v>
                </c:pt>
                <c:pt idx="3">
                  <c:v>Заместитель директора учреждения культуры</c:v>
                </c:pt>
                <c:pt idx="4">
                  <c:v>Заместитель главы администрации</c:v>
                </c:pt>
                <c:pt idx="5">
                  <c:v>Заместитель директора учреждения образования</c:v>
                </c:pt>
                <c:pt idx="6">
                  <c:v>Начальник отдела  </c:v>
                </c:pt>
              </c:strCache>
            </c:strRef>
          </c:cat>
          <c:val>
            <c:numRef>
              <c:f>ИТОГО!$B$27:$B$33</c:f>
              <c:numCache>
                <c:formatCode>#,##0.0</c:formatCode>
                <c:ptCount val="7"/>
                <c:pt idx="0">
                  <c:v>81002.68799999998</c:v>
                </c:pt>
                <c:pt idx="1">
                  <c:v>51611.11</c:v>
                </c:pt>
                <c:pt idx="2">
                  <c:v>43338.89</c:v>
                </c:pt>
                <c:pt idx="3">
                  <c:v>26700.980000000003</c:v>
                </c:pt>
                <c:pt idx="4">
                  <c:v>48344.828946480011</c:v>
                </c:pt>
                <c:pt idx="5">
                  <c:v>34593.75</c:v>
                </c:pt>
                <c:pt idx="6">
                  <c:v>30184.559542169991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D2-483A-A7C2-95AD898EAF3B}"/>
            </c:ext>
          </c:extLst>
        </c:ser>
        <c:ser>
          <c:idx val="1"/>
          <c:order val="1"/>
          <c:tx>
            <c:strRef>
              <c:f>ИТОГО!$C$26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cat>
            <c:strRef>
              <c:f>ИТОГО!$A$27:$A$33</c:f>
              <c:strCache>
                <c:ptCount val="7"/>
                <c:pt idx="0">
                  <c:v>Глава муниципального образования</c:v>
                </c:pt>
                <c:pt idx="1">
                  <c:v>Директор учреждения образования</c:v>
                </c:pt>
                <c:pt idx="2">
                  <c:v>Директор учреждения культуры</c:v>
                </c:pt>
                <c:pt idx="3">
                  <c:v>Заместитель директора учреждения культуры</c:v>
                </c:pt>
                <c:pt idx="4">
                  <c:v>Заместитель главы администрации</c:v>
                </c:pt>
                <c:pt idx="5">
                  <c:v>Заместитель директора учреждения образования</c:v>
                </c:pt>
                <c:pt idx="6">
                  <c:v>Начальник отдела  </c:v>
                </c:pt>
              </c:strCache>
            </c:strRef>
          </c:cat>
          <c:val>
            <c:numRef>
              <c:f>ИТОГО!$C$27:$C$33</c:f>
              <c:numCache>
                <c:formatCode>#,##0.0</c:formatCode>
                <c:ptCount val="7"/>
                <c:pt idx="0">
                  <c:v>81002.68799999998</c:v>
                </c:pt>
                <c:pt idx="1">
                  <c:v>57035.83</c:v>
                </c:pt>
                <c:pt idx="2">
                  <c:v>46041.67</c:v>
                </c:pt>
                <c:pt idx="3">
                  <c:v>25088.240000000005</c:v>
                </c:pt>
                <c:pt idx="4">
                  <c:v>48833.160552000001</c:v>
                </c:pt>
                <c:pt idx="5">
                  <c:v>35044.46</c:v>
                </c:pt>
                <c:pt idx="6">
                  <c:v>30489.454082999997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D2-483A-A7C2-95AD898EAF3B}"/>
            </c:ext>
          </c:extLst>
        </c:ser>
        <c:ser>
          <c:idx val="2"/>
          <c:order val="2"/>
          <c:tx>
            <c:strRef>
              <c:f>ИТОГО!$D$26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cat>
            <c:strRef>
              <c:f>ИТОГО!$A$27:$A$33</c:f>
              <c:strCache>
                <c:ptCount val="7"/>
                <c:pt idx="0">
                  <c:v>Глава муниципального образования</c:v>
                </c:pt>
                <c:pt idx="1">
                  <c:v>Директор учреждения образования</c:v>
                </c:pt>
                <c:pt idx="2">
                  <c:v>Директор учреждения культуры</c:v>
                </c:pt>
                <c:pt idx="3">
                  <c:v>Заместитель директора учреждения культуры</c:v>
                </c:pt>
                <c:pt idx="4">
                  <c:v>Заместитель главы администрации</c:v>
                </c:pt>
                <c:pt idx="5">
                  <c:v>Заместитель директора учреждения образования</c:v>
                </c:pt>
                <c:pt idx="6">
                  <c:v>Начальник отдела  </c:v>
                </c:pt>
              </c:strCache>
            </c:strRef>
          </c:cat>
          <c:val>
            <c:numRef>
              <c:f>ИТОГО!$D$27:$D$33</c:f>
              <c:numCache>
                <c:formatCode>#,##0.0</c:formatCode>
                <c:ptCount val="7"/>
                <c:pt idx="0">
                  <c:v>81002.68799999998</c:v>
                </c:pt>
                <c:pt idx="1">
                  <c:v>70139.670000000013</c:v>
                </c:pt>
                <c:pt idx="2">
                  <c:v>61522.219999999994</c:v>
                </c:pt>
                <c:pt idx="3">
                  <c:v>30955.88</c:v>
                </c:pt>
                <c:pt idx="4">
                  <c:v>49326.424800000001</c:v>
                </c:pt>
                <c:pt idx="5">
                  <c:v>43022.58</c:v>
                </c:pt>
                <c:pt idx="6">
                  <c:v>30797.42836666666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D2-483A-A7C2-95AD898EAF3B}"/>
            </c:ext>
          </c:extLst>
        </c:ser>
        <c:ser>
          <c:idx val="3"/>
          <c:order val="3"/>
          <c:tx>
            <c:strRef>
              <c:f>ИТОГО!$E$26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ИТОГО!$A$27:$A$33</c:f>
              <c:strCache>
                <c:ptCount val="7"/>
                <c:pt idx="0">
                  <c:v>Глава муниципального образования</c:v>
                </c:pt>
                <c:pt idx="1">
                  <c:v>Директор учреждения образования</c:v>
                </c:pt>
                <c:pt idx="2">
                  <c:v>Директор учреждения культуры</c:v>
                </c:pt>
                <c:pt idx="3">
                  <c:v>Заместитель директора учреждения культуры</c:v>
                </c:pt>
                <c:pt idx="4">
                  <c:v>Заместитель главы администрации</c:v>
                </c:pt>
                <c:pt idx="5">
                  <c:v>Заместитель директора учреждения образования</c:v>
                </c:pt>
                <c:pt idx="6">
                  <c:v>Начальник отдела  </c:v>
                </c:pt>
              </c:strCache>
            </c:strRef>
          </c:cat>
          <c:val>
            <c:numRef>
              <c:f>ИТОГО!$E$27:$E$33</c:f>
              <c:numCache>
                <c:formatCode>#,##0.0</c:formatCode>
                <c:ptCount val="7"/>
                <c:pt idx="0">
                  <c:v>84377.8</c:v>
                </c:pt>
                <c:pt idx="1">
                  <c:v>66529.8</c:v>
                </c:pt>
                <c:pt idx="2">
                  <c:v>65283.33</c:v>
                </c:pt>
                <c:pt idx="3">
                  <c:v>43754.44</c:v>
                </c:pt>
                <c:pt idx="4">
                  <c:v>52382</c:v>
                </c:pt>
                <c:pt idx="5">
                  <c:v>40086.5</c:v>
                </c:pt>
                <c:pt idx="6">
                  <c:v>32504.829999999998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4D2-483A-A7C2-95AD898EAF3B}"/>
            </c:ext>
          </c:extLst>
        </c:ser>
        <c:ser>
          <c:idx val="4"/>
          <c:order val="4"/>
          <c:tx>
            <c:strRef>
              <c:f>ИТОГО!$F$26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ИТОГО!$A$27:$A$33</c:f>
              <c:strCache>
                <c:ptCount val="7"/>
                <c:pt idx="0">
                  <c:v>Глава муниципального образования</c:v>
                </c:pt>
                <c:pt idx="1">
                  <c:v>Директор учреждения образования</c:v>
                </c:pt>
                <c:pt idx="2">
                  <c:v>Директор учреждения культуры</c:v>
                </c:pt>
                <c:pt idx="3">
                  <c:v>Заместитель директора учреждения культуры</c:v>
                </c:pt>
                <c:pt idx="4">
                  <c:v>Заместитель главы администрации</c:v>
                </c:pt>
                <c:pt idx="5">
                  <c:v>Заместитель директора учреждения образования</c:v>
                </c:pt>
                <c:pt idx="6">
                  <c:v>Начальник отдела  </c:v>
                </c:pt>
              </c:strCache>
            </c:strRef>
          </c:cat>
          <c:val>
            <c:numRef>
              <c:f>ИТОГО!$F$27:$F$33</c:f>
              <c:numCache>
                <c:formatCode>#,##0.0</c:formatCode>
                <c:ptCount val="7"/>
                <c:pt idx="0">
                  <c:v>84377.8</c:v>
                </c:pt>
                <c:pt idx="1">
                  <c:v>74597.8</c:v>
                </c:pt>
                <c:pt idx="2">
                  <c:v>66702.78</c:v>
                </c:pt>
                <c:pt idx="3">
                  <c:v>50258.3</c:v>
                </c:pt>
                <c:pt idx="4">
                  <c:v>55520.5</c:v>
                </c:pt>
                <c:pt idx="5">
                  <c:v>39509.5</c:v>
                </c:pt>
                <c:pt idx="6">
                  <c:v>32567.200000000001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4D2-483A-A7C2-95AD898EAF3B}"/>
            </c:ext>
          </c:extLst>
        </c:ser>
        <c:ser>
          <c:idx val="5"/>
          <c:order val="5"/>
          <c:tx>
            <c:strRef>
              <c:f>ИТОГО!$G$26</c:f>
              <c:strCache>
                <c:ptCount val="1"/>
                <c:pt idx="0">
                  <c:v>2020
(1-3 кв.)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ИТОГО!$A$27:$A$33</c:f>
              <c:strCache>
                <c:ptCount val="7"/>
                <c:pt idx="0">
                  <c:v>Глава муниципального образования</c:v>
                </c:pt>
                <c:pt idx="1">
                  <c:v>Директор учреждения образования</c:v>
                </c:pt>
                <c:pt idx="2">
                  <c:v>Директор учреждения культуры</c:v>
                </c:pt>
                <c:pt idx="3">
                  <c:v>Заместитель директора учреждения культуры</c:v>
                </c:pt>
                <c:pt idx="4">
                  <c:v>Заместитель главы администрации</c:v>
                </c:pt>
                <c:pt idx="5">
                  <c:v>Заместитель директора учреждения образования</c:v>
                </c:pt>
                <c:pt idx="6">
                  <c:v>Начальник отдела  </c:v>
                </c:pt>
              </c:strCache>
            </c:strRef>
          </c:cat>
          <c:val>
            <c:numRef>
              <c:f>ИТОГО!$G$27:$G$33</c:f>
              <c:numCache>
                <c:formatCode>#,##0.0</c:formatCode>
                <c:ptCount val="7"/>
                <c:pt idx="0">
                  <c:v>88007.3</c:v>
                </c:pt>
                <c:pt idx="1">
                  <c:v>83079</c:v>
                </c:pt>
                <c:pt idx="2">
                  <c:v>80703.7</c:v>
                </c:pt>
                <c:pt idx="3">
                  <c:v>61627.8</c:v>
                </c:pt>
                <c:pt idx="4">
                  <c:v>58114.07</c:v>
                </c:pt>
                <c:pt idx="5">
                  <c:v>46147.9</c:v>
                </c:pt>
                <c:pt idx="6">
                  <c:v>35771.800000000003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4D2-483A-A7C2-95AD898EAF3B}"/>
            </c:ext>
          </c:extLst>
        </c:ser>
        <c:dLbls/>
        <c:shape val="box"/>
        <c:axId val="117410816"/>
        <c:axId val="117424896"/>
        <c:axId val="0"/>
      </c:bar3DChart>
      <c:catAx>
        <c:axId val="117410816"/>
        <c:scaling>
          <c:orientation val="minMax"/>
        </c:scaling>
        <c:axPos val="l"/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 sz="1250"/>
            </a:pPr>
            <a:endParaRPr lang="ru-RU"/>
          </a:p>
        </c:txPr>
        <c:crossAx val="117424896"/>
        <c:crosses val="autoZero"/>
        <c:auto val="1"/>
        <c:lblAlgn val="ctr"/>
        <c:lblOffset val="100"/>
      </c:catAx>
      <c:valAx>
        <c:axId val="11742489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174108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spPr>
        <a:noFill/>
        <a:ln w="25400">
          <a:noFill/>
        </a:ln>
      </c:sp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Среднемесячная ЗП работников (работники)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ИТОГО!$A$37</c:f>
              <c:strCache>
                <c:ptCount val="1"/>
                <c:pt idx="0">
                  <c:v>Учителя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ИТОГО!$H$36</c:f>
              <c:strCache>
                <c:ptCount val="1"/>
                <c:pt idx="0">
                  <c:v>с 01.01.2021
(план)</c:v>
                </c:pt>
              </c:strCache>
            </c:strRef>
          </c:cat>
          <c:val>
            <c:numRef>
              <c:f>ИТОГО!$H$37</c:f>
              <c:numCache>
                <c:formatCode>#,##0.0</c:formatCode>
                <c:ptCount val="1"/>
                <c:pt idx="0">
                  <c:v>45892.7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48-4B10-ACDB-F8914B794E15}"/>
            </c:ext>
          </c:extLst>
        </c:ser>
        <c:ser>
          <c:idx val="1"/>
          <c:order val="1"/>
          <c:tx>
            <c:strRef>
              <c:f>ИТОГО!$A$38</c:f>
              <c:strCache>
                <c:ptCount val="1"/>
                <c:pt idx="0">
                  <c:v>Педагогические работники учреждений дополнительного образования детей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ИТОГО!$H$36</c:f>
              <c:strCache>
                <c:ptCount val="1"/>
                <c:pt idx="0">
                  <c:v>с 01.01.2021
(план)</c:v>
                </c:pt>
              </c:strCache>
            </c:strRef>
          </c:cat>
          <c:val>
            <c:numRef>
              <c:f>ИТОГО!$H$38</c:f>
              <c:numCache>
                <c:formatCode>#,##0.0</c:formatCode>
                <c:ptCount val="1"/>
                <c:pt idx="0">
                  <c:v>45910.2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48-4B10-ACDB-F8914B794E15}"/>
            </c:ext>
          </c:extLst>
        </c:ser>
        <c:ser>
          <c:idx val="2"/>
          <c:order val="2"/>
          <c:tx>
            <c:strRef>
              <c:f>ИТОГО!$A$39</c:f>
              <c:strCache>
                <c:ptCount val="1"/>
                <c:pt idx="0">
                  <c:v>Специалисты учреждений культуры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ИТОГО!$H$36</c:f>
              <c:strCache>
                <c:ptCount val="1"/>
                <c:pt idx="0">
                  <c:v>с 01.01.2021
(план)</c:v>
                </c:pt>
              </c:strCache>
            </c:strRef>
          </c:cat>
          <c:val>
            <c:numRef>
              <c:f>ИТОГО!$H$39</c:f>
              <c:numCache>
                <c:formatCode>#,##0.0</c:formatCode>
                <c:ptCount val="1"/>
                <c:pt idx="0">
                  <c:v>43499.6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48-4B10-ACDB-F8914B794E15}"/>
            </c:ext>
          </c:extLst>
        </c:ser>
        <c:ser>
          <c:idx val="3"/>
          <c:order val="3"/>
          <c:tx>
            <c:strRef>
              <c:f>ИТОГО!$A$40</c:f>
              <c:strCache>
                <c:ptCount val="1"/>
                <c:pt idx="0">
                  <c:v>Педагогические работники дошкольных образовательных учреждений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ИТОГО!$H$36</c:f>
              <c:strCache>
                <c:ptCount val="1"/>
                <c:pt idx="0">
                  <c:v>с 01.01.2021
(план)</c:v>
                </c:pt>
              </c:strCache>
            </c:strRef>
          </c:cat>
          <c:val>
            <c:numRef>
              <c:f>ИТОГО!$H$40</c:f>
              <c:numCache>
                <c:formatCode>#,##0.0</c:formatCode>
                <c:ptCount val="1"/>
                <c:pt idx="0">
                  <c:v>43037.7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D48-4B10-ACDB-F8914B794E15}"/>
            </c:ext>
          </c:extLst>
        </c:ser>
        <c:ser>
          <c:idx val="4"/>
          <c:order val="4"/>
          <c:tx>
            <c:strRef>
              <c:f>ИТОГО!$A$41</c:f>
              <c:strCache>
                <c:ptCount val="1"/>
                <c:pt idx="0">
                  <c:v>Прочий персонал учреждений культуры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ИТОГО!$H$36</c:f>
              <c:strCache>
                <c:ptCount val="1"/>
                <c:pt idx="0">
                  <c:v>с 01.01.2021
(план)</c:v>
                </c:pt>
              </c:strCache>
            </c:strRef>
          </c:cat>
          <c:val>
            <c:numRef>
              <c:f>ИТОГО!$H$41</c:f>
              <c:numCache>
                <c:formatCode>#,##0.0</c:formatCode>
                <c:ptCount val="1"/>
                <c:pt idx="0">
                  <c:v>32522.3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D48-4B10-ACDB-F8914B794E15}"/>
            </c:ext>
          </c:extLst>
        </c:ser>
        <c:ser>
          <c:idx val="5"/>
          <c:order val="5"/>
          <c:tx>
            <c:strRef>
              <c:f>ИТОГО!$A$42</c:f>
              <c:strCache>
                <c:ptCount val="1"/>
                <c:pt idx="0">
                  <c:v>Главный специалист ОМСУ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ИТОГО!$H$36</c:f>
              <c:strCache>
                <c:ptCount val="1"/>
                <c:pt idx="0">
                  <c:v>с 01.01.2021
(план)</c:v>
                </c:pt>
              </c:strCache>
            </c:strRef>
          </c:cat>
          <c:val>
            <c:numRef>
              <c:f>ИТОГО!$H$42</c:f>
              <c:numCache>
                <c:formatCode>#,##0.0</c:formatCode>
                <c:ptCount val="1"/>
                <c:pt idx="0">
                  <c:v>29349.200000000001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D48-4B10-ACDB-F8914B794E15}"/>
            </c:ext>
          </c:extLst>
        </c:ser>
        <c:ser>
          <c:idx val="6"/>
          <c:order val="6"/>
          <c:tx>
            <c:strRef>
              <c:f>ИТОГО!$A$43</c:f>
              <c:strCache>
                <c:ptCount val="1"/>
                <c:pt idx="0">
                  <c:v>Ведущий специалист ОМСУ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ИТОГО!$H$36</c:f>
              <c:strCache>
                <c:ptCount val="1"/>
                <c:pt idx="0">
                  <c:v>с 01.01.2021
(план)</c:v>
                </c:pt>
              </c:strCache>
            </c:strRef>
          </c:cat>
          <c:val>
            <c:numRef>
              <c:f>ИТОГО!$H$43</c:f>
              <c:numCache>
                <c:formatCode>#,##0.0</c:formatCode>
                <c:ptCount val="1"/>
                <c:pt idx="0">
                  <c:v>24718.6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D48-4B10-ACDB-F8914B794E15}"/>
            </c:ext>
          </c:extLst>
        </c:ser>
        <c:ser>
          <c:idx val="7"/>
          <c:order val="7"/>
          <c:tx>
            <c:strRef>
              <c:f>ИТОГО!$A$44</c:f>
              <c:strCache>
                <c:ptCount val="1"/>
                <c:pt idx="0">
                  <c:v>Учебно-вспомогательный персонал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ИТОГО!$H$36</c:f>
              <c:strCache>
                <c:ptCount val="1"/>
                <c:pt idx="0">
                  <c:v>с 01.01.2021
(план)</c:v>
                </c:pt>
              </c:strCache>
            </c:strRef>
          </c:cat>
          <c:val>
            <c:numRef>
              <c:f>ИТОГО!$H$44</c:f>
              <c:numCache>
                <c:formatCode>#,##0.0</c:formatCode>
                <c:ptCount val="1"/>
                <c:pt idx="0">
                  <c:v>20923.7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D48-4B10-ACDB-F8914B794E15}"/>
            </c:ext>
          </c:extLst>
        </c:ser>
        <c:ser>
          <c:idx val="8"/>
          <c:order val="8"/>
          <c:tx>
            <c:strRef>
              <c:f>ИТОГО!$A$45</c:f>
              <c:strCache>
                <c:ptCount val="1"/>
                <c:pt idx="0">
                  <c:v>Вспомогательный персонал образовательных учреждений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ИТОГО!$H$36</c:f>
              <c:strCache>
                <c:ptCount val="1"/>
                <c:pt idx="0">
                  <c:v>с 01.01.2021
(план)</c:v>
                </c:pt>
              </c:strCache>
            </c:strRef>
          </c:cat>
          <c:val>
            <c:numRef>
              <c:f>ИТОГО!$H$45</c:f>
              <c:numCache>
                <c:formatCode>#,##0.0</c:formatCode>
                <c:ptCount val="1"/>
                <c:pt idx="0">
                  <c:v>20643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D48-4B10-ACDB-F8914B794E15}"/>
            </c:ext>
          </c:extLst>
        </c:ser>
        <c:ser>
          <c:idx val="9"/>
          <c:order val="9"/>
          <c:tx>
            <c:strRef>
              <c:f>ИТОГО!$A$46</c:f>
              <c:strCache>
                <c:ptCount val="1"/>
                <c:pt idx="0">
                  <c:v>Вспомогательный персонал ОМСУ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ИТОГО!$H$36</c:f>
              <c:strCache>
                <c:ptCount val="1"/>
                <c:pt idx="0">
                  <c:v>с 01.01.2021
(план)</c:v>
                </c:pt>
              </c:strCache>
            </c:strRef>
          </c:cat>
          <c:val>
            <c:numRef>
              <c:f>ИТОГО!$H$46</c:f>
              <c:numCache>
                <c:formatCode>#,##0.0</c:formatCode>
                <c:ptCount val="1"/>
                <c:pt idx="0">
                  <c:v>23373.5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D48-4B10-ACDB-F8914B794E15}"/>
            </c:ext>
          </c:extLst>
        </c:ser>
        <c:dLbls/>
        <c:gapWidth val="182"/>
        <c:axId val="117801344"/>
        <c:axId val="117802880"/>
      </c:barChart>
      <c:catAx>
        <c:axId val="1178013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17802880"/>
        <c:crosses val="autoZero"/>
        <c:auto val="1"/>
        <c:lblAlgn val="ctr"/>
        <c:lblOffset val="100"/>
      </c:catAx>
      <c:valAx>
        <c:axId val="1178028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178013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spPr>
        <a:noFill/>
        <a:ln w="25400">
          <a:noFill/>
        </a:ln>
      </c:spPr>
      <c:txPr>
        <a:bodyPr rot="0" vert="horz"/>
        <a:lstStyle/>
        <a:p>
          <a:pPr>
            <a:defRPr sz="1200"/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Среднемесячная ЗП работников (руководители) 2021 год (план)</a:t>
            </a:r>
          </a:p>
        </c:rich>
      </c:tx>
      <c:layout/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1"/>
          <c:order val="0"/>
          <c:tx>
            <c:strRef>
              <c:f>ИТОГО!$A$28</c:f>
              <c:strCache>
                <c:ptCount val="1"/>
                <c:pt idx="0">
                  <c:v>Директор учреждения образования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ИТОГО!$H$26</c:f>
              <c:strCache>
                <c:ptCount val="1"/>
                <c:pt idx="0">
                  <c:v>с 01.01.2021
(план)</c:v>
                </c:pt>
              </c:strCache>
            </c:strRef>
          </c:cat>
          <c:val>
            <c:numRef>
              <c:f>ИТОГО!$H$28</c:f>
              <c:numCache>
                <c:formatCode>#,##0.0</c:formatCode>
                <c:ptCount val="1"/>
                <c:pt idx="0">
                  <c:v>83079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B4-459B-A125-D52F08432F46}"/>
            </c:ext>
          </c:extLst>
        </c:ser>
        <c:ser>
          <c:idx val="2"/>
          <c:order val="1"/>
          <c:tx>
            <c:strRef>
              <c:f>ИТОГО!$A$29</c:f>
              <c:strCache>
                <c:ptCount val="1"/>
                <c:pt idx="0">
                  <c:v>Директор учреждения культуры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ИТОГО!$H$26</c:f>
              <c:strCache>
                <c:ptCount val="1"/>
                <c:pt idx="0">
                  <c:v>с 01.01.2021
(план)</c:v>
                </c:pt>
              </c:strCache>
            </c:strRef>
          </c:cat>
          <c:val>
            <c:numRef>
              <c:f>ИТОГО!$H$29</c:f>
              <c:numCache>
                <c:formatCode>#,##0.0</c:formatCode>
                <c:ptCount val="1"/>
                <c:pt idx="0">
                  <c:v>80703.7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4B4-459B-A125-D52F08432F46}"/>
            </c:ext>
          </c:extLst>
        </c:ser>
        <c:ser>
          <c:idx val="3"/>
          <c:order val="2"/>
          <c:tx>
            <c:strRef>
              <c:f>ИТОГО!$A$30</c:f>
              <c:strCache>
                <c:ptCount val="1"/>
                <c:pt idx="0">
                  <c:v>Заместитель директора учреждения культуры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ИТОГО!$H$26</c:f>
              <c:strCache>
                <c:ptCount val="1"/>
                <c:pt idx="0">
                  <c:v>с 01.01.2021
(план)</c:v>
                </c:pt>
              </c:strCache>
            </c:strRef>
          </c:cat>
          <c:val>
            <c:numRef>
              <c:f>ИТОГО!$H$30</c:f>
              <c:numCache>
                <c:formatCode>#,##0.0</c:formatCode>
                <c:ptCount val="1"/>
                <c:pt idx="0">
                  <c:v>61627.8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4B4-459B-A125-D52F08432F46}"/>
            </c:ext>
          </c:extLst>
        </c:ser>
        <c:ser>
          <c:idx val="4"/>
          <c:order val="3"/>
          <c:tx>
            <c:strRef>
              <c:f>ИТОГО!$A$31</c:f>
              <c:strCache>
                <c:ptCount val="1"/>
                <c:pt idx="0">
                  <c:v>Заместитель главы администрации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ИТОГО!$H$26</c:f>
              <c:strCache>
                <c:ptCount val="1"/>
                <c:pt idx="0">
                  <c:v>с 01.01.2021
(план)</c:v>
                </c:pt>
              </c:strCache>
            </c:strRef>
          </c:cat>
          <c:val>
            <c:numRef>
              <c:f>ИТОГО!$H$31</c:f>
              <c:numCache>
                <c:formatCode>#,##0.0</c:formatCode>
                <c:ptCount val="1"/>
                <c:pt idx="0">
                  <c:v>74416.33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4B4-459B-A125-D52F08432F46}"/>
            </c:ext>
          </c:extLst>
        </c:ser>
        <c:ser>
          <c:idx val="5"/>
          <c:order val="4"/>
          <c:tx>
            <c:strRef>
              <c:f>ИТОГО!$A$32</c:f>
              <c:strCache>
                <c:ptCount val="1"/>
                <c:pt idx="0">
                  <c:v>Заместитель директора учреждения образования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ИТОГО!$H$26</c:f>
              <c:strCache>
                <c:ptCount val="1"/>
                <c:pt idx="0">
                  <c:v>с 01.01.2021
(план)</c:v>
                </c:pt>
              </c:strCache>
            </c:strRef>
          </c:cat>
          <c:val>
            <c:numRef>
              <c:f>ИТОГО!$H$32</c:f>
              <c:numCache>
                <c:formatCode>#,##0.0</c:formatCode>
                <c:ptCount val="1"/>
                <c:pt idx="0">
                  <c:v>46147.9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4B4-459B-A125-D52F08432F46}"/>
            </c:ext>
          </c:extLst>
        </c:ser>
        <c:ser>
          <c:idx val="6"/>
          <c:order val="5"/>
          <c:tx>
            <c:strRef>
              <c:f>ИТОГО!$A$33</c:f>
              <c:strCache>
                <c:ptCount val="1"/>
                <c:pt idx="0">
                  <c:v>Начальник отдела  </c:v>
                </c:pt>
              </c:strCache>
            </c:strRef>
          </c:tx>
          <c:dLbls>
            <c:spPr>
              <a:noFill/>
              <a:ln w="25400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ИТОГО!$H$26</c:f>
              <c:strCache>
                <c:ptCount val="1"/>
                <c:pt idx="0">
                  <c:v>с 01.01.2021
(план)</c:v>
                </c:pt>
              </c:strCache>
            </c:strRef>
          </c:cat>
          <c:val>
            <c:numRef>
              <c:f>ИТОГО!$H$33</c:f>
              <c:numCache>
                <c:formatCode>#,##0.0</c:formatCode>
                <c:ptCount val="1"/>
                <c:pt idx="0">
                  <c:v>45977.2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4B4-459B-A125-D52F08432F46}"/>
            </c:ext>
          </c:extLst>
        </c:ser>
        <c:dLbls/>
        <c:axId val="127451904"/>
        <c:axId val="127453440"/>
      </c:barChart>
      <c:catAx>
        <c:axId val="12745190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27453440"/>
        <c:crosses val="autoZero"/>
        <c:auto val="1"/>
        <c:lblAlgn val="ctr"/>
        <c:lblOffset val="100"/>
      </c:catAx>
      <c:valAx>
        <c:axId val="1274534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274519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spPr>
        <a:noFill/>
        <a:ln w="25400">
          <a:noFill/>
        </a:ln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99B0A-16C5-4562-89EF-A375A1194C2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EDA223-3BC6-4F5C-B1A3-7F487D432C01}">
      <dgm:prSet phldrT="[Текст]"/>
      <dgm:spPr/>
      <dgm:t>
        <a:bodyPr/>
        <a:lstStyle/>
        <a:p>
          <a:r>
            <a:rPr lang="ru-RU" dirty="0"/>
            <a:t>Преобразование муниципальных районов в муниципальные округа</a:t>
          </a:r>
        </a:p>
      </dgm:t>
    </dgm:pt>
    <dgm:pt modelId="{0EB8B563-4E39-4FA6-800D-80F11F7AAAB1}" type="parTrans" cxnId="{BFEFB32C-98EE-4677-A276-5F2286DCF12E}">
      <dgm:prSet/>
      <dgm:spPr/>
      <dgm:t>
        <a:bodyPr/>
        <a:lstStyle/>
        <a:p>
          <a:endParaRPr lang="ru-RU"/>
        </a:p>
      </dgm:t>
    </dgm:pt>
    <dgm:pt modelId="{EC956EA1-52D0-4BF2-8081-8DE9A75ABD23}" type="sibTrans" cxnId="{BFEFB32C-98EE-4677-A276-5F2286DCF12E}">
      <dgm:prSet/>
      <dgm:spPr/>
      <dgm:t>
        <a:bodyPr/>
        <a:lstStyle/>
        <a:p>
          <a:endParaRPr lang="ru-RU"/>
        </a:p>
      </dgm:t>
    </dgm:pt>
    <dgm:pt modelId="{4D6AFDE0-0E49-419D-B5B5-34E2EAAD9213}">
      <dgm:prSet phldrT="[Текст]"/>
      <dgm:spPr/>
      <dgm:t>
        <a:bodyPr/>
        <a:lstStyle/>
        <a:p>
          <a:r>
            <a:rPr lang="ru-RU" dirty="0"/>
            <a:t>Частично решает задачу увеличения ФОТ и повышения заработных плат муниципальных служащих, в том числе - привлечения/удержания компетентных специалистов</a:t>
          </a:r>
        </a:p>
      </dgm:t>
    </dgm:pt>
    <dgm:pt modelId="{385B1D3C-C67A-4A81-8C31-08A8D5DD9866}" type="parTrans" cxnId="{6810BE6B-6089-4670-8021-92ACCB50CC5A}">
      <dgm:prSet/>
      <dgm:spPr/>
      <dgm:t>
        <a:bodyPr/>
        <a:lstStyle/>
        <a:p>
          <a:endParaRPr lang="ru-RU"/>
        </a:p>
      </dgm:t>
    </dgm:pt>
    <dgm:pt modelId="{A9C33A4A-8A83-484A-BC12-7E9AD54A0D42}" type="sibTrans" cxnId="{6810BE6B-6089-4670-8021-92ACCB50CC5A}">
      <dgm:prSet/>
      <dgm:spPr/>
      <dgm:t>
        <a:bodyPr/>
        <a:lstStyle/>
        <a:p>
          <a:endParaRPr lang="ru-RU"/>
        </a:p>
      </dgm:t>
    </dgm:pt>
    <dgm:pt modelId="{081CE0FA-E325-436E-A191-70DB567E9603}">
      <dgm:prSet phldrT="[Текст]"/>
      <dgm:spPr/>
      <dgm:t>
        <a:bodyPr/>
        <a:lstStyle/>
        <a:p>
          <a:r>
            <a:rPr lang="ru-RU"/>
            <a:t>Повышение расходов на содержание ОМСУ за счет местного бюджета</a:t>
          </a:r>
          <a:endParaRPr lang="ru-RU" dirty="0"/>
        </a:p>
      </dgm:t>
    </dgm:pt>
    <dgm:pt modelId="{45DBAD26-EDCC-48DA-9D38-DA04AF522371}" type="parTrans" cxnId="{1474914E-4FA1-44EF-B4C7-7E5358DF95AF}">
      <dgm:prSet/>
      <dgm:spPr/>
      <dgm:t>
        <a:bodyPr/>
        <a:lstStyle/>
        <a:p>
          <a:endParaRPr lang="ru-RU"/>
        </a:p>
      </dgm:t>
    </dgm:pt>
    <dgm:pt modelId="{0EF92354-7453-483C-AE53-4EAC9BBE4B95}" type="sibTrans" cxnId="{1474914E-4FA1-44EF-B4C7-7E5358DF95AF}">
      <dgm:prSet/>
      <dgm:spPr/>
      <dgm:t>
        <a:bodyPr/>
        <a:lstStyle/>
        <a:p>
          <a:endParaRPr lang="ru-RU"/>
        </a:p>
      </dgm:t>
    </dgm:pt>
    <dgm:pt modelId="{F8B3EE0C-CF65-4FD1-B8FE-23896585DE01}">
      <dgm:prSet phldrT="[Текст]"/>
      <dgm:spPr/>
      <dgm:t>
        <a:bodyPr/>
        <a:lstStyle/>
        <a:p>
          <a:r>
            <a:rPr lang="ru-RU" dirty="0"/>
            <a:t>Возможно в крайне ограниченных объемах из-за недостатка средств в местных бюджетах</a:t>
          </a:r>
        </a:p>
      </dgm:t>
    </dgm:pt>
    <dgm:pt modelId="{D66ABE2B-BB69-470C-926A-2745BCDEF9F4}" type="parTrans" cxnId="{864A24B0-BED8-48A8-9D09-FB3B66561796}">
      <dgm:prSet/>
      <dgm:spPr/>
      <dgm:t>
        <a:bodyPr/>
        <a:lstStyle/>
        <a:p>
          <a:endParaRPr lang="ru-RU"/>
        </a:p>
      </dgm:t>
    </dgm:pt>
    <dgm:pt modelId="{B9BF3814-0992-46E1-B813-3D08C3CCF7FB}" type="sibTrans" cxnId="{864A24B0-BED8-48A8-9D09-FB3B66561796}">
      <dgm:prSet/>
      <dgm:spPr/>
      <dgm:t>
        <a:bodyPr/>
        <a:lstStyle/>
        <a:p>
          <a:endParaRPr lang="ru-RU"/>
        </a:p>
      </dgm:t>
    </dgm:pt>
    <dgm:pt modelId="{544EEE61-3F58-4989-BB75-D2F4923E211D}">
      <dgm:prSet phldrT="[Текст]"/>
      <dgm:spPr/>
      <dgm:t>
        <a:bodyPr/>
        <a:lstStyle/>
        <a:p>
          <a:r>
            <a:rPr lang="ru-RU" dirty="0"/>
            <a:t>Повышение расходов на содержание ОМСУ за счет областного бюджета</a:t>
          </a:r>
        </a:p>
      </dgm:t>
    </dgm:pt>
    <dgm:pt modelId="{D8EA5240-C454-4E6A-B8A9-206225D35F8E}" type="parTrans" cxnId="{6BC69822-2884-4DEF-A0B5-A1B15B129127}">
      <dgm:prSet/>
      <dgm:spPr/>
      <dgm:t>
        <a:bodyPr/>
        <a:lstStyle/>
        <a:p>
          <a:endParaRPr lang="ru-RU"/>
        </a:p>
      </dgm:t>
    </dgm:pt>
    <dgm:pt modelId="{E2974FE3-9914-4546-ADA9-E1660492EA9B}" type="sibTrans" cxnId="{6BC69822-2884-4DEF-A0B5-A1B15B129127}">
      <dgm:prSet/>
      <dgm:spPr/>
      <dgm:t>
        <a:bodyPr/>
        <a:lstStyle/>
        <a:p>
          <a:endParaRPr lang="ru-RU"/>
        </a:p>
      </dgm:t>
    </dgm:pt>
    <dgm:pt modelId="{0081BC22-BAC0-4577-95F7-75245E992369}">
      <dgm:prSet phldrT="[Текст]"/>
      <dgm:spPr/>
      <dgm:t>
        <a:bodyPr/>
        <a:lstStyle/>
        <a:p>
          <a:r>
            <a:rPr lang="ru-RU" dirty="0"/>
            <a:t>Создает правовое поле для повышения заработных плат муниципальных служащих</a:t>
          </a:r>
        </a:p>
      </dgm:t>
    </dgm:pt>
    <dgm:pt modelId="{0107B077-C6A0-45B5-B652-18BB90FFE538}" type="parTrans" cxnId="{F441F166-17AD-4E85-8EBC-FEBBE41DD913}">
      <dgm:prSet/>
      <dgm:spPr/>
      <dgm:t>
        <a:bodyPr/>
        <a:lstStyle/>
        <a:p>
          <a:endParaRPr lang="ru-RU"/>
        </a:p>
      </dgm:t>
    </dgm:pt>
    <dgm:pt modelId="{0AE46791-E638-42EE-B1D3-5C10B9C92DBB}" type="sibTrans" cxnId="{F441F166-17AD-4E85-8EBC-FEBBE41DD913}">
      <dgm:prSet/>
      <dgm:spPr/>
      <dgm:t>
        <a:bodyPr/>
        <a:lstStyle/>
        <a:p>
          <a:endParaRPr lang="ru-RU"/>
        </a:p>
      </dgm:t>
    </dgm:pt>
    <dgm:pt modelId="{28411840-BA00-451C-8F2C-25CD4C84BFDE}">
      <dgm:prSet phldrT="[Текст]"/>
      <dgm:spPr/>
      <dgm:t>
        <a:bodyPr/>
        <a:lstStyle/>
        <a:p>
          <a:endParaRPr lang="ru-RU" dirty="0"/>
        </a:p>
      </dgm:t>
    </dgm:pt>
    <dgm:pt modelId="{DB725EF0-7ED2-4013-9F7D-3A0405DEA902}" type="parTrans" cxnId="{8CCC37C5-5113-4576-AD7D-B277110E3F02}">
      <dgm:prSet/>
      <dgm:spPr/>
      <dgm:t>
        <a:bodyPr/>
        <a:lstStyle/>
        <a:p>
          <a:endParaRPr lang="ru-RU"/>
        </a:p>
      </dgm:t>
    </dgm:pt>
    <dgm:pt modelId="{A2F35AEA-BB76-4552-BEB2-95228A91A2BA}" type="sibTrans" cxnId="{8CCC37C5-5113-4576-AD7D-B277110E3F02}">
      <dgm:prSet/>
      <dgm:spPr/>
      <dgm:t>
        <a:bodyPr/>
        <a:lstStyle/>
        <a:p>
          <a:endParaRPr lang="ru-RU"/>
        </a:p>
      </dgm:t>
    </dgm:pt>
    <dgm:pt modelId="{7425AF4B-F405-4FFF-A5B1-0B9F41196186}">
      <dgm:prSet phldrT="[Текст]"/>
      <dgm:spPr/>
      <dgm:t>
        <a:bodyPr/>
        <a:lstStyle/>
        <a:p>
          <a:r>
            <a:rPr lang="ru-RU" dirty="0"/>
            <a:t>Позволяет незначительно оптимизировать расходы на содержание ОМСУ</a:t>
          </a:r>
        </a:p>
      </dgm:t>
    </dgm:pt>
    <dgm:pt modelId="{9B876EB2-90F5-41B7-9350-F81302F92BF5}" type="parTrans" cxnId="{31F765C8-27B9-4E1F-BE53-A724A1A650EE}">
      <dgm:prSet/>
      <dgm:spPr/>
      <dgm:t>
        <a:bodyPr/>
        <a:lstStyle/>
        <a:p>
          <a:endParaRPr lang="ru-RU"/>
        </a:p>
      </dgm:t>
    </dgm:pt>
    <dgm:pt modelId="{C0C27908-4A0E-45B2-8398-5F080460E9D2}" type="sibTrans" cxnId="{31F765C8-27B9-4E1F-BE53-A724A1A650EE}">
      <dgm:prSet/>
      <dgm:spPr/>
      <dgm:t>
        <a:bodyPr/>
        <a:lstStyle/>
        <a:p>
          <a:endParaRPr lang="ru-RU"/>
        </a:p>
      </dgm:t>
    </dgm:pt>
    <dgm:pt modelId="{723B88DD-FA84-4D4C-81A9-9435FD61B06C}">
      <dgm:prSet phldrT="[Текст]"/>
      <dgm:spPr/>
      <dgm:t>
        <a:bodyPr/>
        <a:lstStyle/>
        <a:p>
          <a:r>
            <a:rPr lang="ru-RU" dirty="0"/>
            <a:t>Фактически будет замещать (уменьшать, исключать) выделение средств местного бюджета на реализацию мероприятий в рамках национальных проектов и гос. программ</a:t>
          </a:r>
        </a:p>
      </dgm:t>
    </dgm:pt>
    <dgm:pt modelId="{6EEA31B0-0927-41BA-835C-40DEE52CD93B}" type="parTrans" cxnId="{C091F99D-495C-4EED-8350-8E15A763F518}">
      <dgm:prSet/>
      <dgm:spPr/>
      <dgm:t>
        <a:bodyPr/>
        <a:lstStyle/>
        <a:p>
          <a:endParaRPr lang="ru-RU"/>
        </a:p>
      </dgm:t>
    </dgm:pt>
    <dgm:pt modelId="{0FFAF680-B1D0-4631-A73E-9D157BC8693A}" type="sibTrans" cxnId="{C091F99D-495C-4EED-8350-8E15A763F518}">
      <dgm:prSet/>
      <dgm:spPr/>
      <dgm:t>
        <a:bodyPr/>
        <a:lstStyle/>
        <a:p>
          <a:endParaRPr lang="ru-RU"/>
        </a:p>
      </dgm:t>
    </dgm:pt>
    <dgm:pt modelId="{805569B3-B2DC-4770-A8F4-FC5EC0266667}">
      <dgm:prSet phldrT="[Текст]"/>
      <dgm:spPr/>
      <dgm:t>
        <a:bodyPr/>
        <a:lstStyle/>
        <a:p>
          <a:endParaRPr lang="ru-RU" dirty="0"/>
        </a:p>
      </dgm:t>
    </dgm:pt>
    <dgm:pt modelId="{AA891AF3-5E32-41DB-BE50-7C1CC7344C1E}" type="parTrans" cxnId="{6636C4ED-8E44-4D93-8B02-C7EE60DE6430}">
      <dgm:prSet/>
      <dgm:spPr/>
      <dgm:t>
        <a:bodyPr/>
        <a:lstStyle/>
        <a:p>
          <a:endParaRPr lang="ru-RU"/>
        </a:p>
      </dgm:t>
    </dgm:pt>
    <dgm:pt modelId="{A86D6A3C-4561-4FD4-9280-ADD3637E63CE}" type="sibTrans" cxnId="{6636C4ED-8E44-4D93-8B02-C7EE60DE6430}">
      <dgm:prSet/>
      <dgm:spPr/>
      <dgm:t>
        <a:bodyPr/>
        <a:lstStyle/>
        <a:p>
          <a:endParaRPr lang="ru-RU"/>
        </a:p>
      </dgm:t>
    </dgm:pt>
    <dgm:pt modelId="{B8F15212-916C-4132-97C9-EDF8B408F380}">
      <dgm:prSet phldrT="[Текст]"/>
      <dgm:spPr/>
      <dgm:t>
        <a:bodyPr/>
        <a:lstStyle/>
        <a:p>
          <a:r>
            <a:rPr lang="ru-RU" dirty="0"/>
            <a:t>Маловероятно с учетом возрастающих расходов областного бюджета на реализацию мероприятий в рамках национальных проектов и гос. программ, а  также в связи с негативной эпидемиологической обстановкой</a:t>
          </a:r>
        </a:p>
      </dgm:t>
    </dgm:pt>
    <dgm:pt modelId="{48637B8E-D51F-404B-B549-5327B4C1D04A}" type="parTrans" cxnId="{A0EAC0E8-EFB5-434E-9F6C-30F226A68DA9}">
      <dgm:prSet/>
      <dgm:spPr/>
      <dgm:t>
        <a:bodyPr/>
        <a:lstStyle/>
        <a:p>
          <a:endParaRPr lang="ru-RU"/>
        </a:p>
      </dgm:t>
    </dgm:pt>
    <dgm:pt modelId="{F0980B38-6CE6-40C3-BD18-6DC1AA8F0434}" type="sibTrans" cxnId="{A0EAC0E8-EFB5-434E-9F6C-30F226A68DA9}">
      <dgm:prSet/>
      <dgm:spPr/>
      <dgm:t>
        <a:bodyPr/>
        <a:lstStyle/>
        <a:p>
          <a:endParaRPr lang="ru-RU"/>
        </a:p>
      </dgm:t>
    </dgm:pt>
    <dgm:pt modelId="{98243C4B-5A87-41D7-BCCE-B2511D51ACC1}">
      <dgm:prSet phldrT="[Текст]"/>
      <dgm:spPr/>
      <dgm:t>
        <a:bodyPr/>
        <a:lstStyle/>
        <a:p>
          <a:r>
            <a:rPr lang="ru-RU" dirty="0"/>
            <a:t>Оптимизация расходов на содержание ОМСУ</a:t>
          </a:r>
        </a:p>
      </dgm:t>
    </dgm:pt>
    <dgm:pt modelId="{EF124D23-B864-41EC-98FC-AC24303EE492}" type="parTrans" cxnId="{673AF7AF-E53F-4030-A63E-EECE46145F5E}">
      <dgm:prSet/>
      <dgm:spPr/>
      <dgm:t>
        <a:bodyPr/>
        <a:lstStyle/>
        <a:p>
          <a:endParaRPr lang="ru-RU"/>
        </a:p>
      </dgm:t>
    </dgm:pt>
    <dgm:pt modelId="{62EF5879-E32F-43DF-9B67-9600D788779F}" type="sibTrans" cxnId="{673AF7AF-E53F-4030-A63E-EECE46145F5E}">
      <dgm:prSet/>
      <dgm:spPr/>
      <dgm:t>
        <a:bodyPr/>
        <a:lstStyle/>
        <a:p>
          <a:endParaRPr lang="ru-RU"/>
        </a:p>
      </dgm:t>
    </dgm:pt>
    <dgm:pt modelId="{BF0D4CDB-636A-4C49-854C-A23F844F25FF}">
      <dgm:prSet phldrT="[Текст]"/>
      <dgm:spPr/>
      <dgm:t>
        <a:bodyPr/>
        <a:lstStyle/>
        <a:p>
          <a:endParaRPr lang="ru-RU" dirty="0"/>
        </a:p>
      </dgm:t>
    </dgm:pt>
    <dgm:pt modelId="{DC480EBC-F914-4C50-89CB-3772E66C93FB}" type="parTrans" cxnId="{0282850F-B558-43DE-89D0-4C70C7D94BD2}">
      <dgm:prSet/>
      <dgm:spPr/>
      <dgm:t>
        <a:bodyPr/>
        <a:lstStyle/>
        <a:p>
          <a:endParaRPr lang="ru-RU"/>
        </a:p>
      </dgm:t>
    </dgm:pt>
    <dgm:pt modelId="{574D78DA-3BF0-4010-BD0A-36844D2C7815}" type="sibTrans" cxnId="{0282850F-B558-43DE-89D0-4C70C7D94BD2}">
      <dgm:prSet/>
      <dgm:spPr/>
      <dgm:t>
        <a:bodyPr/>
        <a:lstStyle/>
        <a:p>
          <a:endParaRPr lang="ru-RU"/>
        </a:p>
      </dgm:t>
    </dgm:pt>
    <dgm:pt modelId="{FD584FC3-C978-4096-ACF0-BF1AAB63EDFA}">
      <dgm:prSet phldrT="[Текст]"/>
      <dgm:spPr/>
      <dgm:t>
        <a:bodyPr/>
        <a:lstStyle/>
        <a:p>
          <a:r>
            <a:rPr lang="ru-RU" dirty="0"/>
            <a:t>Без сокращения работников, если остается трудовая функция</a:t>
          </a:r>
        </a:p>
      </dgm:t>
    </dgm:pt>
    <dgm:pt modelId="{6F7CD87C-A656-46D8-9686-0E3932D5966E}" type="parTrans" cxnId="{A8DF3304-5BFF-47A2-8A13-B94B4B631F81}">
      <dgm:prSet/>
      <dgm:spPr/>
      <dgm:t>
        <a:bodyPr/>
        <a:lstStyle/>
        <a:p>
          <a:endParaRPr lang="ru-RU"/>
        </a:p>
      </dgm:t>
    </dgm:pt>
    <dgm:pt modelId="{45BCBC9D-0645-4B0B-8295-B8FBCAF81F57}" type="sibTrans" cxnId="{A8DF3304-5BFF-47A2-8A13-B94B4B631F81}">
      <dgm:prSet/>
      <dgm:spPr/>
      <dgm:t>
        <a:bodyPr/>
        <a:lstStyle/>
        <a:p>
          <a:endParaRPr lang="ru-RU"/>
        </a:p>
      </dgm:t>
    </dgm:pt>
    <dgm:pt modelId="{9D105364-5765-4C52-AAB7-0ADCF1628EA0}">
      <dgm:prSet phldrT="[Текст]"/>
      <dgm:spPr/>
      <dgm:t>
        <a:bodyPr/>
        <a:lstStyle/>
        <a:p>
          <a:r>
            <a:rPr lang="ru-RU" dirty="0"/>
            <a:t>Не допуская «удаления» власти от населения</a:t>
          </a:r>
        </a:p>
      </dgm:t>
    </dgm:pt>
    <dgm:pt modelId="{77B98D17-F281-48EB-8745-C0E3D009CE33}" type="parTrans" cxnId="{D9F21148-F8BA-43F1-832F-9798B3FB53B0}">
      <dgm:prSet/>
      <dgm:spPr/>
      <dgm:t>
        <a:bodyPr/>
        <a:lstStyle/>
        <a:p>
          <a:endParaRPr lang="ru-RU"/>
        </a:p>
      </dgm:t>
    </dgm:pt>
    <dgm:pt modelId="{6953AEC0-490E-4C5C-A66F-FF72D05FBCE6}" type="sibTrans" cxnId="{D9F21148-F8BA-43F1-832F-9798B3FB53B0}">
      <dgm:prSet/>
      <dgm:spPr/>
      <dgm:t>
        <a:bodyPr/>
        <a:lstStyle/>
        <a:p>
          <a:endParaRPr lang="ru-RU"/>
        </a:p>
      </dgm:t>
    </dgm:pt>
    <dgm:pt modelId="{C89AEA74-A3D1-4156-B867-770591ACC3E6}">
      <dgm:prSet phldrT="[Текст]"/>
      <dgm:spPr/>
      <dgm:t>
        <a:bodyPr/>
        <a:lstStyle/>
        <a:p>
          <a:r>
            <a:rPr lang="ru-RU" dirty="0"/>
            <a:t>На территориях, которые не могут обеспечить ОМСУ кадрами</a:t>
          </a:r>
        </a:p>
      </dgm:t>
    </dgm:pt>
    <dgm:pt modelId="{FBFCBF5B-CA20-4643-B94B-4A1AEFB4A139}" type="parTrans" cxnId="{6B8B0E5B-CA15-4113-9914-271AE4ABE2AA}">
      <dgm:prSet/>
      <dgm:spPr/>
      <dgm:t>
        <a:bodyPr/>
        <a:lstStyle/>
        <a:p>
          <a:endParaRPr lang="ru-RU"/>
        </a:p>
      </dgm:t>
    </dgm:pt>
    <dgm:pt modelId="{C8F0FF09-BD52-497C-A7D5-66926CCB3E35}" type="sibTrans" cxnId="{6B8B0E5B-CA15-4113-9914-271AE4ABE2AA}">
      <dgm:prSet/>
      <dgm:spPr/>
      <dgm:t>
        <a:bodyPr/>
        <a:lstStyle/>
        <a:p>
          <a:endParaRPr lang="ru-RU"/>
        </a:p>
      </dgm:t>
    </dgm:pt>
    <dgm:pt modelId="{28FCFED1-150C-4395-91F7-1313F653009D}">
      <dgm:prSet phldrT="[Текст]"/>
      <dgm:spPr/>
      <dgm:t>
        <a:bodyPr/>
        <a:lstStyle/>
        <a:p>
          <a:r>
            <a:rPr lang="ru-RU" dirty="0"/>
            <a:t>Используя механизмы, предлагаемые Концепциями по развитию местного самоуправления Архангельской области</a:t>
          </a:r>
        </a:p>
      </dgm:t>
    </dgm:pt>
    <dgm:pt modelId="{DF17B852-37BC-4C3B-8E41-D5B50C81D51C}" type="parTrans" cxnId="{3DDA1D2E-9310-41A8-A097-0E9FB0B54807}">
      <dgm:prSet/>
      <dgm:spPr/>
      <dgm:t>
        <a:bodyPr/>
        <a:lstStyle/>
        <a:p>
          <a:endParaRPr lang="ru-RU"/>
        </a:p>
      </dgm:t>
    </dgm:pt>
    <dgm:pt modelId="{EFB80710-7A87-41AD-911F-20E98AAB57EB}" type="sibTrans" cxnId="{3DDA1D2E-9310-41A8-A097-0E9FB0B54807}">
      <dgm:prSet/>
      <dgm:spPr/>
      <dgm:t>
        <a:bodyPr/>
        <a:lstStyle/>
        <a:p>
          <a:endParaRPr lang="ru-RU"/>
        </a:p>
      </dgm:t>
    </dgm:pt>
    <dgm:pt modelId="{4F40C306-4391-4444-B6D3-06BE6D784F08}" type="pres">
      <dgm:prSet presAssocID="{0F899B0A-16C5-4562-89EF-A375A1194C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5BE60E-C38F-4A53-9241-CD679302D792}" type="pres">
      <dgm:prSet presAssocID="{B7EDA223-3BC6-4F5C-B1A3-7F487D432C0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78E9A-5E1A-48C0-B319-C06FD42E180E}" type="pres">
      <dgm:prSet presAssocID="{B7EDA223-3BC6-4F5C-B1A3-7F487D432C01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4B6F2-863D-4229-9B5D-6D25725AD608}" type="pres">
      <dgm:prSet presAssocID="{081CE0FA-E325-436E-A191-70DB567E960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D6A49-E1FB-46B0-8669-44407B43E749}" type="pres">
      <dgm:prSet presAssocID="{081CE0FA-E325-436E-A191-70DB567E9603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10A99-97C5-403A-B5C7-D0044C858D5C}" type="pres">
      <dgm:prSet presAssocID="{544EEE61-3F58-4989-BB75-D2F4923E211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B8FC0-FF64-4DC4-A767-F60DEFD6C7A3}" type="pres">
      <dgm:prSet presAssocID="{544EEE61-3F58-4989-BB75-D2F4923E211D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39C54-FE66-4403-A86B-C549CFA73DB4}" type="pres">
      <dgm:prSet presAssocID="{98243C4B-5A87-41D7-BCCE-B2511D51ACC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61D61-60B4-4D06-BFCA-809F7F5DBD60}" type="pres">
      <dgm:prSet presAssocID="{98243C4B-5A87-41D7-BCCE-B2511D51ACC1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91F99D-495C-4EED-8350-8E15A763F518}" srcId="{081CE0FA-E325-436E-A191-70DB567E9603}" destId="{723B88DD-FA84-4D4C-81A9-9435FD61B06C}" srcOrd="1" destOrd="0" parTransId="{6EEA31B0-0927-41BA-835C-40DEE52CD93B}" sibTransId="{0FFAF680-B1D0-4631-A73E-9D157BC8693A}"/>
    <dgm:cxn modelId="{673AF7AF-E53F-4030-A63E-EECE46145F5E}" srcId="{0F899B0A-16C5-4562-89EF-A375A1194C29}" destId="{98243C4B-5A87-41D7-BCCE-B2511D51ACC1}" srcOrd="3" destOrd="0" parTransId="{EF124D23-B864-41EC-98FC-AC24303EE492}" sibTransId="{62EF5879-E32F-43DF-9B67-9600D788779F}"/>
    <dgm:cxn modelId="{CFB7EB72-0C61-4DC7-BA93-39FD2CB64F2D}" type="presOf" srcId="{723B88DD-FA84-4D4C-81A9-9435FD61B06C}" destId="{A85D6A49-E1FB-46B0-8669-44407B43E749}" srcOrd="0" destOrd="1" presId="urn:microsoft.com/office/officeart/2005/8/layout/vList2"/>
    <dgm:cxn modelId="{BFEFB32C-98EE-4677-A276-5F2286DCF12E}" srcId="{0F899B0A-16C5-4562-89EF-A375A1194C29}" destId="{B7EDA223-3BC6-4F5C-B1A3-7F487D432C01}" srcOrd="0" destOrd="0" parTransId="{0EB8B563-4E39-4FA6-800D-80F11F7AAAB1}" sibTransId="{EC956EA1-52D0-4BF2-8081-8DE9A75ABD23}"/>
    <dgm:cxn modelId="{6636C4ED-8E44-4D93-8B02-C7EE60DE6430}" srcId="{081CE0FA-E325-436E-A191-70DB567E9603}" destId="{805569B3-B2DC-4770-A8F4-FC5EC0266667}" srcOrd="2" destOrd="0" parTransId="{AA891AF3-5E32-41DB-BE50-7C1CC7344C1E}" sibTransId="{A86D6A3C-4561-4FD4-9280-ADD3637E63CE}"/>
    <dgm:cxn modelId="{8CCC37C5-5113-4576-AD7D-B277110E3F02}" srcId="{B7EDA223-3BC6-4F5C-B1A3-7F487D432C01}" destId="{28411840-BA00-451C-8F2C-25CD4C84BFDE}" srcOrd="3" destOrd="0" parTransId="{DB725EF0-7ED2-4013-9F7D-3A0405DEA902}" sibTransId="{A2F35AEA-BB76-4552-BEB2-95228A91A2BA}"/>
    <dgm:cxn modelId="{6B8B0E5B-CA15-4113-9914-271AE4ABE2AA}" srcId="{98243C4B-5A87-41D7-BCCE-B2511D51ACC1}" destId="{C89AEA74-A3D1-4156-B867-770591ACC3E6}" srcOrd="2" destOrd="0" parTransId="{FBFCBF5B-CA20-4643-B94B-4A1AEFB4A139}" sibTransId="{C8F0FF09-BD52-497C-A7D5-66926CCB3E35}"/>
    <dgm:cxn modelId="{E81E8AC8-3656-4DBB-8498-87C2A1BB60C0}" type="presOf" srcId="{BF0D4CDB-636A-4C49-854C-A23F844F25FF}" destId="{C33B8FC0-FF64-4DC4-A767-F60DEFD6C7A3}" srcOrd="0" destOrd="1" presId="urn:microsoft.com/office/officeart/2005/8/layout/vList2"/>
    <dgm:cxn modelId="{B8B26C27-2C29-494E-B997-4A598ABE1C36}" type="presOf" srcId="{B7EDA223-3BC6-4F5C-B1A3-7F487D432C01}" destId="{805BE60E-C38F-4A53-9241-CD679302D792}" srcOrd="0" destOrd="0" presId="urn:microsoft.com/office/officeart/2005/8/layout/vList2"/>
    <dgm:cxn modelId="{31F765C8-27B9-4E1F-BE53-A724A1A650EE}" srcId="{B7EDA223-3BC6-4F5C-B1A3-7F487D432C01}" destId="{7425AF4B-F405-4FFF-A5B1-0B9F41196186}" srcOrd="2" destOrd="0" parTransId="{9B876EB2-90F5-41B7-9350-F81302F92BF5}" sibTransId="{C0C27908-4A0E-45B2-8398-5F080460E9D2}"/>
    <dgm:cxn modelId="{A0EAC0E8-EFB5-434E-9F6C-30F226A68DA9}" srcId="{544EEE61-3F58-4989-BB75-D2F4923E211D}" destId="{B8F15212-916C-4132-97C9-EDF8B408F380}" srcOrd="0" destOrd="0" parTransId="{48637B8E-D51F-404B-B549-5327B4C1D04A}" sibTransId="{F0980B38-6CE6-40C3-BD18-6DC1AA8F0434}"/>
    <dgm:cxn modelId="{864A24B0-BED8-48A8-9D09-FB3B66561796}" srcId="{081CE0FA-E325-436E-A191-70DB567E9603}" destId="{F8B3EE0C-CF65-4FD1-B8FE-23896585DE01}" srcOrd="0" destOrd="0" parTransId="{D66ABE2B-BB69-470C-926A-2745BCDEF9F4}" sibTransId="{B9BF3814-0992-46E1-B813-3D08C3CCF7FB}"/>
    <dgm:cxn modelId="{6810BE6B-6089-4670-8021-92ACCB50CC5A}" srcId="{B7EDA223-3BC6-4F5C-B1A3-7F487D432C01}" destId="{4D6AFDE0-0E49-419D-B5B5-34E2EAAD9213}" srcOrd="0" destOrd="0" parTransId="{385B1D3C-C67A-4A81-8C31-08A8D5DD9866}" sibTransId="{A9C33A4A-8A83-484A-BC12-7E9AD54A0D42}"/>
    <dgm:cxn modelId="{D9F21148-F8BA-43F1-832F-9798B3FB53B0}" srcId="{98243C4B-5A87-41D7-BCCE-B2511D51ACC1}" destId="{9D105364-5765-4C52-AAB7-0ADCF1628EA0}" srcOrd="0" destOrd="0" parTransId="{77B98D17-F281-48EB-8745-C0E3D009CE33}" sibTransId="{6953AEC0-490E-4C5C-A66F-FF72D05FBCE6}"/>
    <dgm:cxn modelId="{E89698FD-0060-42FA-9D62-C125E4452298}" type="presOf" srcId="{544EEE61-3F58-4989-BB75-D2F4923E211D}" destId="{59410A99-97C5-403A-B5C7-D0044C858D5C}" srcOrd="0" destOrd="0" presId="urn:microsoft.com/office/officeart/2005/8/layout/vList2"/>
    <dgm:cxn modelId="{6303C222-8F2C-4277-8216-8C7F189FA107}" type="presOf" srcId="{C89AEA74-A3D1-4156-B867-770591ACC3E6}" destId="{1F761D61-60B4-4D06-BFCA-809F7F5DBD60}" srcOrd="0" destOrd="2" presId="urn:microsoft.com/office/officeart/2005/8/layout/vList2"/>
    <dgm:cxn modelId="{CDB41C74-8FA3-437B-9DD6-FA4FA0CA2E71}" type="presOf" srcId="{9D105364-5765-4C52-AAB7-0ADCF1628EA0}" destId="{1F761D61-60B4-4D06-BFCA-809F7F5DBD60}" srcOrd="0" destOrd="0" presId="urn:microsoft.com/office/officeart/2005/8/layout/vList2"/>
    <dgm:cxn modelId="{6EA659D5-48E2-4222-8BC7-B9E40C5EF474}" type="presOf" srcId="{28411840-BA00-451C-8F2C-25CD4C84BFDE}" destId="{B8378E9A-5E1A-48C0-B319-C06FD42E180E}" srcOrd="0" destOrd="3" presId="urn:microsoft.com/office/officeart/2005/8/layout/vList2"/>
    <dgm:cxn modelId="{4880C121-8221-4242-B78C-8D909CFA87CA}" type="presOf" srcId="{081CE0FA-E325-436E-A191-70DB567E9603}" destId="{8A64B6F2-863D-4229-9B5D-6D25725AD608}" srcOrd="0" destOrd="0" presId="urn:microsoft.com/office/officeart/2005/8/layout/vList2"/>
    <dgm:cxn modelId="{180EF8C5-D27F-4F37-9354-A2A9F086AE11}" type="presOf" srcId="{FD584FC3-C978-4096-ACF0-BF1AAB63EDFA}" destId="{1F761D61-60B4-4D06-BFCA-809F7F5DBD60}" srcOrd="0" destOrd="1" presId="urn:microsoft.com/office/officeart/2005/8/layout/vList2"/>
    <dgm:cxn modelId="{2971FD8D-FE40-432E-A48D-0E96299090AA}" type="presOf" srcId="{805569B3-B2DC-4770-A8F4-FC5EC0266667}" destId="{A85D6A49-E1FB-46B0-8669-44407B43E749}" srcOrd="0" destOrd="2" presId="urn:microsoft.com/office/officeart/2005/8/layout/vList2"/>
    <dgm:cxn modelId="{3BBDC433-6585-4558-AACB-B7B6B16D4EEC}" type="presOf" srcId="{0F899B0A-16C5-4562-89EF-A375A1194C29}" destId="{4F40C306-4391-4444-B6D3-06BE6D784F08}" srcOrd="0" destOrd="0" presId="urn:microsoft.com/office/officeart/2005/8/layout/vList2"/>
    <dgm:cxn modelId="{0DC2032C-671B-4402-BBD4-386CB9AFE056}" type="presOf" srcId="{7425AF4B-F405-4FFF-A5B1-0B9F41196186}" destId="{B8378E9A-5E1A-48C0-B319-C06FD42E180E}" srcOrd="0" destOrd="2" presId="urn:microsoft.com/office/officeart/2005/8/layout/vList2"/>
    <dgm:cxn modelId="{2BA6EF69-3D67-4DD0-9540-2663624A74A0}" type="presOf" srcId="{0081BC22-BAC0-4577-95F7-75245E992369}" destId="{B8378E9A-5E1A-48C0-B319-C06FD42E180E}" srcOrd="0" destOrd="1" presId="urn:microsoft.com/office/officeart/2005/8/layout/vList2"/>
    <dgm:cxn modelId="{78E3F7E2-93A8-4907-9AE6-EAE3B5487C03}" type="presOf" srcId="{B8F15212-916C-4132-97C9-EDF8B408F380}" destId="{C33B8FC0-FF64-4DC4-A767-F60DEFD6C7A3}" srcOrd="0" destOrd="0" presId="urn:microsoft.com/office/officeart/2005/8/layout/vList2"/>
    <dgm:cxn modelId="{3DDA1D2E-9310-41A8-A097-0E9FB0B54807}" srcId="{98243C4B-5A87-41D7-BCCE-B2511D51ACC1}" destId="{28FCFED1-150C-4395-91F7-1313F653009D}" srcOrd="3" destOrd="0" parTransId="{DF17B852-37BC-4C3B-8E41-D5B50C81D51C}" sibTransId="{EFB80710-7A87-41AD-911F-20E98AAB57EB}"/>
    <dgm:cxn modelId="{1474914E-4FA1-44EF-B4C7-7E5358DF95AF}" srcId="{0F899B0A-16C5-4562-89EF-A375A1194C29}" destId="{081CE0FA-E325-436E-A191-70DB567E9603}" srcOrd="1" destOrd="0" parTransId="{45DBAD26-EDCC-48DA-9D38-DA04AF522371}" sibTransId="{0EF92354-7453-483C-AE53-4EAC9BBE4B95}"/>
    <dgm:cxn modelId="{A5E476F4-20BB-4041-BB0B-8D8C21EF80B7}" type="presOf" srcId="{F8B3EE0C-CF65-4FD1-B8FE-23896585DE01}" destId="{A85D6A49-E1FB-46B0-8669-44407B43E749}" srcOrd="0" destOrd="0" presId="urn:microsoft.com/office/officeart/2005/8/layout/vList2"/>
    <dgm:cxn modelId="{ED878DBA-4617-4834-AD9C-DCF583EC9295}" type="presOf" srcId="{98243C4B-5A87-41D7-BCCE-B2511D51ACC1}" destId="{AD439C54-FE66-4403-A86B-C549CFA73DB4}" srcOrd="0" destOrd="0" presId="urn:microsoft.com/office/officeart/2005/8/layout/vList2"/>
    <dgm:cxn modelId="{7CD663A9-474F-4EE2-9A55-4C3F78AA004A}" type="presOf" srcId="{4D6AFDE0-0E49-419D-B5B5-34E2EAAD9213}" destId="{B8378E9A-5E1A-48C0-B319-C06FD42E180E}" srcOrd="0" destOrd="0" presId="urn:microsoft.com/office/officeart/2005/8/layout/vList2"/>
    <dgm:cxn modelId="{F441F166-17AD-4E85-8EBC-FEBBE41DD913}" srcId="{B7EDA223-3BC6-4F5C-B1A3-7F487D432C01}" destId="{0081BC22-BAC0-4577-95F7-75245E992369}" srcOrd="1" destOrd="0" parTransId="{0107B077-C6A0-45B5-B652-18BB90FFE538}" sibTransId="{0AE46791-E638-42EE-B1D3-5C10B9C92DBB}"/>
    <dgm:cxn modelId="{776FD3F7-2CFB-43D9-BA04-8184031FF1E6}" type="presOf" srcId="{28FCFED1-150C-4395-91F7-1313F653009D}" destId="{1F761D61-60B4-4D06-BFCA-809F7F5DBD60}" srcOrd="0" destOrd="3" presId="urn:microsoft.com/office/officeart/2005/8/layout/vList2"/>
    <dgm:cxn modelId="{A8DF3304-5BFF-47A2-8A13-B94B4B631F81}" srcId="{98243C4B-5A87-41D7-BCCE-B2511D51ACC1}" destId="{FD584FC3-C978-4096-ACF0-BF1AAB63EDFA}" srcOrd="1" destOrd="0" parTransId="{6F7CD87C-A656-46D8-9686-0E3932D5966E}" sibTransId="{45BCBC9D-0645-4B0B-8295-B8FBCAF81F57}"/>
    <dgm:cxn modelId="{0282850F-B558-43DE-89D0-4C70C7D94BD2}" srcId="{544EEE61-3F58-4989-BB75-D2F4923E211D}" destId="{BF0D4CDB-636A-4C49-854C-A23F844F25FF}" srcOrd="1" destOrd="0" parTransId="{DC480EBC-F914-4C50-89CB-3772E66C93FB}" sibTransId="{574D78DA-3BF0-4010-BD0A-36844D2C7815}"/>
    <dgm:cxn modelId="{6BC69822-2884-4DEF-A0B5-A1B15B129127}" srcId="{0F899B0A-16C5-4562-89EF-A375A1194C29}" destId="{544EEE61-3F58-4989-BB75-D2F4923E211D}" srcOrd="2" destOrd="0" parTransId="{D8EA5240-C454-4E6A-B8A9-206225D35F8E}" sibTransId="{E2974FE3-9914-4546-ADA9-E1660492EA9B}"/>
    <dgm:cxn modelId="{56A0AA85-4A1F-4197-9F8D-DF0107BD1EDF}" type="presParOf" srcId="{4F40C306-4391-4444-B6D3-06BE6D784F08}" destId="{805BE60E-C38F-4A53-9241-CD679302D792}" srcOrd="0" destOrd="0" presId="urn:microsoft.com/office/officeart/2005/8/layout/vList2"/>
    <dgm:cxn modelId="{B11010F6-ECAB-4638-B996-7A3F841BE1B0}" type="presParOf" srcId="{4F40C306-4391-4444-B6D3-06BE6D784F08}" destId="{B8378E9A-5E1A-48C0-B319-C06FD42E180E}" srcOrd="1" destOrd="0" presId="urn:microsoft.com/office/officeart/2005/8/layout/vList2"/>
    <dgm:cxn modelId="{D4076ECC-DB74-4BD4-9C59-A88B91D7EBFD}" type="presParOf" srcId="{4F40C306-4391-4444-B6D3-06BE6D784F08}" destId="{8A64B6F2-863D-4229-9B5D-6D25725AD608}" srcOrd="2" destOrd="0" presId="urn:microsoft.com/office/officeart/2005/8/layout/vList2"/>
    <dgm:cxn modelId="{2E20BFCA-4246-4414-B32D-626D0279A265}" type="presParOf" srcId="{4F40C306-4391-4444-B6D3-06BE6D784F08}" destId="{A85D6A49-E1FB-46B0-8669-44407B43E749}" srcOrd="3" destOrd="0" presId="urn:microsoft.com/office/officeart/2005/8/layout/vList2"/>
    <dgm:cxn modelId="{5E2D8381-B31E-4812-BD0A-0D754E0208D3}" type="presParOf" srcId="{4F40C306-4391-4444-B6D3-06BE6D784F08}" destId="{59410A99-97C5-403A-B5C7-D0044C858D5C}" srcOrd="4" destOrd="0" presId="urn:microsoft.com/office/officeart/2005/8/layout/vList2"/>
    <dgm:cxn modelId="{81E99689-193F-4F13-A690-4D6EA0577E31}" type="presParOf" srcId="{4F40C306-4391-4444-B6D3-06BE6D784F08}" destId="{C33B8FC0-FF64-4DC4-A767-F60DEFD6C7A3}" srcOrd="5" destOrd="0" presId="urn:microsoft.com/office/officeart/2005/8/layout/vList2"/>
    <dgm:cxn modelId="{0F2994A1-85DC-4983-B972-9F1B966729DF}" type="presParOf" srcId="{4F40C306-4391-4444-B6D3-06BE6D784F08}" destId="{AD439C54-FE66-4403-A86B-C549CFA73DB4}" srcOrd="6" destOrd="0" presId="urn:microsoft.com/office/officeart/2005/8/layout/vList2"/>
    <dgm:cxn modelId="{CC21DD4F-6504-4DB1-9B5E-7C32C22C6887}" type="presParOf" srcId="{4F40C306-4391-4444-B6D3-06BE6D784F08}" destId="{1F761D61-60B4-4D06-BFCA-809F7F5DBD6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BE60E-C38F-4A53-9241-CD679302D792}">
      <dsp:nvSpPr>
        <dsp:cNvPr id="0" name=""/>
        <dsp:cNvSpPr/>
      </dsp:nvSpPr>
      <dsp:spPr>
        <a:xfrm>
          <a:off x="0" y="66868"/>
          <a:ext cx="8405489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Преобразование муниципальных районов в муниципальные округа</a:t>
          </a:r>
        </a:p>
      </dsp:txBody>
      <dsp:txXfrm>
        <a:off x="18734" y="85602"/>
        <a:ext cx="8368021" cy="346292"/>
      </dsp:txXfrm>
    </dsp:sp>
    <dsp:sp modelId="{B8378E9A-5E1A-48C0-B319-C06FD42E180E}">
      <dsp:nvSpPr>
        <dsp:cNvPr id="0" name=""/>
        <dsp:cNvSpPr/>
      </dsp:nvSpPr>
      <dsp:spPr>
        <a:xfrm>
          <a:off x="0" y="450628"/>
          <a:ext cx="8405489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874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/>
            <a:t>Частично решает задачу увеличения ФОТ и повышения заработных плат муниципальных служащих, в том числе - привлечения/удержания компетентных специалистов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/>
            <a:t>Создает правовое поле для повышения заработных плат муниципальных служащих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/>
            <a:t>Позволяет незначительно оптимизировать расходы на содержание ОМСУ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200" kern="1200" dirty="0"/>
        </a:p>
      </dsp:txBody>
      <dsp:txXfrm>
        <a:off x="0" y="450628"/>
        <a:ext cx="8405489" cy="993600"/>
      </dsp:txXfrm>
    </dsp:sp>
    <dsp:sp modelId="{8A64B6F2-863D-4229-9B5D-6D25725AD608}">
      <dsp:nvSpPr>
        <dsp:cNvPr id="0" name=""/>
        <dsp:cNvSpPr/>
      </dsp:nvSpPr>
      <dsp:spPr>
        <a:xfrm>
          <a:off x="0" y="1444228"/>
          <a:ext cx="8405489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Повышение расходов на содержание ОМСУ за счет местного бюджета</a:t>
          </a:r>
          <a:endParaRPr lang="ru-RU" sz="1600" kern="1200" dirty="0"/>
        </a:p>
      </dsp:txBody>
      <dsp:txXfrm>
        <a:off x="18734" y="1462962"/>
        <a:ext cx="8368021" cy="346292"/>
      </dsp:txXfrm>
    </dsp:sp>
    <dsp:sp modelId="{A85D6A49-E1FB-46B0-8669-44407B43E749}">
      <dsp:nvSpPr>
        <dsp:cNvPr id="0" name=""/>
        <dsp:cNvSpPr/>
      </dsp:nvSpPr>
      <dsp:spPr>
        <a:xfrm>
          <a:off x="0" y="1827988"/>
          <a:ext cx="8405489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874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/>
            <a:t>Возможно в крайне ограниченных объемах из-за недостатка средств в местных бюджетах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/>
            <a:t>Фактически будет замещать (уменьшать, исключать) выделение средств местного бюджета на реализацию мероприятий в рамках национальных проектов и гос. программ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200" kern="1200" dirty="0"/>
        </a:p>
      </dsp:txBody>
      <dsp:txXfrm>
        <a:off x="0" y="1827988"/>
        <a:ext cx="8405489" cy="794880"/>
      </dsp:txXfrm>
    </dsp:sp>
    <dsp:sp modelId="{59410A99-97C5-403A-B5C7-D0044C858D5C}">
      <dsp:nvSpPr>
        <dsp:cNvPr id="0" name=""/>
        <dsp:cNvSpPr/>
      </dsp:nvSpPr>
      <dsp:spPr>
        <a:xfrm>
          <a:off x="0" y="2622868"/>
          <a:ext cx="8405489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Повышение расходов на содержание ОМСУ за счет областного бюджета</a:t>
          </a:r>
        </a:p>
      </dsp:txBody>
      <dsp:txXfrm>
        <a:off x="18734" y="2641602"/>
        <a:ext cx="8368021" cy="346292"/>
      </dsp:txXfrm>
    </dsp:sp>
    <dsp:sp modelId="{C33B8FC0-FF64-4DC4-A767-F60DEFD6C7A3}">
      <dsp:nvSpPr>
        <dsp:cNvPr id="0" name=""/>
        <dsp:cNvSpPr/>
      </dsp:nvSpPr>
      <dsp:spPr>
        <a:xfrm>
          <a:off x="0" y="3006628"/>
          <a:ext cx="8405489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874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/>
            <a:t>Маловероятно с учетом возрастающих расходов областного бюджета на реализацию мероприятий в рамках национальных проектов и гос. программ, а  также в связи с негативной эпидемиологической обстановкой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RU" sz="1200" kern="1200" dirty="0"/>
        </a:p>
      </dsp:txBody>
      <dsp:txXfrm>
        <a:off x="0" y="3006628"/>
        <a:ext cx="8405489" cy="596160"/>
      </dsp:txXfrm>
    </dsp:sp>
    <dsp:sp modelId="{AD439C54-FE66-4403-A86B-C549CFA73DB4}">
      <dsp:nvSpPr>
        <dsp:cNvPr id="0" name=""/>
        <dsp:cNvSpPr/>
      </dsp:nvSpPr>
      <dsp:spPr>
        <a:xfrm>
          <a:off x="0" y="3602788"/>
          <a:ext cx="8405489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Оптимизация расходов на содержание ОМСУ</a:t>
          </a:r>
        </a:p>
      </dsp:txBody>
      <dsp:txXfrm>
        <a:off x="18734" y="3621522"/>
        <a:ext cx="8368021" cy="346292"/>
      </dsp:txXfrm>
    </dsp:sp>
    <dsp:sp modelId="{1F761D61-60B4-4D06-BFCA-809F7F5DBD60}">
      <dsp:nvSpPr>
        <dsp:cNvPr id="0" name=""/>
        <dsp:cNvSpPr/>
      </dsp:nvSpPr>
      <dsp:spPr>
        <a:xfrm>
          <a:off x="0" y="3986548"/>
          <a:ext cx="8405489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874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/>
            <a:t>Не допуская «удаления» власти от населения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/>
            <a:t>Без сокращения работников, если остается трудовая функция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/>
            <a:t>На территориях, которые не могут обеспечить ОМСУ кадрами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200" kern="1200" dirty="0"/>
            <a:t>Используя механизмы, предлагаемые Концепциями по развитию местного самоуправления Архангельской области</a:t>
          </a:r>
        </a:p>
      </dsp:txBody>
      <dsp:txXfrm>
        <a:off x="0" y="3986548"/>
        <a:ext cx="8405489" cy="82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2C6AB-E30E-4599-A973-AF86DED22FA3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78E4C-E0EA-47D3-B1C4-EC02264784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153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6F96AE-E6D9-4F9E-98EB-94E85C8D448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722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57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6F96AE-E6D9-4F9E-98EB-94E85C8D448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668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90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6F96AE-E6D9-4F9E-98EB-94E85C8D448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4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759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203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60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635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26F96AE-E6D9-4F9E-98EB-94E85C8D448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245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96AE-E6D9-4F9E-98EB-94E85C8D448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692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26F96AE-E6D9-4F9E-98EB-94E85C8D448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C2EBA5C-CDC8-4D70-9D8C-EE57C7F64D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46928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Coat_of_Arms_of_Vilegodsky_rayon_(Arkhangelsk_oblast).png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Coat_of_Arms_of_Vilegodsky_rayon_(Arkhangelsk_oblast).png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ru.wikipedia.org/wiki/%D0%A4%D0%B0%D0%B9%D0%BB:Coat_of_Arms_of_Vilegodsky_rayon_(Arkhangelsk_oblast)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Coat_of_Arms_of_Vilegodsky_rayon_(Arkhangelsk_oblast)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Coat_of_Arms_of_Vilegodsky_rayon_(Arkhangelsk_oblast).png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Coat_of_Arms_of_Vilegodsky_rayon_(Arkhangelsk_oblast).png" TargetMode="Externa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ru.wikipedia.org/wiki/%D0%A4%D0%B0%D0%B9%D0%BB:Coat_of_Arms_of_Vilegodsky_rayon_(Arkhangelsk_oblast)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u.wikipedia.org/wiki/%D0%A4%D0%B0%D0%B9%D0%BB:Coat_of_Arms_of_Vilegodsky_rayon_(Arkhangelsk_oblast)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100px-Coat_of_Arms_of_Vilegodsky_rayon_%28Arkhangelsk_oblast%29">
            <a:hlinkClick r:id="rId2" tooltip="Coat of Arms of Vilegodsky rayon (Arkhangelsk oblast).png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0646" y="1150088"/>
            <a:ext cx="14970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8408" y="633046"/>
            <a:ext cx="6722238" cy="2461846"/>
          </a:xfrm>
        </p:spPr>
        <p:txBody>
          <a:bodyPr>
            <a:noAutofit/>
          </a:bodyPr>
          <a:lstStyle/>
          <a:p>
            <a:r>
              <a:rPr lang="ru-RU" sz="2800" b="1" dirty="0"/>
              <a:t>Состояние и перспективы кадрового обеспечения муниципальной службы</a:t>
            </a:r>
            <a:br>
              <a:rPr lang="ru-RU" sz="2800" b="1" dirty="0"/>
            </a:br>
            <a:r>
              <a:rPr lang="ru-RU" sz="2800" b="1" dirty="0"/>
              <a:t>в Вилегодском муниципальном округе Архангельской области</a:t>
            </a:r>
            <a:endParaRPr lang="ru-RU" sz="1800" dirty="0">
              <a:solidFill>
                <a:srgbClr val="005C2A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192" y="5484829"/>
            <a:ext cx="7989752" cy="590321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dirty="0">
                <a:solidFill>
                  <a:srgbClr val="071823"/>
                </a:solidFill>
              </a:rPr>
              <a:t>Глава Муниципального Образования «Вилегодский муниципальный район Архангельской области»</a:t>
            </a:r>
          </a:p>
          <a:p>
            <a:pPr algn="r"/>
            <a:r>
              <a:rPr lang="ru-RU" b="1" dirty="0">
                <a:solidFill>
                  <a:srgbClr val="071823"/>
                </a:solidFill>
              </a:rPr>
              <a:t>		 Алексей Юрьевич Аксенов</a:t>
            </a:r>
          </a:p>
        </p:txBody>
      </p:sp>
    </p:spTree>
    <p:extLst>
      <p:ext uri="{BB962C8B-B14F-4D97-AF65-F5344CB8AC3E}">
        <p14:creationId xmlns:p14="http://schemas.microsoft.com/office/powerpoint/2010/main" xmlns="" val="1773158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DECEB0-8D11-4C68-B41D-FB0FBA61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Обеспечение жильем муниципальных служащих</a:t>
            </a:r>
          </a:p>
        </p:txBody>
      </p:sp>
      <p:pic>
        <p:nvPicPr>
          <p:cNvPr id="4" name="Picture 10" descr="100px-Coat_of_Arms_of_Vilegodsky_rayon_%28Arkhangelsk_oblast%29">
            <a:hlinkClick r:id="rId2" tooltip="Coat of Arms of Vilegodsky rayon (Arkhangelsk oblast).png"/>
            <a:extLst>
              <a:ext uri="{FF2B5EF4-FFF2-40B4-BE49-F238E27FC236}">
                <a16:creationId xmlns:a16="http://schemas.microsoft.com/office/drawing/2014/main" xmlns="" id="{3D9A8F8A-76D0-43A6-8BAD-81783F5B6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5CD01E90-1621-4D73-A5FA-650BC67B8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1603581"/>
              </p:ext>
            </p:extLst>
          </p:nvPr>
        </p:nvGraphicFramePr>
        <p:xfrm>
          <a:off x="378691" y="2052157"/>
          <a:ext cx="8562105" cy="472059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31842">
                  <a:extLst>
                    <a:ext uri="{9D8B030D-6E8A-4147-A177-3AD203B41FA5}">
                      <a16:colId xmlns:a16="http://schemas.microsoft.com/office/drawing/2014/main" xmlns="" val="1982314180"/>
                    </a:ext>
                  </a:extLst>
                </a:gridCol>
                <a:gridCol w="864940">
                  <a:extLst>
                    <a:ext uri="{9D8B030D-6E8A-4147-A177-3AD203B41FA5}">
                      <a16:colId xmlns:a16="http://schemas.microsoft.com/office/drawing/2014/main" xmlns="" val="845970097"/>
                    </a:ext>
                  </a:extLst>
                </a:gridCol>
                <a:gridCol w="864940">
                  <a:extLst>
                    <a:ext uri="{9D8B030D-6E8A-4147-A177-3AD203B41FA5}">
                      <a16:colId xmlns:a16="http://schemas.microsoft.com/office/drawing/2014/main" xmlns="" val="2854839700"/>
                    </a:ext>
                  </a:extLst>
                </a:gridCol>
                <a:gridCol w="864940">
                  <a:extLst>
                    <a:ext uri="{9D8B030D-6E8A-4147-A177-3AD203B41FA5}">
                      <a16:colId xmlns:a16="http://schemas.microsoft.com/office/drawing/2014/main" xmlns="" val="1912352075"/>
                    </a:ext>
                  </a:extLst>
                </a:gridCol>
                <a:gridCol w="864940">
                  <a:extLst>
                    <a:ext uri="{9D8B030D-6E8A-4147-A177-3AD203B41FA5}">
                      <a16:colId xmlns:a16="http://schemas.microsoft.com/office/drawing/2014/main" xmlns="" val="1855930084"/>
                    </a:ext>
                  </a:extLst>
                </a:gridCol>
                <a:gridCol w="940623">
                  <a:extLst>
                    <a:ext uri="{9D8B030D-6E8A-4147-A177-3AD203B41FA5}">
                      <a16:colId xmlns:a16="http://schemas.microsoft.com/office/drawing/2014/main" xmlns="" val="3596373084"/>
                    </a:ext>
                  </a:extLst>
                </a:gridCol>
                <a:gridCol w="864940">
                  <a:extLst>
                    <a:ext uri="{9D8B030D-6E8A-4147-A177-3AD203B41FA5}">
                      <a16:colId xmlns:a16="http://schemas.microsoft.com/office/drawing/2014/main" xmlns="" val="2330627173"/>
                    </a:ext>
                  </a:extLst>
                </a:gridCol>
                <a:gridCol w="864940">
                  <a:extLst>
                    <a:ext uri="{9D8B030D-6E8A-4147-A177-3AD203B41FA5}">
                      <a16:colId xmlns:a16="http://schemas.microsoft.com/office/drawing/2014/main" xmlns="" val="3632660064"/>
                    </a:ext>
                  </a:extLst>
                </a:gridCol>
              </a:tblGrid>
              <a:tr h="390525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Государственная программа Российской Федерации</a:t>
                      </a:r>
                      <a:br>
                        <a:rPr lang="ru-RU" sz="1800" b="1" u="none" strike="noStrike" dirty="0">
                          <a:effectLst/>
                        </a:rPr>
                      </a:br>
                      <a:r>
                        <a:rPr lang="ru-RU" sz="1800" b="1" u="none" strike="noStrike" dirty="0">
                          <a:effectLst/>
                        </a:rPr>
                        <a:t>«Обеспечение жильем молодых семей»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483967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2015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2016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2017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2018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2019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2020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Всего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457218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Общий объем предоставленных субсидий всем категориям граждан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630 000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-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-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-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1 386 000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1 709 646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3 725 646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218608881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Общее число предоставленных субсидий всем категориям граждан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-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-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-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39465511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Объем субсидий, предоставленных  работникам ОМСУ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-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-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-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929128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Число субсидий, предоставленных  работникам ОМСУ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-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-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-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97640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0336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DECEB0-8D11-4C68-B41D-FB0FBA61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Расходы на содержание ОМСУ,</a:t>
            </a:r>
            <a:br>
              <a:rPr lang="ru-RU" b="1" dirty="0"/>
            </a:br>
            <a:r>
              <a:rPr lang="ru-RU" b="1" dirty="0"/>
              <a:t>без учета ФОТ</a:t>
            </a:r>
          </a:p>
        </p:txBody>
      </p:sp>
      <p:pic>
        <p:nvPicPr>
          <p:cNvPr id="4" name="Picture 10" descr="100px-Coat_of_Arms_of_Vilegodsky_rayon_%28Arkhangelsk_oblast%29">
            <a:hlinkClick r:id="rId2" tooltip="Coat of Arms of Vilegodsky rayon (Arkhangelsk oblast).png"/>
            <a:extLst>
              <a:ext uri="{FF2B5EF4-FFF2-40B4-BE49-F238E27FC236}">
                <a16:creationId xmlns:a16="http://schemas.microsoft.com/office/drawing/2014/main" xmlns="" id="{3D9A8F8A-76D0-43A6-8BAD-81783F5B6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05F484BC-E502-4F2E-818D-6C633B44D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8867354"/>
              </p:ext>
            </p:extLst>
          </p:nvPr>
        </p:nvGraphicFramePr>
        <p:xfrm>
          <a:off x="701964" y="2509838"/>
          <a:ext cx="7868978" cy="36606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67568">
                  <a:extLst>
                    <a:ext uri="{9D8B030D-6E8A-4147-A177-3AD203B41FA5}">
                      <a16:colId xmlns:a16="http://schemas.microsoft.com/office/drawing/2014/main" xmlns="" val="2433987276"/>
                    </a:ext>
                  </a:extLst>
                </a:gridCol>
                <a:gridCol w="800235">
                  <a:extLst>
                    <a:ext uri="{9D8B030D-6E8A-4147-A177-3AD203B41FA5}">
                      <a16:colId xmlns:a16="http://schemas.microsoft.com/office/drawing/2014/main" xmlns="" val="2245771442"/>
                    </a:ext>
                  </a:extLst>
                </a:gridCol>
                <a:gridCol w="800235">
                  <a:extLst>
                    <a:ext uri="{9D8B030D-6E8A-4147-A177-3AD203B41FA5}">
                      <a16:colId xmlns:a16="http://schemas.microsoft.com/office/drawing/2014/main" xmlns="" val="751966505"/>
                    </a:ext>
                  </a:extLst>
                </a:gridCol>
                <a:gridCol w="800235">
                  <a:extLst>
                    <a:ext uri="{9D8B030D-6E8A-4147-A177-3AD203B41FA5}">
                      <a16:colId xmlns:a16="http://schemas.microsoft.com/office/drawing/2014/main" xmlns="" val="695707502"/>
                    </a:ext>
                  </a:extLst>
                </a:gridCol>
                <a:gridCol w="800235">
                  <a:extLst>
                    <a:ext uri="{9D8B030D-6E8A-4147-A177-3AD203B41FA5}">
                      <a16:colId xmlns:a16="http://schemas.microsoft.com/office/drawing/2014/main" xmlns="" val="2222981602"/>
                    </a:ext>
                  </a:extLst>
                </a:gridCol>
                <a:gridCol w="800235">
                  <a:extLst>
                    <a:ext uri="{9D8B030D-6E8A-4147-A177-3AD203B41FA5}">
                      <a16:colId xmlns:a16="http://schemas.microsoft.com/office/drawing/2014/main" xmlns="" val="1532267132"/>
                    </a:ext>
                  </a:extLst>
                </a:gridCol>
                <a:gridCol w="800235">
                  <a:extLst>
                    <a:ext uri="{9D8B030D-6E8A-4147-A177-3AD203B41FA5}">
                      <a16:colId xmlns:a16="http://schemas.microsoft.com/office/drawing/2014/main" xmlns="" val="305756461"/>
                    </a:ext>
                  </a:extLst>
                </a:gridCol>
              </a:tblGrid>
              <a:tr h="40796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2015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2016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2017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2018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2019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2020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99239439"/>
                  </a:ext>
                </a:extLst>
              </a:tr>
              <a:tr h="802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Всего</a:t>
                      </a:r>
                      <a:br>
                        <a:rPr lang="ru-RU" sz="1800" u="none" strike="noStrike">
                          <a:effectLst/>
                        </a:rPr>
                      </a:br>
                      <a:r>
                        <a:rPr lang="ru-RU" sz="1800" u="none" strike="noStrike">
                          <a:effectLst/>
                        </a:rPr>
                        <a:t>в том числе: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4 685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4 096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4 068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4 618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4 365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4 414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387407023"/>
                  </a:ext>
                </a:extLst>
              </a:tr>
              <a:tr h="802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расходы на ремонты зданий, помещений администрации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1 166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362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377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590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327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293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00235231"/>
                  </a:ext>
                </a:extLst>
              </a:tr>
              <a:tr h="1196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расходы на приобретение компьютерной техники и программного обеспечения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102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155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175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287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431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1 422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8236944"/>
                  </a:ext>
                </a:extLst>
              </a:tr>
              <a:tr h="4517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расходы на обучение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20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31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34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109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>
                          <a:effectLst/>
                        </a:rPr>
                        <a:t>162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</a:rPr>
                        <a:t>66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18980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8538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Уровень оплаты труда</a:t>
            </a:r>
            <a:br>
              <a:rPr lang="ru-RU" b="1" dirty="0"/>
            </a:br>
            <a:r>
              <a:rPr lang="ru-RU" b="1" dirty="0"/>
              <a:t>за 2015 – 2020 годы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0D7BA084-0EA2-4491-AB80-5BE36150F4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37585358"/>
              </p:ext>
            </p:extLst>
          </p:nvPr>
        </p:nvGraphicFramePr>
        <p:xfrm>
          <a:off x="0" y="1770803"/>
          <a:ext cx="9143999" cy="5050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0" descr="100px-Coat_of_Arms_of_Vilegodsky_rayon_%28Arkhangelsk_oblast%29">
            <a:hlinkClick r:id="rId3" tooltip="Coat of Arms of Vilegodsky rayon (Arkhangelsk oblast)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87161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Уровень оплаты труда</a:t>
            </a:r>
            <a:br>
              <a:rPr lang="ru-RU" b="1" dirty="0"/>
            </a:br>
            <a:r>
              <a:rPr lang="ru-RU" b="1" dirty="0"/>
              <a:t>за 2015 – 2020 годы</a:t>
            </a:r>
          </a:p>
        </p:txBody>
      </p:sp>
      <p:pic>
        <p:nvPicPr>
          <p:cNvPr id="5" name="Picture 10" descr="100px-Coat_of_Arms_of_Vilegodsky_rayon_%28Arkhangelsk_oblast%29">
            <a:hlinkClick r:id="rId2" tooltip="Coat of Arms of Vilegodsky rayon (Arkhangelsk oblast).png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C589D380-CE0E-48DD-A95A-4E542BE947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84745321"/>
              </p:ext>
            </p:extLst>
          </p:nvPr>
        </p:nvGraphicFramePr>
        <p:xfrm>
          <a:off x="471055" y="2052157"/>
          <a:ext cx="8174181" cy="4805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123495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Уровень оплаты труда</a:t>
            </a:r>
            <a:br>
              <a:rPr lang="ru-RU" b="1" dirty="0"/>
            </a:br>
            <a:r>
              <a:rPr lang="ru-RU" b="1" dirty="0"/>
              <a:t>за 2015 – 2020 годы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84F083EF-FA79-4E66-9631-DDA2516E03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76935296"/>
              </p:ext>
            </p:extLst>
          </p:nvPr>
        </p:nvGraphicFramePr>
        <p:xfrm>
          <a:off x="0" y="1847273"/>
          <a:ext cx="9144000" cy="501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0" descr="100px-Coat_of_Arms_of_Vilegodsky_rayon_%28Arkhangelsk_oblast%29">
            <a:hlinkClick r:id="rId3" tooltip="Coat of Arms of Vilegodsky rayon (Arkhangelsk oblast)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1707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D07C39-EFE1-4522-A867-C0E43C67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Изменение уровня оплаты труда работников</a:t>
            </a:r>
            <a:br>
              <a:rPr lang="ru-RU" b="1" dirty="0"/>
            </a:br>
            <a:r>
              <a:rPr lang="ru-RU" b="1" dirty="0"/>
              <a:t>ОМСУ В муниципальном округе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D8C09D4-10AE-46BF-90D0-2080A8918E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687" y="1667312"/>
            <a:ext cx="4536878" cy="64149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36B1245-44FE-42EF-A3FD-6713AB217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4435" y="2359552"/>
            <a:ext cx="4536878" cy="64149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Picture 10" descr="100px-Coat_of_Arms_of_Vilegodsky_rayon_%28Arkhangelsk_oblast%29">
            <a:hlinkClick r:id="rId4" tooltip="Coat of Arms of Vilegodsky rayon (Arkhangelsk oblast).png"/>
            <a:extLst>
              <a:ext uri="{FF2B5EF4-FFF2-40B4-BE49-F238E27FC236}">
                <a16:creationId xmlns:a16="http://schemas.microsoft.com/office/drawing/2014/main" xmlns="" id="{3289DAAF-82B7-43DC-BEB0-D53229E9E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84523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D91374F-B25F-4BBE-9199-0627B1C057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1054" y="2156268"/>
            <a:ext cx="4536878" cy="64149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ADF728-371A-4C0B-99C1-763C051F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Изменение уровня оплаты труда работников</a:t>
            </a:r>
            <a:br>
              <a:rPr lang="ru-RU" b="1" dirty="0"/>
            </a:br>
            <a:r>
              <a:rPr lang="ru-RU" b="1" dirty="0"/>
              <a:t>ОМСУ В муниципальном округе</a:t>
            </a:r>
            <a:endParaRPr lang="ru-RU" dirty="0"/>
          </a:p>
        </p:txBody>
      </p:sp>
      <p:pic>
        <p:nvPicPr>
          <p:cNvPr id="4" name="Picture 10" descr="100px-Coat_of_Arms_of_Vilegodsky_rayon_%28Arkhangelsk_oblast%29">
            <a:hlinkClick r:id="rId3" tooltip="Coat of Arms of Vilegodsky rayon (Arkhangelsk oblast).png"/>
            <a:extLst>
              <a:ext uri="{FF2B5EF4-FFF2-40B4-BE49-F238E27FC236}">
                <a16:creationId xmlns:a16="http://schemas.microsoft.com/office/drawing/2014/main" xmlns="" id="{55E43F84-3AE9-488F-9623-7FE21E98B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DD5A560-4E1F-431D-A16F-6504BDEF0B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068" y="1770803"/>
            <a:ext cx="4536878" cy="64149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76056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Уровень оплаты труда</a:t>
            </a:r>
            <a:br>
              <a:rPr lang="ru-RU" b="1" dirty="0"/>
            </a:br>
            <a:r>
              <a:rPr lang="ru-RU" b="1" dirty="0"/>
              <a:t>2021 год (план)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47D816EA-3BD3-4DCB-9A48-E42612875E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81418141"/>
              </p:ext>
            </p:extLst>
          </p:nvPr>
        </p:nvGraphicFramePr>
        <p:xfrm>
          <a:off x="-34527" y="1770803"/>
          <a:ext cx="9178527" cy="5087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0" descr="100px-Coat_of_Arms_of_Vilegodsky_rayon_%28Arkhangelsk_oblast%29">
            <a:hlinkClick r:id="rId3" tooltip="Coat of Arms of Vilegodsky rayon (Arkhangelsk oblast)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22908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Уровень оплаты труда</a:t>
            </a:r>
            <a:br>
              <a:rPr lang="ru-RU" b="1" dirty="0"/>
            </a:br>
            <a:r>
              <a:rPr lang="ru-RU" b="1" dirty="0"/>
              <a:t>2021 год (план)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E77E13FE-755A-44B5-B4EA-A36834E85C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68073922"/>
              </p:ext>
            </p:extLst>
          </p:nvPr>
        </p:nvGraphicFramePr>
        <p:xfrm>
          <a:off x="0" y="1865745"/>
          <a:ext cx="9144000" cy="4992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0" descr="100px-Coat_of_Arms_of_Vilegodsky_rayon_%28Arkhangelsk_oblast%29">
            <a:hlinkClick r:id="rId3" tooltip="Coat of Arms of Vilegodsky rayon (Arkhangelsk oblast)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31506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672FB9-5B9D-4705-8286-B1207F10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Описание проблемной области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6D5F4C-EBF6-46DF-BF2B-03811B0AE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73" y="2078197"/>
            <a:ext cx="8820727" cy="47798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71823"/>
                </a:solidFill>
              </a:rPr>
              <a:t>Проблема кадрового обеспечения деятельности ОМСУ</a:t>
            </a:r>
          </a:p>
          <a:p>
            <a:r>
              <a:rPr lang="ru-RU" dirty="0">
                <a:solidFill>
                  <a:srgbClr val="071823"/>
                </a:solidFill>
              </a:rPr>
              <a:t>Отсутствие квалифицированных (компетентных) специалистов</a:t>
            </a:r>
          </a:p>
          <a:p>
            <a:r>
              <a:rPr lang="ru-RU" dirty="0">
                <a:solidFill>
                  <a:srgbClr val="071823"/>
                </a:solidFill>
              </a:rPr>
              <a:t>Отсутствие желающих замещать любые муниципальные должности</a:t>
            </a:r>
          </a:p>
          <a:p>
            <a:endParaRPr lang="ru-RU" dirty="0">
              <a:solidFill>
                <a:srgbClr val="071823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71823"/>
                </a:solidFill>
              </a:rPr>
              <a:t>Факторы, обуславливающие необходимость повышения компетентности </a:t>
            </a:r>
          </a:p>
          <a:p>
            <a:r>
              <a:rPr lang="ru-RU" dirty="0">
                <a:solidFill>
                  <a:srgbClr val="071823"/>
                </a:solidFill>
              </a:rPr>
              <a:t>Ужесточение контроля за соблюдением требований законодательства работниками органов местного самоуправления</a:t>
            </a:r>
          </a:p>
          <a:p>
            <a:r>
              <a:rPr lang="ru-RU" dirty="0">
                <a:solidFill>
                  <a:srgbClr val="071823"/>
                </a:solidFill>
              </a:rPr>
              <a:t>Ужесточение антикоррупционного законодательства</a:t>
            </a:r>
          </a:p>
          <a:p>
            <a:r>
              <a:rPr lang="ru-RU" dirty="0">
                <a:solidFill>
                  <a:srgbClr val="071823"/>
                </a:solidFill>
              </a:rPr>
              <a:t>Реализация большого объема мероприятий в рамках национальных проектов и государственных программ</a:t>
            </a:r>
          </a:p>
          <a:p>
            <a:endParaRPr lang="ru-RU" dirty="0">
              <a:solidFill>
                <a:srgbClr val="071823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71823"/>
                </a:solidFill>
              </a:rPr>
              <a:t>Задачи, направленные на решение проблемы</a:t>
            </a:r>
          </a:p>
          <a:p>
            <a:r>
              <a:rPr lang="ru-RU" u="sng" dirty="0">
                <a:solidFill>
                  <a:srgbClr val="071823"/>
                </a:solidFill>
              </a:rPr>
              <a:t>Создание достойных условий трудовой деятельности для работников ОМСУ</a:t>
            </a:r>
          </a:p>
          <a:p>
            <a:r>
              <a:rPr lang="ru-RU" dirty="0">
                <a:solidFill>
                  <a:srgbClr val="071823"/>
                </a:solidFill>
              </a:rPr>
              <a:t>Организация процесса по повышению компетентности работников ОМСУ</a:t>
            </a:r>
          </a:p>
          <a:p>
            <a:r>
              <a:rPr lang="ru-RU" dirty="0">
                <a:solidFill>
                  <a:srgbClr val="071823"/>
                </a:solidFill>
              </a:rPr>
              <a:t>Повышение привлекательности муниципальной службы </a:t>
            </a:r>
          </a:p>
          <a:p>
            <a:endParaRPr lang="ru-RU" dirty="0">
              <a:solidFill>
                <a:srgbClr val="071823"/>
              </a:solidFill>
            </a:endParaRPr>
          </a:p>
        </p:txBody>
      </p:sp>
      <p:pic>
        <p:nvPicPr>
          <p:cNvPr id="4" name="Picture 10" descr="100px-Coat_of_Arms_of_Vilegodsky_rayon_%28Arkhangelsk_oblast%29">
            <a:hlinkClick r:id="rId2" tooltip="Coat of Arms of Vilegodsky rayon (Arkhangelsk oblast).png"/>
            <a:extLst>
              <a:ext uri="{FF2B5EF4-FFF2-40B4-BE49-F238E27FC236}">
                <a16:creationId xmlns:a16="http://schemas.microsoft.com/office/drawing/2014/main" xmlns="" id="{F4FF01EF-4137-476C-B157-649AE823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62041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672FB9-5B9D-4705-8286-B1207F10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Описание проблемной области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6D5F4C-EBF6-46DF-BF2B-03811B0AE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73" y="2078197"/>
            <a:ext cx="8820727" cy="47798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71823"/>
                </a:solidFill>
              </a:rPr>
              <a:t>Проблема кадрового обеспечения деятельности ОМСУ</a:t>
            </a:r>
          </a:p>
          <a:p>
            <a:r>
              <a:rPr lang="ru-RU" dirty="0">
                <a:solidFill>
                  <a:srgbClr val="071823"/>
                </a:solidFill>
              </a:rPr>
              <a:t>Отсутствие квалифицированных (компетентных) специалистов</a:t>
            </a:r>
          </a:p>
          <a:p>
            <a:r>
              <a:rPr lang="ru-RU" dirty="0">
                <a:solidFill>
                  <a:srgbClr val="071823"/>
                </a:solidFill>
              </a:rPr>
              <a:t>Отсутствие желающих замещать любые муниципальные должности</a:t>
            </a:r>
          </a:p>
          <a:p>
            <a:endParaRPr lang="ru-RU" dirty="0">
              <a:solidFill>
                <a:srgbClr val="071823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71823"/>
                </a:solidFill>
              </a:rPr>
              <a:t>Факторы, обуславливающие необходимость повышения компетентности </a:t>
            </a:r>
          </a:p>
          <a:p>
            <a:r>
              <a:rPr lang="ru-RU" dirty="0">
                <a:solidFill>
                  <a:srgbClr val="071823"/>
                </a:solidFill>
              </a:rPr>
              <a:t>Ужесточение контроля за соблюдением требований законодательства работниками органов местного самоуправления</a:t>
            </a:r>
          </a:p>
          <a:p>
            <a:r>
              <a:rPr lang="ru-RU" dirty="0">
                <a:solidFill>
                  <a:srgbClr val="071823"/>
                </a:solidFill>
              </a:rPr>
              <a:t>Ужесточение антикоррупционного законодательства</a:t>
            </a:r>
          </a:p>
          <a:p>
            <a:r>
              <a:rPr lang="ru-RU" dirty="0">
                <a:solidFill>
                  <a:srgbClr val="071823"/>
                </a:solidFill>
              </a:rPr>
              <a:t>Реализация большого объема мероприятий в рамках национальных проектов и государственных программ</a:t>
            </a:r>
          </a:p>
          <a:p>
            <a:endParaRPr lang="ru-RU" dirty="0">
              <a:solidFill>
                <a:srgbClr val="071823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71823"/>
                </a:solidFill>
              </a:rPr>
              <a:t>Задачи, направленные на решение проблемы</a:t>
            </a:r>
          </a:p>
          <a:p>
            <a:r>
              <a:rPr lang="ru-RU" u="sng" dirty="0">
                <a:solidFill>
                  <a:srgbClr val="071823"/>
                </a:solidFill>
              </a:rPr>
              <a:t>Создание достойных условий трудовой деятельности для работников ОМСУ</a:t>
            </a:r>
          </a:p>
          <a:p>
            <a:r>
              <a:rPr lang="ru-RU" dirty="0">
                <a:solidFill>
                  <a:srgbClr val="071823"/>
                </a:solidFill>
              </a:rPr>
              <a:t>Организация процесса по повышению компетентности работников ОМСУ</a:t>
            </a:r>
          </a:p>
          <a:p>
            <a:r>
              <a:rPr lang="ru-RU" dirty="0">
                <a:solidFill>
                  <a:srgbClr val="071823"/>
                </a:solidFill>
              </a:rPr>
              <a:t>Повышение привлекательности муниципальной службы </a:t>
            </a:r>
          </a:p>
          <a:p>
            <a:endParaRPr lang="ru-RU" dirty="0">
              <a:solidFill>
                <a:srgbClr val="071823"/>
              </a:solidFill>
            </a:endParaRPr>
          </a:p>
        </p:txBody>
      </p:sp>
      <p:pic>
        <p:nvPicPr>
          <p:cNvPr id="4" name="Picture 10" descr="100px-Coat_of_Arms_of_Vilegodsky_rayon_%28Arkhangelsk_oblast%29">
            <a:hlinkClick r:id="rId2" tooltip="Coat of Arms of Vilegodsky rayon (Arkhangelsk oblast).png"/>
            <a:extLst>
              <a:ext uri="{FF2B5EF4-FFF2-40B4-BE49-F238E27FC236}">
                <a16:creationId xmlns:a16="http://schemas.microsoft.com/office/drawing/2014/main" xmlns="" id="{F4FF01EF-4137-476C-B157-649AE823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13469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672FB9-5B9D-4705-8286-B1207F10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Перспективы решения задачи по созданию достойных условий трудовой</a:t>
            </a:r>
            <a:br>
              <a:rPr lang="ru-RU" b="1" dirty="0"/>
            </a:br>
            <a:r>
              <a:rPr lang="ru-RU" b="1" dirty="0"/>
              <a:t>деятельности для работников ОМСУ</a:t>
            </a:r>
          </a:p>
        </p:txBody>
      </p:sp>
      <p:pic>
        <p:nvPicPr>
          <p:cNvPr id="4" name="Picture 10" descr="100px-Coat_of_Arms_of_Vilegodsky_rayon_%28Arkhangelsk_oblast%29">
            <a:hlinkClick r:id="rId2" tooltip="Coat of Arms of Vilegodsky rayon (Arkhangelsk oblast).png"/>
            <a:extLst>
              <a:ext uri="{FF2B5EF4-FFF2-40B4-BE49-F238E27FC236}">
                <a16:creationId xmlns:a16="http://schemas.microsoft.com/office/drawing/2014/main" xmlns="" id="{E21A85B2-D303-4BB6-A948-6C98269C5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9EDF613A-3C3B-4EA9-A6A2-56DFDE312D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65722593"/>
              </p:ext>
            </p:extLst>
          </p:nvPr>
        </p:nvGraphicFramePr>
        <p:xfrm>
          <a:off x="406002" y="1976582"/>
          <a:ext cx="8405489" cy="4881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65930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672FB9-5B9D-4705-8286-B1207F10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Кадровая политика администрации</a:t>
            </a:r>
            <a:br>
              <a:rPr lang="ru-RU" b="1" dirty="0"/>
            </a:br>
            <a:r>
              <a:rPr lang="ru-RU" b="1" dirty="0"/>
              <a:t>МО «Вилегодский район»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9A0F691-099C-4F59-93AE-4D71C57A30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1000"/>
                    </a14:imgEffect>
                    <a14:imgEffect>
                      <a14:brightnessContrast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374"/>
          <a:stretch/>
        </p:blipFill>
        <p:spPr>
          <a:xfrm>
            <a:off x="1535641" y="1770803"/>
            <a:ext cx="6072717" cy="537912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1" name="Picture 10" descr="100px-Coat_of_Arms_of_Vilegodsky_rayon_%28Arkhangelsk_oblast%29">
            <a:hlinkClick r:id="rId4" tooltip="Coat of Arms of Vilegodsky rayon (Arkhangelsk oblast).png"/>
            <a:extLst>
              <a:ext uri="{FF2B5EF4-FFF2-40B4-BE49-F238E27FC236}">
                <a16:creationId xmlns:a16="http://schemas.microsoft.com/office/drawing/2014/main" xmlns="" id="{F7368EF1-1393-4413-BF01-2082FDA85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69127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672FB9-5B9D-4705-8286-B1207F10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Кадровая политика администрации</a:t>
            </a:r>
            <a:br>
              <a:rPr lang="ru-RU" b="1" dirty="0"/>
            </a:br>
            <a:r>
              <a:rPr lang="ru-RU" b="1" dirty="0"/>
              <a:t>МО «Вилегодский район»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DC5D8AC-927B-494E-A5BD-212B55F8BD0B}"/>
              </a:ext>
            </a:extLst>
          </p:cNvPr>
          <p:cNvSpPr/>
          <p:nvPr/>
        </p:nvSpPr>
        <p:spPr>
          <a:xfrm>
            <a:off x="0" y="1829316"/>
            <a:ext cx="9144000" cy="5028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</a:pPr>
            <a:r>
              <a:rPr lang="ru-RU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Основные факторы, определяющие условия реализации кадровой политики</a:t>
            </a:r>
            <a:br>
              <a:rPr lang="ru-RU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администрации МО «Вилегодский район»</a:t>
            </a:r>
            <a:endParaRPr lang="ru-RU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Негативные для целей реализации кадровой политики:</a:t>
            </a:r>
            <a:endParaRPr lang="ru-RU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Постоянный рост объема, сложности и скорости изменения нормативно-правовой базы, регулирующей основные направления деятельности ОМСУ.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объема и степени детализации отчетности, запрашиваемой органами исполнительной власти регионального и федерального уровня.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Повышение уровня ответственности должностных лиц ОМСУ за нарушения законодательства. Расширение перечня нарушений, предусматривающих административную и уголовную ответственность. Повышение грамотности населения в вопросах защиты своих прав. Создание общедоступных электронных приемных.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Снижение объемов финансирования муниципальных образований при росте издержек на реализацию возложенных на МО полномочий.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Ограничения на повышение уровня средней заработной платы муниципальных служащих. Рекомендации по сокращению ФОТ ОМСУ.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Низкий уровень заработных плат муниципальных служащих по сравнению с работниками муниципальных и государственных учреждений, предприятий района.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Отмена или сокращение «трудовых льгот» муниципальных служащих (увеличение пенс. стажа и т.п.).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в общественном сознании (в том числе – через СМИ) негативного образа государственного и муниципального служащего.</a:t>
            </a:r>
          </a:p>
        </p:txBody>
      </p:sp>
      <p:pic>
        <p:nvPicPr>
          <p:cNvPr id="5" name="Picture 10" descr="100px-Coat_of_Arms_of_Vilegodsky_rayon_%28Arkhangelsk_oblast%29">
            <a:hlinkClick r:id="rId2" tooltip="Coat of Arms of Vilegodsky rayon (Arkhangelsk oblast).png"/>
            <a:extLst>
              <a:ext uri="{FF2B5EF4-FFF2-40B4-BE49-F238E27FC236}">
                <a16:creationId xmlns:a16="http://schemas.microsoft.com/office/drawing/2014/main" xmlns="" id="{192205AD-DA12-4010-B365-2B31DEBC9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33798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672FB9-5B9D-4705-8286-B1207F10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Кадровая политика администрации</a:t>
            </a:r>
            <a:br>
              <a:rPr lang="ru-RU" b="1" dirty="0"/>
            </a:br>
            <a:r>
              <a:rPr lang="ru-RU" b="1" dirty="0"/>
              <a:t>МО «Вилегодский район»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DC5D8AC-927B-494E-A5BD-212B55F8BD0B}"/>
              </a:ext>
            </a:extLst>
          </p:cNvPr>
          <p:cNvSpPr/>
          <p:nvPr/>
        </p:nvSpPr>
        <p:spPr>
          <a:xfrm>
            <a:off x="0" y="2291805"/>
            <a:ext cx="9144000" cy="4099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/>
            </a:pPr>
            <a:r>
              <a:rPr lang="ru-RU" sz="15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Основные факторы, определяющие условия реализации кадровой политики</a:t>
            </a:r>
            <a:br>
              <a:rPr lang="ru-RU" sz="15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5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администрации МО «Вилегодский район»</a:t>
            </a:r>
            <a:endParaRPr lang="ru-RU" sz="15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sz="15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5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Позитивные для целей реализации кадровой политики:</a:t>
            </a:r>
            <a:endParaRPr lang="ru-RU" sz="15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Перенос ответственности за принятие решений с органов власти на жителей и организации, функционирующие в социально-экономической сфере.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доли элементарных (</a:t>
            </a:r>
            <a:r>
              <a:rPr lang="ru-RU" sz="15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операциональных</a:t>
            </a: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действий в работе специалистов ОМСУ.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Повышение трудовой мобильности молодежи.</a:t>
            </a:r>
          </a:p>
          <a:p>
            <a:pPr indent="450215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sz="15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5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Нейтральные для целей реализации кадровой политики:</a:t>
            </a:r>
            <a:endParaRPr lang="ru-RU" sz="15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Маленький объем рынка труда в МО «Вилегодский район».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Высокая ротация кадров в администрации МО «Вилегодский район».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Внедрение большого числа государственных информационных систем по направлениям деятельности ОМСУ.</a:t>
            </a:r>
            <a:endParaRPr lang="ru-RU" sz="1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100px-Coat_of_Arms_of_Vilegodsky_rayon_%28Arkhangelsk_oblast%29">
            <a:hlinkClick r:id="rId2" tooltip="Coat of Arms of Vilegodsky rayon (Arkhangelsk oblast).png"/>
            <a:extLst>
              <a:ext uri="{FF2B5EF4-FFF2-40B4-BE49-F238E27FC236}">
                <a16:creationId xmlns:a16="http://schemas.microsoft.com/office/drawing/2014/main" xmlns="" id="{493A2ED9-B10E-4153-AC57-23B2894D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75602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672FB9-5B9D-4705-8286-B1207F10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Кадровая политика администрации</a:t>
            </a:r>
            <a:br>
              <a:rPr lang="ru-RU" b="1" dirty="0"/>
            </a:br>
            <a:r>
              <a:rPr lang="ru-RU" b="1" dirty="0"/>
              <a:t>МО «Вилегодский район»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5316979-53F0-45B4-8298-1A88FF120AF7}"/>
              </a:ext>
            </a:extLst>
          </p:cNvPr>
          <p:cNvSpPr/>
          <p:nvPr/>
        </p:nvSpPr>
        <p:spPr>
          <a:xfrm>
            <a:off x="0" y="1971574"/>
            <a:ext cx="9144000" cy="474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 startAt="2"/>
            </a:pPr>
            <a:r>
              <a:rPr lang="ru-RU" sz="15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Задачи кадровой политики администрации МО «Вилегодский район»</a:t>
            </a:r>
          </a:p>
          <a:p>
            <a:pPr marL="342900" lvl="0" indent="-34290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 startAt="2"/>
            </a:pPr>
            <a:endParaRPr lang="ru-RU" sz="15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заполнения штатных должностей ОМСУ работниками: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сохранение (удержание) ключевых работников, ответственных за реализацию основных направлений деятельности;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оперативное привлечение молодых специалистов на вакантные должности.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достаточного уровня финансирования, в том числе: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сохранение (или повышение) уровня оплаты труда специалистов ОМСУ;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сохранение (или повышение) ФОТ ОМСУ.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Создание комфортных условий труда специалистов ОМСУ, в том числе: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персонала работоспособной компьютерной техникой;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ремонт кабинетов и мест общего пользования в зданиях администрации МО «Вилегодский район».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Повышение профильных и базовых компетенций муниципальных служащих, в том числе: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квалификации на профильных семинарах и курсах;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подготовка тематических обзоров изменений в законодательстве;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обучение навыкам эффективного использования современным программным обеспечением.</a:t>
            </a:r>
          </a:p>
        </p:txBody>
      </p:sp>
      <p:pic>
        <p:nvPicPr>
          <p:cNvPr id="5" name="Picture 10" descr="100px-Coat_of_Arms_of_Vilegodsky_rayon_%28Arkhangelsk_oblast%29">
            <a:hlinkClick r:id="rId2" tooltip="Coat of Arms of Vilegodsky rayon (Arkhangelsk oblast).png"/>
            <a:extLst>
              <a:ext uri="{FF2B5EF4-FFF2-40B4-BE49-F238E27FC236}">
                <a16:creationId xmlns:a16="http://schemas.microsoft.com/office/drawing/2014/main" xmlns="" id="{62BE63B3-8B36-4C14-A74A-4C95495F7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34593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672FB9-5B9D-4705-8286-B1207F10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Кадровая политика администрации</a:t>
            </a:r>
            <a:br>
              <a:rPr lang="ru-RU" b="1" dirty="0"/>
            </a:br>
            <a:r>
              <a:rPr lang="ru-RU" b="1" dirty="0"/>
              <a:t>МО «Вилегодский район»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5316979-53F0-45B4-8298-1A88FF120AF7}"/>
              </a:ext>
            </a:extLst>
          </p:cNvPr>
          <p:cNvSpPr/>
          <p:nvPr/>
        </p:nvSpPr>
        <p:spPr>
          <a:xfrm>
            <a:off x="0" y="1831662"/>
            <a:ext cx="9144000" cy="5101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romanUcPeriod" startAt="2"/>
            </a:pPr>
            <a:r>
              <a:rPr lang="ru-RU" sz="15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Задачи кадровой политики администрации МО «Вилегодский район»</a:t>
            </a:r>
            <a:endParaRPr lang="ru-RU" sz="15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5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Усиление контроля за своевременностью и качеством выполнения производственных задач и поручений, в том числе: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внедрение корпоративной системы управления задачами.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Создание комфортного стиля взаимодействия с основными корреспондентами («дружеский пользовательский интерфейс»), в том числе: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применение сотрудниками администрации правил деловой этики в личном общении и подготовке документов и электронных сообщений;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поступающих замечаний, касающихся деятельности администрации или отдельных сотрудников в целях совершенствования своей работы;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продолжение практики информирования населения района о деятельности администрации, важных результатах работы;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продолжение практики взаимодействия с общественными институтами (общественные организации, общественные советы, молодежные объединения).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Развитие корпоративных связей во внерабочее время, в том числе:</a:t>
            </a: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5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участия работников администрации в спартакиаде трудовых коллективов (в качестве участников и болельщиков);</a:t>
            </a:r>
          </a:p>
          <a:p>
            <a:r>
              <a:rPr lang="ru-RU" sz="1500" dirty="0">
                <a:latin typeface="+mj-lt"/>
                <a:ea typeface="Calibri" panose="020F0502020204030204" pitchFamily="34" charset="0"/>
              </a:rPr>
              <a:t>организация проведения совместных мероприятий, значимых для района и коллективов ОМСУ.</a:t>
            </a:r>
            <a:endParaRPr lang="ru-RU" sz="1500" dirty="0">
              <a:latin typeface="+mj-lt"/>
            </a:endParaRPr>
          </a:p>
        </p:txBody>
      </p:sp>
      <p:pic>
        <p:nvPicPr>
          <p:cNvPr id="5" name="Picture 10" descr="100px-Coat_of_Arms_of_Vilegodsky_rayon_%28Arkhangelsk_oblast%29">
            <a:hlinkClick r:id="rId2" tooltip="Coat of Arms of Vilegodsky rayon (Arkhangelsk oblast).png"/>
            <a:extLst>
              <a:ext uri="{FF2B5EF4-FFF2-40B4-BE49-F238E27FC236}">
                <a16:creationId xmlns:a16="http://schemas.microsoft.com/office/drawing/2014/main" xmlns="" id="{C234F97C-EE30-4AF7-8F3A-996907CE4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17155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DECEB0-8D11-4C68-B41D-FB0FBA61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Обеспечение жильем муниципальных служащих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04C83310-C5D6-414B-A946-66BC6E3F0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8354782"/>
              </p:ext>
            </p:extLst>
          </p:nvPr>
        </p:nvGraphicFramePr>
        <p:xfrm>
          <a:off x="406002" y="2061393"/>
          <a:ext cx="8460910" cy="287845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55285">
                  <a:extLst>
                    <a:ext uri="{9D8B030D-6E8A-4147-A177-3AD203B41FA5}">
                      <a16:colId xmlns:a16="http://schemas.microsoft.com/office/drawing/2014/main" xmlns="" val="374792547"/>
                    </a:ext>
                  </a:extLst>
                </a:gridCol>
                <a:gridCol w="833245">
                  <a:extLst>
                    <a:ext uri="{9D8B030D-6E8A-4147-A177-3AD203B41FA5}">
                      <a16:colId xmlns:a16="http://schemas.microsoft.com/office/drawing/2014/main" xmlns="" val="3649488191"/>
                    </a:ext>
                  </a:extLst>
                </a:gridCol>
                <a:gridCol w="833245">
                  <a:extLst>
                    <a:ext uri="{9D8B030D-6E8A-4147-A177-3AD203B41FA5}">
                      <a16:colId xmlns:a16="http://schemas.microsoft.com/office/drawing/2014/main" xmlns="" val="3320990751"/>
                    </a:ext>
                  </a:extLst>
                </a:gridCol>
                <a:gridCol w="833245">
                  <a:extLst>
                    <a:ext uri="{9D8B030D-6E8A-4147-A177-3AD203B41FA5}">
                      <a16:colId xmlns:a16="http://schemas.microsoft.com/office/drawing/2014/main" xmlns="" val="1067275249"/>
                    </a:ext>
                  </a:extLst>
                </a:gridCol>
                <a:gridCol w="833245">
                  <a:extLst>
                    <a:ext uri="{9D8B030D-6E8A-4147-A177-3AD203B41FA5}">
                      <a16:colId xmlns:a16="http://schemas.microsoft.com/office/drawing/2014/main" xmlns="" val="3196832172"/>
                    </a:ext>
                  </a:extLst>
                </a:gridCol>
                <a:gridCol w="906155">
                  <a:extLst>
                    <a:ext uri="{9D8B030D-6E8A-4147-A177-3AD203B41FA5}">
                      <a16:colId xmlns:a16="http://schemas.microsoft.com/office/drawing/2014/main" xmlns="" val="890612309"/>
                    </a:ext>
                  </a:extLst>
                </a:gridCol>
                <a:gridCol w="833245">
                  <a:extLst>
                    <a:ext uri="{9D8B030D-6E8A-4147-A177-3AD203B41FA5}">
                      <a16:colId xmlns:a16="http://schemas.microsoft.com/office/drawing/2014/main" xmlns="" val="1788436702"/>
                    </a:ext>
                  </a:extLst>
                </a:gridCol>
                <a:gridCol w="833245">
                  <a:extLst>
                    <a:ext uri="{9D8B030D-6E8A-4147-A177-3AD203B41FA5}">
                      <a16:colId xmlns:a16="http://schemas.microsoft.com/office/drawing/2014/main" xmlns="" val="571367634"/>
                    </a:ext>
                  </a:extLst>
                </a:gridCol>
              </a:tblGrid>
              <a:tr h="390525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Обеспечение муниципальных служащих служебным жильем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03374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2015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2016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2017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2018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2019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2020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Всего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64868038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Число жилых помещений, предоставляемых муниципалитетом  работникам ОМСУ на условиях специализированного жилого найма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17752545"/>
                  </a:ext>
                </a:extLst>
              </a:tr>
            </a:tbl>
          </a:graphicData>
        </a:graphic>
      </p:graphicFrame>
      <p:pic>
        <p:nvPicPr>
          <p:cNvPr id="4" name="Picture 10" descr="100px-Coat_of_Arms_of_Vilegodsky_rayon_%28Arkhangelsk_oblast%29">
            <a:hlinkClick r:id="rId2" tooltip="Coat of Arms of Vilegodsky rayon (Arkhangelsk oblast).png"/>
            <a:extLst>
              <a:ext uri="{FF2B5EF4-FFF2-40B4-BE49-F238E27FC236}">
                <a16:creationId xmlns:a16="http://schemas.microsoft.com/office/drawing/2014/main" xmlns="" id="{3D9A8F8A-76D0-43A6-8BAD-81783F5B6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25938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DECEB0-8D11-4C68-B41D-FB0FBA61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Обеспечение жильем муниципальных служащих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04C83310-C5D6-414B-A946-66BC6E3F09DE}"/>
              </a:ext>
            </a:extLst>
          </p:cNvPr>
          <p:cNvGraphicFramePr>
            <a:graphicFrameLocks noGrp="1"/>
          </p:cNvGraphicFramePr>
          <p:nvPr/>
        </p:nvGraphicFramePr>
        <p:xfrm>
          <a:off x="406002" y="2061393"/>
          <a:ext cx="8460910" cy="472059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55285">
                  <a:extLst>
                    <a:ext uri="{9D8B030D-6E8A-4147-A177-3AD203B41FA5}">
                      <a16:colId xmlns:a16="http://schemas.microsoft.com/office/drawing/2014/main" xmlns="" val="374792547"/>
                    </a:ext>
                  </a:extLst>
                </a:gridCol>
                <a:gridCol w="833245">
                  <a:extLst>
                    <a:ext uri="{9D8B030D-6E8A-4147-A177-3AD203B41FA5}">
                      <a16:colId xmlns:a16="http://schemas.microsoft.com/office/drawing/2014/main" xmlns="" val="3649488191"/>
                    </a:ext>
                  </a:extLst>
                </a:gridCol>
                <a:gridCol w="833245">
                  <a:extLst>
                    <a:ext uri="{9D8B030D-6E8A-4147-A177-3AD203B41FA5}">
                      <a16:colId xmlns:a16="http://schemas.microsoft.com/office/drawing/2014/main" xmlns="" val="3320990751"/>
                    </a:ext>
                  </a:extLst>
                </a:gridCol>
                <a:gridCol w="833245">
                  <a:extLst>
                    <a:ext uri="{9D8B030D-6E8A-4147-A177-3AD203B41FA5}">
                      <a16:colId xmlns:a16="http://schemas.microsoft.com/office/drawing/2014/main" xmlns="" val="1067275249"/>
                    </a:ext>
                  </a:extLst>
                </a:gridCol>
                <a:gridCol w="833245">
                  <a:extLst>
                    <a:ext uri="{9D8B030D-6E8A-4147-A177-3AD203B41FA5}">
                      <a16:colId xmlns:a16="http://schemas.microsoft.com/office/drawing/2014/main" xmlns="" val="3196832172"/>
                    </a:ext>
                  </a:extLst>
                </a:gridCol>
                <a:gridCol w="906155">
                  <a:extLst>
                    <a:ext uri="{9D8B030D-6E8A-4147-A177-3AD203B41FA5}">
                      <a16:colId xmlns:a16="http://schemas.microsoft.com/office/drawing/2014/main" xmlns="" val="890612309"/>
                    </a:ext>
                  </a:extLst>
                </a:gridCol>
                <a:gridCol w="833245">
                  <a:extLst>
                    <a:ext uri="{9D8B030D-6E8A-4147-A177-3AD203B41FA5}">
                      <a16:colId xmlns:a16="http://schemas.microsoft.com/office/drawing/2014/main" xmlns="" val="1788436702"/>
                    </a:ext>
                  </a:extLst>
                </a:gridCol>
                <a:gridCol w="833245">
                  <a:extLst>
                    <a:ext uri="{9D8B030D-6E8A-4147-A177-3AD203B41FA5}">
                      <a16:colId xmlns:a16="http://schemas.microsoft.com/office/drawing/2014/main" xmlns="" val="571367634"/>
                    </a:ext>
                  </a:extLst>
                </a:gridCol>
              </a:tblGrid>
              <a:tr h="390525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Государственная программа Российской Федерации "Комплексное развитие сельских территорий" (ранее - "Устойчивое развитие сельских территорий")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03374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2015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2016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2017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2018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2019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2020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</a:rPr>
                        <a:t>Всего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64868038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Общий объем предоставленных субсидий всем категориям граждан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5 725 700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7 909 846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5 689 587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6 282 127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12 147 282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1 938 179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39 692 721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57968683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</a:rPr>
                        <a:t>Общее число предоставленных субсидий всем категориям граждан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70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13291649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Объем субсидий, предоставленных  работникам ОМСУ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570 848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570 848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522692779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</a:rPr>
                        <a:t>Число субсидий, предоставленных  работникам ОМСУ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517752545"/>
                  </a:ext>
                </a:extLst>
              </a:tr>
            </a:tbl>
          </a:graphicData>
        </a:graphic>
      </p:graphicFrame>
      <p:pic>
        <p:nvPicPr>
          <p:cNvPr id="4" name="Picture 10" descr="100px-Coat_of_Arms_of_Vilegodsky_rayon_%28Arkhangelsk_oblast%29">
            <a:hlinkClick r:id="rId2" tooltip="Coat of Arms of Vilegodsky rayon (Arkhangelsk oblast).png"/>
            <a:extLst>
              <a:ext uri="{FF2B5EF4-FFF2-40B4-BE49-F238E27FC236}">
                <a16:creationId xmlns:a16="http://schemas.microsoft.com/office/drawing/2014/main" xmlns="" id="{3D9A8F8A-76D0-43A6-8BAD-81783F5B6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2347" y="994869"/>
            <a:ext cx="845651" cy="10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62150554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ругая 9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008E40"/>
      </a:accent1>
      <a:accent2>
        <a:srgbClr val="2172AF"/>
      </a:accent2>
      <a:accent3>
        <a:srgbClr val="9F6715"/>
      </a:accent3>
      <a:accent4>
        <a:srgbClr val="FFDB01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1847</TotalTime>
  <Words>867</Words>
  <Application>Microsoft Office PowerPoint</Application>
  <PresentationFormat>Экран (4:3)</PresentationFormat>
  <Paragraphs>249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Дивиденд</vt:lpstr>
      <vt:lpstr>Состояние и перспективы кадрового обеспечения муниципальной службы в Вилегодском муниципальном округе Архангельской области</vt:lpstr>
      <vt:lpstr>Описание проблемной области</vt:lpstr>
      <vt:lpstr>Кадровая политика администрации МО «Вилегодский район»</vt:lpstr>
      <vt:lpstr>Кадровая политика администрации МО «Вилегодский район»</vt:lpstr>
      <vt:lpstr>Кадровая политика администрации МО «Вилегодский район»</vt:lpstr>
      <vt:lpstr>Кадровая политика администрации МО «Вилегодский район»</vt:lpstr>
      <vt:lpstr>Кадровая политика администрации МО «Вилегодский район»</vt:lpstr>
      <vt:lpstr>Обеспечение жильем муниципальных служащих</vt:lpstr>
      <vt:lpstr>Обеспечение жильем муниципальных служащих</vt:lpstr>
      <vt:lpstr>Обеспечение жильем муниципальных служащих</vt:lpstr>
      <vt:lpstr>Расходы на содержание ОМСУ, без учета ФОТ</vt:lpstr>
      <vt:lpstr>Уровень оплаты труда за 2015 – 2020 годы</vt:lpstr>
      <vt:lpstr>Уровень оплаты труда за 2015 – 2020 годы</vt:lpstr>
      <vt:lpstr>Уровень оплаты труда за 2015 – 2020 годы</vt:lpstr>
      <vt:lpstr>Изменение уровня оплаты труда работников ОМСУ В муниципальном округе</vt:lpstr>
      <vt:lpstr>Изменение уровня оплаты труда работников ОМСУ В муниципальном округе</vt:lpstr>
      <vt:lpstr>Уровень оплаты труда 2021 год (план)</vt:lpstr>
      <vt:lpstr>Уровень оплаты труда 2021 год (план)</vt:lpstr>
      <vt:lpstr>Описание проблемной области</vt:lpstr>
      <vt:lpstr>Перспективы решения задачи по созданию достойных условий трудовой деятельности для работников ОМСУ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Аксенов Алексей Юрьевич</dc:creator>
  <cp:lastModifiedBy>Каркавцева Любовь Геннадьевна</cp:lastModifiedBy>
  <cp:revision>272</cp:revision>
  <dcterms:created xsi:type="dcterms:W3CDTF">2017-04-24T10:23:08Z</dcterms:created>
  <dcterms:modified xsi:type="dcterms:W3CDTF">2020-11-25T14:34:48Z</dcterms:modified>
</cp:coreProperties>
</file>