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0" r:id="rId2"/>
    <p:sldId id="296" r:id="rId3"/>
    <p:sldId id="257" r:id="rId4"/>
    <p:sldId id="272" r:id="rId5"/>
    <p:sldId id="298" r:id="rId6"/>
    <p:sldId id="299" r:id="rId7"/>
    <p:sldId id="300" r:id="rId8"/>
    <p:sldId id="275" r:id="rId9"/>
    <p:sldId id="276" r:id="rId10"/>
    <p:sldId id="271" r:id="rId11"/>
    <p:sldId id="301" r:id="rId12"/>
    <p:sldId id="302" r:id="rId13"/>
    <p:sldId id="303" r:id="rId14"/>
    <p:sldId id="304" r:id="rId15"/>
    <p:sldId id="305" r:id="rId16"/>
    <p:sldId id="279" r:id="rId17"/>
    <p:sldId id="306" r:id="rId18"/>
    <p:sldId id="278" r:id="rId19"/>
    <p:sldId id="288" r:id="rId20"/>
    <p:sldId id="307" r:id="rId21"/>
    <p:sldId id="312" r:id="rId22"/>
    <p:sldId id="308" r:id="rId23"/>
    <p:sldId id="286" r:id="rId24"/>
    <p:sldId id="310" r:id="rId25"/>
    <p:sldId id="309" r:id="rId26"/>
    <p:sldId id="311" r:id="rId27"/>
    <p:sldId id="313" r:id="rId28"/>
    <p:sldId id="315" r:id="rId29"/>
    <p:sldId id="314" r:id="rId30"/>
    <p:sldId id="317" r:id="rId31"/>
    <p:sldId id="318" r:id="rId32"/>
    <p:sldId id="316" r:id="rId33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B114ECF-AE7B-4372-A5E8-6BDB64E3B385}">
          <p14:sldIdLst>
            <p14:sldId id="260"/>
            <p14:sldId id="296"/>
            <p14:sldId id="257"/>
            <p14:sldId id="272"/>
            <p14:sldId id="298"/>
            <p14:sldId id="299"/>
            <p14:sldId id="300"/>
            <p14:sldId id="275"/>
            <p14:sldId id="276"/>
            <p14:sldId id="271"/>
            <p14:sldId id="301"/>
            <p14:sldId id="302"/>
            <p14:sldId id="303"/>
            <p14:sldId id="304"/>
            <p14:sldId id="305"/>
            <p14:sldId id="279"/>
            <p14:sldId id="306"/>
            <p14:sldId id="278"/>
            <p14:sldId id="288"/>
            <p14:sldId id="307"/>
            <p14:sldId id="312"/>
            <p14:sldId id="308"/>
            <p14:sldId id="286"/>
            <p14:sldId id="310"/>
            <p14:sldId id="309"/>
            <p14:sldId id="311"/>
            <p14:sldId id="313"/>
            <p14:sldId id="315"/>
            <p14:sldId id="314"/>
            <p14:sldId id="317"/>
            <p14:sldId id="318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07" autoAdjust="0"/>
    <p:restoredTop sz="95251" autoAdjust="0"/>
  </p:normalViewPr>
  <p:slideViewPr>
    <p:cSldViewPr>
      <p:cViewPr>
        <p:scale>
          <a:sx n="66" d="100"/>
          <a:sy n="66" d="100"/>
        </p:scale>
        <p:origin x="1320" y="516"/>
      </p:cViewPr>
      <p:guideLst>
        <p:guide orient="horz" pos="1620"/>
        <p:guide pos="2880"/>
      </p:guideLst>
    </p:cSldViewPr>
  </p:slideViewPr>
  <p:notesTextViewPr>
    <p:cViewPr>
      <p:scale>
        <a:sx n="25" d="100"/>
        <a:sy n="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as\Desktop\&#1051;&#1080;&#1089;&#1090;%20Microsoft%20Excel%20(2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I:\&#1057;&#1074;&#1086;&#1076;&#1082;&#1072;%20&#1087;&#1086;%20&#1090;&#1088;&#1072;&#1085;&#1089;&#1087;&#1086;&#1088;&#1090;&#1091;%20&#1086;&#1073;&#1083;&#1072;&#1089;&#1090;&#1080;.xls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as\Desktop\&#1051;&#1080;&#1089;&#1090;%20Microsoft%20Excel%20(2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as\Desktop\&#1044;&#1080;&#1072;&#1075;&#1088;&#1072;&#1084;&#1084;&#1099;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I:\&#1057;&#1074;&#1086;&#1076;&#1082;&#1072;%20&#1087;&#1086;%20&#1090;&#1088;&#1072;&#1085;&#1089;&#1087;&#1086;&#1088;&#1090;&#1091;%20&#1086;&#1073;&#1083;&#1072;&#1089;&#1090;&#1080;.xls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as\Desktop\&#1051;&#1080;&#1089;&#1090;%20Microsoft%20Excel%20(2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as\Desktop\&#1044;&#1080;&#1072;&#1075;&#1088;&#1072;&#1084;&#1084;&#1099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as\Desktop\&#1051;&#1080;&#1089;&#1090;%20Microsoft%20Excel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93498452012458"/>
          <c:y val="0.10198300283286105"/>
          <c:w val="0.7445820433436533"/>
          <c:h val="0.5410764872521245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12693">
              <a:solidFill>
                <a:srgbClr val="000000"/>
              </a:solidFill>
              <a:prstDash val="solid"/>
            </a:ln>
          </c:spPr>
          <c:explosion val="17"/>
          <c:dPt>
            <c:idx val="1"/>
            <c:bubble3D val="0"/>
            <c:spPr>
              <a:solidFill>
                <a:srgbClr val="FF0000"/>
              </a:solidFill>
              <a:ln w="12693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693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00FF00"/>
              </a:solidFill>
              <a:ln w="12693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693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6600"/>
              </a:solidFill>
              <a:ln w="12693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693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21583985454860424"/>
                  <c:y val="-0.23800764898016186"/>
                </c:manualLayout>
              </c:layout>
              <c:numFmt formatCode="0.0%" sourceLinked="0"/>
              <c:spPr>
                <a:solidFill>
                  <a:srgbClr val="FFFF00"/>
                </a:solidFill>
                <a:ln w="25387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239646147870394E-2"/>
                  <c:y val="-6.3156778811545813E-2"/>
                </c:manualLayout>
              </c:layout>
              <c:numFmt formatCode="0.0%" sourceLinked="0"/>
              <c:spPr>
                <a:solidFill>
                  <a:srgbClr val="FFFF00"/>
                </a:solidFill>
                <a:ln w="25387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2917106746685287E-3"/>
                  <c:y val="-2.4047895796759769E-2"/>
                </c:manualLayout>
              </c:layout>
              <c:numFmt formatCode="0.0%" sourceLinked="0"/>
              <c:spPr>
                <a:solidFill>
                  <a:srgbClr val="FFFF00"/>
                </a:solidFill>
                <a:ln w="25387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1901592377668381E-3"/>
                  <c:y val="-6.6271546444206145E-2"/>
                </c:manualLayout>
              </c:layout>
              <c:numFmt formatCode="0.0%" sourceLinked="0"/>
              <c:spPr>
                <a:solidFill>
                  <a:srgbClr val="FFFF00"/>
                </a:solidFill>
                <a:ln w="25387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7075285634831204E-2"/>
                  <c:y val="-6.9012703849504115E-2"/>
                </c:manualLayout>
              </c:layout>
              <c:numFmt formatCode="0.0%" sourceLinked="0"/>
              <c:spPr>
                <a:solidFill>
                  <a:srgbClr val="FFFF00"/>
                </a:solidFill>
                <a:ln w="25387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3577419852426384E-2"/>
                  <c:y val="-8.2121334587683059E-2"/>
                </c:manualLayout>
              </c:layout>
              <c:numFmt formatCode="0.0%" sourceLinked="0"/>
              <c:spPr>
                <a:solidFill>
                  <a:srgbClr val="FFFF00"/>
                </a:solidFill>
                <a:ln w="25387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4029136484231512E-2"/>
                  <c:y val="-7.0482173686861382E-2"/>
                </c:manualLayout>
              </c:layout>
              <c:numFmt formatCode="0.0%" sourceLinked="0"/>
              <c:spPr>
                <a:solidFill>
                  <a:srgbClr val="FFFF00"/>
                </a:solidFill>
                <a:ln w="25387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00"/>
              </a:solidFill>
              <a:ln w="2538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Sheet1!$B$1:$H$1</c:f>
              <c:strCache>
                <c:ptCount val="7"/>
                <c:pt idx="0">
                  <c:v>Здания жилого сектора</c:v>
                </c:pt>
                <c:pt idx="1">
                  <c:v>Транспортные средства</c:v>
                </c:pt>
                <c:pt idx="2">
                  <c:v>Производственные здания</c:v>
                </c:pt>
                <c:pt idx="3">
                  <c:v>Здания торговых предприятий</c:v>
                </c:pt>
                <c:pt idx="4">
                  <c:v>Неэксплуатируемые здания</c:v>
                </c:pt>
                <c:pt idx="5">
                  <c:v>Носильные вещи</c:v>
                </c:pt>
                <c:pt idx="6">
                  <c:v>Другие объекты</c:v>
                </c:pt>
              </c:strCache>
            </c:strRef>
          </c:cat>
          <c:val>
            <c:numRef>
              <c:f>Sheet1!$B$2:$H$2</c:f>
              <c:numCache>
                <c:formatCode>0.00%</c:formatCode>
                <c:ptCount val="7"/>
                <c:pt idx="0">
                  <c:v>0.61040000000000005</c:v>
                </c:pt>
                <c:pt idx="1">
                  <c:v>0.1313</c:v>
                </c:pt>
                <c:pt idx="2">
                  <c:v>4.4200000000000024E-2</c:v>
                </c:pt>
                <c:pt idx="3">
                  <c:v>2.8799999999999999E-2</c:v>
                </c:pt>
                <c:pt idx="4">
                  <c:v>8.9000000000000232E-2</c:v>
                </c:pt>
                <c:pt idx="5">
                  <c:v>1.6600000000000056E-2</c:v>
                </c:pt>
                <c:pt idx="6">
                  <c:v>7.9700000000000146E-2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2693">
              <a:solidFill>
                <a:srgbClr val="000000"/>
              </a:solidFill>
              <a:prstDash val="solid"/>
            </a:ln>
          </c:spPr>
          <c:explosion val="17"/>
          <c:dPt>
            <c:idx val="0"/>
            <c:bubble3D val="0"/>
            <c:spPr>
              <a:solidFill>
                <a:srgbClr val="9999FF"/>
              </a:solidFill>
              <a:ln w="12693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693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693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693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2693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693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Sheet1!$B$1:$H$1</c:f>
              <c:strCache>
                <c:ptCount val="7"/>
                <c:pt idx="0">
                  <c:v>Здания жилого сектора</c:v>
                </c:pt>
                <c:pt idx="1">
                  <c:v>Транспортные средства</c:v>
                </c:pt>
                <c:pt idx="2">
                  <c:v>Производственные здания</c:v>
                </c:pt>
                <c:pt idx="3">
                  <c:v>Здания торговых предприятий</c:v>
                </c:pt>
                <c:pt idx="4">
                  <c:v>Неэксплуатируемые здания</c:v>
                </c:pt>
                <c:pt idx="5">
                  <c:v>Носильные вещи</c:v>
                </c:pt>
                <c:pt idx="6">
                  <c:v>Другие объекты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2693">
              <a:solidFill>
                <a:srgbClr val="000000"/>
              </a:solidFill>
              <a:prstDash val="solid"/>
            </a:ln>
          </c:spPr>
          <c:explosion val="17"/>
          <c:dPt>
            <c:idx val="0"/>
            <c:bubble3D val="0"/>
            <c:spPr>
              <a:solidFill>
                <a:srgbClr val="9999FF"/>
              </a:solidFill>
              <a:ln w="12693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12693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693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693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2693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693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Sheet1!$B$1:$H$1</c:f>
              <c:strCache>
                <c:ptCount val="7"/>
                <c:pt idx="0">
                  <c:v>Здания жилого сектора</c:v>
                </c:pt>
                <c:pt idx="1">
                  <c:v>Транспортные средства</c:v>
                </c:pt>
                <c:pt idx="2">
                  <c:v>Производственные здания</c:v>
                </c:pt>
                <c:pt idx="3">
                  <c:v>Здания торговых предприятий</c:v>
                </c:pt>
                <c:pt idx="4">
                  <c:v>Неэксплуатируемые здания</c:v>
                </c:pt>
                <c:pt idx="5">
                  <c:v>Носильные вещи</c:v>
                </c:pt>
                <c:pt idx="6">
                  <c:v>Другие объекты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CFFFF"/>
            </a:solidFill>
            <a:ln w="12693">
              <a:solidFill>
                <a:srgbClr val="000000"/>
              </a:solidFill>
              <a:prstDash val="solid"/>
            </a:ln>
          </c:spPr>
          <c:explosion val="17"/>
          <c:dPt>
            <c:idx val="0"/>
            <c:bubble3D val="0"/>
            <c:spPr>
              <a:solidFill>
                <a:srgbClr val="9999FF"/>
              </a:solidFill>
              <a:ln w="12693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12693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693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693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2693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693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Sheet1!$B$1:$H$1</c:f>
              <c:strCache>
                <c:ptCount val="7"/>
                <c:pt idx="0">
                  <c:v>Здания жилого сектора</c:v>
                </c:pt>
                <c:pt idx="1">
                  <c:v>Транспортные средства</c:v>
                </c:pt>
                <c:pt idx="2">
                  <c:v>Производственные здания</c:v>
                </c:pt>
                <c:pt idx="3">
                  <c:v>Здания торговых предприятий</c:v>
                </c:pt>
                <c:pt idx="4">
                  <c:v>Неэксплуатируемые здания</c:v>
                </c:pt>
                <c:pt idx="5">
                  <c:v>Носильные вещи</c:v>
                </c:pt>
                <c:pt idx="6">
                  <c:v>Другие объекты</c:v>
                </c:pt>
              </c:strCache>
            </c:strRef>
          </c:cat>
          <c:val>
            <c:numRef>
              <c:f>Sheet1!$B$5:$H$5</c:f>
              <c:numCache>
                <c:formatCode>General</c:formatCode>
                <c:ptCount val="7"/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660066"/>
            </a:solidFill>
            <a:ln w="12693">
              <a:solidFill>
                <a:srgbClr val="000000"/>
              </a:solidFill>
              <a:prstDash val="solid"/>
            </a:ln>
          </c:spPr>
          <c:explosion val="17"/>
          <c:dPt>
            <c:idx val="0"/>
            <c:bubble3D val="0"/>
            <c:spPr>
              <a:solidFill>
                <a:srgbClr val="9999FF"/>
              </a:solidFill>
              <a:ln w="12693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12693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693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693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2693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693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Sheet1!$B$1:$H$1</c:f>
              <c:strCache>
                <c:ptCount val="7"/>
                <c:pt idx="0">
                  <c:v>Здания жилого сектора</c:v>
                </c:pt>
                <c:pt idx="1">
                  <c:v>Транспортные средства</c:v>
                </c:pt>
                <c:pt idx="2">
                  <c:v>Производственные здания</c:v>
                </c:pt>
                <c:pt idx="3">
                  <c:v>Здания торговых предприятий</c:v>
                </c:pt>
                <c:pt idx="4">
                  <c:v>Неэксплуатируемые здания</c:v>
                </c:pt>
                <c:pt idx="5">
                  <c:v>Носильные вещи</c:v>
                </c:pt>
                <c:pt idx="6">
                  <c:v>Другие объекты</c:v>
                </c:pt>
              </c:strCache>
            </c:strRef>
          </c:cat>
          <c:val>
            <c:numRef>
              <c:f>Sheet1!$B$6:$H$6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7">
          <a:noFill/>
        </a:ln>
      </c:spPr>
    </c:plotArea>
    <c:legend>
      <c:legendPos val="b"/>
      <c:layout>
        <c:manualLayout>
          <c:xMode val="edge"/>
          <c:yMode val="edge"/>
          <c:x val="0"/>
          <c:y val="0.66204730197038564"/>
          <c:w val="0.95201238390092613"/>
          <c:h val="0.30028328611898031"/>
        </c:manualLayout>
      </c:layout>
      <c:overlay val="0"/>
      <c:spPr>
        <a:noFill/>
        <a:ln w="25387">
          <a:noFill/>
        </a:ln>
      </c:sp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49" b="1" i="0" u="none" strike="noStrike" baseline="0">
          <a:solidFill>
            <a:srgbClr val="000000"/>
          </a:solidFill>
          <a:latin typeface="Times New Roman" panose="02020603050405020304" pitchFamily="18" charset="0"/>
          <a:ea typeface="Arial Cyr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ln>
                <a:solidFill>
                  <a:schemeClr val="tx1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Лист1!$D$41:$D$44</c:f>
              <c:strCache>
                <c:ptCount val="4"/>
                <c:pt idx="0">
                  <c:v>более 50 лет</c:v>
                </c:pt>
                <c:pt idx="1">
                  <c:v>более 40 лет</c:v>
                </c:pt>
                <c:pt idx="2">
                  <c:v>10-30 лет</c:v>
                </c:pt>
                <c:pt idx="3">
                  <c:v>менее 10 лет</c:v>
                </c:pt>
              </c:strCache>
            </c:strRef>
          </c:cat>
          <c:val>
            <c:numRef>
              <c:f>Лист1!$E$41:$E$44</c:f>
              <c:numCache>
                <c:formatCode>General</c:formatCode>
                <c:ptCount val="4"/>
                <c:pt idx="0">
                  <c:v>40</c:v>
                </c:pt>
                <c:pt idx="1">
                  <c:v>44</c:v>
                </c:pt>
                <c:pt idx="2">
                  <c:v>50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9944496007446111"/>
          <c:y val="0.27844876093952881"/>
          <c:w val="0.24044981634515017"/>
          <c:h val="0.43388720734957842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49615975422474"/>
          <c:y val="3.3248081841432187E-2"/>
          <c:w val="0.7296466973886353"/>
          <c:h val="0.4833759590792850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12687">
              <a:solidFill>
                <a:srgbClr val="000000"/>
              </a:solidFill>
              <a:prstDash val="solid"/>
            </a:ln>
          </c:spPr>
          <c:explosion val="5"/>
          <c:dPt>
            <c:idx val="1"/>
            <c:bubble3D val="0"/>
            <c:spPr>
              <a:solidFill>
                <a:srgbClr val="993366"/>
              </a:solidFill>
              <a:ln w="12687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687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00FF00"/>
              </a:solidFill>
              <a:ln w="12687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FF6600"/>
              </a:solidFill>
              <a:ln w="12687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CCFFFF"/>
              </a:solidFill>
              <a:ln w="12687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6720717897664109"/>
                  <c:y val="-2.654436426731445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2237981110255113E-2"/>
                  <c:y val="-0.1592049386901991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7593665624519714E-2"/>
                  <c:y val="-0.1938740961196501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7677635220011993E-2"/>
                  <c:y val="-0.167120090014872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0728052096756678"/>
                  <c:y val="-3.530590964014809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9035404077129358E-2"/>
                  <c:y val="8.95702314515954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Mode val="edge"/>
                  <c:yMode val="edge"/>
                  <c:x val="0.38248847926267537"/>
                  <c:y val="1.278772378516626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solidFill>
                <a:srgbClr val="FFFF00"/>
              </a:solidFill>
              <a:ln w="2537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Неосторожное обращение с огнем</c:v>
                </c:pt>
                <c:pt idx="1">
                  <c:v>НПУиЭ транспортных средств</c:v>
                </c:pt>
                <c:pt idx="2">
                  <c:v>НПУиЭ электрооборудования</c:v>
                </c:pt>
                <c:pt idx="3">
                  <c:v>НПУиЭ печей</c:v>
                </c:pt>
                <c:pt idx="4">
                  <c:v>Поджоги</c:v>
                </c:pt>
                <c:pt idx="5">
                  <c:v>Другие причины</c:v>
                </c:pt>
              </c:strCache>
            </c:strRef>
          </c:cat>
          <c:val>
            <c:numRef>
              <c:f>Sheet1!$B$2:$G$2</c:f>
              <c:numCache>
                <c:formatCode>0.00%</c:formatCode>
                <c:ptCount val="6"/>
                <c:pt idx="0">
                  <c:v>0.32390000000000091</c:v>
                </c:pt>
                <c:pt idx="1">
                  <c:v>5.8900000000000001E-2</c:v>
                </c:pt>
                <c:pt idx="2">
                  <c:v>0.22090000000000001</c:v>
                </c:pt>
                <c:pt idx="3">
                  <c:v>0.18830000000000024</c:v>
                </c:pt>
                <c:pt idx="4">
                  <c:v>0.14230000000000001</c:v>
                </c:pt>
                <c:pt idx="5">
                  <c:v>6.5699999999999995E-2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2687">
              <a:solidFill>
                <a:srgbClr val="000000"/>
              </a:solidFill>
              <a:prstDash val="solid"/>
            </a:ln>
          </c:spPr>
          <c:explosion val="5"/>
          <c:dPt>
            <c:idx val="0"/>
            <c:bubble3D val="0"/>
            <c:spPr>
              <a:solidFill>
                <a:srgbClr val="9999FF"/>
              </a:solidFill>
              <a:ln w="12687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687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687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687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2687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Sheet1!$B$1:$G$1</c:f>
              <c:strCache>
                <c:ptCount val="6"/>
                <c:pt idx="0">
                  <c:v>Неосторожное обращение с огнем</c:v>
                </c:pt>
                <c:pt idx="1">
                  <c:v>НПУиЭ транспортных средств</c:v>
                </c:pt>
                <c:pt idx="2">
                  <c:v>НПУиЭ электрооборудования</c:v>
                </c:pt>
                <c:pt idx="3">
                  <c:v>НПУиЭ печей</c:v>
                </c:pt>
                <c:pt idx="4">
                  <c:v>Поджоги</c:v>
                </c:pt>
                <c:pt idx="5">
                  <c:v>Другие причины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4">
          <a:noFill/>
        </a:ln>
      </c:spPr>
    </c:plotArea>
    <c:legend>
      <c:legendPos val="b"/>
      <c:layout>
        <c:manualLayout>
          <c:xMode val="edge"/>
          <c:yMode val="edge"/>
          <c:x val="4.27578834847675E-3"/>
          <c:y val="0.47853518310211224"/>
          <c:w val="0.69314182066097962"/>
          <c:h val="0.52146481689788782"/>
        </c:manualLayout>
      </c:layout>
      <c:overlay val="0"/>
      <c:spPr>
        <a:noFill/>
        <a:ln w="25374">
          <a:noFill/>
        </a:ln>
      </c:spPr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23" b="1" i="0" u="none" strike="noStrike" baseline="0">
          <a:solidFill>
            <a:srgbClr val="000000"/>
          </a:solidFill>
          <a:latin typeface="Times New Roman" panose="02020603050405020304" pitchFamily="18" charset="0"/>
          <a:ea typeface="Arial Cyr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8648842476995586"/>
          <c:y val="0.24517001045598386"/>
          <c:w val="0.24529464310711199"/>
          <c:h val="0.52321327138894358"/>
        </c:manualLayout>
      </c:layout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effectLst/>
    <a:scene3d>
      <a:camera prst="orthographicFront"/>
      <a:lightRig rig="threePt" dir="t"/>
    </a:scene3d>
    <a:sp3d/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5"/>
            <c:bubble3D val="0"/>
            <c:spPr>
              <a:ln w="3175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1.6900501073729379E-2"/>
                  <c:y val="8.8423651586176238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400" dirty="0"/>
                      <a:t>10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5260021474588403E-2"/>
                  <c:y val="0.116481156416405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8085898353614891E-2"/>
                  <c:y val="2.540077846019128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400" dirty="0"/>
                      <a:t>8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2516785969935576"/>
                  <c:y val="-0.123993149978777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900737294201861"/>
                  <c:y val="-0.118586239169642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Лист1!$B$3:$B$8</c:f>
              <c:strCache>
                <c:ptCount val="6"/>
                <c:pt idx="0">
                  <c:v>менее 5 лет</c:v>
                </c:pt>
                <c:pt idx="1">
                  <c:v>5-10 лет</c:v>
                </c:pt>
                <c:pt idx="2">
                  <c:v>10-15 лет</c:v>
                </c:pt>
                <c:pt idx="3">
                  <c:v>15-20 лет</c:v>
                </c:pt>
                <c:pt idx="4">
                  <c:v>20-30 лет</c:v>
                </c:pt>
                <c:pt idx="5">
                  <c:v>более 30 лет</c:v>
                </c:pt>
              </c:strCache>
            </c:strRef>
          </c:cat>
          <c:val>
            <c:numRef>
              <c:f>Лист1!$C$3:$C$8</c:f>
              <c:numCache>
                <c:formatCode>General</c:formatCode>
                <c:ptCount val="6"/>
                <c:pt idx="0">
                  <c:v>10</c:v>
                </c:pt>
                <c:pt idx="1">
                  <c:v>15</c:v>
                </c:pt>
                <c:pt idx="2">
                  <c:v>36</c:v>
                </c:pt>
                <c:pt idx="3">
                  <c:v>8</c:v>
                </c:pt>
                <c:pt idx="4">
                  <c:v>60</c:v>
                </c:pt>
                <c:pt idx="5">
                  <c:v>184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455837345470316"/>
          <c:y val="0.21703419182379771"/>
          <c:w val="0.29253240372386341"/>
          <c:h val="0.54968649007325288"/>
        </c:manualLayout>
      </c:layout>
      <c:overlay val="0"/>
      <c:txPr>
        <a:bodyPr/>
        <a:lstStyle/>
        <a:p>
          <a:pPr>
            <a:defRPr sz="140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8648842476995586"/>
          <c:y val="0.24517001045598386"/>
          <c:w val="0.24529464310711199"/>
          <c:h val="0.52321327138894358"/>
        </c:manualLayout>
      </c:layout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effectLst/>
    <a:scene3d>
      <a:camera prst="orthographicFront"/>
      <a:lightRig rig="threePt" dir="t"/>
    </a:scene3d>
    <a:sp3d/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Лист1!$D$68:$D$72</c:f>
              <c:strCache>
                <c:ptCount val="5"/>
                <c:pt idx="0">
                  <c:v>менее 5 лет</c:v>
                </c:pt>
                <c:pt idx="1">
                  <c:v>от 5 до 10 лет</c:v>
                </c:pt>
                <c:pt idx="2">
                  <c:v>от 10 до 15 лет</c:v>
                </c:pt>
                <c:pt idx="3">
                  <c:v>от 15 до 20 лет</c:v>
                </c:pt>
                <c:pt idx="4">
                  <c:v>более 20 лет</c:v>
                </c:pt>
              </c:strCache>
            </c:strRef>
          </c:cat>
          <c:val>
            <c:numRef>
              <c:f>Лист1!$E$68:$E$72</c:f>
              <c:numCache>
                <c:formatCode>General</c:formatCode>
                <c:ptCount val="5"/>
                <c:pt idx="0">
                  <c:v>25</c:v>
                </c:pt>
                <c:pt idx="1">
                  <c:v>19</c:v>
                </c:pt>
                <c:pt idx="2">
                  <c:v>10</c:v>
                </c:pt>
                <c:pt idx="3">
                  <c:v>13</c:v>
                </c:pt>
                <c:pt idx="4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 w="22225">
      <a:solidFill>
        <a:srgbClr val="FF0000"/>
      </a:solidFill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F4835-2182-4589-9BE8-EF22B3927852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38DA0-4E01-4FCE-9535-D9975F3B9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9981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6E254-C43E-4EC5-94A4-349ACCA5A64F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EF228-1DF9-4D84-8231-BC3A4E2D9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9886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EF228-1DF9-4D84-8231-BC3A4E2D90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499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EF228-1DF9-4D84-8231-BC3A4E2D90A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955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EF228-1DF9-4D84-8231-BC3A4E2D90A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955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EF228-1DF9-4D84-8231-BC3A4E2D90A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955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EF228-1DF9-4D84-8231-BC3A4E2D90A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955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EF228-1DF9-4D84-8231-BC3A4E2D90A7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955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EF228-1DF9-4D84-8231-BC3A4E2D90A7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955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EF228-1DF9-4D84-8231-BC3A4E2D90A7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955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EF228-1DF9-4D84-8231-BC3A4E2D90A7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955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EF228-1DF9-4D84-8231-BC3A4E2D90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499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EF228-1DF9-4D84-8231-BC3A4E2D90A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344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EF228-1DF9-4D84-8231-BC3A4E2D90A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158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EF228-1DF9-4D84-8231-BC3A4E2D90A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158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EF228-1DF9-4D84-8231-BC3A4E2D90A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599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EF228-1DF9-4D84-8231-BC3A4E2D90A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955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EF228-1DF9-4D84-8231-BC3A4E2D90A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955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EF228-1DF9-4D84-8231-BC3A4E2D90A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95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0DD1-3C37-4562-9E3C-1663024ADEB6}" type="datetime1">
              <a:rPr lang="ru-RU" smtClean="0"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04E5-B4B8-4AB5-BE28-793530F59A0E}" type="datetime1">
              <a:rPr lang="ru-RU" smtClean="0"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FE0C-F1F9-469E-B7BA-D0ED5C340028}" type="datetime1">
              <a:rPr lang="ru-RU" smtClean="0"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A4625-5978-4549-B824-12A047D5A3DF}" type="datetime1">
              <a:rPr lang="ru-RU" smtClean="0"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8952-0C39-4194-A373-AFF4EAD9DD18}" type="datetime1">
              <a:rPr lang="ru-RU" smtClean="0"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9C33E-C0FC-4779-89C1-B65189B0F5B8}" type="datetime1">
              <a:rPr lang="ru-RU" smtClean="0"/>
              <a:t>23.03.2019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6281-5E99-4CFF-8C98-680F92EF97F8}" type="datetime1">
              <a:rPr lang="ru-RU" smtClean="0"/>
              <a:t>23.03.2019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D19F-3093-4CE2-BD7B-888069D92F7A}" type="datetime1">
              <a:rPr lang="ru-RU" smtClean="0"/>
              <a:t>23.03.2019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CFAE-5DF8-4A03-BA08-6290FDE85A8F}" type="datetime1">
              <a:rPr lang="ru-RU" smtClean="0"/>
              <a:t>23.03.2019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75E0-4AA5-4AE3-AAF4-A6E11861BB4D}" type="datetime1">
              <a:rPr lang="ru-RU" smtClean="0"/>
              <a:t>23.03.2019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BD45-A30A-4114-9F1C-1EA4120AA3C2}" type="datetime1">
              <a:rPr lang="ru-RU" smtClean="0"/>
              <a:t>23.03.2019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A09E1-37F3-4530-9EF8-6F9C50A5E0B3}" type="datetime1">
              <a:rPr lang="ru-RU" smtClean="0"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2.jpeg"/><Relationship Id="rId7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2.jpeg"/><Relationship Id="rId7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1.jpe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6.docx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7.docx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11" Type="http://schemas.openxmlformats.org/officeDocument/2006/relationships/image" Target="../media/image13.emf"/><Relationship Id="rId5" Type="http://schemas.openxmlformats.org/officeDocument/2006/relationships/image" Target="../media/image2.jpeg"/><Relationship Id="rId10" Type="http://schemas.openxmlformats.org/officeDocument/2006/relationships/package" Target="../embeddings/Microsoft_Word_Document8.docx"/><Relationship Id="rId4" Type="http://schemas.openxmlformats.org/officeDocument/2006/relationships/image" Target="../media/image1.jpeg"/><Relationship Id="rId9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9.docx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jpeg"/><Relationship Id="rId7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5.docx"/><Relationship Id="rId3" Type="http://schemas.openxmlformats.org/officeDocument/2006/relationships/image" Target="../media/image1.jpe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7"/>
          <p:cNvGrpSpPr>
            <a:grpSpLocks/>
          </p:cNvGrpSpPr>
          <p:nvPr/>
        </p:nvGrpSpPr>
        <p:grpSpPr bwMode="auto">
          <a:xfrm>
            <a:off x="0" y="123478"/>
            <a:ext cx="9143999" cy="5020022"/>
            <a:chOff x="0" y="0"/>
            <a:chExt cx="5760" cy="4320"/>
          </a:xfrm>
        </p:grpSpPr>
        <p:pic>
          <p:nvPicPr>
            <p:cNvPr id="4106" name="Picture 10" descr="back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>
                <a:spcBef>
                  <a:spcPct val="50000"/>
                </a:spcBef>
                <a:defRPr/>
              </a:pPr>
              <a:r>
                <a:rPr lang="ru-RU" sz="1725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4108" name="Picture 4" descr="Flag_line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0" name="TextBox 10"/>
          <p:cNvSpPr txBox="1">
            <a:spLocks noChangeArrowheads="1"/>
          </p:cNvSpPr>
          <p:nvPr/>
        </p:nvSpPr>
        <p:spPr bwMode="auto">
          <a:xfrm>
            <a:off x="704546" y="1419622"/>
            <a:ext cx="785208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полномочий по вопросам обеспечения пожарной безопасности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Архангельской области»</a:t>
            </a:r>
            <a:endParaRPr lang="ru-RU" alt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9"/>
          <p:cNvSpPr>
            <a:spLocks noRot="1" noChangeArrowheads="1"/>
          </p:cNvSpPr>
          <p:nvPr/>
        </p:nvSpPr>
        <p:spPr bwMode="auto">
          <a:xfrm>
            <a:off x="4901604" y="3075360"/>
            <a:ext cx="4278908" cy="129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Уваров Александр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Викторович – 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руководитель агентства государственной противопожарной службы и гражданской защиты Архангельской области</a:t>
            </a:r>
          </a:p>
        </p:txBody>
      </p:sp>
      <p:sp>
        <p:nvSpPr>
          <p:cNvPr id="4103" name="Line 14"/>
          <p:cNvSpPr>
            <a:spLocks noChangeShapeType="1"/>
          </p:cNvSpPr>
          <p:nvPr/>
        </p:nvSpPr>
        <p:spPr bwMode="auto">
          <a:xfrm>
            <a:off x="1" y="4569619"/>
            <a:ext cx="9143998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350"/>
          </a:p>
        </p:txBody>
      </p:sp>
      <p:pic>
        <p:nvPicPr>
          <p:cNvPr id="15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9350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755650" y="195486"/>
            <a:ext cx="7800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области</a:t>
            </a:r>
          </a:p>
          <a:p>
            <a:pPr algn="ctr" eaLnBrk="1" hangingPunct="1"/>
            <a:endParaRPr lang="ru-RU" altLang="ru-RU" sz="2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966158" cy="95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89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19" y="-19944"/>
            <a:ext cx="9144719" cy="5163443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9350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755650" y="69875"/>
            <a:ext cx="7800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области</a:t>
            </a:r>
          </a:p>
          <a:p>
            <a:pPr algn="ctr" eaLnBrk="1" hangingPunct="1"/>
            <a:endParaRPr lang="ru-RU" altLang="ru-RU" sz="2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251520" y="598498"/>
            <a:ext cx="842493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Полномочия агентства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Архангельской области  от 18.12.2009 № 197-пп</a:t>
            </a:r>
            <a:endParaRPr lang="ru-RU" altLang="ru-RU" sz="1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966158" cy="95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225718"/>
              </p:ext>
            </p:extLst>
          </p:nvPr>
        </p:nvGraphicFramePr>
        <p:xfrm>
          <a:off x="395537" y="1347614"/>
          <a:ext cx="8510737" cy="2011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6244"/>
                <a:gridCol w="1015042"/>
                <a:gridCol w="1122996"/>
                <a:gridCol w="1511677"/>
                <a:gridCol w="1322272"/>
                <a:gridCol w="1352506"/>
              </a:tblGrid>
              <a:tr h="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агентства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Штатная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Сфера полномочий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Гражданская оборона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Чрезвычайные ситуации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Пожарная безопасность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 на водных объектах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Руководитель/все полномочия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руководителя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 регионального надзора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 административно-правовой работы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 финансового и материально-технического обеспечения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1520" y="3507854"/>
            <a:ext cx="878497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относящиеся к закрепленным основным сферам деятельности  следующие полномочия:</a:t>
            </a:r>
          </a:p>
          <a:p>
            <a:pPr indent="447675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мобилизационной подготовки в агентстве и подведомственных учреждениях;</a:t>
            </a:r>
          </a:p>
          <a:p>
            <a:pPr indent="447675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в пределах своей компетенции мер по противодействию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терроризму;</a:t>
            </a:r>
          </a:p>
          <a:p>
            <a:pPr indent="447675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в пределах своей компетенции мер по противодействию экстремизму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47675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обращениями граждан и контроль за ее организацией в подведомственных учреждениях;</a:t>
            </a:r>
          </a:p>
          <a:p>
            <a:pPr indent="447675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внутреннего и ведомственного финансового контроля в подведомственных учреждениях;</a:t>
            </a:r>
          </a:p>
          <a:p>
            <a:pPr indent="447675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ведомственного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трудового законодательства в подведомственных учреждениях.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48464" y="4731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57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19" y="-19944"/>
            <a:ext cx="9144719" cy="5163443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9350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755650" y="69875"/>
            <a:ext cx="7800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области</a:t>
            </a:r>
          </a:p>
          <a:p>
            <a:pPr algn="ctr" eaLnBrk="1" hangingPunct="1"/>
            <a:endParaRPr lang="ru-RU" altLang="ru-RU" sz="2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966158" cy="95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539552" y="696516"/>
            <a:ext cx="79928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Доведенные предельные объемы бюджетного </a:t>
            </a:r>
            <a:endParaRPr lang="ru-RU" altLang="ru-RU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 </a:t>
            </a:r>
            <a:r>
              <a:rPr lang="ru-RU" alt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alt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(млн. рублей)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115988"/>
              </p:ext>
            </p:extLst>
          </p:nvPr>
        </p:nvGraphicFramePr>
        <p:xfrm>
          <a:off x="683568" y="1419622"/>
          <a:ext cx="7776864" cy="3555450"/>
        </p:xfrm>
        <a:graphic>
          <a:graphicData uri="http://schemas.openxmlformats.org/drawingml/2006/table">
            <a:tbl>
              <a:tblPr/>
              <a:tblGrid>
                <a:gridCol w="4402856"/>
                <a:gridCol w="968325"/>
                <a:gridCol w="968325"/>
                <a:gridCol w="1437358"/>
              </a:tblGrid>
              <a:tr h="486848">
                <a:tc>
                  <a:txBody>
                    <a:bodyPr/>
                    <a:lstStyle/>
                    <a:p>
                      <a:pPr algn="ctr" fontAlgn="t"/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0" marR="6850" marT="68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2019 год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Темп прироста 2018/2019, 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694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Архангельской области  «Защита населения и территорий Архангельской области от чрезвычайных ситуаций, обеспечение пожарной безопасности и безопасности на водных объектах (2014 - 2021 годы)»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0" marR="6850" marT="68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1 408,8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1 647,7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17,0%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6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№ 1 «Пожарная безопасность в Архангельской области»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0" marR="6850" marT="6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934,2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986,7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5,6%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69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№ 2 «Снижение рисков и смягчение последствий чрезвычайных ситуаций межмуниципального и регионального характера, а также обеспечение безопасности людей на водных объектах в Архангельской области»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0" marR="6850" marT="6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210,0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250,7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19,4%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6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№ 3 «Обеспечение реализации государственной программы в Архангельской области»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0" marR="6850" marT="6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16,9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17,3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2,4%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9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N 4 «Построение (развитие), внедрение и эксплуатация аппаратно-программного комплекса «Безопасный город» в Архангельской области»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0" marR="6850" marT="6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247,7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393,0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58,7%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748464" y="4731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429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19" y="-19944"/>
            <a:ext cx="9144719" cy="5163443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9350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755650" y="69875"/>
            <a:ext cx="7800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области</a:t>
            </a:r>
          </a:p>
          <a:p>
            <a:pPr algn="ctr" eaLnBrk="1" hangingPunct="1"/>
            <a:endParaRPr lang="ru-RU" altLang="ru-RU" sz="2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966158" cy="95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11560" y="627534"/>
            <a:ext cx="79928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</a:t>
            </a:r>
            <a:r>
              <a:rPr lang="ru-RU" alt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</a:t>
            </a:r>
            <a:r>
              <a:rPr lang="ru-RU" alt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 безопасности в Госпрограмме по годам</a:t>
            </a:r>
            <a:endParaRPr lang="ru-RU" alt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5516" y="1594527"/>
            <a:ext cx="8712968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Объем финансовых средств, предусмотренных Госпрограммой на обеспечение пожарной безопасности по годам, составил: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рублей:</a:t>
            </a:r>
            <a:endParaRPr lang="ru-RU" sz="11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2016 г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872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272,5               2017 г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873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871,5                 2018 г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938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383,6                    2019 г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986 675,0</a:t>
            </a:r>
            <a:endParaRPr lang="ru-RU" sz="11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том числе:</a:t>
            </a:r>
            <a:endParaRPr lang="ru-RU" sz="11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на содержание противопожарной службы и на реализацию государственной программы Архангельской области по вопросам обеспечения пожарной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безопасности, тыс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рублей:</a:t>
            </a:r>
            <a:endParaRPr lang="ru-RU" sz="11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2016 г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785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991,8              2017 г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774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163,9                  2018 г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829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472,1                     2019 г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872 931,6</a:t>
            </a:r>
            <a:endParaRPr lang="ru-RU" sz="11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на создание и материально-техническое оснащение добровольной пожарной охраны,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рублей:</a:t>
            </a:r>
            <a:endParaRPr lang="ru-RU" sz="11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2016 г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–8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017,5                   2017 г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8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017,5                      2018 г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–12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837,5                        2019 г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–22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294,8</a:t>
            </a:r>
            <a:endParaRPr lang="ru-RU" sz="11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48464" y="4731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75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19" y="-19944"/>
            <a:ext cx="9144719" cy="5163443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9350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755650" y="69875"/>
            <a:ext cx="7800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области</a:t>
            </a:r>
          </a:p>
          <a:p>
            <a:pPr algn="ctr" eaLnBrk="1" hangingPunct="1"/>
            <a:endParaRPr lang="ru-RU" altLang="ru-RU" sz="2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966158" cy="95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32361" y="558950"/>
            <a:ext cx="584001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эксплуатации пожарных автомобилей подразделений АГПС и ГЗ Архангельской области</a:t>
            </a:r>
          </a:p>
        </p:txBody>
      </p:sp>
      <p:sp>
        <p:nvSpPr>
          <p:cNvPr id="15" name="Rectangle 42"/>
          <p:cNvSpPr>
            <a:spLocks noChangeArrowheads="1"/>
          </p:cNvSpPr>
          <p:nvPr/>
        </p:nvSpPr>
        <p:spPr bwMode="auto">
          <a:xfrm>
            <a:off x="539553" y="1248747"/>
            <a:ext cx="7920880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вооружении подразделений противопожарной службы Архангельской области </a:t>
            </a:r>
            <a:endParaRPr lang="ru-RU" altLang="ru-RU" sz="1425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2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14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марта 2019 года имеется 313 единиц пожарной техники. </a:t>
            </a:r>
          </a:p>
        </p:txBody>
      </p:sp>
      <p:graphicFrame>
        <p:nvGraphicFramePr>
          <p:cNvPr id="16" name="Диаграмма 15"/>
          <p:cNvGraphicFramePr/>
          <p:nvPr>
            <p:extLst/>
          </p:nvPr>
        </p:nvGraphicFramePr>
        <p:xfrm>
          <a:off x="460893" y="1851671"/>
          <a:ext cx="4607727" cy="2811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Rectangle 42"/>
          <p:cNvSpPr>
            <a:spLocks noChangeArrowheads="1"/>
          </p:cNvSpPr>
          <p:nvPr/>
        </p:nvSpPr>
        <p:spPr bwMode="auto">
          <a:xfrm>
            <a:off x="5436096" y="1851670"/>
            <a:ext cx="2808312" cy="270073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поддержания в постоянной готовности пожарных автомобилей требуется ежегодно обновлять парк пожарных автомобилей на </a:t>
            </a:r>
            <a:r>
              <a:rPr lang="ru-RU" altLang="ru-RU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единиц.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Приобретено 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пожарных автомобилей: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 год – 6 единиц;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год – 0 единиц;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год – 2 единицы;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 – 0 единиц;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 – 0 единиц;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7 единиц.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9553" y="1851671"/>
            <a:ext cx="4450409" cy="3000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>
              <a:solidFill>
                <a:prstClr val="white"/>
              </a:solidFill>
            </a:endParaRP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5344276"/>
              </p:ext>
            </p:extLst>
          </p:nvPr>
        </p:nvGraphicFramePr>
        <p:xfrm>
          <a:off x="654050" y="1923679"/>
          <a:ext cx="4191000" cy="280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8748464" y="4731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5677417"/>
              </p:ext>
            </p:extLst>
          </p:nvPr>
        </p:nvGraphicFramePr>
        <p:xfrm>
          <a:off x="611560" y="1851671"/>
          <a:ext cx="4320480" cy="2952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04679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19" y="-19944"/>
            <a:ext cx="9144719" cy="5163443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9350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755650" y="69875"/>
            <a:ext cx="7800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области</a:t>
            </a:r>
          </a:p>
          <a:p>
            <a:pPr algn="ctr" eaLnBrk="1" hangingPunct="1"/>
            <a:endParaRPr lang="ru-RU" altLang="ru-RU" sz="2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966158" cy="95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32361" y="558950"/>
            <a:ext cx="584001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эксплуатации пожарных автомобилей федеральных подразделений ГУ МЧС России</a:t>
            </a: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563553227"/>
              </p:ext>
            </p:extLst>
          </p:nvPr>
        </p:nvGraphicFramePr>
        <p:xfrm>
          <a:off x="467544" y="1947640"/>
          <a:ext cx="4607727" cy="2811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Rectangle 42"/>
          <p:cNvSpPr>
            <a:spLocks noChangeArrowheads="1"/>
          </p:cNvSpPr>
          <p:nvPr/>
        </p:nvSpPr>
        <p:spPr bwMode="auto">
          <a:xfrm>
            <a:off x="5442746" y="1947639"/>
            <a:ext cx="2808312" cy="28931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пожарной техники в подразделениях ФПС: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пожарные автомобили − 64 единиц;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автомобили − 40 единиц;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высокоманевренные пожарно-спасательные средства (</a:t>
            </a:r>
            <a:r>
              <a:rPr lang="ru-RU" alt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снегоболотоходы</a:t>
            </a: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− 8 единиц.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6204" y="1947639"/>
            <a:ext cx="4450409" cy="3000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>
              <a:solidFill>
                <a:prstClr val="white"/>
              </a:solidFill>
            </a:endParaRPr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658089"/>
              </p:ext>
            </p:extLst>
          </p:nvPr>
        </p:nvGraphicFramePr>
        <p:xfrm>
          <a:off x="546204" y="1947639"/>
          <a:ext cx="4450410" cy="300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8748464" y="4731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2096027"/>
              </p:ext>
            </p:extLst>
          </p:nvPr>
        </p:nvGraphicFramePr>
        <p:xfrm>
          <a:off x="546204" y="1947639"/>
          <a:ext cx="4450409" cy="300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6" name="Rectangle 42"/>
          <p:cNvSpPr>
            <a:spLocks noChangeArrowheads="1"/>
          </p:cNvSpPr>
          <p:nvPr/>
        </p:nvSpPr>
        <p:spPr bwMode="auto">
          <a:xfrm>
            <a:off x="395536" y="1248747"/>
            <a:ext cx="8161089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вооружении подразделений </a:t>
            </a:r>
            <a:r>
              <a:rPr lang="ru-RU" altLang="ru-RU" sz="142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противопожарной </a:t>
            </a:r>
            <a:r>
              <a:rPr lang="ru-RU" altLang="ru-RU" sz="14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Архангельской области  </a:t>
            </a:r>
            <a:r>
              <a:rPr lang="ru-RU" altLang="ru-RU" sz="142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14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марта 2019 года имеется </a:t>
            </a:r>
            <a:r>
              <a:rPr lang="ru-RU" altLang="ru-RU" sz="142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 единиц </a:t>
            </a:r>
            <a:r>
              <a:rPr lang="ru-RU" altLang="ru-RU" sz="14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 техники. </a:t>
            </a:r>
          </a:p>
        </p:txBody>
      </p:sp>
    </p:spTree>
    <p:extLst>
      <p:ext uri="{BB962C8B-B14F-4D97-AF65-F5344CB8AC3E}">
        <p14:creationId xmlns:p14="http://schemas.microsoft.com/office/powerpoint/2010/main" val="380270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19" y="-19944"/>
            <a:ext cx="9144719" cy="5163443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9350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755650" y="69875"/>
            <a:ext cx="7800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области</a:t>
            </a:r>
          </a:p>
          <a:p>
            <a:pPr algn="ctr" eaLnBrk="1" hangingPunct="1"/>
            <a:endParaRPr lang="ru-RU" altLang="ru-RU" sz="2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966158" cy="95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259633" y="627534"/>
            <a:ext cx="666993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эксплуатации пожарных машин в противопожарных подразделениях  Государственной противопожарной службы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132009"/>
              </p:ext>
            </p:extLst>
          </p:nvPr>
        </p:nvGraphicFramePr>
        <p:xfrm>
          <a:off x="1245941" y="1347614"/>
          <a:ext cx="7057356" cy="3681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7780"/>
                <a:gridCol w="2129788"/>
                <a:gridCol w="2129788"/>
              </a:tblGrid>
              <a:tr h="460058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эксплуатации,</a:t>
                      </a:r>
                      <a:b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Процентов от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 количества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пожарных машин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7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ПСС Арх. обл.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ФПС МЧС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59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5 лет</a:t>
                      </a:r>
                      <a:endParaRPr lang="ru-RU" sz="18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8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8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59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10 лет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59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10 до </a:t>
                      </a:r>
                      <a:r>
                        <a:rPr lang="ru-RU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лет</a:t>
                      </a:r>
                      <a:endParaRPr lang="ru-RU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59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15 </a:t>
                      </a:r>
                      <a:r>
                        <a:rPr lang="ru-RU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20 лет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18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59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20 до 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лет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59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лет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58,8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748464" y="4731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08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-19943"/>
            <a:ext cx="9144719" cy="5163443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9350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755650" y="69875"/>
            <a:ext cx="7800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области</a:t>
            </a:r>
          </a:p>
          <a:p>
            <a:pPr algn="ctr" eaLnBrk="1" hangingPunct="1"/>
            <a:endParaRPr lang="ru-RU" altLang="ru-RU" sz="2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966158" cy="95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 descr="E:\Черных Станислав Владимирович\ДОКЛАДЫ Уварову\ДОКЛАД УВАРОВ СБОРЫ 2017\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9"/>
          <a:stretch>
            <a:fillRect/>
          </a:stretch>
        </p:blipFill>
        <p:spPr bwMode="auto">
          <a:xfrm>
            <a:off x="395853" y="1362099"/>
            <a:ext cx="3163668" cy="3513907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7"/>
          <p:cNvSpPr>
            <a:spLocks noChangeArrowheads="1"/>
          </p:cNvSpPr>
          <p:nvPr/>
        </p:nvSpPr>
        <p:spPr bwMode="auto">
          <a:xfrm>
            <a:off x="611188" y="517351"/>
            <a:ext cx="78184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Закупка и ремонт техники для подразделений противопожарной службы Архангельской области</a:t>
            </a:r>
            <a:endParaRPr lang="ru-RU" sz="2400" b="1" i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3933006" y="1275606"/>
            <a:ext cx="4743450" cy="1543098"/>
          </a:xfrm>
          <a:prstGeom prst="rect">
            <a:avLst/>
          </a:prstGeom>
          <a:noFill/>
          <a:ln/>
        </p:spPr>
        <p:txBody>
          <a:bodyPr/>
          <a:lstStyle/>
          <a:p>
            <a:pPr marL="449263" algn="just">
              <a:defRPr/>
            </a:pPr>
            <a:r>
              <a:rPr lang="ru-RU" sz="1600" b="1" kern="0" dirty="0" smtClean="0">
                <a:latin typeface="Times New Roman" panose="02020603050405020304" pitchFamily="18" charset="0"/>
                <a:ea typeface="+mj-ea"/>
                <a:cs typeface="Times New Roman" pitchFamily="18" charset="0"/>
              </a:rPr>
              <a:t>В 2018 </a:t>
            </a:r>
            <a:r>
              <a:rPr lang="ru-RU" sz="1600" b="1" kern="0" dirty="0">
                <a:latin typeface="Times New Roman" pitchFamily="18" charset="0"/>
                <a:ea typeface="+mj-ea"/>
                <a:cs typeface="Times New Roman" pitchFamily="18" charset="0"/>
              </a:rPr>
              <a:t>году приобретены:</a:t>
            </a:r>
            <a:r>
              <a:rPr lang="ru-RU" sz="1600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теплоотражательных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костюмов,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комплектов боевой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одежды, </a:t>
            </a:r>
          </a:p>
          <a:p>
            <a:pPr algn="just"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654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пары  ботинок, </a:t>
            </a:r>
          </a:p>
          <a:p>
            <a:pPr algn="just"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456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костюмов зимних,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1630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комплектов костюмов летних,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шапок зимних,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 перчаток специальных для пожарных,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ломов пожарного типа «Хулиган»,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выдвижных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трёхколенных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лестниц,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лестниц-палок,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штурмовых лестниц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2019 год </a:t>
            </a: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Потребность на  29,8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млн.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рублей.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Предусмотрено  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15,6 млн. рублей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600" b="1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8464" y="4731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29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-19943"/>
            <a:ext cx="9144719" cy="5163443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9350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755650" y="69875"/>
            <a:ext cx="7800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области</a:t>
            </a:r>
          </a:p>
          <a:p>
            <a:pPr algn="ctr" eaLnBrk="1" hangingPunct="1"/>
            <a:endParaRPr lang="ru-RU" altLang="ru-RU" sz="2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966158" cy="95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755577" y="630957"/>
            <a:ext cx="756083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эксплуатации зданий </a:t>
            </a:r>
            <a:r>
              <a:rPr lang="ru-RU" alt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пожарных депо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подведомственными </a:t>
            </a:r>
            <a:r>
              <a:rPr lang="ru-RU" alt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учреждениями АГПС и ГЗ Архангельской области</a:t>
            </a: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7134414"/>
              </p:ext>
            </p:extLst>
          </p:nvPr>
        </p:nvGraphicFramePr>
        <p:xfrm>
          <a:off x="1619672" y="1295658"/>
          <a:ext cx="5616624" cy="2603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2016946"/>
              </p:ext>
            </p:extLst>
          </p:nvPr>
        </p:nvGraphicFramePr>
        <p:xfrm>
          <a:off x="1785300" y="1162548"/>
          <a:ext cx="5704995" cy="2756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9" name="Rectangle 42"/>
          <p:cNvSpPr>
            <a:spLocks noChangeArrowheads="1"/>
          </p:cNvSpPr>
          <p:nvPr/>
        </p:nvSpPr>
        <p:spPr bwMode="auto">
          <a:xfrm>
            <a:off x="847905" y="3816746"/>
            <a:ext cx="7920880" cy="134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algn="just">
              <a:buNone/>
            </a:pPr>
            <a:r>
              <a:rPr lang="ru-RU" sz="142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Учреждения, подведомственные </a:t>
            </a:r>
            <a:r>
              <a:rPr lang="ru-RU" sz="14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агентству, </a:t>
            </a:r>
            <a:r>
              <a:rPr lang="ru-RU" sz="142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эксплуатируют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 зданий пожарных депо</a:t>
            </a:r>
            <a:r>
              <a:rPr lang="ru-RU" sz="142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 них:  90 </a:t>
            </a:r>
            <a:r>
              <a:rPr lang="ru-RU" sz="14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зданий </a:t>
            </a:r>
            <a:r>
              <a:rPr lang="ru-RU" sz="142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оперативном </a:t>
            </a:r>
            <a:r>
              <a:rPr lang="ru-RU" sz="142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управлении;</a:t>
            </a:r>
          </a:p>
          <a:p>
            <a:pPr indent="0" algn="just">
              <a:buNone/>
            </a:pPr>
            <a:r>
              <a:rPr lang="ru-RU" sz="142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ru-RU" sz="14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зданий в безвозмездном аренде.</a:t>
            </a:r>
          </a:p>
          <a:p>
            <a:pPr indent="0" algn="just">
              <a:buNone/>
            </a:pPr>
            <a:r>
              <a:rPr lang="ru-RU" sz="14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Последнее здание было построено в 2011 году в селе </a:t>
            </a:r>
            <a:r>
              <a:rPr lang="ru-RU" sz="1425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Ломоносово</a:t>
            </a:r>
            <a:r>
              <a:rPr lang="ru-RU" sz="14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Холмогорского района.</a:t>
            </a:r>
          </a:p>
          <a:p>
            <a:pPr indent="0" algn="just">
              <a:buNone/>
            </a:pPr>
            <a:r>
              <a:rPr lang="ru-RU" sz="14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имеющихся зданий 11 находятся в аварийном состоянии</a:t>
            </a:r>
            <a:r>
              <a:rPr lang="ru-RU" sz="142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42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48464" y="4731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4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-19943"/>
            <a:ext cx="9144719" cy="5163443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9350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755650" y="69875"/>
            <a:ext cx="7800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области</a:t>
            </a:r>
          </a:p>
          <a:p>
            <a:pPr algn="ctr" eaLnBrk="1" hangingPunct="1"/>
            <a:endParaRPr lang="ru-RU" altLang="ru-RU" sz="2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966158" cy="95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7"/>
          <p:cNvSpPr>
            <a:spLocks noChangeArrowheads="1"/>
          </p:cNvSpPr>
          <p:nvPr/>
        </p:nvSpPr>
        <p:spPr bwMode="auto">
          <a:xfrm>
            <a:off x="611188" y="517351"/>
            <a:ext cx="78184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Подразделения федеральной противопожарной службы</a:t>
            </a:r>
            <a:endParaRPr lang="ru-RU" sz="2000" b="1" i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64236"/>
              </p:ext>
            </p:extLst>
          </p:nvPr>
        </p:nvGraphicFramePr>
        <p:xfrm>
          <a:off x="803027" y="1036126"/>
          <a:ext cx="7945437" cy="412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Документ" r:id="rId8" imgW="9246975" imgH="5866480" progId="Word.Document.12">
                  <p:embed/>
                </p:oleObj>
              </mc:Choice>
              <mc:Fallback>
                <p:oleObj name="Документ" r:id="rId8" imgW="9246975" imgH="5866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03027" y="1036126"/>
                        <a:ext cx="7945437" cy="4127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748464" y="4731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145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19" y="-19944"/>
            <a:ext cx="9144719" cy="5163443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9350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755650" y="69875"/>
            <a:ext cx="7800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области</a:t>
            </a:r>
          </a:p>
          <a:p>
            <a:pPr algn="ctr" eaLnBrk="1" hangingPunct="1"/>
            <a:endParaRPr lang="ru-RU" altLang="ru-RU" sz="2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966158" cy="95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873125" y="555526"/>
            <a:ext cx="7397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Объединения добровольной пожарной охраны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19770" y="911823"/>
            <a:ext cx="7956550" cy="210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7675"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Созданием подразделений ДПО в Архангельской области  в настоящее время  занимаются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семь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общественных объединений пожарной охраны: </a:t>
            </a:r>
          </a:p>
          <a:p>
            <a:pPr algn="just"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Добровольная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пожарная команда  ВДПО Архангельской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области;</a:t>
            </a:r>
          </a:p>
          <a:p>
            <a:pPr algn="just"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ДПК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РОССОЮЗСПАСа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ДПК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Вельского района;</a:t>
            </a:r>
          </a:p>
          <a:p>
            <a:pPr algn="just"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Пожарно-спасательная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служба Холмогорского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района;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ДПК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Устьянского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района;                         ДПК Онежского района;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ДПК Мезенского и Лешуконского  районов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Char char="-"/>
              <a:defRPr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0" descr="G:\2013\В доклад на зас Прав АО\д. Мелединская МО Верхнеустькулойское Вельского района.JPG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71" y="2715766"/>
            <a:ext cx="3529781" cy="2376289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4228027" y="2513613"/>
            <a:ext cx="478990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Создано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123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территориальных подразделений добровольной пожарной охраны численностью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615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человек.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Подразделения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ДПО имеются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87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сельских поселениях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муниципальных районов Архангельской области</a:t>
            </a: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4382673" y="3744959"/>
            <a:ext cx="3717720" cy="144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2018 году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совершено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160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выездов.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Распространено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14486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памяток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мерах пожарной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безопасности.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роинструктировано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12 951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человек.</a:t>
            </a:r>
            <a:endParaRPr lang="ru-RU" sz="12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48464" y="4731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839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7"/>
          <p:cNvGrpSpPr>
            <a:grpSpLocks/>
          </p:cNvGrpSpPr>
          <p:nvPr/>
        </p:nvGrpSpPr>
        <p:grpSpPr bwMode="auto">
          <a:xfrm>
            <a:off x="0" y="123478"/>
            <a:ext cx="9143999" cy="5020022"/>
            <a:chOff x="0" y="0"/>
            <a:chExt cx="5760" cy="4320"/>
          </a:xfrm>
        </p:grpSpPr>
        <p:pic>
          <p:nvPicPr>
            <p:cNvPr id="4106" name="Picture 10" descr="back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>
                <a:spcBef>
                  <a:spcPct val="50000"/>
                </a:spcBef>
                <a:defRPr/>
              </a:pPr>
              <a:r>
                <a:rPr lang="ru-RU" sz="1725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</p:grp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1312278" y="-23495"/>
            <a:ext cx="63186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alt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Статистика пожаров 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244005"/>
              </p:ext>
            </p:extLst>
          </p:nvPr>
        </p:nvGraphicFramePr>
        <p:xfrm>
          <a:off x="488578" y="339502"/>
          <a:ext cx="8043862" cy="474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Лист" r:id="rId5" imgW="12249143" imgH="7220014" progId="Excel.Sheet.12">
                  <p:embed/>
                </p:oleObj>
              </mc:Choice>
              <mc:Fallback>
                <p:oleObj name="Лист" r:id="rId5" imgW="12249143" imgH="7220014" progId="Excel.Sheet.12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578" y="339502"/>
                        <a:ext cx="8043862" cy="474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20472" y="47319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5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19" y="-19944"/>
            <a:ext cx="9144719" cy="5163443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9350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755650" y="69875"/>
            <a:ext cx="7800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области</a:t>
            </a:r>
          </a:p>
          <a:p>
            <a:pPr algn="ctr" eaLnBrk="1" hangingPunct="1"/>
            <a:endParaRPr lang="ru-RU" altLang="ru-RU" sz="2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966158" cy="95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748464" y="4731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611560" y="555525"/>
            <a:ext cx="8208912" cy="462611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</a:rPr>
              <a:t>Распределение ДПО по муниципальным образованиям</a:t>
            </a:r>
            <a:endParaRPr lang="ru-RU" b="1" i="1" kern="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385126"/>
              </p:ext>
            </p:extLst>
          </p:nvPr>
        </p:nvGraphicFramePr>
        <p:xfrm>
          <a:off x="599282" y="1018136"/>
          <a:ext cx="3600450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2" name="Документ" r:id="rId8" imgW="4613178" imgH="3413584" progId="Word.Document.12">
                  <p:embed/>
                </p:oleObj>
              </mc:Choice>
              <mc:Fallback>
                <p:oleObj name="Документ" r:id="rId8" imgW="4613178" imgH="34135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9282" y="1018136"/>
                        <a:ext cx="3600450" cy="260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220644" y="3502045"/>
            <a:ext cx="406332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Силами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123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подразделений ДПО прикрывается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847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населенных пунктов с численностью населения             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63 274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человека. </a:t>
            </a:r>
          </a:p>
          <a:p>
            <a:pPr indent="449580" algn="just">
              <a:spcAft>
                <a:spcPts val="0"/>
              </a:spcAft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семь лет процент неприкрытых населённых пунктов уменьшен с 41 % в 2011 году до 8,7%                             в 2018 году.</a:t>
            </a:r>
          </a:p>
          <a:p>
            <a:pPr indent="449580" algn="just">
              <a:spcAft>
                <a:spcPts val="0"/>
              </a:spcAft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году планируется создать дополнительно еще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подразделений ДПО. 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76055"/>
              </p:ext>
            </p:extLst>
          </p:nvPr>
        </p:nvGraphicFramePr>
        <p:xfrm>
          <a:off x="4429447" y="1018136"/>
          <a:ext cx="4391025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3" name="Документ" r:id="rId10" imgW="5771807" imgH="5243306" progId="Word.Document.12">
                  <p:embed/>
                </p:oleObj>
              </mc:Choice>
              <mc:Fallback>
                <p:oleObj name="Документ" r:id="rId10" imgW="5771807" imgH="524330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447" y="1018136"/>
                        <a:ext cx="4391025" cy="398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061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19" y="-19944"/>
            <a:ext cx="9144719" cy="5163443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9350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755650" y="69875"/>
            <a:ext cx="7800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области</a:t>
            </a:r>
          </a:p>
          <a:p>
            <a:pPr algn="ctr" eaLnBrk="1" hangingPunct="1"/>
            <a:endParaRPr lang="ru-RU" altLang="ru-RU" sz="2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966158" cy="95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11560" y="668979"/>
            <a:ext cx="8208912" cy="462611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</a:rPr>
              <a:t>Расходы на поддержку ДПО из областного бюджета</a:t>
            </a:r>
            <a:endParaRPr lang="ru-RU" b="1" i="1" kern="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664035"/>
              </p:ext>
            </p:extLst>
          </p:nvPr>
        </p:nvGraphicFramePr>
        <p:xfrm>
          <a:off x="308298" y="3734690"/>
          <a:ext cx="8496944" cy="1408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Document" r:id="rId8" imgW="6117519" imgH="1015085" progId="Word.Document.12">
                  <p:embed/>
                </p:oleObj>
              </mc:Choice>
              <mc:Fallback>
                <p:oleObj name="Document" r:id="rId8" imgW="6117519" imgH="10150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8298" y="3734690"/>
                        <a:ext cx="8496944" cy="14088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763960" y="3333275"/>
            <a:ext cx="8208912" cy="462611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</a:rPr>
              <a:t>Расходы на поддержку ДПО из муниципальных бюджетов</a:t>
            </a:r>
            <a:endParaRPr lang="ru-RU" b="1" i="1" kern="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791958"/>
              </p:ext>
            </p:extLst>
          </p:nvPr>
        </p:nvGraphicFramePr>
        <p:xfrm>
          <a:off x="913805" y="1131590"/>
          <a:ext cx="7258595" cy="2163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5534"/>
                <a:gridCol w="778485"/>
                <a:gridCol w="720080"/>
                <a:gridCol w="576064"/>
                <a:gridCol w="576064"/>
                <a:gridCol w="576064"/>
                <a:gridCol w="576064"/>
                <a:gridCol w="648072"/>
                <a:gridCol w="720080"/>
                <a:gridCol w="792088"/>
              </a:tblGrid>
              <a:tr h="280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 г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г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ОУ ПО</a:t>
                      </a:r>
                      <a:b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(тыс. руб)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18 743,6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8 017,5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8 017,5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8 017,5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12 837,5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22 028,8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87 662,4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5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Страхование ДП </a:t>
                      </a:r>
                      <a:b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руб)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237,6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231,6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1 175,2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фонд Правительства АО (переоборуд-ние АРСов) </a:t>
                      </a:r>
                      <a:b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руб)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1 050,08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1 070,0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3 920,083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10 000,0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19 793,6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1 070,0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8 255,1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8 249,1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8 817,5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14 277,5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22 294,8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92 757,683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748464" y="4731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27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19" y="-19944"/>
            <a:ext cx="9144719" cy="5163443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9350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755650" y="69875"/>
            <a:ext cx="7800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области</a:t>
            </a:r>
          </a:p>
          <a:p>
            <a:pPr algn="ctr" eaLnBrk="1" hangingPunct="1"/>
            <a:endParaRPr lang="ru-RU" altLang="ru-RU" sz="2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966158" cy="95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579960" y="535782"/>
            <a:ext cx="58316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от реализации проекта</a:t>
            </a:r>
          </a:p>
          <a:p>
            <a:pPr algn="ctr" eaLnBrk="1" hangingPunct="1"/>
            <a:r>
              <a:rPr lang="ru-RU" altLang="ru-RU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Пинежского района</a:t>
            </a:r>
            <a:endParaRPr lang="ru-RU" altLang="ru-RU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http://ozersk.ru/uploads/posts/2017-07/1499752719_unnamed-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156" y="2290762"/>
            <a:ext cx="3296841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48"/>
          <p:cNvSpPr txBox="1">
            <a:spLocks noChangeArrowheads="1"/>
          </p:cNvSpPr>
          <p:nvPr/>
        </p:nvSpPr>
        <p:spPr bwMode="auto">
          <a:xfrm>
            <a:off x="1695450" y="1750219"/>
            <a:ext cx="596387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277 </a:t>
            </a:r>
            <a:r>
              <a:rPr lang="ru-RU" altLang="ru-RU" sz="135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построенных источников наружного противопожарного водоснабжения</a:t>
            </a:r>
          </a:p>
        </p:txBody>
      </p:sp>
      <p:sp>
        <p:nvSpPr>
          <p:cNvPr id="21" name="TextBox 49"/>
          <p:cNvSpPr txBox="1">
            <a:spLocks noChangeArrowheads="1"/>
          </p:cNvSpPr>
          <p:nvPr/>
        </p:nvSpPr>
        <p:spPr bwMode="auto">
          <a:xfrm>
            <a:off x="1303735" y="4659982"/>
            <a:ext cx="3268265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alt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новых и 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alt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отремонтированных  пожарных гидрантов</a:t>
            </a:r>
          </a:p>
        </p:txBody>
      </p:sp>
      <p:sp>
        <p:nvSpPr>
          <p:cNvPr id="22" name="TextBox 50"/>
          <p:cNvSpPr txBox="1">
            <a:spLocks noChangeArrowheads="1"/>
          </p:cNvSpPr>
          <p:nvPr/>
        </p:nvSpPr>
        <p:spPr bwMode="auto">
          <a:xfrm>
            <a:off x="4625579" y="4659982"/>
            <a:ext cx="3268265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265</a:t>
            </a:r>
            <a:r>
              <a:rPr lang="ru-RU" alt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новых и 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alt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отремонтированных  пожарных водоемов</a:t>
            </a:r>
          </a:p>
        </p:txBody>
      </p:sp>
      <p:sp>
        <p:nvSpPr>
          <p:cNvPr id="23" name="TextBox 51"/>
          <p:cNvSpPr txBox="1">
            <a:spLocks noChangeArrowheads="1"/>
          </p:cNvSpPr>
          <p:nvPr/>
        </p:nvSpPr>
        <p:spPr bwMode="auto">
          <a:xfrm>
            <a:off x="1250156" y="2035969"/>
            <a:ext cx="326826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35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Пожарные гидранты</a:t>
            </a:r>
          </a:p>
        </p:txBody>
      </p:sp>
      <p:sp>
        <p:nvSpPr>
          <p:cNvPr id="24" name="TextBox 52"/>
          <p:cNvSpPr txBox="1">
            <a:spLocks noChangeArrowheads="1"/>
          </p:cNvSpPr>
          <p:nvPr/>
        </p:nvSpPr>
        <p:spPr bwMode="auto">
          <a:xfrm>
            <a:off x="4572000" y="2035969"/>
            <a:ext cx="326826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35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Пожарные водоемы</a:t>
            </a: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1357313" y="1169194"/>
          <a:ext cx="6429376" cy="684927"/>
        </p:xfrm>
        <a:graphic>
          <a:graphicData uri="http://schemas.openxmlformats.org/drawingml/2006/table">
            <a:tbl>
              <a:tblPr/>
              <a:tblGrid>
                <a:gridCol w="3214688"/>
                <a:gridCol w="3214688"/>
              </a:tblGrid>
              <a:tr h="3913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настоящее время источников наружного противопожарного водоснабжения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8701" marR="48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После реализации проекта источников наружного противопожарного водоснабжения</a:t>
                      </a:r>
                    </a:p>
                  </a:txBody>
                  <a:tcPr marL="48701" marR="48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389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8701" marR="48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666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8701" marR="48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" name="Picture 30" descr="http://d1.izvestia29.ru/data/files/84/19/0000198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578" y="2303860"/>
            <a:ext cx="3214688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748464" y="4731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69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-719" y="-19944"/>
            <a:ext cx="9144719" cy="5163443"/>
            <a:chOff x="-18" y="-34"/>
            <a:chExt cx="5783" cy="4320"/>
          </a:xfrm>
        </p:grpSpPr>
        <p:pic>
          <p:nvPicPr>
            <p:cNvPr id="6" name="Picture 10" descr="back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</p:grp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84226" y="195486"/>
            <a:ext cx="8208912" cy="462611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</a:rPr>
              <a:t>Сведения по противопожарным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</a:rPr>
              <a:t>водоисточникам</a:t>
            </a:r>
            <a:endParaRPr lang="ru-RU" b="1" i="1" kern="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48464" y="4731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23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83518"/>
            <a:ext cx="8316416" cy="43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3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19" y="-19944"/>
            <a:ext cx="9144719" cy="5163443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9350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755650" y="69875"/>
            <a:ext cx="7800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области</a:t>
            </a:r>
          </a:p>
          <a:p>
            <a:pPr algn="ctr" eaLnBrk="1" hangingPunct="1"/>
            <a:endParaRPr lang="ru-RU" altLang="ru-RU" sz="2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966158" cy="95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484226" y="699542"/>
            <a:ext cx="8208912" cy="462611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</a:rPr>
              <a:t>Сведения по садоводческим товариществам</a:t>
            </a:r>
            <a:endParaRPr lang="ru-RU" b="1" i="1" kern="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369" y="1328816"/>
            <a:ext cx="8062626" cy="1080120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755576" y="2499742"/>
            <a:ext cx="79312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задачи при 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противопожарной защиты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садоводов: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ДПД из числа своих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членов и закупка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пожарых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мотопомп;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сигнализации для оповещения людей при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в исправном состоянии пожарных водоемов;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беспечение проездов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подъездов к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водоисточникам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дачным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свалок горючих отходов;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противопожарных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минерализованных полос шириной не менее 0,5 метра от леса;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страхование собственного имущества от пожаров.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48464" y="4731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25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19" y="-19944"/>
            <a:ext cx="9144719" cy="5163443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9350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755650" y="69875"/>
            <a:ext cx="7800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области</a:t>
            </a:r>
          </a:p>
          <a:p>
            <a:pPr algn="ctr" eaLnBrk="1" hangingPunct="1"/>
            <a:endParaRPr lang="ru-RU" altLang="ru-RU" sz="2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966158" cy="95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4"/>
          <p:cNvSpPr txBox="1">
            <a:spLocks noChangeArrowheads="1"/>
          </p:cNvSpPr>
          <p:nvPr/>
        </p:nvSpPr>
        <p:spPr bwMode="auto">
          <a:xfrm>
            <a:off x="354013" y="1227405"/>
            <a:ext cx="85677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1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127 населенных пунктов подвержены угрозе лесных пожаров, из них:</a:t>
            </a:r>
          </a:p>
          <a:p>
            <a:pPr algn="just">
              <a:buFontTx/>
              <a:buChar char="-"/>
              <a:defRPr/>
            </a:pPr>
            <a:r>
              <a:rPr lang="ru-RU" altLang="ru-RU" sz="1800" b="1" dirty="0" smtClean="0">
                <a:solidFill>
                  <a:srgbClr val="161645"/>
                </a:solidFill>
                <a:cs typeface="Times New Roman" panose="02020603050405020304" pitchFamily="18" charset="0"/>
              </a:rPr>
              <a:t>  в </a:t>
            </a:r>
            <a:r>
              <a:rPr lang="ru-RU" altLang="ru-RU" sz="1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41</a:t>
            </a:r>
            <a:r>
              <a:rPr lang="ru-RU" altLang="ru-RU" sz="1800" b="1" dirty="0" smtClean="0">
                <a:solidFill>
                  <a:srgbClr val="161645"/>
                </a:solidFill>
                <a:cs typeface="Times New Roman" panose="02020603050405020304" pitchFamily="18" charset="0"/>
              </a:rPr>
              <a:t> населенном пункте опашка проведена на всей протяженности границы;</a:t>
            </a:r>
          </a:p>
          <a:p>
            <a:pPr algn="just">
              <a:buFontTx/>
              <a:buChar char="-"/>
              <a:defRPr/>
            </a:pPr>
            <a:r>
              <a:rPr lang="ru-RU" altLang="ru-RU" sz="1800" b="1" dirty="0" smtClean="0">
                <a:solidFill>
                  <a:srgbClr val="161645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800" b="1" dirty="0" smtClean="0">
                <a:solidFill>
                  <a:srgbClr val="161645"/>
                </a:solidFill>
                <a:cs typeface="Times New Roman" panose="02020603050405020304" pitchFamily="18" charset="0"/>
              </a:rPr>
              <a:t>в </a:t>
            </a:r>
            <a:r>
              <a:rPr lang="ru-RU" altLang="ru-RU" sz="1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86 </a:t>
            </a:r>
            <a:r>
              <a:rPr lang="ru-RU" altLang="ru-RU" sz="1800" b="1" dirty="0" smtClean="0">
                <a:solidFill>
                  <a:srgbClr val="161645"/>
                </a:solidFill>
                <a:cs typeface="Times New Roman" panose="02020603050405020304" pitchFamily="18" charset="0"/>
              </a:rPr>
              <a:t>населенных пунктах работы по обустройству минерализованных полос будут проводится после схода снежного покрова </a:t>
            </a:r>
            <a:r>
              <a:rPr lang="ru-RU" altLang="ru-RU" sz="1800" b="1" dirty="0">
                <a:solidFill>
                  <a:srgbClr val="161645"/>
                </a:solidFill>
                <a:cs typeface="Times New Roman" panose="02020603050405020304" pitchFamily="18" charset="0"/>
              </a:rPr>
              <a:t>(</a:t>
            </a:r>
            <a:r>
              <a:rPr lang="ru-RU" altLang="ru-RU" sz="1800" b="1" dirty="0" smtClean="0">
                <a:solidFill>
                  <a:srgbClr val="161645"/>
                </a:solidFill>
                <a:cs typeface="Times New Roman" panose="02020603050405020304" pitchFamily="18" charset="0"/>
              </a:rPr>
              <a:t>срок до 01 июня 2019 года)</a:t>
            </a:r>
          </a:p>
        </p:txBody>
      </p:sp>
      <p:pic>
        <p:nvPicPr>
          <p:cNvPr id="29" name="Picture 8" descr="C:\Users\admin\Downloads\DSCN159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00300"/>
            <a:ext cx="4244975" cy="2690813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C:\Users\admin\Downloads\2669e8d2f13f78b0b666a7a3e18dac6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397125"/>
            <a:ext cx="4244975" cy="26924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690250"/>
            <a:ext cx="6984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пожароопасному сезону 2019 года</a:t>
            </a:r>
            <a:endParaRPr lang="ru-RU" alt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48464" y="4731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26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19" y="-19944"/>
            <a:ext cx="9144719" cy="5163443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9350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755650" y="69875"/>
            <a:ext cx="7800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области</a:t>
            </a:r>
          </a:p>
          <a:p>
            <a:pPr algn="ctr" eaLnBrk="1" hangingPunct="1"/>
            <a:endParaRPr lang="ru-RU" altLang="ru-RU" sz="2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966158" cy="95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3895725" y="1317625"/>
            <a:ext cx="5026025" cy="2973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12700" indent="444500" eaLnBrk="0" hangingPunct="0">
              <a:defRPr sz="9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indent="-12700" algn="just">
              <a:spcBef>
                <a:spcPct val="20000"/>
              </a:spcBef>
              <a:defRPr/>
            </a:pPr>
            <a:r>
              <a:rPr lang="ru-RU" altLang="ru-RU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По состоянию на 21 марта 2019 года в Главное управление МЧС России по Архангельской области предоставлено </a:t>
            </a:r>
            <a:r>
              <a:rPr lang="ru-RU" altLang="ru-RU" sz="1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71</a:t>
            </a:r>
            <a:r>
              <a:rPr lang="ru-RU" altLang="ru-RU" sz="1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800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(</a:t>
            </a:r>
            <a:r>
              <a:rPr lang="ru-RU" altLang="ru-RU" sz="1800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58</a:t>
            </a:r>
            <a:r>
              <a:rPr lang="ru-RU" altLang="ru-RU" sz="1800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800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%)</a:t>
            </a:r>
            <a:r>
              <a:rPr lang="ru-RU" altLang="ru-RU" sz="1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паспортов населенных пунктов, подверженных угрозе лесных пожаров, все они готовы к пожароопасному периоду.</a:t>
            </a:r>
          </a:p>
          <a:p>
            <a:pPr indent="-12700" algn="just">
              <a:spcBef>
                <a:spcPct val="20000"/>
              </a:spcBef>
              <a:defRPr/>
            </a:pPr>
            <a:endParaRPr lang="ru-RU" altLang="ru-RU" sz="18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indent="-12700" algn="just">
              <a:spcBef>
                <a:spcPct val="20000"/>
              </a:spcBef>
              <a:defRPr/>
            </a:pPr>
            <a:r>
              <a:rPr lang="ru-RU" altLang="ru-RU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Срок предоставления паспортов оставшихся </a:t>
            </a:r>
            <a:r>
              <a:rPr lang="ru-RU" altLang="ru-RU" sz="1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77</a:t>
            </a:r>
            <a:r>
              <a:rPr lang="ru-RU" altLang="ru-RU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населенных пунктов, подверженных угрозе лесных пожаров – до 30 апреля 2019 года.</a:t>
            </a:r>
            <a:endParaRPr lang="ru-RU" altLang="ru-RU" sz="20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203598"/>
            <a:ext cx="3076997" cy="387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043608" y="690250"/>
            <a:ext cx="6984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пожароопасному сезону 2019 года</a:t>
            </a:r>
            <a:endParaRPr lang="ru-RU" alt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48464" y="4731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87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19" y="-19944"/>
            <a:ext cx="9144719" cy="5163443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9350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755650" y="69875"/>
            <a:ext cx="7800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области</a:t>
            </a:r>
          </a:p>
          <a:p>
            <a:pPr algn="ctr" eaLnBrk="1" hangingPunct="1"/>
            <a:endParaRPr lang="ru-RU" altLang="ru-RU" sz="2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966158" cy="95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748464" y="4731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27</a:t>
            </a:r>
            <a:endParaRPr lang="ru-RU"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11560" y="668979"/>
            <a:ext cx="8208912" cy="462611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</a:rPr>
              <a:t>Уровень средней заработной платы работников  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</a:rPr>
              <a:t>противопожарной службы в Архангельской области</a:t>
            </a:r>
          </a:p>
          <a:p>
            <a:pPr algn="ctr">
              <a:defRPr/>
            </a:pPr>
            <a:endParaRPr lang="ru-RU" b="1" i="1" kern="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358989"/>
              </p:ext>
            </p:extLst>
          </p:nvPr>
        </p:nvGraphicFramePr>
        <p:xfrm>
          <a:off x="1187624" y="1455913"/>
          <a:ext cx="6984775" cy="3191320"/>
        </p:xfrm>
        <a:graphic>
          <a:graphicData uri="http://schemas.openxmlformats.org/drawingml/2006/table">
            <a:tbl>
              <a:tblPr firstRow="1" firstCol="1" bandRow="1"/>
              <a:tblGrid>
                <a:gridCol w="3508480"/>
                <a:gridCol w="3476295"/>
              </a:tblGrid>
              <a:tr h="1593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  <a:r>
                        <a:rPr lang="ru-RU" sz="2400" b="1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</a:t>
                      </a: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основного</a:t>
                      </a:r>
                      <a:b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персонала (руб.)</a:t>
                      </a:r>
                      <a:endParaRPr lang="ru-RU" sz="24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25 482,0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26 270,8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28 475,0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414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19" y="-19944"/>
            <a:ext cx="9144719" cy="5163443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9350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755650" y="69875"/>
            <a:ext cx="7800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области</a:t>
            </a:r>
          </a:p>
          <a:p>
            <a:pPr algn="ctr" eaLnBrk="1" hangingPunct="1"/>
            <a:endParaRPr lang="ru-RU" altLang="ru-RU" sz="2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966158" cy="95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748464" y="4731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28</a:t>
            </a:r>
            <a:endParaRPr lang="ru-RU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11560" y="668979"/>
            <a:ext cx="8208912" cy="462611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</a:rPr>
              <a:t>Р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</a:rPr>
              <a:t>асчет потребностей на увеличение ФОТ для 10 % увеличения 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</a:rPr>
              <a:t> средней заработной платы  основного персонала  пожарных частей</a:t>
            </a:r>
            <a:endParaRPr lang="ru-RU" b="1" i="1" kern="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751798"/>
              </p:ext>
            </p:extLst>
          </p:nvPr>
        </p:nvGraphicFramePr>
        <p:xfrm>
          <a:off x="451371" y="1275606"/>
          <a:ext cx="8297093" cy="3421236"/>
        </p:xfrm>
        <a:graphic>
          <a:graphicData uri="http://schemas.openxmlformats.org/drawingml/2006/table">
            <a:tbl>
              <a:tblPr firstRow="1" firstCol="1" bandRow="1"/>
              <a:tblGrid>
                <a:gridCol w="532336"/>
                <a:gridCol w="836529"/>
                <a:gridCol w="912577"/>
                <a:gridCol w="1064673"/>
                <a:gridCol w="912577"/>
                <a:gridCol w="1140721"/>
                <a:gridCol w="1125361"/>
                <a:gridCol w="936104"/>
                <a:gridCol w="836215"/>
              </a:tblGrid>
              <a:tr h="1925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2" marR="35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Штатная числен-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ность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2" marR="35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Числен-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ность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основного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персонала</a:t>
                      </a:r>
                    </a:p>
                  </a:txBody>
                  <a:tcPr marL="35312" marR="35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Годовой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ФОТ (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фактич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.) основного персонала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(руб.)</a:t>
                      </a:r>
                    </a:p>
                  </a:txBody>
                  <a:tcPr marL="35312" marR="35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Ср.зар.пл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персонала (руб.)</a:t>
                      </a:r>
                    </a:p>
                  </a:txBody>
                  <a:tcPr marL="35312" marR="35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Потребность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 увеличение ФОТ основного персонала   </a:t>
                      </a:r>
                      <a:b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(на 10% в год)                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зар.пл.с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                       в год (руб.)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2" marR="35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Годовой ФОТ (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после увеличения) основного персонала  (руб.)</a:t>
                      </a:r>
                    </a:p>
                  </a:txBody>
                  <a:tcPr marL="35312" marR="35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Ср.зар.пл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персонала после увеличения ФОТ(руб.)</a:t>
                      </a:r>
                    </a:p>
                  </a:txBody>
                  <a:tcPr marL="35312" marR="35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в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от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ср.зар.пл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Арх.обл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2018 год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12" marR="35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35312" marR="35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35312" marR="35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1819</a:t>
                      </a:r>
                    </a:p>
                  </a:txBody>
                  <a:tcPr marL="35312" marR="35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621 547 854</a:t>
                      </a:r>
                    </a:p>
                  </a:txBody>
                  <a:tcPr marL="35312" marR="35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28 475</a:t>
                      </a:r>
                    </a:p>
                  </a:txBody>
                  <a:tcPr marL="35312" marR="35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12" marR="35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12" marR="35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12" marR="35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35312" marR="35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35312" marR="35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2111,5</a:t>
                      </a:r>
                    </a:p>
                  </a:txBody>
                  <a:tcPr marL="35312" marR="35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1882</a:t>
                      </a:r>
                    </a:p>
                  </a:txBody>
                  <a:tcPr marL="35312" marR="35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650 914 428</a:t>
                      </a:r>
                    </a:p>
                  </a:txBody>
                  <a:tcPr marL="35312" marR="35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28 822</a:t>
                      </a:r>
                    </a:p>
                  </a:txBody>
                  <a:tcPr marL="35312" marR="35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80 925 531</a:t>
                      </a:r>
                    </a:p>
                  </a:txBody>
                  <a:tcPr marL="35312" marR="35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713 069 214</a:t>
                      </a:r>
                    </a:p>
                  </a:txBody>
                  <a:tcPr marL="35312" marR="35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34 326</a:t>
                      </a:r>
                    </a:p>
                  </a:txBody>
                  <a:tcPr marL="35312" marR="35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35312" marR="35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35312" marR="35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2111,5</a:t>
                      </a:r>
                    </a:p>
                  </a:txBody>
                  <a:tcPr marL="35312" marR="35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1882</a:t>
                      </a:r>
                    </a:p>
                  </a:txBody>
                  <a:tcPr marL="35312" marR="35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658 725 401</a:t>
                      </a:r>
                    </a:p>
                  </a:txBody>
                  <a:tcPr marL="35312" marR="35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29 168</a:t>
                      </a:r>
                    </a:p>
                  </a:txBody>
                  <a:tcPr marL="35312" marR="35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84 749 059</a:t>
                      </a:r>
                    </a:p>
                  </a:txBody>
                  <a:tcPr marL="35312" marR="35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723 816 844</a:t>
                      </a:r>
                    </a:p>
                  </a:txBody>
                  <a:tcPr marL="35312" marR="35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34 932</a:t>
                      </a:r>
                    </a:p>
                  </a:txBody>
                  <a:tcPr marL="35312" marR="35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35312" marR="35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17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19" y="-19944"/>
            <a:ext cx="9144719" cy="5163443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9350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755650" y="69875"/>
            <a:ext cx="7800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области</a:t>
            </a:r>
          </a:p>
          <a:p>
            <a:pPr algn="ctr" eaLnBrk="1" hangingPunct="1"/>
            <a:endParaRPr lang="ru-RU" altLang="ru-RU" sz="2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966158" cy="95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748464" y="4731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29</a:t>
            </a:r>
            <a:endParaRPr lang="ru-RU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11560" y="668979"/>
            <a:ext cx="8208912" cy="462611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</a:rPr>
              <a:t>Количество предписаний органов пожарного надзора 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</a:rPr>
              <a:t>выданных органам местного самоуправления </a:t>
            </a:r>
            <a:endParaRPr lang="ru-RU" b="1" i="1" kern="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764892"/>
              </p:ext>
            </p:extLst>
          </p:nvPr>
        </p:nvGraphicFramePr>
        <p:xfrm>
          <a:off x="949925" y="1347613"/>
          <a:ext cx="7294483" cy="17816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0898"/>
                <a:gridCol w="2225722"/>
                <a:gridCol w="1964049"/>
                <a:gridCol w="1963814"/>
              </a:tblGrid>
              <a:tr h="495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 проверок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Выявлено нарушений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Выдано предписаний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9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9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9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96752" y="3219822"/>
            <a:ext cx="74196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НАРУШЕНИЯ: </a:t>
            </a:r>
          </a:p>
          <a:p>
            <a:pPr indent="447675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несоответствие требованиям противопожарных расстояний от населённого пункта до лесных насаждений;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неисправность источников наружного противопожарного водоснабжения (пожарные водоёмы);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противопожарных минерализованных полос;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очистки территории населённого пункта от горючих отходов, мусора, тары и сухой растительности.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13191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19" y="-19944"/>
            <a:ext cx="9144719" cy="5163443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9350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755650" y="69875"/>
            <a:ext cx="7800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области</a:t>
            </a:r>
          </a:p>
          <a:p>
            <a:pPr algn="ctr" eaLnBrk="1" hangingPunct="1"/>
            <a:endParaRPr lang="ru-RU" altLang="ru-RU" sz="2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261865" y="585744"/>
            <a:ext cx="842493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Статистика пожаров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пожаров по основным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объектам в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altLang="ru-RU" sz="1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966158" cy="95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1520" y="3147814"/>
            <a:ext cx="87849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096641"/>
              </p:ext>
            </p:extLst>
          </p:nvPr>
        </p:nvGraphicFramePr>
        <p:xfrm>
          <a:off x="1456131" y="1448515"/>
          <a:ext cx="6251575" cy="3455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820472" y="47319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5026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7"/>
          <p:cNvGrpSpPr>
            <a:grpSpLocks/>
          </p:cNvGrpSpPr>
          <p:nvPr/>
        </p:nvGrpSpPr>
        <p:grpSpPr bwMode="auto">
          <a:xfrm>
            <a:off x="0" y="-20241"/>
            <a:ext cx="9143516" cy="5163741"/>
            <a:chOff x="0" y="0"/>
            <a:chExt cx="6546" cy="4320"/>
          </a:xfrm>
        </p:grpSpPr>
        <p:pic>
          <p:nvPicPr>
            <p:cNvPr id="23559" name="Picture 10" descr="back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54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>
                <a:spcBef>
                  <a:spcPct val="50000"/>
                </a:spcBef>
                <a:defRPr/>
              </a:pPr>
              <a:r>
                <a:rPr lang="ru-RU" sz="1725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23561" name="Picture 4" descr="Flag_line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6546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2" name="Picture 6" descr="photo310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5" name="Rectangle 12"/>
          <p:cNvSpPr>
            <a:spLocks noChangeArrowheads="1"/>
          </p:cNvSpPr>
          <p:nvPr/>
        </p:nvSpPr>
        <p:spPr bwMode="auto">
          <a:xfrm>
            <a:off x="1709738" y="195262"/>
            <a:ext cx="58507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500" b="1">
                <a:solidFill>
                  <a:srgbClr val="FF0000"/>
                </a:solidFill>
                <a:latin typeface="Times New Roman" panose="02020603050405020304" pitchFamily="18" charset="0"/>
              </a:rPr>
              <a:t>Агентство ГПС и ГЗ Архангельской области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500">
              <a:solidFill>
                <a:srgbClr val="C0504D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3558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0"/>
            <a:ext cx="701279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611560" y="556188"/>
            <a:ext cx="8208912" cy="60143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</a:rPr>
              <a:t>Необходимость в дополнительной нормативно-правовой 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</a:rPr>
              <a:t> регламентации  на федеральном уровне  </a:t>
            </a:r>
            <a:endParaRPr lang="ru-RU" b="1" i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209189"/>
            <a:ext cx="828092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законной возможности муниципальных поселений  выполнить предписания пожарного надзора в части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противопожарных расстояний от населенных пунктов до лесных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насаждений;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снятия ограничений в социальном обеспечении граждан, получающих пенсию и желающих выполнять обязанности добровольца (волонтера) из-за признания их занятыми</a:t>
            </a:r>
          </a:p>
          <a:p>
            <a:pPr algn="just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возможность законодательной инициативы по внесению изменений в: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Федеральный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5 февраля 2018 года № 15-ФЗ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БЛАГОТВОРИТЕЛЬНОЙ ДЕЯТЕЛЬНОСТИ И ДОБРОВОЛЬЧЕСТВЕ (ВОЛОНТЕРСТВЕ)"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положений, исключающих возможность признания добровольца (волонтера) работающим, в случае выполнения добровольцем обязанностей в рамках гражданско-правового договора с общественной организацией, осуществляющей социально-значимую деятельность. 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19.04.1991 № 1032-1 «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ЗАНЯТОСТИ НАСЕЛЕНИЯ В РОССИЙСКОЙ ФЕДЕРАЦИИ»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которыми граждане, являющиеся добровольцами (волонтерами), участниками общественного учреждения пожарной  охраны, получающими материальное вознаграждение по результатам работы по профилактике и (или) тушению пожаров, в порядке исключения, не признаются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занятыми.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48464" y="4731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69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7"/>
          <p:cNvGrpSpPr>
            <a:grpSpLocks/>
          </p:cNvGrpSpPr>
          <p:nvPr/>
        </p:nvGrpSpPr>
        <p:grpSpPr bwMode="auto">
          <a:xfrm>
            <a:off x="0" y="-20241"/>
            <a:ext cx="9143516" cy="5163741"/>
            <a:chOff x="0" y="0"/>
            <a:chExt cx="6546" cy="4320"/>
          </a:xfrm>
        </p:grpSpPr>
        <p:pic>
          <p:nvPicPr>
            <p:cNvPr id="23559" name="Picture 10" descr="back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54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>
                <a:spcBef>
                  <a:spcPct val="50000"/>
                </a:spcBef>
                <a:defRPr/>
              </a:pPr>
              <a:r>
                <a:rPr lang="ru-RU" sz="1725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23561" name="Picture 4" descr="Flag_line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6546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2" name="Picture 6" descr="photo310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5" name="Rectangle 12"/>
          <p:cNvSpPr>
            <a:spLocks noChangeArrowheads="1"/>
          </p:cNvSpPr>
          <p:nvPr/>
        </p:nvSpPr>
        <p:spPr bwMode="auto">
          <a:xfrm>
            <a:off x="1709738" y="195262"/>
            <a:ext cx="58507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500" b="1">
                <a:solidFill>
                  <a:srgbClr val="FF0000"/>
                </a:solidFill>
                <a:latin typeface="Times New Roman" panose="02020603050405020304" pitchFamily="18" charset="0"/>
              </a:rPr>
              <a:t>Агентство ГПС и ГЗ Архангельской области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500">
              <a:solidFill>
                <a:srgbClr val="C0504D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3558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0"/>
            <a:ext cx="701279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611560" y="556188"/>
            <a:ext cx="8208912" cy="371799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</a:rPr>
              <a:t>Приоритетные направления для дополнительного финансирования </a:t>
            </a:r>
            <a:endParaRPr lang="ru-RU" b="1" i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282" y="915566"/>
            <a:ext cx="85689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темпов обновления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автопарка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пожарных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 в профессиональных пожарных частях.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Ежегодная закупка не менее 6 единиц в год.</a:t>
            </a:r>
          </a:p>
          <a:p>
            <a:pPr algn="just"/>
            <a:endParaRPr lang="ru-RU" sz="11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Повышение привлекательности основных профессий в противопожарной службе Архангельской области для прекращение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ускоряющегося оттока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пожарных и водителей пожарных машин.  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увеличение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оплаты труда на 10% для основного персонала ПСС АО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в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году необходимо 80 925 531 рублей,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2020 84 749 059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</a:t>
            </a:r>
          </a:p>
          <a:p>
            <a:pPr algn="just"/>
            <a:endParaRPr lang="ru-RU" sz="1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Ежегодное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запланированных объемов на государственную поддержку общественных объединений пожарной охраны, соответствующего количеству созданных ДПК и темпам создания новых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подразделений.  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динамики ежегодного создания 10 новых ДПК необходимо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ежегодное увеличение объемов государственной поддержки в размере: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5 940+2 732 = 8 622 тыс. рублей. 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2027 году 82 642 тыс. рублей 196 ДПК (100%)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48464" y="4731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883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19" y="-19944"/>
            <a:ext cx="9144719" cy="5163445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9350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755650" y="69875"/>
            <a:ext cx="7800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области</a:t>
            </a:r>
          </a:p>
          <a:p>
            <a:pPr algn="ctr" eaLnBrk="1" hangingPunct="1"/>
            <a:endParaRPr lang="ru-RU" altLang="ru-RU" sz="2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966158" cy="95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1601391" y="2301479"/>
            <a:ext cx="6218634" cy="48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 dirty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164288" y="4767263"/>
            <a:ext cx="1800200" cy="273844"/>
          </a:xfrm>
        </p:spPr>
        <p:txBody>
          <a:bodyPr/>
          <a:lstStyle/>
          <a:p>
            <a:endParaRPr lang="ru-RU" sz="16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76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19" y="-19944"/>
            <a:ext cx="9144719" cy="5163443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9350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755650" y="69875"/>
            <a:ext cx="7800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области</a:t>
            </a:r>
          </a:p>
          <a:p>
            <a:pPr algn="ctr" eaLnBrk="1" hangingPunct="1"/>
            <a:endParaRPr lang="ru-RU" altLang="ru-RU" sz="2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261865" y="585744"/>
            <a:ext cx="842493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Статистика пожаров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пожаров по основным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 возникновения в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altLang="ru-RU" sz="1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966158" cy="95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1520" y="3147814"/>
            <a:ext cx="87849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208795"/>
              </p:ext>
            </p:extLst>
          </p:nvPr>
        </p:nvGraphicFramePr>
        <p:xfrm>
          <a:off x="1504119" y="1440657"/>
          <a:ext cx="5940425" cy="360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820472" y="47319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1627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19" y="-19944"/>
            <a:ext cx="9144719" cy="5163443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9350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755650" y="69875"/>
            <a:ext cx="7800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области</a:t>
            </a:r>
          </a:p>
          <a:p>
            <a:pPr algn="ctr" eaLnBrk="1" hangingPunct="1"/>
            <a:endParaRPr lang="ru-RU" altLang="ru-RU" sz="2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966158" cy="95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1520" y="3147814"/>
            <a:ext cx="87849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5536" y="627534"/>
            <a:ext cx="84249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выездов на пожары и загорания</a:t>
            </a:r>
            <a:endParaRPr lang="ru-RU" alt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89402"/>
              </p:ext>
            </p:extLst>
          </p:nvPr>
        </p:nvGraphicFramePr>
        <p:xfrm>
          <a:off x="981075" y="1162050"/>
          <a:ext cx="7477125" cy="450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Документ" r:id="rId7" imgW="8790246" imgH="5306660" progId="Word.Document.12">
                  <p:embed/>
                </p:oleObj>
              </mc:Choice>
              <mc:Fallback>
                <p:oleObj name="Документ" r:id="rId7" imgW="8790246" imgH="5306660" progId="Word.Document.12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1162050"/>
                        <a:ext cx="7477125" cy="450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820472" y="47319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0631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19" y="-19944"/>
            <a:ext cx="9144719" cy="5163443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9350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755650" y="69875"/>
            <a:ext cx="7800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области</a:t>
            </a:r>
          </a:p>
          <a:p>
            <a:pPr algn="ctr" eaLnBrk="1" hangingPunct="1"/>
            <a:endParaRPr lang="ru-RU" altLang="ru-RU" sz="2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966158" cy="95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1520" y="3147814"/>
            <a:ext cx="87849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323528" y="1404656"/>
            <a:ext cx="1584175" cy="102681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>
            <a:lvl1pPr defTabSz="14747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4747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747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Агентство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ГПС </a:t>
            </a:r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ГЗ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Архангельской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Штат: 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alt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03"/>
          <p:cNvSpPr>
            <a:spLocks noChangeArrowheads="1"/>
          </p:cNvSpPr>
          <p:nvPr/>
        </p:nvSpPr>
        <p:spPr bwMode="auto">
          <a:xfrm>
            <a:off x="251520" y="3075806"/>
            <a:ext cx="1800200" cy="18002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42000">
                <a:schemeClr val="accent2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normAutofit/>
          </a:bodyPr>
          <a:lstStyle>
            <a:lvl1pPr defTabSz="14747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4747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747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5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138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Штат:1806 человек</a:t>
            </a:r>
            <a:endParaRPr lang="ru-RU" alt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7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7"/>
          <p:cNvSpPr>
            <a:spLocks noChangeArrowheads="1"/>
          </p:cNvSpPr>
          <p:nvPr/>
        </p:nvSpPr>
        <p:spPr bwMode="auto">
          <a:xfrm>
            <a:off x="380866" y="629275"/>
            <a:ext cx="7935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Участники реализации полномочий </a:t>
            </a:r>
            <a:br>
              <a:rPr lang="ru-RU" alt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ru-RU" alt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по пожарной безопасности на территории Архангельской </a:t>
            </a:r>
            <a:r>
              <a:rPr lang="ru-RU" altLang="ru-RU" sz="1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области</a:t>
            </a: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2483768" y="1412983"/>
            <a:ext cx="1656184" cy="1211476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>
            <a:lvl1pPr defTabSz="14747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4747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747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управление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МЧС России по </a:t>
            </a:r>
            <a:endParaRPr lang="ru-RU" alt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Архангельской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Штат: 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</a:t>
            </a:r>
            <a:endParaRPr lang="ru-RU" alt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103"/>
          <p:cNvSpPr>
            <a:spLocks noChangeArrowheads="1"/>
          </p:cNvSpPr>
          <p:nvPr/>
        </p:nvSpPr>
        <p:spPr bwMode="auto">
          <a:xfrm>
            <a:off x="2418995" y="3219822"/>
            <a:ext cx="1648949" cy="165618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42000">
                <a:schemeClr val="accent2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normAutofit/>
          </a:bodyPr>
          <a:lstStyle>
            <a:lvl1pPr defTabSz="14747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4747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747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5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Штат:595 человек</a:t>
            </a:r>
            <a:endParaRPr lang="ru-RU" alt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7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4788025" y="1419622"/>
            <a:ext cx="1656184" cy="1217036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36000" rIns="36000" bIns="36000">
            <a:normAutofit lnSpcReduction="10000"/>
          </a:bodyPr>
          <a:lstStyle>
            <a:lvl1pPr defTabSz="14747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4747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747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- 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- 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159</a:t>
            </a: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7020273" y="1419622"/>
            <a:ext cx="1512167" cy="998169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36000" rIns="36000" bIns="36000">
            <a:normAutofit lnSpcReduction="10000"/>
          </a:bodyPr>
          <a:lstStyle>
            <a:lvl1pPr defTabSz="14747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4747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747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объединения пожарной охраны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Юридических лиц-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Штат: 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altLang="ru-RU" sz="12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103"/>
          <p:cNvSpPr>
            <a:spLocks noChangeArrowheads="1"/>
          </p:cNvSpPr>
          <p:nvPr/>
        </p:nvSpPr>
        <p:spPr bwMode="auto">
          <a:xfrm>
            <a:off x="6955499" y="3219822"/>
            <a:ext cx="1648949" cy="165618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42000">
                <a:schemeClr val="accent2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normAutofit/>
          </a:bodyPr>
          <a:lstStyle>
            <a:lvl1pPr defTabSz="14747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4747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747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5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Штат: 615 человек</a:t>
            </a:r>
            <a:endParaRPr lang="ru-RU" alt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7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вал 103"/>
          <p:cNvSpPr>
            <a:spLocks noChangeArrowheads="1"/>
          </p:cNvSpPr>
          <p:nvPr/>
        </p:nvSpPr>
        <p:spPr bwMode="auto">
          <a:xfrm>
            <a:off x="4782669" y="3219822"/>
            <a:ext cx="1648949" cy="165618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42000">
                <a:schemeClr val="accent2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normAutofit/>
          </a:bodyPr>
          <a:lstStyle>
            <a:lvl1pPr defTabSz="14747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4747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747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5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муниципальных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5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5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спасения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5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Штат:160 человек</a:t>
            </a:r>
            <a:endParaRPr lang="ru-RU" altLang="ru-RU" sz="7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7"/>
          <p:cNvSpPr>
            <a:spLocks noChangeArrowheads="1"/>
          </p:cNvSpPr>
          <p:nvPr/>
        </p:nvSpPr>
        <p:spPr bwMode="auto">
          <a:xfrm>
            <a:off x="611560" y="2715766"/>
            <a:ext cx="7935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Подчиненные силы, участвующие в профилактике и тушении пожаров</a:t>
            </a:r>
            <a:endParaRPr lang="ru-RU" altLang="ru-RU" sz="18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20472" y="47319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3923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19" y="-19944"/>
            <a:ext cx="9144719" cy="5163443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9350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755650" y="69875"/>
            <a:ext cx="7800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области</a:t>
            </a:r>
          </a:p>
          <a:p>
            <a:pPr algn="ctr" eaLnBrk="1" hangingPunct="1"/>
            <a:endParaRPr lang="ru-RU" altLang="ru-RU" sz="2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966158" cy="95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9512" y="3067422"/>
            <a:ext cx="87849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7"/>
          <p:cNvSpPr>
            <a:spLocks noChangeArrowheads="1"/>
          </p:cNvSpPr>
          <p:nvPr/>
        </p:nvSpPr>
        <p:spPr bwMode="auto">
          <a:xfrm>
            <a:off x="1518047" y="627534"/>
            <a:ext cx="61614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Противопожарная служба  Архангельской области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3524670" y="1059582"/>
            <a:ext cx="2207841" cy="66303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lIns="134980" tIns="53993" rIns="134980" bIns="53993">
            <a:spAutoFit/>
          </a:bodyPr>
          <a:lstStyle>
            <a:lvl1pPr defTabSz="14747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4747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747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Агентство ГПС и ГЗ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Архангельской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Штат: 14</a:t>
            </a:r>
            <a:endParaRPr lang="ru-RU" alt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64"/>
          <p:cNvSpPr txBox="1">
            <a:spLocks noChangeArrowheads="1"/>
          </p:cNvSpPr>
          <p:nvPr/>
        </p:nvSpPr>
        <p:spPr bwMode="auto">
          <a:xfrm>
            <a:off x="1634158" y="1830562"/>
            <a:ext cx="1200150" cy="439340"/>
          </a:xfrm>
          <a:prstGeom prst="rect">
            <a:avLst/>
          </a:prstGeom>
          <a:solidFill>
            <a:srgbClr val="87EB9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34980" tIns="53993" rIns="134980" bIns="53993" anchor="ctr"/>
          <a:lstStyle>
            <a:lvl1pPr defTabSz="14747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4747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747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ГКУ «ОГПС № 1»</a:t>
            </a:r>
            <a:br>
              <a:rPr lang="ru-RU" altLang="ru-RU" sz="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Вельский  </a:t>
            </a:r>
            <a:r>
              <a:rPr lang="ru-RU" alt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Штат:127</a:t>
            </a:r>
            <a:endParaRPr lang="ru-RU" altLang="ru-RU" sz="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65"/>
          <p:cNvSpPr txBox="1">
            <a:spLocks noChangeArrowheads="1"/>
          </p:cNvSpPr>
          <p:nvPr/>
        </p:nvSpPr>
        <p:spPr bwMode="auto">
          <a:xfrm>
            <a:off x="1628205" y="2317527"/>
            <a:ext cx="1200150" cy="450056"/>
          </a:xfrm>
          <a:prstGeom prst="rect">
            <a:avLst/>
          </a:prstGeom>
          <a:solidFill>
            <a:srgbClr val="87EB9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34980" tIns="53993" rIns="134980" bIns="53993" anchor="ctr"/>
          <a:lstStyle>
            <a:lvl1pPr defTabSz="14747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4747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747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ГКУ «ОГПС № 2»</a:t>
            </a:r>
            <a:br>
              <a:rPr lang="ru-RU" altLang="ru-RU" sz="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9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Верхнетоемский</a:t>
            </a:r>
            <a:endParaRPr lang="ru-RU" altLang="ru-RU" sz="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 Штат: 65</a:t>
            </a:r>
            <a:endParaRPr lang="ru-RU" altLang="ru-RU" sz="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66"/>
          <p:cNvSpPr txBox="1">
            <a:spLocks noChangeArrowheads="1"/>
          </p:cNvSpPr>
          <p:nvPr/>
        </p:nvSpPr>
        <p:spPr bwMode="auto">
          <a:xfrm>
            <a:off x="1619871" y="2848546"/>
            <a:ext cx="1200150" cy="460772"/>
          </a:xfrm>
          <a:prstGeom prst="rect">
            <a:avLst/>
          </a:prstGeom>
          <a:solidFill>
            <a:srgbClr val="87EB9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34980" tIns="53993" rIns="134980" bIns="53993" anchor="ctr"/>
          <a:lstStyle>
            <a:lvl1pPr defTabSz="14747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4747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747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ГКУ «ОГПС № 4»</a:t>
            </a:r>
            <a:br>
              <a:rPr lang="ru-RU" altLang="ru-RU" sz="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9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Виноградовский</a:t>
            </a:r>
            <a:endParaRPr lang="ru-RU" altLang="ru-RU" sz="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 Штат: 55</a:t>
            </a:r>
            <a:endParaRPr lang="ru-RU" altLang="ru-RU" sz="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68"/>
          <p:cNvSpPr txBox="1">
            <a:spLocks noChangeArrowheads="1"/>
          </p:cNvSpPr>
          <p:nvPr/>
        </p:nvSpPr>
        <p:spPr bwMode="auto">
          <a:xfrm>
            <a:off x="1628205" y="3390280"/>
            <a:ext cx="1200150" cy="647700"/>
          </a:xfrm>
          <a:prstGeom prst="rect">
            <a:avLst/>
          </a:prstGeom>
          <a:solidFill>
            <a:srgbClr val="87EB9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34980" tIns="53993" rIns="134980" bIns="53993" anchor="ctr"/>
          <a:lstStyle>
            <a:lvl1pPr defTabSz="14747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4747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747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ГКУ «ОГПС № 7»</a:t>
            </a:r>
            <a:br>
              <a:rPr lang="ru-RU" altLang="ru-RU" sz="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Коряжма Штат: 147</a:t>
            </a:r>
            <a:r>
              <a:rPr lang="ru-RU" altLang="ru-RU" sz="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Ленский район</a:t>
            </a:r>
            <a:br>
              <a:rPr lang="ru-RU" altLang="ru-RU" sz="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9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Вилегодский</a:t>
            </a:r>
            <a:r>
              <a:rPr lang="ru-RU" altLang="ru-RU" sz="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район</a:t>
            </a:r>
          </a:p>
        </p:txBody>
      </p:sp>
      <p:sp>
        <p:nvSpPr>
          <p:cNvPr id="21" name="TextBox 69"/>
          <p:cNvSpPr txBox="1">
            <a:spLocks noChangeArrowheads="1"/>
          </p:cNvSpPr>
          <p:nvPr/>
        </p:nvSpPr>
        <p:spPr bwMode="auto">
          <a:xfrm>
            <a:off x="1628205" y="4155852"/>
            <a:ext cx="1200150" cy="519113"/>
          </a:xfrm>
          <a:prstGeom prst="rect">
            <a:avLst/>
          </a:prstGeom>
          <a:solidFill>
            <a:srgbClr val="87EB9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34980" tIns="53993" rIns="134980" bIns="53993" anchor="ctr"/>
          <a:lstStyle>
            <a:lvl1pPr defTabSz="14747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4747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747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ГКУ «ОГПС № 8»</a:t>
            </a:r>
            <a:br>
              <a:rPr lang="ru-RU" altLang="ru-RU" sz="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9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Красноборский</a:t>
            </a:r>
            <a:endParaRPr lang="ru-RU" altLang="ru-RU" sz="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  Штат: 69</a:t>
            </a:r>
            <a:endParaRPr lang="ru-RU" altLang="ru-RU" sz="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70"/>
          <p:cNvSpPr txBox="1">
            <a:spLocks noChangeArrowheads="1"/>
          </p:cNvSpPr>
          <p:nvPr/>
        </p:nvSpPr>
        <p:spPr bwMode="auto">
          <a:xfrm>
            <a:off x="3248646" y="1834133"/>
            <a:ext cx="1296590" cy="439341"/>
          </a:xfrm>
          <a:prstGeom prst="rect">
            <a:avLst/>
          </a:prstGeom>
          <a:solidFill>
            <a:srgbClr val="87EB9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34980" tIns="53993" rIns="134980" bIns="53993" anchor="ctr"/>
          <a:lstStyle>
            <a:lvl1pPr defTabSz="14747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4747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747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ГКУ «ОГПС № 10»</a:t>
            </a:r>
            <a:br>
              <a:rPr lang="ru-RU" altLang="ru-RU" sz="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9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Коношский</a:t>
            </a:r>
            <a:r>
              <a:rPr lang="ru-RU" altLang="ru-RU" sz="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Штат: 91</a:t>
            </a:r>
            <a:endParaRPr lang="ru-RU" altLang="ru-RU" sz="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71"/>
          <p:cNvSpPr txBox="1">
            <a:spLocks noChangeArrowheads="1"/>
          </p:cNvSpPr>
          <p:nvPr/>
        </p:nvSpPr>
        <p:spPr bwMode="auto">
          <a:xfrm>
            <a:off x="3248646" y="2373487"/>
            <a:ext cx="1296590" cy="485775"/>
          </a:xfrm>
          <a:prstGeom prst="rect">
            <a:avLst/>
          </a:prstGeom>
          <a:solidFill>
            <a:srgbClr val="87EB9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34980" tIns="53993" rIns="134980" bIns="53993" anchor="ctr"/>
          <a:lstStyle>
            <a:lvl1pPr defTabSz="14747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4747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747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ГКУ “ОГПС № 11”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Лешуконский</a:t>
            </a:r>
            <a:r>
              <a:rPr lang="ru-RU" alt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Мезенский район: 93</a:t>
            </a:r>
            <a:endParaRPr lang="ru-RU" altLang="ru-RU" sz="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72"/>
          <p:cNvSpPr txBox="1">
            <a:spLocks noChangeArrowheads="1"/>
          </p:cNvSpPr>
          <p:nvPr/>
        </p:nvSpPr>
        <p:spPr bwMode="auto">
          <a:xfrm>
            <a:off x="3248646" y="2914031"/>
            <a:ext cx="1296590" cy="648890"/>
          </a:xfrm>
          <a:prstGeom prst="rect">
            <a:avLst/>
          </a:prstGeom>
          <a:solidFill>
            <a:srgbClr val="87EB9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34980" tIns="53993" rIns="134980" bIns="53993" anchor="ctr"/>
          <a:lstStyle>
            <a:lvl1pPr defTabSz="14747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4747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747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ГКУ “ОГПС № 12”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Няндомский</a:t>
            </a:r>
            <a:r>
              <a:rPr lang="ru-RU" altLang="ru-RU" sz="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9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Каргопольский</a:t>
            </a:r>
            <a:endParaRPr lang="ru-RU" altLang="ru-RU" sz="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Штат: 121</a:t>
            </a:r>
            <a:endParaRPr lang="ru-RU" altLang="ru-RU" sz="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73"/>
          <p:cNvSpPr txBox="1">
            <a:spLocks noChangeArrowheads="1"/>
          </p:cNvSpPr>
          <p:nvPr/>
        </p:nvSpPr>
        <p:spPr bwMode="auto">
          <a:xfrm>
            <a:off x="3248646" y="3615308"/>
            <a:ext cx="1296590" cy="471488"/>
          </a:xfrm>
          <a:prstGeom prst="rect">
            <a:avLst/>
          </a:prstGeom>
          <a:solidFill>
            <a:srgbClr val="87EB9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34980" tIns="53993" rIns="134980" bIns="53993" anchor="ctr"/>
          <a:lstStyle>
            <a:lvl1pPr defTabSz="14747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4747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747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ГКУ “ОГПС № 13”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Онежский </a:t>
            </a:r>
            <a:r>
              <a:rPr lang="ru-RU" alt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Штат: 81</a:t>
            </a:r>
            <a:endParaRPr lang="ru-RU" altLang="ru-RU" sz="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74"/>
          <p:cNvSpPr txBox="1">
            <a:spLocks noChangeArrowheads="1"/>
          </p:cNvSpPr>
          <p:nvPr/>
        </p:nvSpPr>
        <p:spPr bwMode="auto">
          <a:xfrm>
            <a:off x="3248646" y="4155852"/>
            <a:ext cx="1285875" cy="428625"/>
          </a:xfrm>
          <a:prstGeom prst="rect">
            <a:avLst/>
          </a:prstGeom>
          <a:solidFill>
            <a:srgbClr val="87EB9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34980" tIns="53993" rIns="134980" bIns="53993" anchor="ctr"/>
          <a:lstStyle>
            <a:lvl1pPr defTabSz="14747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4747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747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ГКУ “ОГПС № 14”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Пинежский</a:t>
            </a:r>
            <a:r>
              <a:rPr lang="ru-RU" altLang="ru-RU" sz="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Штат: 97</a:t>
            </a:r>
            <a:endParaRPr lang="ru-RU" altLang="ru-RU" sz="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75"/>
          <p:cNvSpPr txBox="1">
            <a:spLocks noChangeArrowheads="1"/>
          </p:cNvSpPr>
          <p:nvPr/>
        </p:nvSpPr>
        <p:spPr bwMode="auto">
          <a:xfrm>
            <a:off x="3248646" y="4641627"/>
            <a:ext cx="1296590" cy="471488"/>
          </a:xfrm>
          <a:prstGeom prst="rect">
            <a:avLst/>
          </a:prstGeom>
          <a:solidFill>
            <a:srgbClr val="87EB9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34980" tIns="53993" rIns="134980" bIns="53993" anchor="ctr"/>
          <a:lstStyle>
            <a:lvl1pPr defTabSz="14747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4747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747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ГКУ “ОГПС № 15”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Плесецкий</a:t>
            </a:r>
            <a:r>
              <a:rPr lang="ru-RU" altLang="ru-RU" sz="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Штат:155</a:t>
            </a:r>
            <a:endParaRPr lang="ru-RU" altLang="ru-RU" sz="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76"/>
          <p:cNvSpPr txBox="1">
            <a:spLocks noChangeArrowheads="1"/>
          </p:cNvSpPr>
          <p:nvPr/>
        </p:nvSpPr>
        <p:spPr bwMode="auto">
          <a:xfrm>
            <a:off x="4976242" y="1834133"/>
            <a:ext cx="1444229" cy="439341"/>
          </a:xfrm>
          <a:prstGeom prst="rect">
            <a:avLst/>
          </a:prstGeom>
          <a:solidFill>
            <a:srgbClr val="87EB9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34980" tIns="53993" rIns="134980" bIns="53993" anchor="ctr"/>
          <a:lstStyle>
            <a:lvl1pPr defTabSz="14747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4747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747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ГКУ “ОГПС № 16”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Холмогорский </a:t>
            </a:r>
            <a:r>
              <a:rPr lang="ru-RU" alt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Штат: 90</a:t>
            </a:r>
            <a:endParaRPr lang="ru-RU" altLang="ru-RU" sz="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77"/>
          <p:cNvSpPr txBox="1">
            <a:spLocks noChangeArrowheads="1"/>
          </p:cNvSpPr>
          <p:nvPr/>
        </p:nvSpPr>
        <p:spPr bwMode="auto">
          <a:xfrm>
            <a:off x="4976242" y="2373487"/>
            <a:ext cx="1444229" cy="431006"/>
          </a:xfrm>
          <a:prstGeom prst="rect">
            <a:avLst/>
          </a:prstGeom>
          <a:solidFill>
            <a:srgbClr val="87EB9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34980" tIns="53993" rIns="134980" bIns="53993" anchor="ctr"/>
          <a:lstStyle>
            <a:lvl1pPr defTabSz="14747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4747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747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ГКУ “ОГПС № 17”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Устьянский</a:t>
            </a:r>
            <a:r>
              <a:rPr lang="ru-RU" altLang="ru-RU" sz="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Штат: 104</a:t>
            </a:r>
            <a:endParaRPr lang="ru-RU" altLang="ru-RU" sz="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78"/>
          <p:cNvSpPr txBox="1">
            <a:spLocks noChangeArrowheads="1"/>
          </p:cNvSpPr>
          <p:nvPr/>
        </p:nvSpPr>
        <p:spPr bwMode="auto">
          <a:xfrm>
            <a:off x="4976242" y="2914030"/>
            <a:ext cx="1444229" cy="460772"/>
          </a:xfrm>
          <a:prstGeom prst="rect">
            <a:avLst/>
          </a:prstGeom>
          <a:solidFill>
            <a:srgbClr val="87EB9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34980" tIns="53993" rIns="134980" bIns="53993" anchor="ctr"/>
          <a:lstStyle>
            <a:lvl1pPr defTabSz="14747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4747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747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ГКУ “ОГПС № 18”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Шенкурский </a:t>
            </a:r>
            <a:r>
              <a:rPr lang="ru-RU" alt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Штат: 62</a:t>
            </a:r>
            <a:endParaRPr lang="ru-RU" altLang="ru-RU" sz="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79"/>
          <p:cNvSpPr txBox="1">
            <a:spLocks noChangeArrowheads="1"/>
          </p:cNvSpPr>
          <p:nvPr/>
        </p:nvSpPr>
        <p:spPr bwMode="auto">
          <a:xfrm>
            <a:off x="4976242" y="3446240"/>
            <a:ext cx="1444229" cy="640556"/>
          </a:xfrm>
          <a:prstGeom prst="rect">
            <a:avLst/>
          </a:prstGeom>
          <a:solidFill>
            <a:srgbClr val="87EB9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34980" tIns="53993" rIns="134980" bIns="53993" anchor="ctr"/>
          <a:lstStyle>
            <a:lvl1pPr defTabSz="14747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4747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747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ГКУ “ОГПС № 20”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Архангельск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Приморский район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г.Новодвинск</a:t>
            </a:r>
            <a:r>
              <a:rPr lang="ru-RU" alt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Штат: 246</a:t>
            </a:r>
            <a:endParaRPr lang="ru-RU" altLang="ru-RU" sz="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80"/>
          <p:cNvSpPr txBox="1">
            <a:spLocks noChangeArrowheads="1"/>
          </p:cNvSpPr>
          <p:nvPr/>
        </p:nvSpPr>
        <p:spPr bwMode="auto">
          <a:xfrm>
            <a:off x="4976242" y="4162871"/>
            <a:ext cx="1445419" cy="569119"/>
          </a:xfrm>
          <a:prstGeom prst="rect">
            <a:avLst/>
          </a:prstGeom>
          <a:solidFill>
            <a:srgbClr val="87EB9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34980" tIns="53993" rIns="134980" bIns="53993" anchor="ctr"/>
          <a:lstStyle>
            <a:lvl1pPr defTabSz="14747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4747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747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ГКУ “ОГПС № 21”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Котласский</a:t>
            </a:r>
            <a:r>
              <a:rPr lang="ru-RU" altLang="ru-RU" sz="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Штат: 111</a:t>
            </a:r>
            <a:endParaRPr lang="ru-RU" altLang="ru-RU" sz="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24"/>
          <p:cNvSpPr txBox="1">
            <a:spLocks noChangeArrowheads="1"/>
          </p:cNvSpPr>
          <p:nvPr/>
        </p:nvSpPr>
        <p:spPr bwMode="auto">
          <a:xfrm>
            <a:off x="6705030" y="2914030"/>
            <a:ext cx="1079897" cy="4857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34980" tIns="53993" rIns="134980" bIns="53993" anchor="ctr"/>
          <a:lstStyle>
            <a:lvl1pPr defTabSz="14747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4747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747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“ПТЦ”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alt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</a:t>
            </a:r>
            <a:endParaRPr lang="ru-RU" altLang="ru-RU" sz="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Штат: 92</a:t>
            </a:r>
            <a:endParaRPr lang="ru-RU" altLang="ru-RU" sz="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олилиния 84"/>
          <p:cNvSpPr>
            <a:spLocks/>
          </p:cNvSpPr>
          <p:nvPr/>
        </p:nvSpPr>
        <p:spPr bwMode="auto">
          <a:xfrm>
            <a:off x="1357933" y="1786508"/>
            <a:ext cx="270272" cy="2633663"/>
          </a:xfrm>
          <a:custGeom>
            <a:avLst/>
            <a:gdLst>
              <a:gd name="T0" fmla="*/ 0 w 333829"/>
              <a:gd name="T1" fmla="*/ 0 h 6444342"/>
              <a:gd name="T2" fmla="*/ 0 w 333829"/>
              <a:gd name="T3" fmla="*/ 1 h 6444342"/>
              <a:gd name="T4" fmla="*/ 15264920 w 333829"/>
              <a:gd name="T5" fmla="*/ 1 h 6444342"/>
              <a:gd name="T6" fmla="*/ 0 60000 65536"/>
              <a:gd name="T7" fmla="*/ 0 60000 65536"/>
              <a:gd name="T8" fmla="*/ 0 60000 65536"/>
              <a:gd name="T9" fmla="*/ 0 w 333829"/>
              <a:gd name="T10" fmla="*/ 0 h 6444342"/>
              <a:gd name="T11" fmla="*/ 333829 w 333829"/>
              <a:gd name="T12" fmla="*/ 6444342 h 64443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3829" h="6444342">
                <a:moveTo>
                  <a:pt x="0" y="0"/>
                </a:moveTo>
                <a:lnTo>
                  <a:pt x="0" y="6444342"/>
                </a:lnTo>
                <a:lnTo>
                  <a:pt x="333829" y="6444342"/>
                </a:lnTo>
              </a:path>
            </a:pathLst>
          </a:cu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70" tIns="34285" rIns="68570" bIns="34285" anchor="ctr"/>
          <a:lstStyle/>
          <a:p>
            <a:endParaRPr lang="ru-RU" sz="1350"/>
          </a:p>
        </p:txBody>
      </p:sp>
      <p:sp>
        <p:nvSpPr>
          <p:cNvPr id="35" name="Полилиния 85"/>
          <p:cNvSpPr>
            <a:spLocks/>
          </p:cNvSpPr>
          <p:nvPr/>
        </p:nvSpPr>
        <p:spPr bwMode="auto">
          <a:xfrm flipV="1">
            <a:off x="1357933" y="3184302"/>
            <a:ext cx="261938" cy="539354"/>
          </a:xfrm>
          <a:custGeom>
            <a:avLst/>
            <a:gdLst>
              <a:gd name="T0" fmla="*/ 0 w 348343"/>
              <a:gd name="T1" fmla="*/ 0 h 719137"/>
              <a:gd name="T2" fmla="*/ 397741 w 348343"/>
              <a:gd name="T3" fmla="*/ 0 h 719137"/>
              <a:gd name="T4" fmla="*/ 0 60000 65536"/>
              <a:gd name="T5" fmla="*/ 0 60000 65536"/>
              <a:gd name="T6" fmla="*/ 0 w 348343"/>
              <a:gd name="T7" fmla="*/ 0 h 719137"/>
              <a:gd name="T8" fmla="*/ 348343 w 348343"/>
              <a:gd name="T9" fmla="*/ 0 h 7191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8343" h="719137">
                <a:moveTo>
                  <a:pt x="0" y="0"/>
                </a:moveTo>
                <a:lnTo>
                  <a:pt x="348343" y="0"/>
                </a:lnTo>
              </a:path>
            </a:pathLst>
          </a:cu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70" tIns="34285" rIns="68570" bIns="34285" anchor="ctr"/>
          <a:lstStyle/>
          <a:p>
            <a:endParaRPr lang="ru-RU" sz="1350"/>
          </a:p>
        </p:txBody>
      </p:sp>
      <p:sp>
        <p:nvSpPr>
          <p:cNvPr id="36" name="Полилиния 87"/>
          <p:cNvSpPr>
            <a:spLocks/>
          </p:cNvSpPr>
          <p:nvPr/>
        </p:nvSpPr>
        <p:spPr bwMode="auto">
          <a:xfrm>
            <a:off x="1357933" y="2535412"/>
            <a:ext cx="261938" cy="0"/>
          </a:xfrm>
          <a:custGeom>
            <a:avLst/>
            <a:gdLst>
              <a:gd name="T0" fmla="*/ 0 w 348343"/>
              <a:gd name="T1" fmla="*/ 397741 w 348343"/>
              <a:gd name="T2" fmla="*/ 0 60000 65536"/>
              <a:gd name="T3" fmla="*/ 0 60000 65536"/>
              <a:gd name="T4" fmla="*/ 0 w 348343"/>
              <a:gd name="T5" fmla="*/ 348343 w 348343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48343">
                <a:moveTo>
                  <a:pt x="0" y="0"/>
                </a:moveTo>
                <a:lnTo>
                  <a:pt x="348343" y="0"/>
                </a:lnTo>
              </a:path>
            </a:pathLst>
          </a:cu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70" tIns="34285" rIns="68570" bIns="34285" anchor="ctr"/>
          <a:lstStyle/>
          <a:p>
            <a:endParaRPr lang="ru-RU" sz="1350"/>
          </a:p>
        </p:txBody>
      </p:sp>
      <p:sp>
        <p:nvSpPr>
          <p:cNvPr id="37" name="Полилиния 88"/>
          <p:cNvSpPr>
            <a:spLocks/>
          </p:cNvSpPr>
          <p:nvPr/>
        </p:nvSpPr>
        <p:spPr bwMode="auto">
          <a:xfrm>
            <a:off x="1357933" y="2049636"/>
            <a:ext cx="260747" cy="52388"/>
          </a:xfrm>
          <a:custGeom>
            <a:avLst/>
            <a:gdLst>
              <a:gd name="T0" fmla="*/ 0 w 348343"/>
              <a:gd name="T1" fmla="*/ 0 h 69850"/>
              <a:gd name="T2" fmla="*/ 315268 w 348343"/>
              <a:gd name="T3" fmla="*/ 0 h 69850"/>
              <a:gd name="T4" fmla="*/ 0 60000 65536"/>
              <a:gd name="T5" fmla="*/ 0 60000 65536"/>
              <a:gd name="T6" fmla="*/ 0 w 348343"/>
              <a:gd name="T7" fmla="*/ 0 h 69850"/>
              <a:gd name="T8" fmla="*/ 348343 w 348343"/>
              <a:gd name="T9" fmla="*/ 69850 h 698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8343" h="69850">
                <a:moveTo>
                  <a:pt x="0" y="0"/>
                </a:moveTo>
                <a:lnTo>
                  <a:pt x="348343" y="0"/>
                </a:lnTo>
              </a:path>
            </a:pathLst>
          </a:cu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70" tIns="34285" rIns="68570" bIns="34285" anchor="ctr"/>
          <a:lstStyle/>
          <a:p>
            <a:endParaRPr lang="ru-RU" sz="1350"/>
          </a:p>
        </p:txBody>
      </p:sp>
      <p:sp>
        <p:nvSpPr>
          <p:cNvPr id="38" name="Полилиния 89"/>
          <p:cNvSpPr>
            <a:spLocks/>
          </p:cNvSpPr>
          <p:nvPr/>
        </p:nvSpPr>
        <p:spPr bwMode="auto">
          <a:xfrm>
            <a:off x="2978374" y="1779364"/>
            <a:ext cx="236935" cy="3119438"/>
          </a:xfrm>
          <a:custGeom>
            <a:avLst/>
            <a:gdLst>
              <a:gd name="T0" fmla="*/ 0 w 333829"/>
              <a:gd name="T1" fmla="*/ 0 h 6444342"/>
              <a:gd name="T2" fmla="*/ 0 w 333829"/>
              <a:gd name="T3" fmla="*/ 1 h 6444342"/>
              <a:gd name="T4" fmla="*/ 23543 w 333829"/>
              <a:gd name="T5" fmla="*/ 1 h 6444342"/>
              <a:gd name="T6" fmla="*/ 0 60000 65536"/>
              <a:gd name="T7" fmla="*/ 0 60000 65536"/>
              <a:gd name="T8" fmla="*/ 0 60000 65536"/>
              <a:gd name="T9" fmla="*/ 0 w 333829"/>
              <a:gd name="T10" fmla="*/ 0 h 6444342"/>
              <a:gd name="T11" fmla="*/ 333829 w 333829"/>
              <a:gd name="T12" fmla="*/ 6444342 h 64443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3829" h="6444342">
                <a:moveTo>
                  <a:pt x="0" y="0"/>
                </a:moveTo>
                <a:lnTo>
                  <a:pt x="0" y="6444342"/>
                </a:lnTo>
                <a:lnTo>
                  <a:pt x="333829" y="6444342"/>
                </a:lnTo>
              </a:path>
            </a:pathLst>
          </a:cu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70" tIns="34285" rIns="68570" bIns="34285" anchor="ctr"/>
          <a:lstStyle/>
          <a:p>
            <a:endParaRPr lang="ru-RU" sz="1350"/>
          </a:p>
        </p:txBody>
      </p:sp>
      <p:sp>
        <p:nvSpPr>
          <p:cNvPr id="39" name="Полилиния 90"/>
          <p:cNvSpPr>
            <a:spLocks/>
          </p:cNvSpPr>
          <p:nvPr/>
        </p:nvSpPr>
        <p:spPr bwMode="auto">
          <a:xfrm>
            <a:off x="2978374" y="4372546"/>
            <a:ext cx="260747" cy="0"/>
          </a:xfrm>
          <a:custGeom>
            <a:avLst/>
            <a:gdLst>
              <a:gd name="T0" fmla="*/ 0 w 348343"/>
              <a:gd name="T1" fmla="*/ 315301 w 348343"/>
              <a:gd name="T2" fmla="*/ 0 60000 65536"/>
              <a:gd name="T3" fmla="*/ 0 60000 65536"/>
              <a:gd name="T4" fmla="*/ 0 w 348343"/>
              <a:gd name="T5" fmla="*/ 348343 w 348343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48343">
                <a:moveTo>
                  <a:pt x="0" y="0"/>
                </a:moveTo>
                <a:lnTo>
                  <a:pt x="348343" y="0"/>
                </a:lnTo>
              </a:path>
            </a:pathLst>
          </a:cu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70" tIns="34285" rIns="68570" bIns="34285" anchor="ctr"/>
          <a:lstStyle/>
          <a:p>
            <a:endParaRPr lang="ru-RU" sz="1350"/>
          </a:p>
        </p:txBody>
      </p:sp>
      <p:sp>
        <p:nvSpPr>
          <p:cNvPr id="40" name="Полилиния 91"/>
          <p:cNvSpPr>
            <a:spLocks/>
          </p:cNvSpPr>
          <p:nvPr/>
        </p:nvSpPr>
        <p:spPr bwMode="auto">
          <a:xfrm>
            <a:off x="2978374" y="3885580"/>
            <a:ext cx="260747" cy="0"/>
          </a:xfrm>
          <a:custGeom>
            <a:avLst/>
            <a:gdLst>
              <a:gd name="T0" fmla="*/ 0 w 348343"/>
              <a:gd name="T1" fmla="*/ 315301 w 348343"/>
              <a:gd name="T2" fmla="*/ 0 60000 65536"/>
              <a:gd name="T3" fmla="*/ 0 60000 65536"/>
              <a:gd name="T4" fmla="*/ 0 w 348343"/>
              <a:gd name="T5" fmla="*/ 348343 w 348343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48343">
                <a:moveTo>
                  <a:pt x="0" y="0"/>
                </a:moveTo>
                <a:lnTo>
                  <a:pt x="348343" y="0"/>
                </a:lnTo>
              </a:path>
            </a:pathLst>
          </a:cu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70" tIns="34285" rIns="68570" bIns="34285" anchor="ctr"/>
          <a:lstStyle/>
          <a:p>
            <a:endParaRPr lang="ru-RU" sz="1350"/>
          </a:p>
        </p:txBody>
      </p:sp>
      <p:sp>
        <p:nvSpPr>
          <p:cNvPr id="41" name="Полилиния 92"/>
          <p:cNvSpPr>
            <a:spLocks/>
          </p:cNvSpPr>
          <p:nvPr/>
        </p:nvSpPr>
        <p:spPr bwMode="auto">
          <a:xfrm>
            <a:off x="2978374" y="3340274"/>
            <a:ext cx="260747" cy="0"/>
          </a:xfrm>
          <a:custGeom>
            <a:avLst/>
            <a:gdLst>
              <a:gd name="T0" fmla="*/ 0 w 348343"/>
              <a:gd name="T1" fmla="*/ 315301 w 348343"/>
              <a:gd name="T2" fmla="*/ 0 60000 65536"/>
              <a:gd name="T3" fmla="*/ 0 60000 65536"/>
              <a:gd name="T4" fmla="*/ 0 w 348343"/>
              <a:gd name="T5" fmla="*/ 348343 w 348343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48343">
                <a:moveTo>
                  <a:pt x="0" y="0"/>
                </a:moveTo>
                <a:lnTo>
                  <a:pt x="348343" y="0"/>
                </a:lnTo>
              </a:path>
            </a:pathLst>
          </a:cu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70" tIns="34285" rIns="68570" bIns="34285" anchor="ctr"/>
          <a:lstStyle/>
          <a:p>
            <a:endParaRPr lang="ru-RU" sz="1350"/>
          </a:p>
        </p:txBody>
      </p:sp>
      <p:sp>
        <p:nvSpPr>
          <p:cNvPr id="42" name="Полилиния 93"/>
          <p:cNvSpPr>
            <a:spLocks/>
          </p:cNvSpPr>
          <p:nvPr/>
        </p:nvSpPr>
        <p:spPr bwMode="auto">
          <a:xfrm>
            <a:off x="2978374" y="2643758"/>
            <a:ext cx="260747" cy="0"/>
          </a:xfrm>
          <a:custGeom>
            <a:avLst/>
            <a:gdLst>
              <a:gd name="T0" fmla="*/ 0 w 348343"/>
              <a:gd name="T1" fmla="*/ 315301 w 348343"/>
              <a:gd name="T2" fmla="*/ 0 60000 65536"/>
              <a:gd name="T3" fmla="*/ 0 60000 65536"/>
              <a:gd name="T4" fmla="*/ 0 w 348343"/>
              <a:gd name="T5" fmla="*/ 348343 w 348343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48343">
                <a:moveTo>
                  <a:pt x="0" y="0"/>
                </a:moveTo>
                <a:lnTo>
                  <a:pt x="348343" y="0"/>
                </a:lnTo>
              </a:path>
            </a:pathLst>
          </a:cu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70" tIns="34285" rIns="68570" bIns="34285" anchor="ctr"/>
          <a:lstStyle/>
          <a:p>
            <a:endParaRPr lang="ru-RU" sz="1350"/>
          </a:p>
        </p:txBody>
      </p:sp>
      <p:sp>
        <p:nvSpPr>
          <p:cNvPr id="43" name="Полилиния 94"/>
          <p:cNvSpPr>
            <a:spLocks/>
          </p:cNvSpPr>
          <p:nvPr/>
        </p:nvSpPr>
        <p:spPr bwMode="auto">
          <a:xfrm>
            <a:off x="2978374" y="2103214"/>
            <a:ext cx="260747" cy="0"/>
          </a:xfrm>
          <a:custGeom>
            <a:avLst/>
            <a:gdLst>
              <a:gd name="T0" fmla="*/ 0 w 348343"/>
              <a:gd name="T1" fmla="*/ 315302 w 348343"/>
              <a:gd name="T2" fmla="*/ 0 60000 65536"/>
              <a:gd name="T3" fmla="*/ 0 60000 65536"/>
              <a:gd name="T4" fmla="*/ 0 w 348343"/>
              <a:gd name="T5" fmla="*/ 348343 w 348343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48343">
                <a:moveTo>
                  <a:pt x="0" y="0"/>
                </a:moveTo>
                <a:lnTo>
                  <a:pt x="348343" y="0"/>
                </a:lnTo>
              </a:path>
            </a:pathLst>
          </a:cu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70" tIns="34285" rIns="68570" bIns="34285" anchor="ctr"/>
          <a:lstStyle/>
          <a:p>
            <a:endParaRPr lang="ru-RU" sz="1350"/>
          </a:p>
        </p:txBody>
      </p:sp>
      <p:sp>
        <p:nvSpPr>
          <p:cNvPr id="44" name="Полилиния 95"/>
          <p:cNvSpPr>
            <a:spLocks/>
          </p:cNvSpPr>
          <p:nvPr/>
        </p:nvSpPr>
        <p:spPr bwMode="auto">
          <a:xfrm>
            <a:off x="4705971" y="1786508"/>
            <a:ext cx="250031" cy="2525316"/>
          </a:xfrm>
          <a:custGeom>
            <a:avLst/>
            <a:gdLst>
              <a:gd name="T0" fmla="*/ 0 w 333829"/>
              <a:gd name="T1" fmla="*/ 0 h 6444342"/>
              <a:gd name="T2" fmla="*/ 0 w 333829"/>
              <a:gd name="T3" fmla="*/ 1 h 6444342"/>
              <a:gd name="T4" fmla="*/ 311446 w 333829"/>
              <a:gd name="T5" fmla="*/ 1 h 6444342"/>
              <a:gd name="T6" fmla="*/ 0 60000 65536"/>
              <a:gd name="T7" fmla="*/ 0 60000 65536"/>
              <a:gd name="T8" fmla="*/ 0 60000 65536"/>
              <a:gd name="T9" fmla="*/ 0 w 333829"/>
              <a:gd name="T10" fmla="*/ 0 h 6444342"/>
              <a:gd name="T11" fmla="*/ 333829 w 333829"/>
              <a:gd name="T12" fmla="*/ 6444342 h 64443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3829" h="6444342">
                <a:moveTo>
                  <a:pt x="0" y="0"/>
                </a:moveTo>
                <a:lnTo>
                  <a:pt x="0" y="6444342"/>
                </a:lnTo>
                <a:lnTo>
                  <a:pt x="333829" y="6444342"/>
                </a:lnTo>
              </a:path>
            </a:pathLst>
          </a:cu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70" tIns="34285" rIns="68570" bIns="34285" anchor="ctr"/>
          <a:lstStyle/>
          <a:p>
            <a:endParaRPr lang="ru-RU" sz="1350"/>
          </a:p>
        </p:txBody>
      </p:sp>
      <p:sp>
        <p:nvSpPr>
          <p:cNvPr id="45" name="Полилиния 97"/>
          <p:cNvSpPr>
            <a:spLocks/>
          </p:cNvSpPr>
          <p:nvPr/>
        </p:nvSpPr>
        <p:spPr bwMode="auto">
          <a:xfrm>
            <a:off x="4705970" y="3778424"/>
            <a:ext cx="260747" cy="485775"/>
          </a:xfrm>
          <a:custGeom>
            <a:avLst/>
            <a:gdLst>
              <a:gd name="T0" fmla="*/ 0 w 348343"/>
              <a:gd name="T1" fmla="*/ 0 h 647700"/>
              <a:gd name="T2" fmla="*/ 315259 w 348343"/>
              <a:gd name="T3" fmla="*/ 0 h 647700"/>
              <a:gd name="T4" fmla="*/ 0 60000 65536"/>
              <a:gd name="T5" fmla="*/ 0 60000 65536"/>
              <a:gd name="T6" fmla="*/ 0 w 348343"/>
              <a:gd name="T7" fmla="*/ 0 h 647700"/>
              <a:gd name="T8" fmla="*/ 348343 w 348343"/>
              <a:gd name="T9" fmla="*/ 647700 h 6477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8343" h="647700">
                <a:moveTo>
                  <a:pt x="0" y="0"/>
                </a:moveTo>
                <a:lnTo>
                  <a:pt x="348343" y="0"/>
                </a:lnTo>
              </a:path>
            </a:pathLst>
          </a:cu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70" tIns="34285" rIns="68570" bIns="34285" anchor="ctr"/>
          <a:lstStyle/>
          <a:p>
            <a:endParaRPr lang="ru-RU" sz="1350"/>
          </a:p>
        </p:txBody>
      </p:sp>
      <p:sp>
        <p:nvSpPr>
          <p:cNvPr id="46" name="Полилиния 98"/>
          <p:cNvSpPr>
            <a:spLocks/>
          </p:cNvSpPr>
          <p:nvPr/>
        </p:nvSpPr>
        <p:spPr bwMode="auto">
          <a:xfrm>
            <a:off x="4705970" y="3184302"/>
            <a:ext cx="260747" cy="523875"/>
          </a:xfrm>
          <a:custGeom>
            <a:avLst/>
            <a:gdLst>
              <a:gd name="T0" fmla="*/ 0 w 348343"/>
              <a:gd name="T1" fmla="*/ 0 h 698500"/>
              <a:gd name="T2" fmla="*/ 315259 w 348343"/>
              <a:gd name="T3" fmla="*/ 0 h 698500"/>
              <a:gd name="T4" fmla="*/ 0 60000 65536"/>
              <a:gd name="T5" fmla="*/ 0 60000 65536"/>
              <a:gd name="T6" fmla="*/ 0 w 348343"/>
              <a:gd name="T7" fmla="*/ 0 h 698500"/>
              <a:gd name="T8" fmla="*/ 348343 w 348343"/>
              <a:gd name="T9" fmla="*/ 698500 h 698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8343" h="698500">
                <a:moveTo>
                  <a:pt x="0" y="0"/>
                </a:moveTo>
                <a:lnTo>
                  <a:pt x="348343" y="0"/>
                </a:lnTo>
              </a:path>
            </a:pathLst>
          </a:cu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70" tIns="34285" rIns="68570" bIns="34285" anchor="ctr"/>
          <a:lstStyle/>
          <a:p>
            <a:endParaRPr lang="ru-RU" sz="1350"/>
          </a:p>
        </p:txBody>
      </p:sp>
      <p:sp>
        <p:nvSpPr>
          <p:cNvPr id="47" name="Полилиния 99"/>
          <p:cNvSpPr>
            <a:spLocks/>
          </p:cNvSpPr>
          <p:nvPr/>
        </p:nvSpPr>
        <p:spPr bwMode="auto">
          <a:xfrm>
            <a:off x="4705970" y="2643758"/>
            <a:ext cx="260747" cy="261938"/>
          </a:xfrm>
          <a:custGeom>
            <a:avLst/>
            <a:gdLst>
              <a:gd name="T0" fmla="*/ 0 w 348343"/>
              <a:gd name="T1" fmla="*/ 0 h 349250"/>
              <a:gd name="T2" fmla="*/ 315259 w 348343"/>
              <a:gd name="T3" fmla="*/ 0 h 349250"/>
              <a:gd name="T4" fmla="*/ 0 60000 65536"/>
              <a:gd name="T5" fmla="*/ 0 60000 65536"/>
              <a:gd name="T6" fmla="*/ 0 w 348343"/>
              <a:gd name="T7" fmla="*/ 0 h 349250"/>
              <a:gd name="T8" fmla="*/ 348343 w 348343"/>
              <a:gd name="T9" fmla="*/ 349250 h 3492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8343" h="349250">
                <a:moveTo>
                  <a:pt x="0" y="0"/>
                </a:moveTo>
                <a:lnTo>
                  <a:pt x="348343" y="0"/>
                </a:lnTo>
              </a:path>
            </a:pathLst>
          </a:cu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70" tIns="34285" rIns="68570" bIns="34285" anchor="ctr"/>
          <a:lstStyle/>
          <a:p>
            <a:endParaRPr lang="ru-RU" sz="1350"/>
          </a:p>
        </p:txBody>
      </p:sp>
      <p:sp>
        <p:nvSpPr>
          <p:cNvPr id="48" name="Полилиния 100"/>
          <p:cNvSpPr>
            <a:spLocks/>
          </p:cNvSpPr>
          <p:nvPr/>
        </p:nvSpPr>
        <p:spPr bwMode="auto">
          <a:xfrm flipV="1">
            <a:off x="4705970" y="2049637"/>
            <a:ext cx="260747" cy="53578"/>
          </a:xfrm>
          <a:custGeom>
            <a:avLst/>
            <a:gdLst>
              <a:gd name="T0" fmla="*/ 0 w 348343"/>
              <a:gd name="T1" fmla="*/ 0 h 71437"/>
              <a:gd name="T2" fmla="*/ 315258 w 348343"/>
              <a:gd name="T3" fmla="*/ 0 h 71437"/>
              <a:gd name="T4" fmla="*/ 0 60000 65536"/>
              <a:gd name="T5" fmla="*/ 0 60000 65536"/>
              <a:gd name="T6" fmla="*/ 0 w 348343"/>
              <a:gd name="T7" fmla="*/ 0 h 71437"/>
              <a:gd name="T8" fmla="*/ 348343 w 348343"/>
              <a:gd name="T9" fmla="*/ 0 h 714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8343" h="71437">
                <a:moveTo>
                  <a:pt x="0" y="0"/>
                </a:moveTo>
                <a:lnTo>
                  <a:pt x="348343" y="0"/>
                </a:lnTo>
              </a:path>
            </a:pathLst>
          </a:cu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70" tIns="34285" rIns="68570" bIns="34285" anchor="ctr"/>
          <a:lstStyle/>
          <a:p>
            <a:endParaRPr lang="ru-RU" sz="1350"/>
          </a:p>
        </p:txBody>
      </p:sp>
      <p:sp>
        <p:nvSpPr>
          <p:cNvPr id="49" name="Полилиния 101"/>
          <p:cNvSpPr>
            <a:spLocks/>
          </p:cNvSpPr>
          <p:nvPr/>
        </p:nvSpPr>
        <p:spPr bwMode="auto">
          <a:xfrm>
            <a:off x="6494290" y="1779365"/>
            <a:ext cx="264319" cy="1298972"/>
          </a:xfrm>
          <a:custGeom>
            <a:avLst/>
            <a:gdLst>
              <a:gd name="T0" fmla="*/ 0 w 333829"/>
              <a:gd name="T1" fmla="*/ 0 h 6444342"/>
              <a:gd name="T2" fmla="*/ 0 w 333829"/>
              <a:gd name="T3" fmla="*/ 0 h 6444342"/>
              <a:gd name="T4" fmla="*/ 4485152 w 333829"/>
              <a:gd name="T5" fmla="*/ 0 h 6444342"/>
              <a:gd name="T6" fmla="*/ 0 60000 65536"/>
              <a:gd name="T7" fmla="*/ 0 60000 65536"/>
              <a:gd name="T8" fmla="*/ 0 60000 65536"/>
              <a:gd name="T9" fmla="*/ 0 w 333829"/>
              <a:gd name="T10" fmla="*/ 0 h 6444342"/>
              <a:gd name="T11" fmla="*/ 333829 w 333829"/>
              <a:gd name="T12" fmla="*/ 6444342 h 64443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3829" h="6444342">
                <a:moveTo>
                  <a:pt x="0" y="0"/>
                </a:moveTo>
                <a:lnTo>
                  <a:pt x="0" y="6444342"/>
                </a:lnTo>
                <a:lnTo>
                  <a:pt x="333829" y="6444342"/>
                </a:lnTo>
              </a:path>
            </a:pathLst>
          </a:cu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70" tIns="34285" rIns="68570" bIns="34285" anchor="ctr"/>
          <a:lstStyle/>
          <a:p>
            <a:endParaRPr lang="ru-RU" sz="1350"/>
          </a:p>
        </p:txBody>
      </p:sp>
      <p:sp>
        <p:nvSpPr>
          <p:cNvPr id="50" name="Овал 103"/>
          <p:cNvSpPr>
            <a:spLocks noChangeArrowheads="1"/>
          </p:cNvSpPr>
          <p:nvPr/>
        </p:nvSpPr>
        <p:spPr bwMode="auto">
          <a:xfrm>
            <a:off x="6450760" y="3554152"/>
            <a:ext cx="1646634" cy="1464469"/>
          </a:xfrm>
          <a:prstGeom prst="ellipse">
            <a:avLst/>
          </a:prstGeom>
          <a:solidFill>
            <a:srgbClr val="FF66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defTabSz="14747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4747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4747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747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5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ВСЕГО</a:t>
            </a:r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35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138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Штат:1806человек</a:t>
            </a:r>
            <a:endParaRPr lang="ru-RU" alt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7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Line 55"/>
          <p:cNvSpPr>
            <a:spLocks noChangeShapeType="1"/>
          </p:cNvSpPr>
          <p:nvPr/>
        </p:nvSpPr>
        <p:spPr bwMode="auto">
          <a:xfrm>
            <a:off x="1304355" y="1786508"/>
            <a:ext cx="5183981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52" name="Полилиния 87"/>
          <p:cNvSpPr>
            <a:spLocks/>
          </p:cNvSpPr>
          <p:nvPr/>
        </p:nvSpPr>
        <p:spPr bwMode="auto">
          <a:xfrm>
            <a:off x="1357933" y="3075956"/>
            <a:ext cx="261938" cy="54769"/>
          </a:xfrm>
          <a:custGeom>
            <a:avLst/>
            <a:gdLst>
              <a:gd name="T0" fmla="*/ 0 w 348343"/>
              <a:gd name="T1" fmla="*/ 0 h 73025"/>
              <a:gd name="T2" fmla="*/ 397741 w 348343"/>
              <a:gd name="T3" fmla="*/ 0 h 73025"/>
              <a:gd name="T4" fmla="*/ 0 60000 65536"/>
              <a:gd name="T5" fmla="*/ 0 60000 65536"/>
              <a:gd name="T6" fmla="*/ 0 w 348343"/>
              <a:gd name="T7" fmla="*/ 0 h 73025"/>
              <a:gd name="T8" fmla="*/ 348343 w 348343"/>
              <a:gd name="T9" fmla="*/ 0 h 730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8343" h="73025">
                <a:moveTo>
                  <a:pt x="0" y="0"/>
                </a:moveTo>
                <a:lnTo>
                  <a:pt x="348343" y="0"/>
                </a:lnTo>
              </a:path>
            </a:pathLst>
          </a:cu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70" tIns="34285" rIns="68570" bIns="34285" anchor="ctr"/>
          <a:lstStyle/>
          <a:p>
            <a:endParaRPr lang="ru-RU" sz="1350"/>
          </a:p>
        </p:txBody>
      </p:sp>
      <p:sp>
        <p:nvSpPr>
          <p:cNvPr id="53" name="TextBox 27"/>
          <p:cNvSpPr txBox="1">
            <a:spLocks noChangeArrowheads="1"/>
          </p:cNvSpPr>
          <p:nvPr/>
        </p:nvSpPr>
        <p:spPr bwMode="auto">
          <a:xfrm>
            <a:off x="8555494" y="4748761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20472" y="47319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5016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19" y="-19944"/>
            <a:ext cx="9144719" cy="5163443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9350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755650" y="69875"/>
            <a:ext cx="7800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области</a:t>
            </a:r>
          </a:p>
          <a:p>
            <a:pPr algn="ctr" eaLnBrk="1" hangingPunct="1"/>
            <a:endParaRPr lang="ru-RU" altLang="ru-RU" sz="2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323529" y="762258"/>
            <a:ext cx="84249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подразделений и численности ДПО по районам</a:t>
            </a:r>
            <a:endParaRPr lang="ru-RU" alt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966158" cy="95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1520" y="3147814"/>
            <a:ext cx="87849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1230350"/>
            <a:ext cx="8712968" cy="2925576"/>
          </a:xfrm>
          <a:prstGeom prst="rect">
            <a:avLst/>
          </a:prstGeom>
        </p:spPr>
      </p:pic>
      <p:sp>
        <p:nvSpPr>
          <p:cNvPr id="22" name="TextBox 14"/>
          <p:cNvSpPr txBox="1">
            <a:spLocks noChangeArrowheads="1"/>
          </p:cNvSpPr>
          <p:nvPr/>
        </p:nvSpPr>
        <p:spPr bwMode="auto">
          <a:xfrm>
            <a:off x="179512" y="4047570"/>
            <a:ext cx="432047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территориальных подразделения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бщей штатной численностью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615/551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охраняют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847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населенных пунктов с количеством проживающих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63 247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</a:t>
            </a:r>
            <a:endParaRPr lang="ru-RU" altLang="ru-RU" sz="1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113400"/>
              </p:ext>
            </p:extLst>
          </p:nvPr>
        </p:nvGraphicFramePr>
        <p:xfrm>
          <a:off x="4810125" y="1266825"/>
          <a:ext cx="392430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" name="Документ" r:id="rId8" imgW="6072341" imgH="5229987" progId="Word.Document.12">
                  <p:embed/>
                </p:oleObj>
              </mc:Choice>
              <mc:Fallback>
                <p:oleObj name="Документ" r:id="rId8" imgW="6072341" imgH="52299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10125" y="1266825"/>
                        <a:ext cx="3924300" cy="339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820472" y="47319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4018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19" y="-19944"/>
            <a:ext cx="9144719" cy="5163443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9350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755650" y="69875"/>
            <a:ext cx="7800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области</a:t>
            </a:r>
          </a:p>
          <a:p>
            <a:pPr algn="ctr" eaLnBrk="1" hangingPunct="1"/>
            <a:endParaRPr lang="ru-RU" altLang="ru-RU" sz="2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395536" y="627534"/>
            <a:ext cx="842493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создать пожарные подразделения </a:t>
            </a:r>
          </a:p>
          <a:p>
            <a:pPr algn="ctr"/>
            <a:r>
              <a:rPr lang="ru-RU" alt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</a:t>
            </a:r>
            <a:r>
              <a:rPr lang="ru-RU" alt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Региональными нормативами  </a:t>
            </a:r>
          </a:p>
          <a:p>
            <a:pPr algn="ctr"/>
            <a:r>
              <a:rPr lang="ru-RU" alt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градостроительного проектирования </a:t>
            </a:r>
            <a:endParaRPr lang="ru-RU" alt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966158" cy="95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1520" y="3147814"/>
            <a:ext cx="87849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42288"/>
            <a:ext cx="8640959" cy="281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1588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1.  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Поселок Светлый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образования «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Светлозерское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Холмогорского муниципального района.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1588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2.  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Поселок </a:t>
            </a:r>
            <a:r>
              <a:rPr lang="ru-RU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Лойга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образования «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Лойгинское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Устьянского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муниципального района.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1588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3.  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Поселок Двинской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образования «Двинское» Холмогорского муниципального района.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1588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4.  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Поселок </a:t>
            </a:r>
            <a:r>
              <a:rPr lang="ru-RU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Талаги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образования «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Талажское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Приморского муниципального района.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1588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5.  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Поселок </a:t>
            </a:r>
            <a:r>
              <a:rPr lang="ru-RU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Сельменьга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образования «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Борецкое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Виноградовского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муниципального района.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22 июля 2008 года № 123-ФЗ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Технический регламент о требованиях пожарной безопасности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подразделения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пожарной охраны должны размещаться в зданиях пожарных депо.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20472" y="47319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88293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2499</TotalTime>
  <Words>2080</Words>
  <Application>Microsoft Office PowerPoint</Application>
  <PresentationFormat>Экран (16:9)</PresentationFormat>
  <Paragraphs>582</Paragraphs>
  <Slides>32</Slides>
  <Notes>17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32</vt:i4>
      </vt:variant>
    </vt:vector>
  </HeadingPairs>
  <TitlesOfParts>
    <vt:vector size="42" baseType="lpstr">
      <vt:lpstr>Arial</vt:lpstr>
      <vt:lpstr>Arial Cyr</vt:lpstr>
      <vt:lpstr>Calibri</vt:lpstr>
      <vt:lpstr>Tahoma</vt:lpstr>
      <vt:lpstr>Times New Roman</vt:lpstr>
      <vt:lpstr>Wingdings</vt:lpstr>
      <vt:lpstr>Тема Office</vt:lpstr>
      <vt:lpstr>Лист</vt:lpstr>
      <vt:lpstr>Документ</vt:lpstr>
      <vt:lpstr>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Стас Черных</dc:creator>
  <cp:lastModifiedBy>Маслянка Юрий Ярославович</cp:lastModifiedBy>
  <cp:revision>152</cp:revision>
  <cp:lastPrinted>2019-01-15T09:13:34Z</cp:lastPrinted>
  <dcterms:created xsi:type="dcterms:W3CDTF">2019-01-11T08:14:36Z</dcterms:created>
  <dcterms:modified xsi:type="dcterms:W3CDTF">2019-03-23T11:37:04Z</dcterms:modified>
</cp:coreProperties>
</file>