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5" r:id="rId5"/>
    <p:sldId id="263" r:id="rId6"/>
    <p:sldId id="264" r:id="rId7"/>
    <p:sldId id="266" r:id="rId8"/>
    <p:sldId id="267" r:id="rId9"/>
    <p:sldId id="268" r:id="rId10"/>
    <p:sldId id="269" r:id="rId11"/>
    <p:sldId id="273" r:id="rId12"/>
    <p:sldId id="278" r:id="rId13"/>
    <p:sldId id="277" r:id="rId14"/>
    <p:sldId id="276" r:id="rId15"/>
    <p:sldId id="272" r:id="rId16"/>
    <p:sldId id="280" r:id="rId17"/>
    <p:sldId id="283" r:id="rId18"/>
    <p:sldId id="284" r:id="rId19"/>
    <p:sldId id="285" r:id="rId20"/>
    <p:sldId id="286" r:id="rId21"/>
    <p:sldId id="281" r:id="rId22"/>
    <p:sldId id="279" r:id="rId23"/>
    <p:sldId id="275" r:id="rId24"/>
    <p:sldId id="287" r:id="rId25"/>
    <p:sldId id="288" r:id="rId26"/>
    <p:sldId id="270" r:id="rId27"/>
    <p:sldId id="289" r:id="rId28"/>
    <p:sldId id="260"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5" autoAdjust="0"/>
    <p:restoredTop sz="94622" autoAdjust="0"/>
  </p:normalViewPr>
  <p:slideViewPr>
    <p:cSldViewPr>
      <p:cViewPr varScale="1">
        <p:scale>
          <a:sx n="86" d="100"/>
          <a:sy n="86" d="100"/>
        </p:scale>
        <p:origin x="-1374" y="-90"/>
      </p:cViewPr>
      <p:guideLst>
        <p:guide orient="horz" pos="2160"/>
        <p:guide pos="2880"/>
      </p:guideLst>
    </p:cSldViewPr>
  </p:slideViewPr>
  <p:outlineViewPr>
    <p:cViewPr>
      <p:scale>
        <a:sx n="33" d="100"/>
        <a:sy n="33" d="100"/>
      </p:scale>
      <p:origin x="48" y="56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temp\&#1042;&#1080;&#1076;&#1099;%20&#1076;&#1086;&#1082;&#1091;&#1084;&#1077;&#1085;&#1090;&#1086;&#1074;.xls"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3.xml.rels><?xml version="1.0" encoding="UTF-8" standalone="yes"?>
<Relationships xmlns="http://schemas.openxmlformats.org/package/2006/relationships"><Relationship Id="rId1" Type="http://schemas.openxmlformats.org/officeDocument/2006/relationships/oleObject" Target="file:///C:\Users\isakovaev\Desktop\&#1051;&#1080;&#1089;&#1090;%20Microsoft%20Excel.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isakovaev\Desktop\&#1051;&#1080;&#1089;&#1090;%20Microsoft%20Exce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dirty="0" smtClean="0"/>
              <a:t>Динамика внесения</a:t>
            </a:r>
            <a:r>
              <a:rPr lang="ru-RU" baseline="0" dirty="0" smtClean="0"/>
              <a:t> в регистр МНПА</a:t>
            </a:r>
            <a:endParaRPr lang="ru-RU" dirty="0"/>
          </a:p>
        </c:rich>
      </c:tx>
      <c:layout/>
    </c:title>
    <c:plotArea>
      <c:layout/>
      <c:barChart>
        <c:barDir val="col"/>
        <c:grouping val="clustered"/>
        <c:ser>
          <c:idx val="0"/>
          <c:order val="0"/>
          <c:tx>
            <c:v>Внесенные МНПА</c:v>
          </c:tx>
          <c:cat>
            <c:numRef>
              <c:f>Лист1!$B$3:$B$13</c:f>
              <c:numCache>
                <c:formatCode>General</c:formatCode>
                <c:ptCount val="11"/>
                <c:pt idx="0">
                  <c:v>2009</c:v>
                </c:pt>
                <c:pt idx="1">
                  <c:v>2010</c:v>
                </c:pt>
                <c:pt idx="2">
                  <c:v>2011</c:v>
                </c:pt>
                <c:pt idx="3">
                  <c:v>2012</c:v>
                </c:pt>
                <c:pt idx="4">
                  <c:v>2013</c:v>
                </c:pt>
                <c:pt idx="5">
                  <c:v>2014</c:v>
                </c:pt>
                <c:pt idx="6">
                  <c:v>2015</c:v>
                </c:pt>
                <c:pt idx="7">
                  <c:v>2016</c:v>
                </c:pt>
                <c:pt idx="8">
                  <c:v>2017</c:v>
                </c:pt>
                <c:pt idx="9">
                  <c:v>2018</c:v>
                </c:pt>
                <c:pt idx="10">
                  <c:v>2019</c:v>
                </c:pt>
              </c:numCache>
            </c:numRef>
          </c:cat>
          <c:val>
            <c:numRef>
              <c:f>Лист1!$C$3:$C$13</c:f>
              <c:numCache>
                <c:formatCode>General</c:formatCode>
                <c:ptCount val="11"/>
                <c:pt idx="0">
                  <c:v>4360</c:v>
                </c:pt>
                <c:pt idx="1">
                  <c:v>9652</c:v>
                </c:pt>
                <c:pt idx="2">
                  <c:v>12073</c:v>
                </c:pt>
                <c:pt idx="3">
                  <c:v>12249</c:v>
                </c:pt>
                <c:pt idx="4">
                  <c:v>10286</c:v>
                </c:pt>
                <c:pt idx="5">
                  <c:v>10573</c:v>
                </c:pt>
                <c:pt idx="6">
                  <c:v>11968</c:v>
                </c:pt>
                <c:pt idx="7">
                  <c:v>9351</c:v>
                </c:pt>
                <c:pt idx="8">
                  <c:v>7658</c:v>
                </c:pt>
                <c:pt idx="9">
                  <c:v>7896</c:v>
                </c:pt>
                <c:pt idx="10">
                  <c:v>6225</c:v>
                </c:pt>
              </c:numCache>
            </c:numRef>
          </c:val>
        </c:ser>
        <c:axId val="63793024"/>
        <c:axId val="63877504"/>
      </c:barChart>
      <c:catAx>
        <c:axId val="63793024"/>
        <c:scaling>
          <c:orientation val="minMax"/>
        </c:scaling>
        <c:axPos val="b"/>
        <c:numFmt formatCode="General" sourceLinked="1"/>
        <c:tickLblPos val="nextTo"/>
        <c:crossAx val="63877504"/>
        <c:crosses val="autoZero"/>
        <c:auto val="1"/>
        <c:lblAlgn val="ctr"/>
        <c:lblOffset val="100"/>
      </c:catAx>
      <c:valAx>
        <c:axId val="63877504"/>
        <c:scaling>
          <c:orientation val="minMax"/>
        </c:scaling>
        <c:axPos val="l"/>
        <c:majorGridlines/>
        <c:numFmt formatCode="General" sourceLinked="1"/>
        <c:tickLblPos val="nextTo"/>
        <c:crossAx val="63793024"/>
        <c:crosses val="autoZero"/>
        <c:crossBetween val="between"/>
      </c:valAx>
    </c:plotArea>
    <c:legend>
      <c:legendPos val="r"/>
      <c:layout/>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view3D>
      <c:rAngAx val="1"/>
    </c:view3D>
    <c:plotArea>
      <c:layout>
        <c:manualLayout>
          <c:layoutTarget val="inner"/>
          <c:xMode val="edge"/>
          <c:yMode val="edge"/>
          <c:x val="4.1107535670639767E-2"/>
          <c:y val="0.10735522140052083"/>
          <c:w val="0.93369685114352485"/>
          <c:h val="0.73055831960700024"/>
        </c:manualLayout>
      </c:layout>
      <c:bar3DChart>
        <c:barDir val="col"/>
        <c:grouping val="standard"/>
        <c:ser>
          <c:idx val="0"/>
          <c:order val="0"/>
          <c:spPr>
            <a:solidFill>
              <a:schemeClr val="accent3">
                <a:lumMod val="50000"/>
              </a:schemeClr>
            </a:solidFill>
          </c:spPr>
          <c:dLbls>
            <c:dLbl>
              <c:idx val="8"/>
              <c:layout/>
              <c:tx>
                <c:rich>
                  <a:bodyPr/>
                  <a:lstStyle/>
                  <a:p>
                    <a:r>
                      <a:rPr lang="ru-RU" smtClean="0"/>
                      <a:t>380</a:t>
                    </a:r>
                    <a:endParaRPr lang="en-US" dirty="0"/>
                  </a:p>
                </c:rich>
              </c:tx>
              <c:showVal val="1"/>
            </c:dLbl>
            <c:txPr>
              <a:bodyPr/>
              <a:lstStyle/>
              <a:p>
                <a:pPr>
                  <a:defRPr sz="2000" b="1">
                    <a:solidFill>
                      <a:schemeClr val="tx1"/>
                    </a:solidFill>
                  </a:defRPr>
                </a:pPr>
                <a:endParaRPr lang="ru-RU"/>
              </a:p>
            </c:txPr>
            <c:showVal val="1"/>
          </c:dLbls>
          <c:cat>
            <c:numRef>
              <c:f>Лист2!$B$3:$B$11</c:f>
              <c:numCache>
                <c:formatCode>General</c:formatCode>
                <c:ptCount val="9"/>
                <c:pt idx="0">
                  <c:v>2011</c:v>
                </c:pt>
                <c:pt idx="1">
                  <c:v>2012</c:v>
                </c:pt>
                <c:pt idx="2">
                  <c:v>2013</c:v>
                </c:pt>
                <c:pt idx="3">
                  <c:v>2014</c:v>
                </c:pt>
                <c:pt idx="4">
                  <c:v>2015</c:v>
                </c:pt>
                <c:pt idx="5">
                  <c:v>2016</c:v>
                </c:pt>
                <c:pt idx="6">
                  <c:v>2017</c:v>
                </c:pt>
                <c:pt idx="7">
                  <c:v>2018</c:v>
                </c:pt>
                <c:pt idx="8">
                  <c:v>2019</c:v>
                </c:pt>
              </c:numCache>
            </c:numRef>
          </c:cat>
          <c:val>
            <c:numRef>
              <c:f>Лист2!$C$3:$C$11</c:f>
              <c:numCache>
                <c:formatCode>General</c:formatCode>
                <c:ptCount val="9"/>
                <c:pt idx="0">
                  <c:v>272</c:v>
                </c:pt>
                <c:pt idx="1">
                  <c:v>327</c:v>
                </c:pt>
                <c:pt idx="2">
                  <c:v>411</c:v>
                </c:pt>
                <c:pt idx="3">
                  <c:v>317</c:v>
                </c:pt>
                <c:pt idx="4">
                  <c:v>693</c:v>
                </c:pt>
                <c:pt idx="5">
                  <c:v>636</c:v>
                </c:pt>
                <c:pt idx="6">
                  <c:v>558</c:v>
                </c:pt>
                <c:pt idx="7">
                  <c:v>517</c:v>
                </c:pt>
                <c:pt idx="8">
                  <c:v>374</c:v>
                </c:pt>
              </c:numCache>
            </c:numRef>
          </c:val>
        </c:ser>
        <c:shape val="cylinder"/>
        <c:axId val="110020864"/>
        <c:axId val="105259008"/>
        <c:axId val="102259776"/>
      </c:bar3DChart>
      <c:catAx>
        <c:axId val="110020864"/>
        <c:scaling>
          <c:orientation val="minMax"/>
        </c:scaling>
        <c:axPos val="b"/>
        <c:numFmt formatCode="General" sourceLinked="1"/>
        <c:tickLblPos val="nextTo"/>
        <c:txPr>
          <a:bodyPr/>
          <a:lstStyle/>
          <a:p>
            <a:pPr>
              <a:defRPr sz="1800" b="1">
                <a:solidFill>
                  <a:sysClr val="windowText" lastClr="000000"/>
                </a:solidFill>
              </a:defRPr>
            </a:pPr>
            <a:endParaRPr lang="ru-RU"/>
          </a:p>
        </c:txPr>
        <c:crossAx val="105259008"/>
        <c:crosses val="autoZero"/>
        <c:auto val="1"/>
        <c:lblAlgn val="ctr"/>
        <c:lblOffset val="100"/>
      </c:catAx>
      <c:valAx>
        <c:axId val="105259008"/>
        <c:scaling>
          <c:orientation val="minMax"/>
        </c:scaling>
        <c:delete val="1"/>
        <c:axPos val="l"/>
        <c:majorGridlines/>
        <c:numFmt formatCode="General" sourceLinked="1"/>
        <c:tickLblPos val="none"/>
        <c:crossAx val="110020864"/>
        <c:crosses val="autoZero"/>
        <c:crossBetween val="between"/>
      </c:valAx>
      <c:serAx>
        <c:axId val="102259776"/>
        <c:scaling>
          <c:orientation val="minMax"/>
        </c:scaling>
        <c:delete val="1"/>
        <c:axPos val="b"/>
        <c:tickLblPos val="none"/>
        <c:crossAx val="105259008"/>
        <c:crosses val="autoZero"/>
      </c:serAx>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ru-RU"/>
  <c:chart>
    <c:plotArea>
      <c:layout>
        <c:manualLayout>
          <c:layoutTarget val="inner"/>
          <c:xMode val="edge"/>
          <c:yMode val="edge"/>
          <c:x val="8.2176633509229838E-2"/>
          <c:y val="0.11337575739447749"/>
          <c:w val="0.71822809060471193"/>
          <c:h val="0.80038222248809965"/>
        </c:manualLayout>
      </c:layout>
      <c:doughnutChart>
        <c:varyColors val="1"/>
        <c:ser>
          <c:idx val="0"/>
          <c:order val="0"/>
          <c:spPr>
            <a:scene3d>
              <a:camera prst="orthographicFront"/>
              <a:lightRig rig="threePt" dir="t"/>
            </a:scene3d>
            <a:sp3d>
              <a:bevelT w="190500" h="38100"/>
            </a:sp3d>
          </c:spPr>
          <c:dLbls>
            <c:txPr>
              <a:bodyPr/>
              <a:lstStyle/>
              <a:p>
                <a:pPr>
                  <a:defRPr sz="2800" b="1">
                    <a:solidFill>
                      <a:schemeClr val="bg1"/>
                    </a:solidFill>
                  </a:defRPr>
                </a:pPr>
                <a:endParaRPr lang="ru-RU"/>
              </a:p>
            </c:txPr>
            <c:showVal val="1"/>
            <c:showLeaderLines val="1"/>
          </c:dLbls>
          <c:cat>
            <c:strRef>
              <c:f>Лист3!$A$1:$A$3</c:f>
              <c:strCache>
                <c:ptCount val="3"/>
                <c:pt idx="0">
                  <c:v>принятие муниципального нормативного правового акта по вопросам, относящимся к компетенции органов государственной власти или органов местного самоуправления иного уровня</c:v>
                </c:pt>
                <c:pt idx="1">
                  <c:v>принятие муниципального нормативного правового акта органом местного самоуправления, который не обладает полномочиями по его принятию</c:v>
                </c:pt>
                <c:pt idx="2">
                  <c:v>несоответствие муниципального нормативного правового акта или его части нормативному правовому акту, имеющему большую юридическую силу</c:v>
                </c:pt>
              </c:strCache>
            </c:strRef>
          </c:cat>
          <c:val>
            <c:numRef>
              <c:f>Лист3!$B$1:$B$3</c:f>
              <c:numCache>
                <c:formatCode>0%</c:formatCode>
                <c:ptCount val="3"/>
                <c:pt idx="0">
                  <c:v>0.1</c:v>
                </c:pt>
                <c:pt idx="1">
                  <c:v>0.25</c:v>
                </c:pt>
                <c:pt idx="2">
                  <c:v>0.65000000000000058</c:v>
                </c:pt>
              </c:numCache>
            </c:numRef>
          </c:val>
        </c:ser>
        <c:firstSliceAng val="0"/>
        <c:holeSize val="50"/>
      </c:doughnutChart>
    </c:plotArea>
    <c:plotVisOnly val="1"/>
    <c:dispBlanksAs val="zero"/>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view3D>
      <c:rAngAx val="1"/>
    </c:view3D>
    <c:plotArea>
      <c:layout>
        <c:manualLayout>
          <c:layoutTarget val="inner"/>
          <c:xMode val="edge"/>
          <c:yMode val="edge"/>
          <c:x val="1.4981273408239701E-2"/>
          <c:y val="3.4188034188034191E-2"/>
          <c:w val="0.69458889970214366"/>
          <c:h val="0.87674648361262564"/>
        </c:manualLayout>
      </c:layout>
      <c:bar3DChart>
        <c:barDir val="col"/>
        <c:grouping val="clustered"/>
        <c:ser>
          <c:idx val="0"/>
          <c:order val="0"/>
          <c:tx>
            <c:strRef>
              <c:f>Лист1!$C$4</c:f>
              <c:strCache>
                <c:ptCount val="1"/>
                <c:pt idx="0">
                  <c:v>всего экспертиз</c:v>
                </c:pt>
              </c:strCache>
            </c:strRef>
          </c:tx>
          <c:dLbls>
            <c:txPr>
              <a:bodyPr/>
              <a:lstStyle/>
              <a:p>
                <a:pPr>
                  <a:defRPr sz="1600" b="1"/>
                </a:pPr>
                <a:endParaRPr lang="ru-RU"/>
              </a:p>
            </c:txPr>
            <c:showVal val="1"/>
          </c:dLbls>
          <c:cat>
            <c:numRef>
              <c:f>Лист1!$B$5:$B$8</c:f>
              <c:numCache>
                <c:formatCode>General</c:formatCode>
                <c:ptCount val="4"/>
                <c:pt idx="0">
                  <c:v>2016</c:v>
                </c:pt>
                <c:pt idx="1">
                  <c:v>2017</c:v>
                </c:pt>
                <c:pt idx="2">
                  <c:v>2018</c:v>
                </c:pt>
                <c:pt idx="3">
                  <c:v>2019</c:v>
                </c:pt>
              </c:numCache>
            </c:numRef>
          </c:cat>
          <c:val>
            <c:numRef>
              <c:f>Лист1!$C$5:$C$8</c:f>
              <c:numCache>
                <c:formatCode>General</c:formatCode>
                <c:ptCount val="4"/>
                <c:pt idx="0">
                  <c:v>636</c:v>
                </c:pt>
                <c:pt idx="1">
                  <c:v>558</c:v>
                </c:pt>
                <c:pt idx="2">
                  <c:v>517</c:v>
                </c:pt>
                <c:pt idx="3">
                  <c:v>380</c:v>
                </c:pt>
              </c:numCache>
            </c:numRef>
          </c:val>
        </c:ser>
        <c:ser>
          <c:idx val="2"/>
          <c:order val="1"/>
          <c:tx>
            <c:strRef>
              <c:f>Лист1!$E$4</c:f>
              <c:strCache>
                <c:ptCount val="1"/>
                <c:pt idx="0">
                  <c:v>ответ получен в срок</c:v>
                </c:pt>
              </c:strCache>
            </c:strRef>
          </c:tx>
          <c:dLbls>
            <c:dLbl>
              <c:idx val="0"/>
              <c:layout>
                <c:manualLayout>
                  <c:x val="3.9325842696629233E-2"/>
                  <c:y val="0"/>
                </c:manualLayout>
              </c:layout>
              <c:showVal val="1"/>
            </c:dLbl>
            <c:dLbl>
              <c:idx val="1"/>
              <c:layout>
                <c:manualLayout>
                  <c:x val="2.2471910112359595E-2"/>
                  <c:y val="0"/>
                </c:manualLayout>
              </c:layout>
              <c:showVal val="1"/>
            </c:dLbl>
            <c:dLbl>
              <c:idx val="2"/>
              <c:layout>
                <c:manualLayout>
                  <c:x val="1.8726591760299637E-2"/>
                  <c:y val="0"/>
                </c:manualLayout>
              </c:layout>
              <c:showVal val="1"/>
            </c:dLbl>
            <c:dLbl>
              <c:idx val="3"/>
              <c:layout>
                <c:manualLayout>
                  <c:x val="1.6853932584269732E-2"/>
                  <c:y val="0"/>
                </c:manualLayout>
              </c:layout>
              <c:tx>
                <c:rich>
                  <a:bodyPr/>
                  <a:lstStyle/>
                  <a:p>
                    <a:r>
                      <a:rPr lang="en-US" dirty="0" smtClean="0"/>
                      <a:t>2</a:t>
                    </a:r>
                    <a:r>
                      <a:rPr lang="ru-RU" dirty="0" smtClean="0"/>
                      <a:t>64</a:t>
                    </a:r>
                    <a:endParaRPr lang="en-US" dirty="0"/>
                  </a:p>
                </c:rich>
              </c:tx>
              <c:showVal val="1"/>
            </c:dLbl>
            <c:txPr>
              <a:bodyPr/>
              <a:lstStyle/>
              <a:p>
                <a:pPr>
                  <a:defRPr sz="1600" b="1"/>
                </a:pPr>
                <a:endParaRPr lang="ru-RU"/>
              </a:p>
            </c:txPr>
            <c:showVal val="1"/>
          </c:dLbls>
          <c:cat>
            <c:numRef>
              <c:f>Лист1!$B$5:$B$8</c:f>
              <c:numCache>
                <c:formatCode>General</c:formatCode>
                <c:ptCount val="4"/>
                <c:pt idx="0">
                  <c:v>2016</c:v>
                </c:pt>
                <c:pt idx="1">
                  <c:v>2017</c:v>
                </c:pt>
                <c:pt idx="2">
                  <c:v>2018</c:v>
                </c:pt>
                <c:pt idx="3">
                  <c:v>2019</c:v>
                </c:pt>
              </c:numCache>
            </c:numRef>
          </c:cat>
          <c:val>
            <c:numRef>
              <c:f>Лист1!$E$5:$E$8</c:f>
              <c:numCache>
                <c:formatCode>General</c:formatCode>
                <c:ptCount val="4"/>
                <c:pt idx="0">
                  <c:v>336</c:v>
                </c:pt>
                <c:pt idx="1">
                  <c:v>388</c:v>
                </c:pt>
                <c:pt idx="2">
                  <c:v>401</c:v>
                </c:pt>
                <c:pt idx="3">
                  <c:v>250</c:v>
                </c:pt>
              </c:numCache>
            </c:numRef>
          </c:val>
        </c:ser>
        <c:shape val="cylinder"/>
        <c:axId val="84156416"/>
        <c:axId val="84157952"/>
        <c:axId val="0"/>
      </c:bar3DChart>
      <c:catAx>
        <c:axId val="84156416"/>
        <c:scaling>
          <c:orientation val="minMax"/>
        </c:scaling>
        <c:axPos val="b"/>
        <c:numFmt formatCode="General" sourceLinked="1"/>
        <c:tickLblPos val="nextTo"/>
        <c:txPr>
          <a:bodyPr/>
          <a:lstStyle/>
          <a:p>
            <a:pPr>
              <a:defRPr sz="1400" b="1"/>
            </a:pPr>
            <a:endParaRPr lang="ru-RU"/>
          </a:p>
        </c:txPr>
        <c:crossAx val="84157952"/>
        <c:crosses val="autoZero"/>
        <c:auto val="1"/>
        <c:lblAlgn val="ctr"/>
        <c:lblOffset val="100"/>
      </c:catAx>
      <c:valAx>
        <c:axId val="84157952"/>
        <c:scaling>
          <c:orientation val="minMax"/>
        </c:scaling>
        <c:delete val="1"/>
        <c:axPos val="l"/>
        <c:numFmt formatCode="General" sourceLinked="1"/>
        <c:tickLblPos val="none"/>
        <c:crossAx val="84156416"/>
        <c:crosses val="autoZero"/>
        <c:crossBetween val="between"/>
      </c:valAx>
    </c:plotArea>
    <c:legend>
      <c:legendPos val="r"/>
      <c:legendEntry>
        <c:idx val="0"/>
        <c:txPr>
          <a:bodyPr/>
          <a:lstStyle/>
          <a:p>
            <a:pPr>
              <a:defRPr sz="1600"/>
            </a:pPr>
            <a:endParaRPr lang="ru-RU"/>
          </a:p>
        </c:txPr>
      </c:legendEntry>
      <c:legendEntry>
        <c:idx val="1"/>
        <c:txPr>
          <a:bodyPr/>
          <a:lstStyle/>
          <a:p>
            <a:pPr>
              <a:defRPr sz="1600"/>
            </a:pPr>
            <a:endParaRPr lang="ru-RU"/>
          </a:p>
        </c:txPr>
      </c:legendEntry>
      <c:layout>
        <c:manualLayout>
          <c:xMode val="edge"/>
          <c:yMode val="edge"/>
          <c:x val="0.73578740157480371"/>
          <c:y val="0.29116952688606235"/>
          <c:w val="0.25297664336901737"/>
          <c:h val="0.27065239921932838"/>
        </c:manualLayout>
      </c:layout>
    </c:legend>
    <c:plotVisOnly val="1"/>
    <c:dispBlanksAs val="gap"/>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22.11.2019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22.11.2019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22.11.2019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22.11.2019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22.11.2019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22.11.2019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22.11.2019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22.11.2019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22.11.2019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22.11.2019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22.11.2019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98000">
              <a:srgbClr val="85C2FF"/>
            </a:gs>
            <a:gs pos="100000">
              <a:srgbClr val="DEDFF2"/>
            </a:gs>
            <a:gs pos="82000">
              <a:srgbClr val="C4D6EB"/>
            </a:gs>
            <a:gs pos="100000">
              <a:srgbClr val="FFEBFA"/>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22.11.2019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consultantplus://offline/ref=477329E28082A467C56AB895541CCCF1C3E3FE9E2145F2268FF7D7B3F8D25C50D5FD1EC24497550B0E51FEF6FF816EDDA0D1BCB592B597A6mBwAL"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pravo.minjust.ru/"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vk.com/public179828581"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24745"/>
            <a:ext cx="7918648" cy="2475706"/>
          </a:xfrm>
        </p:spPr>
        <p:txBody>
          <a:bodyPr>
            <a:normAutofit fontScale="90000"/>
          </a:bodyPr>
          <a:lstStyle/>
          <a:p>
            <a:r>
              <a:rPr lang="ru-RU" dirty="0" smtClean="0">
                <a:cs typeface="Times New Roman" pitchFamily="18" charset="0"/>
              </a:rPr>
              <a:t/>
            </a:r>
            <a:br>
              <a:rPr lang="ru-RU" dirty="0" smtClean="0">
                <a:cs typeface="Times New Roman" pitchFamily="18" charset="0"/>
              </a:rPr>
            </a:br>
            <a:r>
              <a:rPr lang="ru-RU" sz="3600" b="1" dirty="0"/>
              <a:t>Об организации и ведении регистра муниципальных нормативных правовых актов муниципальных образований Архангельской </a:t>
            </a:r>
            <a:r>
              <a:rPr lang="ru-RU" sz="3600" b="1" dirty="0" smtClean="0"/>
              <a:t>области. Проведение правовой и </a:t>
            </a:r>
            <a:r>
              <a:rPr lang="ru-RU" sz="3600" b="1" dirty="0" err="1" smtClean="0"/>
              <a:t>антикоррупционной</a:t>
            </a:r>
            <a:r>
              <a:rPr lang="ru-RU" sz="3600" b="1" dirty="0" smtClean="0"/>
              <a:t> экспертизы МНПА Архангельской области</a:t>
            </a:r>
            <a:endParaRPr lang="ru-RU" sz="3600" b="1"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611560" y="4221088"/>
            <a:ext cx="8064896" cy="2279104"/>
          </a:xfrm>
        </p:spPr>
        <p:txBody>
          <a:bodyPr>
            <a:normAutofit fontScale="25000" lnSpcReduction="20000"/>
          </a:bodyPr>
          <a:lstStyle/>
          <a:p>
            <a:r>
              <a:rPr lang="ru-RU" sz="4000" dirty="0">
                <a:cs typeface="Times New Roman" pitchFamily="18" charset="0"/>
              </a:rPr>
              <a:t/>
            </a:r>
            <a:br>
              <a:rPr lang="ru-RU" sz="4000" dirty="0">
                <a:cs typeface="Times New Roman" pitchFamily="18" charset="0"/>
              </a:rPr>
            </a:br>
            <a:r>
              <a:rPr lang="ru-RU" sz="4000" dirty="0">
                <a:cs typeface="Times New Roman" pitchFamily="18" charset="0"/>
              </a:rPr>
              <a:t/>
            </a:r>
            <a:br>
              <a:rPr lang="ru-RU" sz="4000" dirty="0">
                <a:cs typeface="Times New Roman" pitchFamily="18" charset="0"/>
              </a:rPr>
            </a:br>
            <a:r>
              <a:rPr lang="ru-RU" sz="4000" dirty="0">
                <a:cs typeface="Times New Roman" pitchFamily="18" charset="0"/>
              </a:rPr>
              <a:t/>
            </a:r>
            <a:br>
              <a:rPr lang="ru-RU" sz="4000" dirty="0">
                <a:cs typeface="Times New Roman" pitchFamily="18" charset="0"/>
              </a:rPr>
            </a:br>
            <a:r>
              <a:rPr lang="ru-RU" sz="8000" dirty="0">
                <a:cs typeface="Times New Roman" pitchFamily="18" charset="0"/>
              </a:rPr>
              <a:t/>
            </a:r>
            <a:br>
              <a:rPr lang="ru-RU" sz="8000" dirty="0">
                <a:cs typeface="Times New Roman" pitchFamily="18" charset="0"/>
              </a:rPr>
            </a:br>
            <a:r>
              <a:rPr lang="ru-RU" sz="8000" i="1" dirty="0">
                <a:cs typeface="Times New Roman" pitchFamily="18" charset="0"/>
              </a:rPr>
              <a:t/>
            </a:r>
            <a:br>
              <a:rPr lang="ru-RU" sz="8000" i="1" dirty="0">
                <a:cs typeface="Times New Roman" pitchFamily="18" charset="0"/>
              </a:rPr>
            </a:br>
            <a:r>
              <a:rPr lang="ru-RU" sz="8000" i="1" dirty="0">
                <a:effectLst>
                  <a:outerShdw blurRad="38100" dist="38100" dir="2700000" algn="tl">
                    <a:srgbClr val="000000">
                      <a:alpha val="43137"/>
                    </a:srgbClr>
                  </a:outerShdw>
                </a:effectLst>
                <a:latin typeface="+mj-lt"/>
                <a:cs typeface="Times New Roman" pitchFamily="18" charset="0"/>
              </a:rPr>
              <a:t/>
            </a:r>
            <a:br>
              <a:rPr lang="ru-RU" sz="8000" i="1" dirty="0">
                <a:effectLst>
                  <a:outerShdw blurRad="38100" dist="38100" dir="2700000" algn="tl">
                    <a:srgbClr val="000000">
                      <a:alpha val="43137"/>
                    </a:srgbClr>
                  </a:outerShdw>
                </a:effectLst>
                <a:latin typeface="+mj-lt"/>
                <a:cs typeface="Times New Roman" pitchFamily="18" charset="0"/>
              </a:rPr>
            </a:br>
            <a:r>
              <a:rPr lang="ru-RU" sz="8000" b="1" i="1" dirty="0" smtClean="0">
                <a:solidFill>
                  <a:srgbClr val="C00000"/>
                </a:solidFill>
                <a:effectLst>
                  <a:outerShdw blurRad="38100" dist="38100" dir="2700000" algn="tl">
                    <a:srgbClr val="000000">
                      <a:alpha val="43137"/>
                    </a:srgbClr>
                  </a:outerShdw>
                </a:effectLst>
                <a:latin typeface="+mj-lt"/>
                <a:cs typeface="Times New Roman" pitchFamily="18" charset="0"/>
              </a:rPr>
              <a:t>ПОНОМАРЕВ ДМИТРИЙ НИКОЛАЕВИЧ, </a:t>
            </a:r>
            <a:r>
              <a:rPr lang="ru-RU" sz="8000" b="1" i="1" dirty="0" smtClean="0">
                <a:solidFill>
                  <a:schemeClr val="tx1"/>
                </a:solidFill>
                <a:effectLst>
                  <a:outerShdw blurRad="38100" dist="38100" dir="2700000" algn="tl">
                    <a:srgbClr val="000000">
                      <a:alpha val="43137"/>
                    </a:srgbClr>
                  </a:outerShdw>
                </a:effectLst>
                <a:latin typeface="+mj-lt"/>
                <a:cs typeface="Times New Roman" pitchFamily="18" charset="0"/>
              </a:rPr>
              <a:t>НАЧАЛЬНИК </a:t>
            </a:r>
            <a:r>
              <a:rPr lang="ru-RU" sz="8000" b="1" i="1" dirty="0">
                <a:solidFill>
                  <a:schemeClr val="tx1"/>
                </a:solidFill>
                <a:effectLst>
                  <a:outerShdw blurRad="38100" dist="38100" dir="2700000" algn="tl">
                    <a:srgbClr val="000000">
                      <a:alpha val="43137"/>
                    </a:srgbClr>
                  </a:outerShdw>
                </a:effectLst>
                <a:latin typeface="+mj-lt"/>
                <a:cs typeface="Times New Roman" pitchFamily="18" charset="0"/>
              </a:rPr>
              <a:t>ОТДЕЛА РЕГИСТРА МУНИЦИПАЛЬНЫХ ПРАВОВЫХ АКТОВ И ПРАВОВОГО ОБЕСПЕЧЕНИЯ МЕСТНОГО САМОУПРАВЛЕНИЯ ПРАВОВОГО ДЕПАРТАМЕНТА АДМИНИСТРАЦИИ ГУБЕРНАТОРА АРХАНГЕЛЬСКОЙ ОБЛАСТИ И ПРАВИТЕЛЬСТВА АРХАНГЕЛЬСКОЙ ОБЛАСТИ</a:t>
            </a:r>
            <a:r>
              <a:rPr lang="ru-RU" sz="8000" b="1" i="1" dirty="0">
                <a:solidFill>
                  <a:srgbClr val="C00000"/>
                </a:solidFill>
                <a:effectLst>
                  <a:outerShdw blurRad="38100" dist="38100" dir="2700000" algn="tl">
                    <a:srgbClr val="000000">
                      <a:alpha val="43137"/>
                    </a:srgbClr>
                  </a:outerShdw>
                </a:effectLst>
                <a:latin typeface="+mj-lt"/>
                <a:cs typeface="Times New Roman" pitchFamily="18" charset="0"/>
              </a:rPr>
              <a:t/>
            </a:r>
            <a:br>
              <a:rPr lang="ru-RU" sz="8000" b="1" i="1" dirty="0">
                <a:solidFill>
                  <a:srgbClr val="C00000"/>
                </a:solidFill>
                <a:effectLst>
                  <a:outerShdw blurRad="38100" dist="38100" dir="2700000" algn="tl">
                    <a:srgbClr val="000000">
                      <a:alpha val="43137"/>
                    </a:srgbClr>
                  </a:outerShdw>
                </a:effectLst>
                <a:latin typeface="+mj-lt"/>
                <a:cs typeface="Times New Roman" pitchFamily="18" charset="0"/>
              </a:rPr>
            </a:br>
            <a:endParaRPr lang="ru-RU" sz="8000" i="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xmlns="" val="2230946718"/>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xmlns="" val="2797349748"/>
              </p:ext>
            </p:extLst>
          </p:nvPr>
        </p:nvGraphicFramePr>
        <p:xfrm>
          <a:off x="251520" y="675246"/>
          <a:ext cx="4968552" cy="6080780"/>
        </p:xfrm>
        <a:graphic>
          <a:graphicData uri="http://schemas.openxmlformats.org/drawingml/2006/table">
            <a:tbl>
              <a:tblPr>
                <a:tableStyleId>{5C22544A-7EE6-4342-B048-85BDC9FD1C3A}</a:tableStyleId>
              </a:tblPr>
              <a:tblGrid>
                <a:gridCol w="2626235"/>
                <a:gridCol w="2342317"/>
              </a:tblGrid>
              <a:tr h="206783">
                <a:tc>
                  <a:txBody>
                    <a:bodyPr/>
                    <a:lstStyle/>
                    <a:p>
                      <a:pPr algn="ctr" fontAlgn="t"/>
                      <a:r>
                        <a:rPr lang="ru-RU" sz="1050" b="1" u="none" strike="noStrike" dirty="0">
                          <a:effectLst/>
                        </a:rPr>
                        <a:t>Муниципалитеты</a:t>
                      </a:r>
                      <a:endParaRPr lang="ru-RU" sz="1050" b="1" i="0" u="none" strike="noStrike" dirty="0">
                        <a:effectLst/>
                        <a:latin typeface="Tahoma"/>
                      </a:endParaRPr>
                    </a:p>
                  </a:txBody>
                  <a:tcPr marL="4618" marR="4618" marT="4618" marB="0" anchor="ctr">
                    <a:solidFill>
                      <a:schemeClr val="accent3">
                        <a:lumMod val="40000"/>
                        <a:lumOff val="60000"/>
                      </a:schemeClr>
                    </a:solidFill>
                  </a:tcPr>
                </a:tc>
                <a:tc>
                  <a:txBody>
                    <a:bodyPr/>
                    <a:lstStyle/>
                    <a:p>
                      <a:pPr algn="ctr" fontAlgn="t"/>
                      <a:r>
                        <a:rPr lang="ru-RU" sz="1050" b="1" u="none" strike="noStrike" dirty="0">
                          <a:effectLst/>
                        </a:rPr>
                        <a:t>Количество МНПА</a:t>
                      </a:r>
                      <a:endParaRPr lang="ru-RU" sz="1050" b="1" i="0" u="none" strike="noStrike" dirty="0">
                        <a:effectLst/>
                        <a:latin typeface="Tahoma"/>
                      </a:endParaRPr>
                    </a:p>
                  </a:txBody>
                  <a:tcPr marL="4618" marR="4618" marT="4618" marB="0" anchor="ctr">
                    <a:solidFill>
                      <a:schemeClr val="accent3">
                        <a:lumMod val="40000"/>
                        <a:lumOff val="60000"/>
                      </a:schemeClr>
                    </a:solidFill>
                  </a:tcPr>
                </a:tc>
              </a:tr>
              <a:tr h="155943">
                <a:tc>
                  <a:txBody>
                    <a:bodyPr/>
                    <a:lstStyle/>
                    <a:p>
                      <a:pPr algn="ctr" fontAlgn="ctr"/>
                      <a:r>
                        <a:rPr lang="ru-RU" sz="1050" u="none" strike="noStrike" dirty="0">
                          <a:effectLst/>
                        </a:rPr>
                        <a:t>Архангельск</a:t>
                      </a:r>
                      <a:endParaRPr lang="ru-RU" sz="1050" b="0" i="0" u="none" strike="noStrike" dirty="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smtClean="0">
                          <a:effectLst/>
                        </a:rPr>
                        <a:t>42</a:t>
                      </a:r>
                      <a:r>
                        <a:rPr lang="en-US" sz="1050" u="none" strike="noStrike" dirty="0" smtClean="0">
                          <a:effectLst/>
                        </a:rPr>
                        <a:t>75</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307512">
                <a:tc>
                  <a:txBody>
                    <a:bodyPr/>
                    <a:lstStyle/>
                    <a:p>
                      <a:pPr algn="ctr" fontAlgn="ctr"/>
                      <a:r>
                        <a:rPr lang="ru-RU" sz="1050" u="none" strike="noStrike" dirty="0">
                          <a:effectLst/>
                        </a:rPr>
                        <a:t>Вельский </a:t>
                      </a:r>
                      <a:r>
                        <a:rPr lang="ru-RU" sz="1050" u="none" strike="noStrike" dirty="0" smtClean="0">
                          <a:effectLst/>
                        </a:rPr>
                        <a:t>район</a:t>
                      </a:r>
                      <a:r>
                        <a:rPr lang="en-US" sz="1050" u="none" strike="noStrike" dirty="0" smtClean="0">
                          <a:effectLst/>
                        </a:rPr>
                        <a:t> (</a:t>
                      </a:r>
                      <a:r>
                        <a:rPr lang="ru-RU" sz="1050" u="none" strike="noStrike" dirty="0" smtClean="0">
                          <a:effectLst/>
                        </a:rPr>
                        <a:t>включая</a:t>
                      </a:r>
                      <a:r>
                        <a:rPr lang="ru-RU" sz="1050" u="none" strike="noStrike" baseline="0" dirty="0" smtClean="0">
                          <a:effectLst/>
                        </a:rPr>
                        <a:t> поселения)</a:t>
                      </a:r>
                      <a:endParaRPr lang="ru-RU" sz="1050" b="0" i="0" u="none" strike="noStrike" dirty="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a:effectLst/>
                        </a:rPr>
                        <a:t>8524</a:t>
                      </a:r>
                      <a:endParaRPr lang="ru-RU" sz="1050" b="0" i="0" u="none" strike="noStrike">
                        <a:effectLst/>
                        <a:latin typeface="Tahoma"/>
                      </a:endParaRPr>
                    </a:p>
                  </a:txBody>
                  <a:tcPr marL="4618" marR="4618" marT="4618" marB="0" anchor="ctr">
                    <a:solidFill>
                      <a:schemeClr val="accent3">
                        <a:lumMod val="40000"/>
                        <a:lumOff val="60000"/>
                      </a:schemeClr>
                    </a:solidFill>
                  </a:tcPr>
                </a:tc>
              </a:tr>
              <a:tr h="307512">
                <a:tc>
                  <a:txBody>
                    <a:bodyPr/>
                    <a:lstStyle/>
                    <a:p>
                      <a:pPr algn="ctr" fontAlgn="ctr"/>
                      <a:r>
                        <a:rPr lang="ru-RU" sz="1050" u="none" strike="noStrike" dirty="0" err="1">
                          <a:effectLst/>
                        </a:rPr>
                        <a:t>Верхнетоемский</a:t>
                      </a:r>
                      <a:r>
                        <a:rPr lang="ru-RU" sz="1050" u="none" strike="noStrike" dirty="0">
                          <a:effectLst/>
                        </a:rPr>
                        <a:t> </a:t>
                      </a:r>
                      <a:r>
                        <a:rPr lang="ru-RU" sz="1050" u="none" strike="noStrike" dirty="0" smtClean="0">
                          <a:effectLst/>
                        </a:rPr>
                        <a:t>район</a:t>
                      </a:r>
                      <a:r>
                        <a:rPr lang="en-US" sz="1050" u="none" strike="noStrike" dirty="0" smtClean="0">
                          <a:effectLst/>
                        </a:rPr>
                        <a:t>(</a:t>
                      </a:r>
                      <a:r>
                        <a:rPr lang="ru-RU" sz="1050" u="none" strike="noStrike" dirty="0" smtClean="0">
                          <a:effectLst/>
                        </a:rPr>
                        <a:t>включая</a:t>
                      </a:r>
                      <a:r>
                        <a:rPr lang="ru-RU" sz="1050" u="none" strike="noStrike" baseline="0" dirty="0" smtClean="0">
                          <a:effectLst/>
                        </a:rPr>
                        <a:t> поселения)</a:t>
                      </a:r>
                      <a:endParaRPr lang="ru-RU" sz="1050" b="0" i="0" u="none" strike="noStrike" dirty="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smtClean="0">
                          <a:effectLst/>
                        </a:rPr>
                        <a:t>2783</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307512">
                <a:tc>
                  <a:txBody>
                    <a:bodyPr/>
                    <a:lstStyle/>
                    <a:p>
                      <a:pPr algn="ctr" fontAlgn="ctr"/>
                      <a:r>
                        <a:rPr lang="ru-RU" sz="1050" u="none" strike="noStrike" dirty="0">
                          <a:effectLst/>
                        </a:rPr>
                        <a:t>Вилегодский </a:t>
                      </a:r>
                      <a:r>
                        <a:rPr lang="ru-RU" sz="1050" u="none" strike="noStrike" dirty="0" smtClean="0">
                          <a:effectLst/>
                        </a:rPr>
                        <a:t>район </a:t>
                      </a:r>
                      <a:r>
                        <a:rPr lang="en-US" sz="1050" u="none" strike="noStrike" dirty="0" smtClean="0">
                          <a:effectLst/>
                        </a:rPr>
                        <a:t>(</a:t>
                      </a:r>
                      <a:r>
                        <a:rPr lang="ru-RU" sz="1050" u="none" strike="noStrike" dirty="0" smtClean="0">
                          <a:effectLst/>
                        </a:rPr>
                        <a:t>включая</a:t>
                      </a:r>
                      <a:r>
                        <a:rPr lang="ru-RU" sz="1050" u="none" strike="noStrike" baseline="0" dirty="0" smtClean="0">
                          <a:effectLst/>
                        </a:rPr>
                        <a:t> поселения)</a:t>
                      </a:r>
                      <a:endParaRPr lang="ru-RU" sz="1050" b="0" i="0" u="none" strike="noStrike" dirty="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a:effectLst/>
                        </a:rPr>
                        <a:t>3284</a:t>
                      </a:r>
                      <a:endParaRPr lang="ru-RU" sz="1050" b="0" i="0" u="none" strike="noStrike">
                        <a:effectLst/>
                        <a:latin typeface="Tahoma"/>
                      </a:endParaRPr>
                    </a:p>
                  </a:txBody>
                  <a:tcPr marL="4618" marR="4618" marT="4618" marB="0" anchor="ctr">
                    <a:solidFill>
                      <a:schemeClr val="accent3">
                        <a:lumMod val="40000"/>
                        <a:lumOff val="60000"/>
                      </a:schemeClr>
                    </a:solidFill>
                  </a:tcPr>
                </a:tc>
              </a:tr>
              <a:tr h="307512">
                <a:tc>
                  <a:txBody>
                    <a:bodyPr/>
                    <a:lstStyle/>
                    <a:p>
                      <a:pPr algn="ctr" fontAlgn="ctr"/>
                      <a:r>
                        <a:rPr lang="ru-RU" sz="1050" u="none" strike="noStrike" dirty="0" err="1">
                          <a:effectLst/>
                        </a:rPr>
                        <a:t>Виноградовский</a:t>
                      </a:r>
                      <a:r>
                        <a:rPr lang="ru-RU" sz="1050" u="none" strike="noStrike" dirty="0">
                          <a:effectLst/>
                        </a:rPr>
                        <a:t> </a:t>
                      </a:r>
                      <a:r>
                        <a:rPr lang="ru-RU" sz="1050" u="none" strike="noStrike" dirty="0" smtClean="0">
                          <a:effectLst/>
                        </a:rPr>
                        <a:t>район </a:t>
                      </a:r>
                      <a:r>
                        <a:rPr lang="en-US" sz="1050" u="none" strike="noStrike" dirty="0" smtClean="0">
                          <a:effectLst/>
                        </a:rPr>
                        <a:t>(</a:t>
                      </a:r>
                      <a:r>
                        <a:rPr lang="ru-RU" sz="1050" u="none" strike="noStrike" dirty="0" smtClean="0">
                          <a:effectLst/>
                        </a:rPr>
                        <a:t>включая</a:t>
                      </a:r>
                      <a:r>
                        <a:rPr lang="ru-RU" sz="1050" u="none" strike="noStrike" baseline="0" dirty="0" smtClean="0">
                          <a:effectLst/>
                        </a:rPr>
                        <a:t> поселения)</a:t>
                      </a:r>
                      <a:endParaRPr lang="ru-RU" sz="1050" b="0" i="0" u="none" strike="noStrike" dirty="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smtClean="0">
                          <a:effectLst/>
                        </a:rPr>
                        <a:t>5164</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307512">
                <a:tc>
                  <a:txBody>
                    <a:bodyPr/>
                    <a:lstStyle/>
                    <a:p>
                      <a:pPr algn="ctr" fontAlgn="ctr"/>
                      <a:r>
                        <a:rPr lang="ru-RU" sz="1050" u="none" strike="noStrike" dirty="0">
                          <a:effectLst/>
                        </a:rPr>
                        <a:t>Каргопольский </a:t>
                      </a:r>
                      <a:r>
                        <a:rPr lang="ru-RU" sz="1050" u="none" strike="noStrike" dirty="0" smtClean="0">
                          <a:effectLst/>
                        </a:rPr>
                        <a:t> район  </a:t>
                      </a:r>
                      <a:r>
                        <a:rPr lang="en-US" sz="1050" u="none" strike="noStrike" dirty="0" smtClean="0">
                          <a:effectLst/>
                        </a:rPr>
                        <a:t>(</a:t>
                      </a:r>
                      <a:r>
                        <a:rPr lang="ru-RU" sz="1050" u="none" strike="noStrike" dirty="0" smtClean="0">
                          <a:effectLst/>
                        </a:rPr>
                        <a:t>включая</a:t>
                      </a:r>
                      <a:r>
                        <a:rPr lang="ru-RU" sz="1050" u="none" strike="noStrike" baseline="0" dirty="0" smtClean="0">
                          <a:effectLst/>
                        </a:rPr>
                        <a:t> поселения)</a:t>
                      </a:r>
                      <a:endParaRPr lang="ru-RU" sz="1050" b="0" i="0" u="none" strike="noStrike" dirty="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smtClean="0">
                          <a:effectLst/>
                        </a:rPr>
                        <a:t>2737</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196701">
                <a:tc>
                  <a:txBody>
                    <a:bodyPr/>
                    <a:lstStyle/>
                    <a:p>
                      <a:pPr algn="ctr" fontAlgn="ctr"/>
                      <a:r>
                        <a:rPr lang="ru-RU" sz="1050" u="none" strike="noStrike" dirty="0">
                          <a:effectLst/>
                        </a:rPr>
                        <a:t>Коношский </a:t>
                      </a:r>
                      <a:r>
                        <a:rPr lang="ru-RU" sz="1050" u="none" strike="noStrike" dirty="0" smtClean="0">
                          <a:effectLst/>
                        </a:rPr>
                        <a:t>район </a:t>
                      </a:r>
                      <a:r>
                        <a:rPr lang="en-US" sz="1050" u="none" strike="noStrike" dirty="0" smtClean="0">
                          <a:effectLst/>
                        </a:rPr>
                        <a:t>(</a:t>
                      </a:r>
                      <a:r>
                        <a:rPr lang="ru-RU" sz="1050" u="none" strike="noStrike" dirty="0" smtClean="0">
                          <a:effectLst/>
                        </a:rPr>
                        <a:t>включая</a:t>
                      </a:r>
                      <a:r>
                        <a:rPr lang="ru-RU" sz="1050" u="none" strike="noStrike" baseline="0" dirty="0" smtClean="0">
                          <a:effectLst/>
                        </a:rPr>
                        <a:t> поселения)</a:t>
                      </a:r>
                      <a:endParaRPr lang="ru-RU" sz="1050" b="0" i="0" u="none" strike="noStrike" dirty="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a:effectLst/>
                        </a:rPr>
                        <a:t>3254</a:t>
                      </a:r>
                      <a:endParaRPr lang="ru-RU" sz="1050" b="0" i="0" u="none" strike="noStrike">
                        <a:effectLst/>
                        <a:latin typeface="Tahoma"/>
                      </a:endParaRPr>
                    </a:p>
                  </a:txBody>
                  <a:tcPr marL="4618" marR="4618" marT="4618" marB="0" anchor="ctr">
                    <a:solidFill>
                      <a:schemeClr val="accent3">
                        <a:lumMod val="40000"/>
                        <a:lumOff val="60000"/>
                      </a:schemeClr>
                    </a:solidFill>
                  </a:tcPr>
                </a:tc>
              </a:tr>
              <a:tr h="155943">
                <a:tc>
                  <a:txBody>
                    <a:bodyPr/>
                    <a:lstStyle/>
                    <a:p>
                      <a:pPr algn="ctr" fontAlgn="ctr"/>
                      <a:r>
                        <a:rPr lang="ru-RU" sz="1050" u="none" strike="noStrike" dirty="0">
                          <a:effectLst/>
                        </a:rPr>
                        <a:t>Коряжма</a:t>
                      </a:r>
                      <a:endParaRPr lang="ru-RU" sz="1050" b="0" i="0" u="none" strike="noStrike" dirty="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a:effectLst/>
                        </a:rPr>
                        <a:t>1870</a:t>
                      </a:r>
                      <a:endParaRPr lang="ru-RU" sz="1050" b="0" i="0" u="none" strike="noStrike">
                        <a:effectLst/>
                        <a:latin typeface="Tahoma"/>
                      </a:endParaRPr>
                    </a:p>
                  </a:txBody>
                  <a:tcPr marL="4618" marR="4618" marT="4618" marB="0" anchor="ctr">
                    <a:solidFill>
                      <a:schemeClr val="accent3">
                        <a:lumMod val="40000"/>
                        <a:lumOff val="60000"/>
                      </a:schemeClr>
                    </a:solidFill>
                  </a:tcPr>
                </a:tc>
              </a:tr>
              <a:tr h="155943">
                <a:tc>
                  <a:txBody>
                    <a:bodyPr/>
                    <a:lstStyle/>
                    <a:p>
                      <a:pPr algn="ctr" fontAlgn="ctr"/>
                      <a:r>
                        <a:rPr lang="ru-RU" sz="1050" u="none" strike="noStrike" dirty="0">
                          <a:effectLst/>
                        </a:rPr>
                        <a:t>Котлас</a:t>
                      </a:r>
                      <a:endParaRPr lang="ru-RU" sz="1050" b="0" i="0" u="none" strike="noStrike" dirty="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a:effectLst/>
                        </a:rPr>
                        <a:t>3635</a:t>
                      </a:r>
                      <a:endParaRPr lang="ru-RU" sz="1050" b="0" i="0" u="none" strike="noStrike">
                        <a:effectLst/>
                        <a:latin typeface="Tahoma"/>
                      </a:endParaRPr>
                    </a:p>
                  </a:txBody>
                  <a:tcPr marL="4618" marR="4618" marT="4618" marB="0" anchor="ctr">
                    <a:solidFill>
                      <a:schemeClr val="accent3">
                        <a:lumMod val="40000"/>
                        <a:lumOff val="60000"/>
                      </a:schemeClr>
                    </a:solidFill>
                  </a:tcPr>
                </a:tc>
              </a:tr>
              <a:tr h="246788">
                <a:tc>
                  <a:txBody>
                    <a:bodyPr/>
                    <a:lstStyle/>
                    <a:p>
                      <a:pPr algn="ctr" fontAlgn="ctr"/>
                      <a:r>
                        <a:rPr lang="ru-RU" sz="1050" u="none" strike="noStrike" dirty="0" err="1">
                          <a:effectLst/>
                        </a:rPr>
                        <a:t>Котласский</a:t>
                      </a:r>
                      <a:r>
                        <a:rPr lang="ru-RU" sz="1050" u="none" strike="noStrike" dirty="0">
                          <a:effectLst/>
                        </a:rPr>
                        <a:t> </a:t>
                      </a:r>
                      <a:r>
                        <a:rPr lang="ru-RU" sz="1050" u="none" strike="noStrike" dirty="0" smtClean="0">
                          <a:effectLst/>
                        </a:rPr>
                        <a:t>район </a:t>
                      </a:r>
                      <a:r>
                        <a:rPr lang="en-US" sz="1050" u="none" strike="noStrike" dirty="0" smtClean="0">
                          <a:effectLst/>
                        </a:rPr>
                        <a:t>(</a:t>
                      </a:r>
                      <a:r>
                        <a:rPr lang="ru-RU" sz="1050" u="none" strike="noStrike" dirty="0" smtClean="0">
                          <a:effectLst/>
                        </a:rPr>
                        <a:t>включая</a:t>
                      </a:r>
                      <a:r>
                        <a:rPr lang="ru-RU" sz="1050" u="none" strike="noStrike" baseline="0" dirty="0" smtClean="0">
                          <a:effectLst/>
                        </a:rPr>
                        <a:t> поселения)</a:t>
                      </a:r>
                      <a:endParaRPr lang="ru-RU" sz="1050" b="0" i="0" u="none" strike="noStrike" dirty="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a:effectLst/>
                        </a:rPr>
                        <a:t>2898</a:t>
                      </a:r>
                      <a:endParaRPr lang="ru-RU" sz="1050" b="0" i="0" u="none" strike="noStrike">
                        <a:effectLst/>
                        <a:latin typeface="Tahoma"/>
                      </a:endParaRPr>
                    </a:p>
                  </a:txBody>
                  <a:tcPr marL="4618" marR="4618" marT="4618" marB="0" anchor="ctr">
                    <a:solidFill>
                      <a:schemeClr val="accent3">
                        <a:lumMod val="40000"/>
                        <a:lumOff val="60000"/>
                      </a:schemeClr>
                    </a:solidFill>
                  </a:tcPr>
                </a:tc>
              </a:tr>
              <a:tr h="307512">
                <a:tc>
                  <a:txBody>
                    <a:bodyPr/>
                    <a:lstStyle/>
                    <a:p>
                      <a:pPr algn="ctr" fontAlgn="ctr"/>
                      <a:r>
                        <a:rPr lang="ru-RU" sz="1050" u="none" strike="noStrike" dirty="0" err="1">
                          <a:effectLst/>
                        </a:rPr>
                        <a:t>Красноборский</a:t>
                      </a:r>
                      <a:r>
                        <a:rPr lang="ru-RU" sz="1050" u="none" strike="noStrike" dirty="0">
                          <a:effectLst/>
                        </a:rPr>
                        <a:t> </a:t>
                      </a:r>
                      <a:r>
                        <a:rPr lang="ru-RU" sz="1050" u="none" strike="noStrike" dirty="0" smtClean="0">
                          <a:effectLst/>
                        </a:rPr>
                        <a:t>район </a:t>
                      </a:r>
                      <a:r>
                        <a:rPr lang="en-US" sz="1050" u="none" strike="noStrike" dirty="0" smtClean="0">
                          <a:effectLst/>
                        </a:rPr>
                        <a:t>(</a:t>
                      </a:r>
                      <a:r>
                        <a:rPr lang="ru-RU" sz="1050" u="none" strike="noStrike" dirty="0" smtClean="0">
                          <a:effectLst/>
                        </a:rPr>
                        <a:t>включая</a:t>
                      </a:r>
                      <a:r>
                        <a:rPr lang="ru-RU" sz="1050" u="none" strike="noStrike" baseline="0" dirty="0" smtClean="0">
                          <a:effectLst/>
                        </a:rPr>
                        <a:t> поселения)</a:t>
                      </a:r>
                      <a:endParaRPr lang="ru-RU" sz="1050" b="0" i="0" u="none" strike="noStrike" dirty="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smtClean="0">
                          <a:effectLst/>
                        </a:rPr>
                        <a:t>2082</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196219">
                <a:tc>
                  <a:txBody>
                    <a:bodyPr/>
                    <a:lstStyle/>
                    <a:p>
                      <a:pPr algn="ctr" fontAlgn="ctr"/>
                      <a:r>
                        <a:rPr lang="ru-RU" sz="1050" u="none" strike="noStrike" dirty="0" smtClean="0">
                          <a:effectLst/>
                        </a:rPr>
                        <a:t>Ленский район (включая поселения)</a:t>
                      </a:r>
                      <a:endParaRPr lang="ru-RU" sz="1050" b="0" i="0" u="none" strike="noStrike" dirty="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a:effectLst/>
                        </a:rPr>
                        <a:t>3441</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19621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50" u="none" strike="noStrike" dirty="0" err="1">
                          <a:effectLst/>
                        </a:rPr>
                        <a:t>Лешуконский</a:t>
                      </a:r>
                      <a:r>
                        <a:rPr lang="ru-RU" sz="1050" u="none" strike="noStrike" dirty="0">
                          <a:effectLst/>
                        </a:rPr>
                        <a:t> </a:t>
                      </a:r>
                      <a:r>
                        <a:rPr lang="ru-RU" sz="1050" u="none" strike="noStrike" dirty="0" smtClean="0">
                          <a:effectLst/>
                        </a:rPr>
                        <a:t>район (включая поселения)</a:t>
                      </a:r>
                      <a:endParaRPr lang="ru-RU" sz="1050" b="0" i="0" u="none" strike="noStrike" dirty="0" smtClean="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smtClean="0">
                          <a:effectLst/>
                        </a:rPr>
                        <a:t>2384</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19621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50" u="none" strike="noStrike" dirty="0">
                          <a:effectLst/>
                        </a:rPr>
                        <a:t>Мезенский </a:t>
                      </a:r>
                      <a:r>
                        <a:rPr lang="ru-RU" sz="1050" u="none" strike="noStrike" dirty="0" smtClean="0">
                          <a:effectLst/>
                        </a:rPr>
                        <a:t>район (включая поселения)</a:t>
                      </a:r>
                      <a:endParaRPr lang="ru-RU" sz="1050" b="0" i="0" u="none" strike="noStrike" dirty="0" smtClean="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smtClean="0">
                          <a:effectLst/>
                        </a:rPr>
                        <a:t>5542</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155943">
                <a:tc>
                  <a:txBody>
                    <a:bodyPr/>
                    <a:lstStyle/>
                    <a:p>
                      <a:pPr algn="ctr" fontAlgn="ctr"/>
                      <a:r>
                        <a:rPr lang="ru-RU" sz="1050" u="none" strike="noStrike">
                          <a:effectLst/>
                        </a:rPr>
                        <a:t>Мирный (ЗАТО)</a:t>
                      </a:r>
                      <a:endParaRPr lang="ru-RU" sz="1050" b="0" i="0" u="none" strike="noStrike">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a:effectLst/>
                        </a:rPr>
                        <a:t>1241</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155943">
                <a:tc>
                  <a:txBody>
                    <a:bodyPr/>
                    <a:lstStyle/>
                    <a:p>
                      <a:pPr algn="ctr" fontAlgn="ctr"/>
                      <a:r>
                        <a:rPr lang="ru-RU" sz="1050" u="none" strike="noStrike">
                          <a:effectLst/>
                        </a:rPr>
                        <a:t>Новая Земля</a:t>
                      </a:r>
                      <a:endParaRPr lang="ru-RU" sz="1050" b="0" i="0" u="none" strike="noStrike">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a:effectLst/>
                        </a:rPr>
                        <a:t>508</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155943">
                <a:tc>
                  <a:txBody>
                    <a:bodyPr/>
                    <a:lstStyle/>
                    <a:p>
                      <a:pPr algn="ctr" fontAlgn="ctr"/>
                      <a:r>
                        <a:rPr lang="ru-RU" sz="1050" u="none" strike="noStrike">
                          <a:effectLst/>
                        </a:rPr>
                        <a:t>Новодвинск</a:t>
                      </a:r>
                      <a:endParaRPr lang="ru-RU" sz="1050" b="0" i="0" u="none" strike="noStrike">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smtClean="0">
                          <a:effectLst/>
                        </a:rPr>
                        <a:t>182</a:t>
                      </a:r>
                      <a:r>
                        <a:rPr lang="en-US" sz="1050" u="none" strike="noStrike" dirty="0" smtClean="0">
                          <a:effectLst/>
                        </a:rPr>
                        <a:t>8</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19621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50" u="none" strike="noStrike" dirty="0">
                          <a:effectLst/>
                        </a:rPr>
                        <a:t>Няндомский </a:t>
                      </a:r>
                      <a:r>
                        <a:rPr lang="ru-RU" sz="1050" u="none" strike="noStrike" dirty="0" smtClean="0">
                          <a:effectLst/>
                        </a:rPr>
                        <a:t>район (включая поселения)</a:t>
                      </a:r>
                      <a:endParaRPr lang="ru-RU" sz="1050" b="0" i="0" u="none" strike="noStrike" dirty="0" smtClean="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a:effectLst/>
                        </a:rPr>
                        <a:t>2904</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19621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50" u="none" strike="noStrike" dirty="0">
                          <a:effectLst/>
                        </a:rPr>
                        <a:t>Онежский </a:t>
                      </a:r>
                      <a:r>
                        <a:rPr lang="ru-RU" sz="1050" u="none" strike="noStrike" dirty="0" smtClean="0">
                          <a:effectLst/>
                        </a:rPr>
                        <a:t>район (включая поселения)</a:t>
                      </a:r>
                      <a:endParaRPr lang="ru-RU" sz="1050" b="0" i="0" u="none" strike="noStrike" dirty="0" smtClean="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smtClean="0">
                          <a:effectLst/>
                        </a:rPr>
                        <a:t>3889</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19621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50" u="none" strike="noStrike" dirty="0" err="1">
                          <a:effectLst/>
                        </a:rPr>
                        <a:t>Пинежский</a:t>
                      </a:r>
                      <a:r>
                        <a:rPr lang="ru-RU" sz="1050" u="none" strike="noStrike" dirty="0">
                          <a:effectLst/>
                        </a:rPr>
                        <a:t> </a:t>
                      </a:r>
                      <a:r>
                        <a:rPr lang="ru-RU" sz="1050" u="none" strike="noStrike" dirty="0" smtClean="0">
                          <a:effectLst/>
                        </a:rPr>
                        <a:t>район (включая поселения)</a:t>
                      </a:r>
                      <a:endParaRPr lang="ru-RU" sz="1050" b="0" i="0" u="none" strike="noStrike" dirty="0" smtClean="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smtClean="0">
                          <a:effectLst/>
                        </a:rPr>
                        <a:t>9507</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19621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50" u="none" strike="noStrike" dirty="0">
                          <a:effectLst/>
                        </a:rPr>
                        <a:t>Плесецкий </a:t>
                      </a:r>
                      <a:r>
                        <a:rPr lang="ru-RU" sz="1050" u="none" strike="noStrike" dirty="0" smtClean="0">
                          <a:effectLst/>
                        </a:rPr>
                        <a:t>район (включая поселения)</a:t>
                      </a:r>
                      <a:endParaRPr lang="ru-RU" sz="1050" b="0" i="0" u="none" strike="noStrike" dirty="0" smtClean="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smtClean="0">
                          <a:effectLst/>
                        </a:rPr>
                        <a:t>5026</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19621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50" u="none" strike="noStrike" dirty="0">
                          <a:effectLst/>
                        </a:rPr>
                        <a:t>Приморский </a:t>
                      </a:r>
                      <a:r>
                        <a:rPr lang="ru-RU" sz="1050" u="none" strike="noStrike" dirty="0" smtClean="0">
                          <a:effectLst/>
                        </a:rPr>
                        <a:t>район (включая поселения)</a:t>
                      </a:r>
                      <a:endParaRPr lang="ru-RU" sz="1050" b="0" i="0" u="none" strike="noStrike" dirty="0" smtClean="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a:effectLst/>
                        </a:rPr>
                        <a:t>4556</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155943">
                <a:tc>
                  <a:txBody>
                    <a:bodyPr/>
                    <a:lstStyle/>
                    <a:p>
                      <a:pPr algn="ctr" fontAlgn="ctr"/>
                      <a:r>
                        <a:rPr lang="ru-RU" sz="1050" u="none" strike="noStrike">
                          <a:effectLst/>
                        </a:rPr>
                        <a:t>Северодвинск</a:t>
                      </a:r>
                      <a:endParaRPr lang="ru-RU" sz="1050" b="0" i="0" u="none" strike="noStrike">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smtClean="0">
                          <a:effectLst/>
                        </a:rPr>
                        <a:t>24</a:t>
                      </a:r>
                      <a:r>
                        <a:rPr lang="en-US" sz="1050" u="none" strike="noStrike" dirty="0" smtClean="0">
                          <a:effectLst/>
                        </a:rPr>
                        <a:t>66</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19621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50" u="none" strike="noStrike" dirty="0" err="1">
                          <a:effectLst/>
                        </a:rPr>
                        <a:t>Устьянский</a:t>
                      </a:r>
                      <a:r>
                        <a:rPr lang="ru-RU" sz="1050" u="none" strike="noStrike" dirty="0">
                          <a:effectLst/>
                        </a:rPr>
                        <a:t> </a:t>
                      </a:r>
                      <a:r>
                        <a:rPr lang="ru-RU" sz="1050" u="none" strike="noStrike" dirty="0" smtClean="0">
                          <a:effectLst/>
                        </a:rPr>
                        <a:t>район (включая поселения)</a:t>
                      </a:r>
                      <a:endParaRPr lang="ru-RU" sz="1050" b="0" i="0" u="none" strike="noStrike" dirty="0" smtClean="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a:effectLst/>
                        </a:rPr>
                        <a:t>8312</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30614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50" u="none" strike="noStrike" dirty="0">
                          <a:effectLst/>
                        </a:rPr>
                        <a:t>Холмогорский </a:t>
                      </a:r>
                      <a:r>
                        <a:rPr lang="ru-RU" sz="1050" u="none" strike="noStrike" dirty="0" smtClean="0">
                          <a:effectLst/>
                        </a:rPr>
                        <a:t>район (включая поселения)</a:t>
                      </a:r>
                      <a:endParaRPr lang="ru-RU" sz="1050" b="0" i="0" u="none" strike="noStrike" dirty="0" smtClean="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smtClean="0">
                          <a:effectLst/>
                        </a:rPr>
                        <a:t>7133</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19621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50" u="none" strike="noStrike" dirty="0">
                          <a:effectLst/>
                        </a:rPr>
                        <a:t>Шенкурский </a:t>
                      </a:r>
                      <a:r>
                        <a:rPr lang="ru-RU" sz="1050" u="none" strike="noStrike" dirty="0" smtClean="0">
                          <a:effectLst/>
                        </a:rPr>
                        <a:t>район (включая поселения)</a:t>
                      </a:r>
                      <a:endParaRPr lang="ru-RU" sz="1050" b="0" i="0" u="none" strike="noStrike" dirty="0" smtClean="0">
                        <a:effectLst/>
                        <a:latin typeface="Tahoma"/>
                      </a:endParaRPr>
                    </a:p>
                  </a:txBody>
                  <a:tcPr marL="4618" marR="4618" marT="4618" marB="0" anchor="ctr">
                    <a:solidFill>
                      <a:schemeClr val="accent3">
                        <a:lumMod val="40000"/>
                        <a:lumOff val="60000"/>
                      </a:schemeClr>
                    </a:solidFill>
                  </a:tcPr>
                </a:tc>
                <a:tc>
                  <a:txBody>
                    <a:bodyPr/>
                    <a:lstStyle/>
                    <a:p>
                      <a:pPr algn="ctr" fontAlgn="ctr"/>
                      <a:r>
                        <a:rPr lang="ru-RU" sz="1050" u="none" strike="noStrike" dirty="0" smtClean="0">
                          <a:effectLst/>
                        </a:rPr>
                        <a:t>3124</a:t>
                      </a:r>
                      <a:endParaRPr lang="ru-RU" sz="1050" b="0" i="0" u="none" strike="noStrike" dirty="0">
                        <a:effectLst/>
                        <a:latin typeface="Tahoma"/>
                      </a:endParaRPr>
                    </a:p>
                  </a:txBody>
                  <a:tcPr marL="4618" marR="4618" marT="4618" marB="0" anchor="ctr">
                    <a:solidFill>
                      <a:schemeClr val="accent3">
                        <a:lumMod val="40000"/>
                        <a:lumOff val="60000"/>
                      </a:schemeClr>
                    </a:solidFill>
                  </a:tcPr>
                </a:tc>
              </a:tr>
              <a:tr h="155943">
                <a:tc>
                  <a:txBody>
                    <a:bodyPr/>
                    <a:lstStyle/>
                    <a:p>
                      <a:pPr algn="ctr" fontAlgn="ctr"/>
                      <a:r>
                        <a:rPr lang="ru-RU" sz="1050" b="1" u="none" strike="noStrike" dirty="0">
                          <a:effectLst/>
                        </a:rPr>
                        <a:t>ИТОГО</a:t>
                      </a:r>
                      <a:endParaRPr lang="ru-RU" sz="1050" b="1" i="0" u="none" strike="noStrike" dirty="0">
                        <a:effectLst/>
                        <a:latin typeface="Tahoma"/>
                      </a:endParaRPr>
                    </a:p>
                  </a:txBody>
                  <a:tcPr marL="4618" marR="4618" marT="4618" marB="0" anchor="ctr">
                    <a:solidFill>
                      <a:schemeClr val="accent3">
                        <a:lumMod val="40000"/>
                        <a:lumOff val="60000"/>
                      </a:schemeClr>
                    </a:solidFill>
                  </a:tcPr>
                </a:tc>
                <a:tc>
                  <a:txBody>
                    <a:bodyPr/>
                    <a:lstStyle/>
                    <a:p>
                      <a:pPr algn="ctr" fontAlgn="ctr"/>
                      <a:r>
                        <a:rPr lang="en-US" sz="1050" b="1" u="none" strike="noStrike" dirty="0" smtClean="0">
                          <a:effectLst/>
                        </a:rPr>
                        <a:t>102369</a:t>
                      </a:r>
                      <a:endParaRPr lang="ru-RU" sz="1050" b="1" i="0" u="none" strike="noStrike" dirty="0">
                        <a:effectLst/>
                        <a:latin typeface="Tahoma"/>
                      </a:endParaRPr>
                    </a:p>
                  </a:txBody>
                  <a:tcPr marL="4618" marR="4618" marT="4618" marB="0" anchor="ctr">
                    <a:solidFill>
                      <a:schemeClr val="accent3">
                        <a:lumMod val="40000"/>
                        <a:lumOff val="60000"/>
                      </a:schemeClr>
                    </a:solidFill>
                  </a:tcPr>
                </a:tc>
              </a:tr>
            </a:tbl>
          </a:graphicData>
        </a:graphic>
      </p:graphicFrame>
      <p:graphicFrame>
        <p:nvGraphicFramePr>
          <p:cNvPr id="6" name="Диаграмма 5"/>
          <p:cNvGraphicFramePr>
            <a:graphicFrameLocks/>
          </p:cNvGraphicFramePr>
          <p:nvPr>
            <p:extLst>
              <p:ext uri="{D42A27DB-BD31-4B8C-83A1-F6EECF244321}">
                <p14:modId xmlns:p14="http://schemas.microsoft.com/office/powerpoint/2010/main" xmlns="" val="480120241"/>
              </p:ext>
            </p:extLst>
          </p:nvPr>
        </p:nvGraphicFramePr>
        <p:xfrm>
          <a:off x="5292080" y="1772816"/>
          <a:ext cx="3528392" cy="28083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365026" y="260648"/>
            <a:ext cx="8568952" cy="369332"/>
          </a:xfrm>
          <a:prstGeom prst="rect">
            <a:avLst/>
          </a:prstGeom>
          <a:noFill/>
        </p:spPr>
        <p:txBody>
          <a:bodyPr wrap="square" rtlCol="0">
            <a:spAutoFit/>
          </a:bodyPr>
          <a:lstStyle/>
          <a:p>
            <a:pPr algn="ctr"/>
            <a:r>
              <a:rPr lang="ru-RU" sz="1050" b="1" dirty="0" smtClean="0"/>
              <a:t>КОЛИЧЕСТВО МНПА, ВНЕСЕННЫХ В РЕГИСТР ЗА 2009-2019 ГОД</a:t>
            </a:r>
            <a:r>
              <a:rPr lang="ru-RU" b="1" dirty="0" smtClean="0"/>
              <a:t>.</a:t>
            </a:r>
            <a:endParaRPr lang="ru-RU" b="1" dirty="0"/>
          </a:p>
        </p:txBody>
      </p:sp>
    </p:spTree>
    <p:extLst>
      <p:ext uri="{BB962C8B-B14F-4D97-AF65-F5344CB8AC3E}">
        <p14:creationId xmlns:p14="http://schemas.microsoft.com/office/powerpoint/2010/main" xmlns="" val="2557369598"/>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658230" y="3645024"/>
            <a:ext cx="7992888" cy="584775"/>
          </a:xfrm>
          <a:prstGeom prst="rect">
            <a:avLst/>
          </a:prstGeom>
          <a:noFill/>
        </p:spPr>
        <p:txBody>
          <a:bodyPr wrap="square" rtlCol="0">
            <a:spAutoFit/>
          </a:bodyPr>
          <a:lstStyle/>
          <a:p>
            <a:endParaRPr lang="ru-RU" sz="1600" b="1" dirty="0" smtClean="0"/>
          </a:p>
          <a:p>
            <a:endParaRPr lang="ru-RU" sz="1600" b="1" dirty="0"/>
          </a:p>
        </p:txBody>
      </p:sp>
      <p:sp>
        <p:nvSpPr>
          <p:cNvPr id="13" name="Прямоугольник 12"/>
          <p:cNvSpPr/>
          <p:nvPr/>
        </p:nvSpPr>
        <p:spPr>
          <a:xfrm>
            <a:off x="395536" y="476672"/>
            <a:ext cx="7848872" cy="646331"/>
          </a:xfrm>
          <a:prstGeom prst="rect">
            <a:avLst/>
          </a:prstGeom>
        </p:spPr>
        <p:txBody>
          <a:bodyPr wrap="square">
            <a:spAutoFit/>
          </a:bodyPr>
          <a:lstStyle/>
          <a:p>
            <a:pPr algn="ctr"/>
            <a:r>
              <a:rPr lang="ru-RU" b="1" dirty="0" smtClean="0">
                <a:solidFill>
                  <a:srgbClr val="002060"/>
                </a:solidFill>
              </a:rPr>
              <a:t>Муниципальные образования, </a:t>
            </a:r>
            <a:r>
              <a:rPr lang="ru-RU" b="1" dirty="0" smtClean="0">
                <a:solidFill>
                  <a:srgbClr val="002060"/>
                </a:solidFill>
              </a:rPr>
              <a:t>предоставляющие сведения для регистра </a:t>
            </a:r>
            <a:r>
              <a:rPr lang="ru-RU" b="1" dirty="0" smtClean="0">
                <a:solidFill>
                  <a:srgbClr val="002060"/>
                </a:solidFill>
              </a:rPr>
              <a:t>в </a:t>
            </a:r>
            <a:r>
              <a:rPr lang="ru-RU" b="1" dirty="0" smtClean="0">
                <a:solidFill>
                  <a:srgbClr val="002060"/>
                </a:solidFill>
              </a:rPr>
              <a:t>полном объеме и своевременно</a:t>
            </a:r>
          </a:p>
        </p:txBody>
      </p:sp>
      <p:sp>
        <p:nvSpPr>
          <p:cNvPr id="3" name="Прямоугольник 2"/>
          <p:cNvSpPr/>
          <p:nvPr/>
        </p:nvSpPr>
        <p:spPr>
          <a:xfrm>
            <a:off x="107504" y="826550"/>
            <a:ext cx="8928992" cy="7755969"/>
          </a:xfrm>
          <a:prstGeom prst="rect">
            <a:avLst/>
          </a:prstGeom>
        </p:spPr>
        <p:txBody>
          <a:bodyPr wrap="square" anchor="ctr">
            <a:spAutoFit/>
          </a:bodyPr>
          <a:lstStyle/>
          <a:p>
            <a:pPr marL="285750" indent="-285750">
              <a:buFont typeface="Arial" pitchFamily="34" charset="0"/>
              <a:buChar char="•"/>
            </a:pPr>
            <a:endParaRPr lang="ru-RU" sz="1400" dirty="0" smtClean="0"/>
          </a:p>
          <a:p>
            <a:pPr marL="285750" indent="-285750">
              <a:buFont typeface="Arial" pitchFamily="34" charset="0"/>
              <a:buChar char="•"/>
            </a:pPr>
            <a:r>
              <a:rPr lang="ru-RU" dirty="0" smtClean="0"/>
              <a:t>МО «Павловское», МО «Никольское» (</a:t>
            </a:r>
            <a:r>
              <a:rPr lang="ru-RU" dirty="0" err="1" smtClean="0"/>
              <a:t>Вилегодский</a:t>
            </a:r>
            <a:r>
              <a:rPr lang="ru-RU" dirty="0" smtClean="0"/>
              <a:t> муниципальный район)</a:t>
            </a:r>
            <a:endParaRPr lang="ru-RU" dirty="0"/>
          </a:p>
          <a:p>
            <a:pPr marL="285750" indent="-285750">
              <a:buFont typeface="Arial" pitchFamily="34" charset="0"/>
              <a:buChar char="•"/>
            </a:pPr>
            <a:r>
              <a:rPr lang="ru-RU" dirty="0" smtClean="0"/>
              <a:t>МО «</a:t>
            </a:r>
            <a:r>
              <a:rPr lang="ru-RU" dirty="0" err="1" smtClean="0"/>
              <a:t>Белослудское</a:t>
            </a:r>
            <a:r>
              <a:rPr lang="ru-RU" dirty="0" smtClean="0"/>
              <a:t>», МО «</a:t>
            </a:r>
            <a:r>
              <a:rPr lang="ru-RU" dirty="0" err="1" smtClean="0"/>
              <a:t>Черевковское</a:t>
            </a:r>
            <a:r>
              <a:rPr lang="ru-RU" dirty="0" smtClean="0"/>
              <a:t>» (</a:t>
            </a:r>
            <a:r>
              <a:rPr lang="ru-RU" dirty="0" err="1" smtClean="0"/>
              <a:t>Красноборский</a:t>
            </a:r>
            <a:r>
              <a:rPr lang="ru-RU" dirty="0" smtClean="0"/>
              <a:t> </a:t>
            </a:r>
            <a:r>
              <a:rPr lang="ru-RU" dirty="0"/>
              <a:t>муниципальный </a:t>
            </a:r>
            <a:r>
              <a:rPr lang="ru-RU" dirty="0" smtClean="0"/>
              <a:t>район)</a:t>
            </a:r>
          </a:p>
          <a:p>
            <a:pPr marL="285750" indent="-285750">
              <a:buFont typeface="Arial" pitchFamily="34" charset="0"/>
              <a:buChar char="•"/>
            </a:pPr>
            <a:r>
              <a:rPr lang="ru-RU" dirty="0" smtClean="0"/>
              <a:t>МО «</a:t>
            </a:r>
            <a:r>
              <a:rPr lang="ru-RU" dirty="0" err="1" smtClean="0"/>
              <a:t>Койнасское</a:t>
            </a:r>
            <a:r>
              <a:rPr lang="ru-RU" dirty="0" smtClean="0"/>
              <a:t>», МО «</a:t>
            </a:r>
            <a:r>
              <a:rPr lang="ru-RU" dirty="0" err="1" smtClean="0"/>
              <a:t>Ценогорское</a:t>
            </a:r>
            <a:r>
              <a:rPr lang="ru-RU" dirty="0" smtClean="0"/>
              <a:t>» (</a:t>
            </a:r>
            <a:r>
              <a:rPr lang="ru-RU" dirty="0" err="1" smtClean="0"/>
              <a:t>Лешуконский</a:t>
            </a:r>
            <a:r>
              <a:rPr lang="ru-RU" dirty="0" smtClean="0"/>
              <a:t> </a:t>
            </a:r>
            <a:r>
              <a:rPr lang="ru-RU" dirty="0"/>
              <a:t>муниципальный </a:t>
            </a:r>
            <a:r>
              <a:rPr lang="ru-RU" dirty="0" smtClean="0"/>
              <a:t>район)</a:t>
            </a:r>
            <a:r>
              <a:rPr lang="ru-RU" dirty="0"/>
              <a:t/>
            </a:r>
            <a:br>
              <a:rPr lang="ru-RU" dirty="0"/>
            </a:br>
            <a:r>
              <a:rPr lang="ru-RU" dirty="0" smtClean="0"/>
              <a:t>МО «</a:t>
            </a:r>
            <a:r>
              <a:rPr lang="ru-RU" dirty="0" err="1" smtClean="0"/>
              <a:t>Обозерское</a:t>
            </a:r>
            <a:r>
              <a:rPr lang="ru-RU" dirty="0" smtClean="0"/>
              <a:t>», МО «</a:t>
            </a:r>
            <a:r>
              <a:rPr lang="ru-RU" dirty="0" err="1" smtClean="0"/>
              <a:t>Оксовское</a:t>
            </a:r>
            <a:r>
              <a:rPr lang="ru-RU" dirty="0" smtClean="0"/>
              <a:t>», МО «Савинское», МО «</a:t>
            </a:r>
            <a:r>
              <a:rPr lang="ru-RU" dirty="0" err="1" smtClean="0"/>
              <a:t>Североонежское</a:t>
            </a:r>
            <a:r>
              <a:rPr lang="ru-RU" dirty="0" smtClean="0"/>
              <a:t>» (</a:t>
            </a:r>
            <a:r>
              <a:rPr lang="ru-RU" dirty="0" err="1" smtClean="0"/>
              <a:t>Плесецкий</a:t>
            </a:r>
            <a:r>
              <a:rPr lang="ru-RU" dirty="0" smtClean="0"/>
              <a:t> </a:t>
            </a:r>
            <a:r>
              <a:rPr lang="ru-RU" dirty="0"/>
              <a:t>муниципальный </a:t>
            </a:r>
            <a:r>
              <a:rPr lang="ru-RU" dirty="0" smtClean="0"/>
              <a:t>район)</a:t>
            </a:r>
          </a:p>
          <a:p>
            <a:pPr marL="285750" indent="-285750">
              <a:buFont typeface="Arial" pitchFamily="34" charset="0"/>
              <a:buChar char="•"/>
            </a:pPr>
            <a:r>
              <a:rPr lang="ru-RU" dirty="0" smtClean="0"/>
              <a:t>МО «Островное», МО «</a:t>
            </a:r>
            <a:r>
              <a:rPr lang="ru-RU" dirty="0" err="1" smtClean="0"/>
              <a:t>Соловецкое</a:t>
            </a:r>
            <a:r>
              <a:rPr lang="ru-RU" dirty="0" smtClean="0"/>
              <a:t>» (Приморский муниципальный район)</a:t>
            </a:r>
          </a:p>
          <a:p>
            <a:pPr marL="285750" indent="-285750">
              <a:buFont typeface="Arial" pitchFamily="34" charset="0"/>
              <a:buChar char="•"/>
            </a:pPr>
            <a:r>
              <a:rPr lang="ru-RU" dirty="0" smtClean="0"/>
              <a:t>МО «</a:t>
            </a:r>
            <a:r>
              <a:rPr lang="ru-RU" dirty="0" err="1" smtClean="0"/>
              <a:t>Сюмское</a:t>
            </a:r>
            <a:r>
              <a:rPr lang="ru-RU" dirty="0" smtClean="0"/>
              <a:t>» (Шенкурский муниципальный район)</a:t>
            </a:r>
            <a:endParaRPr lang="ru-RU" dirty="0"/>
          </a:p>
          <a:p>
            <a:pPr marL="285750" indent="-285750">
              <a:buFont typeface="Arial" pitchFamily="34" charset="0"/>
              <a:buChar char="•"/>
            </a:pPr>
            <a:r>
              <a:rPr lang="ru-RU" dirty="0" smtClean="0"/>
              <a:t>МО «</a:t>
            </a:r>
            <a:r>
              <a:rPr lang="ru-RU" dirty="0" err="1" smtClean="0"/>
              <a:t>Соянское</a:t>
            </a:r>
            <a:r>
              <a:rPr lang="ru-RU" dirty="0" smtClean="0"/>
              <a:t>», МО «</a:t>
            </a:r>
            <a:r>
              <a:rPr lang="ru-RU" dirty="0" err="1" smtClean="0"/>
              <a:t>Дорогорское</a:t>
            </a:r>
            <a:r>
              <a:rPr lang="ru-RU" dirty="0" smtClean="0"/>
              <a:t>» (Мезенский муниципальный район)</a:t>
            </a:r>
          </a:p>
          <a:p>
            <a:pPr marL="285750" indent="-285750">
              <a:buFont typeface="Arial" pitchFamily="34" charset="0"/>
              <a:buChar char="•"/>
            </a:pPr>
            <a:r>
              <a:rPr lang="ru-RU" dirty="0" smtClean="0"/>
              <a:t>МО «</a:t>
            </a:r>
            <a:r>
              <a:rPr lang="ru-RU" dirty="0" err="1" smtClean="0"/>
              <a:t>Ухтостровское</a:t>
            </a:r>
            <a:r>
              <a:rPr lang="ru-RU" dirty="0" smtClean="0"/>
              <a:t>», МО «</a:t>
            </a:r>
            <a:r>
              <a:rPr lang="ru-RU" dirty="0" err="1" smtClean="0"/>
              <a:t>Матигорское</a:t>
            </a:r>
            <a:r>
              <a:rPr lang="ru-RU" dirty="0" smtClean="0"/>
              <a:t>» (Холмогорский муниципальный район)</a:t>
            </a:r>
          </a:p>
          <a:p>
            <a:pPr marL="285750" indent="-285750">
              <a:buFont typeface="Arial" pitchFamily="34" charset="0"/>
              <a:buChar char="•"/>
            </a:pPr>
            <a:r>
              <a:rPr lang="ru-RU" dirty="0" smtClean="0"/>
              <a:t>МО «</a:t>
            </a:r>
            <a:r>
              <a:rPr lang="ru-RU" dirty="0" err="1" smtClean="0"/>
              <a:t>Сафроновское</a:t>
            </a:r>
            <a:r>
              <a:rPr lang="ru-RU" dirty="0" smtClean="0"/>
              <a:t>», МО «</a:t>
            </a:r>
            <a:r>
              <a:rPr lang="ru-RU" dirty="0" err="1" smtClean="0"/>
              <a:t>Урдомское</a:t>
            </a:r>
            <a:r>
              <a:rPr lang="ru-RU" dirty="0" smtClean="0"/>
              <a:t>» (Ленский муниципальный район)</a:t>
            </a:r>
          </a:p>
          <a:p>
            <a:pPr marL="285750" indent="-285750">
              <a:buFont typeface="Arial" pitchFamily="34" charset="0"/>
              <a:buChar char="•"/>
            </a:pPr>
            <a:r>
              <a:rPr lang="ru-RU" dirty="0" smtClean="0"/>
              <a:t>МО «</a:t>
            </a:r>
            <a:r>
              <a:rPr lang="ru-RU" dirty="0" err="1" smtClean="0"/>
              <a:t>Горковское</a:t>
            </a:r>
            <a:r>
              <a:rPr lang="ru-RU" dirty="0" smtClean="0"/>
              <a:t>» (</a:t>
            </a:r>
            <a:r>
              <a:rPr lang="ru-RU" dirty="0" err="1" smtClean="0"/>
              <a:t>Верхнетоемский</a:t>
            </a:r>
            <a:r>
              <a:rPr lang="ru-RU" dirty="0" smtClean="0"/>
              <a:t> муниципальный район)</a:t>
            </a:r>
          </a:p>
          <a:p>
            <a:pPr marL="285750" indent="-285750">
              <a:buFont typeface="Arial" pitchFamily="34" charset="0"/>
              <a:buChar char="•"/>
            </a:pPr>
            <a:r>
              <a:rPr lang="ru-RU" dirty="0" smtClean="0"/>
              <a:t>МО «</a:t>
            </a:r>
            <a:r>
              <a:rPr lang="ru-RU" dirty="0" err="1" smtClean="0"/>
              <a:t>Нименьгское</a:t>
            </a:r>
            <a:r>
              <a:rPr lang="ru-RU" dirty="0" smtClean="0"/>
              <a:t>» , МО «Онежское» (Онежский муниципальный район)</a:t>
            </a:r>
          </a:p>
          <a:p>
            <a:pPr marL="285750" indent="-285750">
              <a:buFont typeface="Arial" pitchFamily="34" charset="0"/>
              <a:buChar char="•"/>
            </a:pPr>
            <a:r>
              <a:rPr lang="ru-RU" dirty="0" smtClean="0"/>
              <a:t>МО «</a:t>
            </a:r>
            <a:r>
              <a:rPr lang="ru-RU" dirty="0" err="1" smtClean="0"/>
              <a:t>Няндомское</a:t>
            </a:r>
            <a:r>
              <a:rPr lang="ru-RU" dirty="0" smtClean="0"/>
              <a:t>» </a:t>
            </a:r>
            <a:r>
              <a:rPr lang="en-US" dirty="0" smtClean="0"/>
              <a:t>(</a:t>
            </a:r>
            <a:r>
              <a:rPr lang="ru-RU" dirty="0" smtClean="0"/>
              <a:t>Няндомский муниципальный район)</a:t>
            </a:r>
          </a:p>
          <a:p>
            <a:pPr marL="285750" indent="-285750">
              <a:buFont typeface="Arial" pitchFamily="34" charset="0"/>
              <a:buChar char="•"/>
            </a:pPr>
            <a:r>
              <a:rPr lang="ru-RU" dirty="0" smtClean="0"/>
              <a:t>МО «</a:t>
            </a:r>
            <a:r>
              <a:rPr lang="ru-RU" dirty="0" err="1" smtClean="0"/>
              <a:t>Верхнешоношское</a:t>
            </a:r>
            <a:r>
              <a:rPr lang="ru-RU" dirty="0" smtClean="0"/>
              <a:t>», МО «</a:t>
            </a:r>
            <a:r>
              <a:rPr lang="ru-RU" dirty="0" err="1" smtClean="0"/>
              <a:t>Липовское</a:t>
            </a:r>
            <a:r>
              <a:rPr lang="ru-RU" dirty="0" smtClean="0"/>
              <a:t>» (Вельский муниципальный район)</a:t>
            </a:r>
          </a:p>
          <a:p>
            <a:pPr marL="285750" indent="-285750">
              <a:buFont typeface="Arial" pitchFamily="34" charset="0"/>
              <a:buChar char="•"/>
            </a:pPr>
            <a:r>
              <a:rPr lang="ru-RU" dirty="0" smtClean="0"/>
              <a:t>МО «</a:t>
            </a:r>
            <a:r>
              <a:rPr lang="ru-RU" dirty="0" err="1" smtClean="0"/>
              <a:t>Кеврольское</a:t>
            </a:r>
            <a:r>
              <a:rPr lang="ru-RU" dirty="0" smtClean="0"/>
              <a:t>», МО «</a:t>
            </a:r>
            <a:r>
              <a:rPr lang="ru-RU" dirty="0" err="1" smtClean="0"/>
              <a:t>Лавельское</a:t>
            </a:r>
            <a:r>
              <a:rPr lang="ru-RU" dirty="0" smtClean="0"/>
              <a:t>» (</a:t>
            </a:r>
            <a:r>
              <a:rPr lang="ru-RU" dirty="0" err="1" smtClean="0"/>
              <a:t>Пинежский</a:t>
            </a:r>
            <a:r>
              <a:rPr lang="ru-RU" dirty="0" smtClean="0"/>
              <a:t> муниципальный район</a:t>
            </a:r>
            <a:r>
              <a:rPr lang="ru-RU" dirty="0"/>
              <a:t>)</a:t>
            </a:r>
          </a:p>
          <a:p>
            <a:pPr marL="285750" indent="-285750">
              <a:buFont typeface="Arial" pitchFamily="34" charset="0"/>
              <a:buChar char="•"/>
            </a:pPr>
            <a:r>
              <a:rPr lang="ru-RU" dirty="0" smtClean="0"/>
              <a:t>МО «Октябрьское», МО «</a:t>
            </a:r>
            <a:r>
              <a:rPr lang="ru-RU" dirty="0" err="1" smtClean="0"/>
              <a:t>Строевское</a:t>
            </a:r>
            <a:r>
              <a:rPr lang="ru-RU" dirty="0" smtClean="0"/>
              <a:t>» (</a:t>
            </a:r>
            <a:r>
              <a:rPr lang="ru-RU" dirty="0" err="1" smtClean="0"/>
              <a:t>Устьянский</a:t>
            </a:r>
            <a:r>
              <a:rPr lang="ru-RU" dirty="0" smtClean="0"/>
              <a:t> муниципальный район</a:t>
            </a:r>
            <a:r>
              <a:rPr lang="ru-RU" dirty="0"/>
              <a:t>)</a:t>
            </a:r>
          </a:p>
          <a:p>
            <a:pPr marL="285750" indent="-285750">
              <a:buFont typeface="Arial" pitchFamily="34" charset="0"/>
              <a:buChar char="•"/>
            </a:pPr>
            <a:r>
              <a:rPr lang="ru-RU" dirty="0" smtClean="0"/>
              <a:t>МО «</a:t>
            </a:r>
            <a:r>
              <a:rPr lang="ru-RU" dirty="0" err="1" smtClean="0"/>
              <a:t>Климовское</a:t>
            </a:r>
            <a:r>
              <a:rPr lang="ru-RU" dirty="0" smtClean="0"/>
              <a:t>», МО «</a:t>
            </a:r>
            <a:r>
              <a:rPr lang="ru-RU" dirty="0" err="1" smtClean="0"/>
              <a:t>Подюжское</a:t>
            </a:r>
            <a:r>
              <a:rPr lang="ru-RU" dirty="0" smtClean="0"/>
              <a:t>» (</a:t>
            </a:r>
            <a:r>
              <a:rPr lang="ru-RU" dirty="0" err="1" smtClean="0"/>
              <a:t>Коношский</a:t>
            </a:r>
            <a:r>
              <a:rPr lang="ru-RU" dirty="0" smtClean="0"/>
              <a:t> муниципальный район)</a:t>
            </a:r>
          </a:p>
          <a:p>
            <a:pPr marL="285750" indent="-285750">
              <a:buFont typeface="Arial" pitchFamily="34" charset="0"/>
              <a:buChar char="•"/>
            </a:pPr>
            <a:r>
              <a:rPr lang="ru-RU" dirty="0" smtClean="0"/>
              <a:t>МО «</a:t>
            </a:r>
            <a:r>
              <a:rPr lang="ru-RU" dirty="0" err="1" smtClean="0"/>
              <a:t>Приводинское</a:t>
            </a:r>
            <a:r>
              <a:rPr lang="ru-RU" dirty="0" smtClean="0"/>
              <a:t>», МО «</a:t>
            </a:r>
            <a:r>
              <a:rPr lang="ru-RU" dirty="0" err="1" smtClean="0"/>
              <a:t>Сольвычегодское</a:t>
            </a:r>
            <a:r>
              <a:rPr lang="ru-RU" dirty="0" smtClean="0"/>
              <a:t>» ( </a:t>
            </a:r>
            <a:r>
              <a:rPr lang="ru-RU" dirty="0" err="1" smtClean="0"/>
              <a:t>Котласский</a:t>
            </a:r>
            <a:r>
              <a:rPr lang="ru-RU" dirty="0" smtClean="0"/>
              <a:t> муниципальный район)</a:t>
            </a:r>
          </a:p>
          <a:p>
            <a:pPr marL="285750" indent="-285750">
              <a:buFont typeface="Arial" pitchFamily="34" charset="0"/>
              <a:buChar char="•"/>
            </a:pPr>
            <a:r>
              <a:rPr lang="ru-RU" dirty="0" smtClean="0"/>
              <a:t>МО «</a:t>
            </a:r>
            <a:r>
              <a:rPr lang="ru-RU" dirty="0" err="1" smtClean="0"/>
              <a:t>Березниковское</a:t>
            </a:r>
            <a:r>
              <a:rPr lang="ru-RU" dirty="0" smtClean="0"/>
              <a:t>», МО «</a:t>
            </a:r>
            <a:r>
              <a:rPr lang="ru-RU" dirty="0" err="1" smtClean="0"/>
              <a:t>Шидровское</a:t>
            </a:r>
            <a:r>
              <a:rPr lang="ru-RU" dirty="0" smtClean="0"/>
              <a:t>» (</a:t>
            </a:r>
            <a:r>
              <a:rPr lang="ru-RU" dirty="0" err="1" smtClean="0"/>
              <a:t>Виноградовский</a:t>
            </a:r>
            <a:r>
              <a:rPr lang="ru-RU" dirty="0" smtClean="0"/>
              <a:t> муниципальный район)</a:t>
            </a:r>
          </a:p>
          <a:p>
            <a:pPr marL="285750" indent="-285750">
              <a:buFont typeface="Arial" pitchFamily="34" charset="0"/>
              <a:buChar char="•"/>
            </a:pPr>
            <a:r>
              <a:rPr lang="ru-RU" dirty="0" smtClean="0"/>
              <a:t>МО «</a:t>
            </a:r>
            <a:r>
              <a:rPr lang="ru-RU" dirty="0" err="1" smtClean="0"/>
              <a:t>Ухотское</a:t>
            </a:r>
            <a:r>
              <a:rPr lang="ru-RU" dirty="0" smtClean="0"/>
              <a:t>», МО «Приозерное» (</a:t>
            </a:r>
            <a:r>
              <a:rPr lang="ru-RU" dirty="0" err="1" smtClean="0"/>
              <a:t>Каргопольский</a:t>
            </a:r>
            <a:r>
              <a:rPr lang="ru-RU" dirty="0" smtClean="0"/>
              <a:t> муниципальный район)</a:t>
            </a:r>
            <a:endParaRPr lang="ru-RU" dirty="0"/>
          </a:p>
          <a:p>
            <a:endParaRPr lang="ru-RU" sz="1400" dirty="0" smtClean="0"/>
          </a:p>
          <a:p>
            <a:endParaRPr lang="en-US" sz="1400" dirty="0"/>
          </a:p>
          <a:p>
            <a:endParaRPr lang="en-US" sz="1400" dirty="0"/>
          </a:p>
          <a:p>
            <a:endParaRPr lang="en-US" sz="1400" dirty="0" smtClean="0"/>
          </a:p>
          <a:p>
            <a:endParaRPr lang="en-US" sz="1400" dirty="0" smtClean="0"/>
          </a:p>
          <a:p>
            <a:endParaRPr lang="en-US" sz="1400" dirty="0"/>
          </a:p>
          <a:p>
            <a:r>
              <a:rPr lang="ru-RU" sz="1200" dirty="0"/>
              <a:t/>
            </a:r>
            <a:br>
              <a:rPr lang="ru-RU" sz="1200" dirty="0"/>
            </a:br>
            <a:r>
              <a:rPr lang="ru-RU" sz="1400" dirty="0"/>
              <a:t/>
            </a:r>
            <a:br>
              <a:rPr lang="ru-RU" sz="1400" dirty="0"/>
            </a:br>
            <a:endParaRPr lang="ru-RU" sz="1400" dirty="0"/>
          </a:p>
        </p:txBody>
      </p:sp>
    </p:spTree>
    <p:extLst>
      <p:ext uri="{BB962C8B-B14F-4D97-AF65-F5344CB8AC3E}">
        <p14:creationId xmlns:p14="http://schemas.microsoft.com/office/powerpoint/2010/main" xmlns="" val="2607110828"/>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88640"/>
            <a:ext cx="8496944" cy="7663636"/>
          </a:xfrm>
          <a:prstGeom prst="rect">
            <a:avLst/>
          </a:prstGeom>
        </p:spPr>
        <p:txBody>
          <a:bodyPr wrap="square">
            <a:spAutoFit/>
          </a:bodyPr>
          <a:lstStyle/>
          <a:p>
            <a:pPr algn="ctr"/>
            <a:r>
              <a:rPr lang="ru-RU" b="1" dirty="0" smtClean="0"/>
              <a:t>Муниципальные образования, </a:t>
            </a:r>
            <a:r>
              <a:rPr lang="ru-RU" b="1" dirty="0" smtClean="0"/>
              <a:t>предоставляющие сведения для регистра </a:t>
            </a:r>
            <a:r>
              <a:rPr lang="ru-RU" b="1" dirty="0" smtClean="0"/>
              <a:t>не </a:t>
            </a:r>
            <a:r>
              <a:rPr lang="ru-RU" b="1" dirty="0" smtClean="0"/>
              <a:t>в полном объеме и не своевременно</a:t>
            </a:r>
          </a:p>
          <a:p>
            <a:pPr algn="ctr"/>
            <a:endParaRPr lang="ru-RU" dirty="0" smtClean="0">
              <a:solidFill>
                <a:srgbClr val="002060"/>
              </a:solidFill>
            </a:endParaRPr>
          </a:p>
          <a:p>
            <a:pPr marL="285750" indent="-285750">
              <a:buFont typeface="Arial" pitchFamily="34" charset="0"/>
              <a:buChar char="•"/>
            </a:pPr>
            <a:r>
              <a:rPr lang="ru-RU" dirty="0" smtClean="0"/>
              <a:t>МО </a:t>
            </a:r>
            <a:r>
              <a:rPr lang="ru-RU" dirty="0"/>
              <a:t>«Ильинское» (Вилегодский муниципальный район)</a:t>
            </a:r>
          </a:p>
          <a:p>
            <a:pPr marL="285750" indent="-285750">
              <a:buFont typeface="Arial" pitchFamily="34" charset="0"/>
              <a:buChar char="•"/>
            </a:pPr>
            <a:r>
              <a:rPr lang="ru-RU" dirty="0"/>
              <a:t>МО «Куликовское», МО «</a:t>
            </a:r>
            <a:r>
              <a:rPr lang="ru-RU" dirty="0" err="1"/>
              <a:t>Верхнеуфтюгское</a:t>
            </a:r>
            <a:r>
              <a:rPr lang="ru-RU" dirty="0"/>
              <a:t>» (</a:t>
            </a:r>
            <a:r>
              <a:rPr lang="ru-RU" dirty="0" err="1"/>
              <a:t>Красноборский</a:t>
            </a:r>
            <a:r>
              <a:rPr lang="ru-RU" dirty="0"/>
              <a:t> муниципальный район)</a:t>
            </a:r>
          </a:p>
          <a:p>
            <a:pPr marL="285750" indent="-285750">
              <a:buFont typeface="Arial" pitchFamily="34" charset="0"/>
              <a:buChar char="•"/>
            </a:pPr>
            <a:r>
              <a:rPr lang="ru-RU" dirty="0"/>
              <a:t>МО «</a:t>
            </a:r>
            <a:r>
              <a:rPr lang="ru-RU" dirty="0" err="1"/>
              <a:t>Вожгорское</a:t>
            </a:r>
            <a:r>
              <a:rPr lang="ru-RU" dirty="0"/>
              <a:t>», МО «</a:t>
            </a:r>
            <a:r>
              <a:rPr lang="ru-RU" dirty="0" err="1"/>
              <a:t>Олемское</a:t>
            </a:r>
            <a:r>
              <a:rPr lang="ru-RU" dirty="0"/>
              <a:t>» (</a:t>
            </a:r>
            <a:r>
              <a:rPr lang="ru-RU" dirty="0" err="1"/>
              <a:t>Лешуконский</a:t>
            </a:r>
            <a:r>
              <a:rPr lang="ru-RU" dirty="0"/>
              <a:t> муниципальный район)</a:t>
            </a:r>
            <a:br>
              <a:rPr lang="ru-RU" dirty="0"/>
            </a:br>
            <a:r>
              <a:rPr lang="ru-RU" dirty="0" smtClean="0"/>
              <a:t>МО </a:t>
            </a:r>
            <a:r>
              <a:rPr lang="ru-RU" dirty="0"/>
              <a:t>«</a:t>
            </a:r>
            <a:r>
              <a:rPr lang="ru-RU" dirty="0" err="1"/>
              <a:t>Ундозерское</a:t>
            </a:r>
            <a:r>
              <a:rPr lang="ru-RU" dirty="0"/>
              <a:t>», МО «</a:t>
            </a:r>
            <a:r>
              <a:rPr lang="ru-RU" dirty="0" err="1"/>
              <a:t>Коневское</a:t>
            </a:r>
            <a:r>
              <a:rPr lang="ru-RU" dirty="0"/>
              <a:t>» (Плесецкий муниципальный район)</a:t>
            </a:r>
          </a:p>
          <a:p>
            <a:pPr marL="285750" indent="-285750">
              <a:buFont typeface="Arial" pitchFamily="34" charset="0"/>
              <a:buChar char="•"/>
            </a:pPr>
            <a:r>
              <a:rPr lang="ru-RU" dirty="0"/>
              <a:t>МО «</a:t>
            </a:r>
            <a:r>
              <a:rPr lang="ru-RU" dirty="0" err="1"/>
              <a:t>Заостровское</a:t>
            </a:r>
            <a:r>
              <a:rPr lang="ru-RU" dirty="0"/>
              <a:t>» , МО «</a:t>
            </a:r>
            <a:r>
              <a:rPr lang="ru-RU" dirty="0" err="1"/>
              <a:t>Талажское</a:t>
            </a:r>
            <a:r>
              <a:rPr lang="ru-RU" dirty="0"/>
              <a:t>» (Приморский муниципальный район)</a:t>
            </a:r>
          </a:p>
          <a:p>
            <a:pPr marL="285750" indent="-285750">
              <a:buFont typeface="Arial" pitchFamily="34" charset="0"/>
              <a:buChar char="•"/>
            </a:pPr>
            <a:r>
              <a:rPr lang="ru-RU" dirty="0"/>
              <a:t>МО «</a:t>
            </a:r>
            <a:r>
              <a:rPr lang="ru-RU" dirty="0" err="1"/>
              <a:t>Ровдинское</a:t>
            </a:r>
            <a:r>
              <a:rPr lang="ru-RU" dirty="0"/>
              <a:t>», МО «</a:t>
            </a:r>
            <a:r>
              <a:rPr lang="ru-RU" dirty="0" err="1"/>
              <a:t>Федогорское</a:t>
            </a:r>
            <a:r>
              <a:rPr lang="ru-RU" dirty="0"/>
              <a:t>» (Шенкурский муниципальный район)</a:t>
            </a:r>
          </a:p>
          <a:p>
            <a:pPr marL="285750" indent="-285750">
              <a:buFont typeface="Arial" pitchFamily="34" charset="0"/>
              <a:buChar char="•"/>
            </a:pPr>
            <a:r>
              <a:rPr lang="ru-RU" dirty="0"/>
              <a:t>МО «</a:t>
            </a:r>
            <a:r>
              <a:rPr lang="ru-RU" dirty="0" err="1"/>
              <a:t>Совпольское</a:t>
            </a:r>
            <a:r>
              <a:rPr lang="ru-RU" dirty="0"/>
              <a:t>», МО «</a:t>
            </a:r>
            <a:r>
              <a:rPr lang="ru-RU" dirty="0" err="1"/>
              <a:t>Долгощельское</a:t>
            </a:r>
            <a:r>
              <a:rPr lang="ru-RU" dirty="0"/>
              <a:t>» (Мезенский муниципальный район)</a:t>
            </a:r>
          </a:p>
          <a:p>
            <a:pPr marL="285750" indent="-285750">
              <a:buFont typeface="Arial" pitchFamily="34" charset="0"/>
              <a:buChar char="•"/>
            </a:pPr>
            <a:r>
              <a:rPr lang="ru-RU" dirty="0"/>
              <a:t>МО «Двинское» (Холмогорский муниципальный район)</a:t>
            </a:r>
          </a:p>
          <a:p>
            <a:pPr marL="285750" indent="-285750">
              <a:buFont typeface="Arial" pitchFamily="34" charset="0"/>
              <a:buChar char="•"/>
            </a:pPr>
            <a:r>
              <a:rPr lang="ru-RU" dirty="0"/>
              <a:t>МО «</a:t>
            </a:r>
            <a:r>
              <a:rPr lang="ru-RU" dirty="0" err="1"/>
              <a:t>Козьминское</a:t>
            </a:r>
            <a:r>
              <a:rPr lang="ru-RU" dirty="0"/>
              <a:t>» (Ленский муниципальный район)</a:t>
            </a:r>
          </a:p>
          <a:p>
            <a:pPr marL="285750" indent="-285750">
              <a:buFont typeface="Arial" pitchFamily="34" charset="0"/>
              <a:buChar char="•"/>
            </a:pPr>
            <a:r>
              <a:rPr lang="ru-RU" dirty="0"/>
              <a:t>МО «Двинское», МО «</a:t>
            </a:r>
            <a:r>
              <a:rPr lang="ru-RU" dirty="0" err="1"/>
              <a:t>Пучужское</a:t>
            </a:r>
            <a:r>
              <a:rPr lang="ru-RU" dirty="0"/>
              <a:t>», МО «</a:t>
            </a:r>
            <a:r>
              <a:rPr lang="ru-RU" dirty="0" err="1"/>
              <a:t>Сефтренское</a:t>
            </a:r>
            <a:r>
              <a:rPr lang="ru-RU" dirty="0"/>
              <a:t>», МО «</a:t>
            </a:r>
            <a:r>
              <a:rPr lang="ru-RU" dirty="0" err="1"/>
              <a:t>Федьковское</a:t>
            </a:r>
            <a:r>
              <a:rPr lang="ru-RU" dirty="0"/>
              <a:t>», МО «</a:t>
            </a:r>
            <a:r>
              <a:rPr lang="ru-RU" dirty="0" err="1"/>
              <a:t>Афанасьевское</a:t>
            </a:r>
            <a:r>
              <a:rPr lang="ru-RU" dirty="0"/>
              <a:t>» (</a:t>
            </a:r>
            <a:r>
              <a:rPr lang="ru-RU" dirty="0" err="1"/>
              <a:t>Верхнетоемский</a:t>
            </a:r>
            <a:r>
              <a:rPr lang="ru-RU" dirty="0"/>
              <a:t> муниципальный район)</a:t>
            </a:r>
          </a:p>
          <a:p>
            <a:pPr marL="285750" indent="-285750">
              <a:buFont typeface="Arial" pitchFamily="34" charset="0"/>
              <a:buChar char="•"/>
            </a:pPr>
            <a:r>
              <a:rPr lang="ru-RU" dirty="0"/>
              <a:t>МО «</a:t>
            </a:r>
            <a:r>
              <a:rPr lang="ru-RU" dirty="0" err="1"/>
              <a:t>Кодинское</a:t>
            </a:r>
            <a:r>
              <a:rPr lang="ru-RU" dirty="0"/>
              <a:t>» (Онежский муниципальный район)</a:t>
            </a:r>
          </a:p>
          <a:p>
            <a:pPr marL="285750" indent="-285750">
              <a:buFont typeface="Arial" pitchFamily="34" charset="0"/>
              <a:buChar char="•"/>
            </a:pPr>
            <a:r>
              <a:rPr lang="ru-RU" dirty="0"/>
              <a:t> МО «</a:t>
            </a:r>
            <a:r>
              <a:rPr lang="ru-RU" dirty="0" err="1"/>
              <a:t>Шалакушское</a:t>
            </a:r>
            <a:r>
              <a:rPr lang="ru-RU" dirty="0"/>
              <a:t>» , МО «</a:t>
            </a:r>
            <a:r>
              <a:rPr lang="ru-RU" dirty="0" err="1"/>
              <a:t>Мошинское</a:t>
            </a:r>
            <a:r>
              <a:rPr lang="ru-RU" dirty="0"/>
              <a:t>» (</a:t>
            </a:r>
            <a:r>
              <a:rPr lang="ru-RU" dirty="0" err="1"/>
              <a:t>Няндомский</a:t>
            </a:r>
            <a:r>
              <a:rPr lang="ru-RU" dirty="0"/>
              <a:t> муниципальный район)</a:t>
            </a:r>
          </a:p>
          <a:p>
            <a:pPr marL="285750" indent="-285750">
              <a:buFont typeface="Arial" pitchFamily="34" charset="0"/>
              <a:buChar char="•"/>
            </a:pPr>
            <a:r>
              <a:rPr lang="ru-RU" dirty="0"/>
              <a:t>МО «</a:t>
            </a:r>
            <a:r>
              <a:rPr lang="ru-RU" dirty="0" err="1"/>
              <a:t>Муравьевское</a:t>
            </a:r>
            <a:r>
              <a:rPr lang="ru-RU" dirty="0"/>
              <a:t>», МО «</a:t>
            </a:r>
            <a:r>
              <a:rPr lang="ru-RU" dirty="0" err="1"/>
              <a:t>Солгинское</a:t>
            </a:r>
            <a:r>
              <a:rPr lang="ru-RU" dirty="0"/>
              <a:t>» (Вельский муниципальный район)</a:t>
            </a:r>
          </a:p>
          <a:p>
            <a:pPr marL="285750" indent="-285750">
              <a:buFont typeface="Arial" pitchFamily="34" charset="0"/>
              <a:buChar char="•"/>
            </a:pPr>
            <a:r>
              <a:rPr lang="ru-RU" dirty="0"/>
              <a:t>МО «</a:t>
            </a:r>
            <a:r>
              <a:rPr lang="ru-RU" dirty="0" err="1"/>
              <a:t>Веркольское</a:t>
            </a:r>
            <a:r>
              <a:rPr lang="ru-RU" dirty="0"/>
              <a:t>», МО «</a:t>
            </a:r>
            <a:r>
              <a:rPr lang="ru-RU" dirty="0" err="1"/>
              <a:t>Карпогорское</a:t>
            </a:r>
            <a:r>
              <a:rPr lang="ru-RU" dirty="0"/>
              <a:t>», МО «</a:t>
            </a:r>
            <a:r>
              <a:rPr lang="ru-RU" dirty="0" err="1"/>
              <a:t>Покшеньгское</a:t>
            </a:r>
            <a:r>
              <a:rPr lang="ru-RU" dirty="0"/>
              <a:t>» (</a:t>
            </a:r>
            <a:r>
              <a:rPr lang="ru-RU" dirty="0" err="1"/>
              <a:t>Пинежский</a:t>
            </a:r>
            <a:r>
              <a:rPr lang="ru-RU" dirty="0"/>
              <a:t> муниципальный район)</a:t>
            </a:r>
          </a:p>
          <a:p>
            <a:pPr marL="285750" indent="-285750">
              <a:buFont typeface="Arial" pitchFamily="34" charset="0"/>
              <a:buChar char="•"/>
            </a:pPr>
            <a:r>
              <a:rPr lang="ru-RU" dirty="0"/>
              <a:t>МО «</a:t>
            </a:r>
            <a:r>
              <a:rPr lang="ru-RU" dirty="0" err="1"/>
              <a:t>Киземское</a:t>
            </a:r>
            <a:r>
              <a:rPr lang="ru-RU" dirty="0"/>
              <a:t>», МО «</a:t>
            </a:r>
            <a:r>
              <a:rPr lang="ru-RU" dirty="0" err="1"/>
              <a:t>Ростовско</a:t>
            </a:r>
            <a:r>
              <a:rPr lang="ru-RU" dirty="0"/>
              <a:t>-Минское» (</a:t>
            </a:r>
            <a:r>
              <a:rPr lang="ru-RU" dirty="0" err="1"/>
              <a:t>Устьянский</a:t>
            </a:r>
            <a:r>
              <a:rPr lang="ru-RU" dirty="0"/>
              <a:t> муниципальный район)</a:t>
            </a:r>
          </a:p>
          <a:p>
            <a:pPr marL="285750" indent="-285750">
              <a:buFont typeface="Arial" pitchFamily="34" charset="0"/>
              <a:buChar char="•"/>
            </a:pPr>
            <a:r>
              <a:rPr lang="ru-RU" dirty="0"/>
              <a:t>МО «</a:t>
            </a:r>
            <a:r>
              <a:rPr lang="ru-RU" dirty="0" err="1"/>
              <a:t>Коношское</a:t>
            </a:r>
            <a:r>
              <a:rPr lang="ru-RU" dirty="0"/>
              <a:t>», МО «</a:t>
            </a:r>
            <a:r>
              <a:rPr lang="ru-RU" dirty="0" err="1"/>
              <a:t>Ерцевское</a:t>
            </a:r>
            <a:r>
              <a:rPr lang="ru-RU" dirty="0"/>
              <a:t>» (</a:t>
            </a:r>
            <a:r>
              <a:rPr lang="ru-RU" dirty="0" err="1"/>
              <a:t>Коношский</a:t>
            </a:r>
            <a:r>
              <a:rPr lang="ru-RU" dirty="0"/>
              <a:t> муниципальный район)</a:t>
            </a:r>
          </a:p>
          <a:p>
            <a:pPr marL="285750" indent="-285750">
              <a:buFont typeface="Arial" pitchFamily="34" charset="0"/>
              <a:buChar char="•"/>
            </a:pPr>
            <a:r>
              <a:rPr lang="ru-RU" dirty="0"/>
              <a:t>МО «</a:t>
            </a:r>
            <a:r>
              <a:rPr lang="ru-RU" dirty="0" err="1"/>
              <a:t>Щипицынское</a:t>
            </a:r>
            <a:r>
              <a:rPr lang="ru-RU" dirty="0"/>
              <a:t>» ( </a:t>
            </a:r>
            <a:r>
              <a:rPr lang="ru-RU" dirty="0" err="1"/>
              <a:t>Котласский</a:t>
            </a:r>
            <a:r>
              <a:rPr lang="ru-RU" dirty="0"/>
              <a:t> муниципальный район)</a:t>
            </a:r>
          </a:p>
          <a:p>
            <a:pPr marL="285750" indent="-285750">
              <a:buFont typeface="Arial" pitchFamily="34" charset="0"/>
              <a:buChar char="•"/>
            </a:pPr>
            <a:r>
              <a:rPr lang="ru-RU" dirty="0"/>
              <a:t>МО «</a:t>
            </a:r>
            <a:r>
              <a:rPr lang="ru-RU" dirty="0" err="1"/>
              <a:t>Моржегорское</a:t>
            </a:r>
            <a:r>
              <a:rPr lang="ru-RU" dirty="0"/>
              <a:t>» (</a:t>
            </a:r>
            <a:r>
              <a:rPr lang="ru-RU" dirty="0" err="1"/>
              <a:t>Виноградовский</a:t>
            </a:r>
            <a:r>
              <a:rPr lang="ru-RU" dirty="0"/>
              <a:t> муниципальный район)</a:t>
            </a:r>
          </a:p>
          <a:p>
            <a:endParaRPr lang="ru-RU" sz="1400" dirty="0"/>
          </a:p>
          <a:p>
            <a:endParaRPr lang="ru-RU" sz="1400" dirty="0" smtClean="0"/>
          </a:p>
          <a:p>
            <a:endParaRPr lang="ru-RU" sz="1400" dirty="0"/>
          </a:p>
          <a:p>
            <a:endParaRPr lang="ru-RU" dirty="0" smtClean="0">
              <a:solidFill>
                <a:srgbClr val="002060"/>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505475"/>
          </a:xfrm>
        </p:spPr>
        <p:txBody>
          <a:bodyPr>
            <a:normAutofit/>
          </a:bodyPr>
          <a:lstStyle/>
          <a:p>
            <a:pPr algn="ctr"/>
            <a:r>
              <a:rPr lang="ru-RU" sz="1800" b="1" dirty="0" smtClean="0"/>
              <a:t>АДМИНИСТРАТИВНАЯ ОТВЕТСТВЕННОСТЬ ЗА НАРУШЕНИЕ ПОРЯДКА ПРЕДОСТАВЛЕНИЯ ИНФОРМАЦИИ, ПОДЛЕЖАЩЕЙ ВКЛЮЧЕНИЮ В РЕГИСТР.</a:t>
            </a:r>
          </a:p>
          <a:p>
            <a:endParaRPr lang="ru-RU" sz="1800" dirty="0" smtClean="0"/>
          </a:p>
          <a:p>
            <a:pPr algn="ctr"/>
            <a:r>
              <a:rPr lang="ru-RU" sz="1800" dirty="0" smtClean="0"/>
              <a:t>Нарушение порядка предоставления в уполномоченный орган информации, подлежащей включению в регистр </a:t>
            </a:r>
            <a:r>
              <a:rPr lang="ru-RU" sz="1800" dirty="0" smtClean="0">
                <a:solidFill>
                  <a:srgbClr val="FF0000"/>
                </a:solidFill>
              </a:rPr>
              <a:t>влечет административную ответственность в соответствии с законодательством Российской Федерации </a:t>
            </a:r>
            <a:r>
              <a:rPr lang="ru-RU" sz="1800" dirty="0" smtClean="0"/>
              <a:t>(</a:t>
            </a:r>
            <a:r>
              <a:rPr lang="ru-RU" sz="1800" u="sng" dirty="0" smtClean="0"/>
              <a:t>статья 15 областного закона № 592-30-ОЗ</a:t>
            </a:r>
            <a:r>
              <a:rPr lang="ru-RU" sz="1800" dirty="0" smtClean="0"/>
              <a:t>).</a:t>
            </a:r>
          </a:p>
          <a:p>
            <a:pPr algn="ctr"/>
            <a:endParaRPr lang="ru-RU" sz="1800" dirty="0" smtClean="0"/>
          </a:p>
          <a:p>
            <a:pPr algn="ctr"/>
            <a:r>
              <a:rPr lang="ru-RU" sz="1800" u="sng" dirty="0" smtClean="0"/>
              <a:t>Статья 19.7 Кодекса РФ об административных правонарушениях. </a:t>
            </a:r>
          </a:p>
          <a:p>
            <a:pPr algn="ctr"/>
            <a:r>
              <a:rPr lang="ru-RU" sz="1800" dirty="0" smtClean="0"/>
              <a:t>Непредставление или несвоевременное представление сведений (информации), представление которых предусмотрено законом влечет предупреждение или наложение административного штрафа на должностных лиц - </a:t>
            </a:r>
            <a:r>
              <a:rPr lang="ru-RU" sz="1800" dirty="0" smtClean="0">
                <a:solidFill>
                  <a:srgbClr val="FF0000"/>
                </a:solidFill>
              </a:rPr>
              <a:t>от трехсот до пятисот рублей</a:t>
            </a:r>
            <a:r>
              <a:rPr lang="ru-RU" sz="1800" dirty="0" smtClean="0"/>
              <a:t>.</a:t>
            </a:r>
          </a:p>
          <a:p>
            <a:endParaRPr lang="ru-RU" sz="1800" dirty="0"/>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395536" y="332656"/>
            <a:ext cx="8496944" cy="6740307"/>
          </a:xfrm>
          <a:prstGeom prst="rect">
            <a:avLst/>
          </a:prstGeom>
          <a:noFill/>
        </p:spPr>
        <p:txBody>
          <a:bodyPr wrap="square" rtlCol="0">
            <a:spAutoFit/>
          </a:bodyPr>
          <a:lstStyle/>
          <a:p>
            <a:pPr algn="just"/>
            <a:r>
              <a:rPr lang="ru-RU" dirty="0"/>
              <a:t>В </a:t>
            </a:r>
            <a:r>
              <a:rPr lang="ru-RU" dirty="0" smtClean="0"/>
              <a:t>районные прокуратуры </a:t>
            </a:r>
            <a:r>
              <a:rPr lang="ru-RU" dirty="0"/>
              <a:t>Архангельской </a:t>
            </a:r>
            <a:r>
              <a:rPr lang="ru-RU" dirty="0" smtClean="0"/>
              <a:t>области  </a:t>
            </a:r>
            <a:r>
              <a:rPr lang="ru-RU" dirty="0"/>
              <a:t>направлены письма о не исполнении обязанности по предоставлению муниципальных актов следующими муниципальными </a:t>
            </a:r>
            <a:r>
              <a:rPr lang="ru-RU" dirty="0" smtClean="0"/>
              <a:t>образованиями (в качестве примера):</a:t>
            </a:r>
            <a:endParaRPr lang="ru-RU" dirty="0"/>
          </a:p>
          <a:p>
            <a:pPr algn="just"/>
            <a:r>
              <a:rPr lang="ru-RU" dirty="0"/>
              <a:t>МО «Холмогорское», МО «</a:t>
            </a:r>
            <a:r>
              <a:rPr lang="ru-RU" dirty="0" err="1"/>
              <a:t>Усть-Пинежское</a:t>
            </a:r>
            <a:r>
              <a:rPr lang="ru-RU" dirty="0"/>
              <a:t>» (Холмогорский муниципальный район), </a:t>
            </a:r>
            <a:br>
              <a:rPr lang="ru-RU" dirty="0"/>
            </a:br>
            <a:r>
              <a:rPr lang="ru-RU" dirty="0"/>
              <a:t>МО «</a:t>
            </a:r>
            <a:r>
              <a:rPr lang="ru-RU" dirty="0" err="1"/>
              <a:t>Сефтренское</a:t>
            </a:r>
            <a:r>
              <a:rPr lang="ru-RU" dirty="0"/>
              <a:t>» </a:t>
            </a:r>
            <a:r>
              <a:rPr lang="ru-RU" dirty="0" err="1"/>
              <a:t>Верхнетоемского</a:t>
            </a:r>
            <a:r>
              <a:rPr lang="ru-RU" dirty="0"/>
              <a:t> муниципального района, МО «</a:t>
            </a:r>
            <a:r>
              <a:rPr lang="ru-RU" dirty="0" err="1"/>
              <a:t>Моржегорское</a:t>
            </a:r>
            <a:r>
              <a:rPr lang="ru-RU" dirty="0"/>
              <a:t>» (</a:t>
            </a:r>
            <a:r>
              <a:rPr lang="ru-RU" dirty="0" err="1"/>
              <a:t>Виноградовский</a:t>
            </a:r>
            <a:r>
              <a:rPr lang="ru-RU" dirty="0"/>
              <a:t> район), МО «</a:t>
            </a:r>
            <a:r>
              <a:rPr lang="ru-RU" dirty="0" err="1"/>
              <a:t>Шипицынское</a:t>
            </a:r>
            <a:r>
              <a:rPr lang="ru-RU" dirty="0"/>
              <a:t>» (</a:t>
            </a:r>
            <a:r>
              <a:rPr lang="ru-RU" dirty="0" err="1"/>
              <a:t>Котласский</a:t>
            </a:r>
            <a:r>
              <a:rPr lang="ru-RU" dirty="0"/>
              <a:t> район),</a:t>
            </a:r>
            <a:br>
              <a:rPr lang="ru-RU" dirty="0"/>
            </a:br>
            <a:r>
              <a:rPr lang="ru-RU" dirty="0"/>
              <a:t>МО </a:t>
            </a:r>
            <a:r>
              <a:rPr lang="ru-RU" dirty="0" err="1"/>
              <a:t>Верхоледское</a:t>
            </a:r>
            <a:r>
              <a:rPr lang="ru-RU" dirty="0"/>
              <a:t>»,МО «</a:t>
            </a:r>
            <a:r>
              <a:rPr lang="ru-RU" dirty="0" err="1"/>
              <a:t>Верхопаденьгское</a:t>
            </a:r>
            <a:r>
              <a:rPr lang="ru-RU" dirty="0"/>
              <a:t>», МО «</a:t>
            </a:r>
            <a:r>
              <a:rPr lang="ru-RU" dirty="0" err="1"/>
              <a:t>Ровдинское</a:t>
            </a:r>
            <a:r>
              <a:rPr lang="ru-RU" dirty="0"/>
              <a:t>», МО «</a:t>
            </a:r>
            <a:r>
              <a:rPr lang="ru-RU" dirty="0" err="1"/>
              <a:t>Сюмское</a:t>
            </a:r>
            <a:r>
              <a:rPr lang="ru-RU" dirty="0"/>
              <a:t>», МО «</a:t>
            </a:r>
            <a:r>
              <a:rPr lang="ru-RU" dirty="0" err="1"/>
              <a:t>Федорогорское</a:t>
            </a:r>
            <a:r>
              <a:rPr lang="ru-RU" dirty="0"/>
              <a:t>» (Шенкурский район), МО «</a:t>
            </a:r>
            <a:r>
              <a:rPr lang="ru-RU" dirty="0" err="1"/>
              <a:t>Карпогорское</a:t>
            </a:r>
            <a:r>
              <a:rPr lang="ru-RU" dirty="0"/>
              <a:t>», МО «</a:t>
            </a:r>
            <a:r>
              <a:rPr lang="ru-RU" dirty="0" err="1"/>
              <a:t>Покшеньгское</a:t>
            </a:r>
            <a:r>
              <a:rPr lang="ru-RU" dirty="0"/>
              <a:t>», МО «</a:t>
            </a:r>
            <a:r>
              <a:rPr lang="ru-RU" dirty="0" err="1"/>
              <a:t>Веркольское</a:t>
            </a:r>
            <a:r>
              <a:rPr lang="ru-RU" dirty="0" smtClean="0"/>
              <a:t>», МО «Междуреченское»  </a:t>
            </a:r>
            <a:r>
              <a:rPr lang="ru-RU" dirty="0"/>
              <a:t>(</a:t>
            </a:r>
            <a:r>
              <a:rPr lang="ru-RU" dirty="0" err="1"/>
              <a:t>Пинежский</a:t>
            </a:r>
            <a:r>
              <a:rPr lang="ru-RU" dirty="0"/>
              <a:t> район</a:t>
            </a:r>
            <a:r>
              <a:rPr lang="ru-RU" dirty="0" smtClean="0"/>
              <a:t>).</a:t>
            </a:r>
          </a:p>
          <a:p>
            <a:pPr algn="just"/>
            <a:endParaRPr lang="ru-RU" dirty="0"/>
          </a:p>
          <a:p>
            <a:pPr algn="just"/>
            <a:r>
              <a:rPr lang="ru-RU" dirty="0" smtClean="0"/>
              <a:t>Прокурор </a:t>
            </a:r>
            <a:r>
              <a:rPr lang="ru-RU" dirty="0" smtClean="0"/>
              <a:t>вправе </a:t>
            </a:r>
            <a:r>
              <a:rPr lang="ru-RU" dirty="0" smtClean="0"/>
              <a:t>обратиться в суд  о </a:t>
            </a:r>
            <a:r>
              <a:rPr lang="ru-RU" dirty="0" smtClean="0">
                <a:solidFill>
                  <a:srgbClr val="FF0000"/>
                </a:solidFill>
              </a:rPr>
              <a:t>признании бездействия главы муниципального образования незаконным.</a:t>
            </a:r>
          </a:p>
          <a:p>
            <a:pPr algn="just"/>
            <a:endParaRPr lang="ru-RU" dirty="0" smtClean="0"/>
          </a:p>
          <a:p>
            <a:pPr algn="just"/>
            <a:r>
              <a:rPr lang="ru-RU" b="1" dirty="0" smtClean="0">
                <a:solidFill>
                  <a:srgbClr val="FF0000"/>
                </a:solidFill>
              </a:rPr>
              <a:t>!!! </a:t>
            </a:r>
            <a:r>
              <a:rPr lang="ru-RU" dirty="0" smtClean="0"/>
              <a:t>Решение </a:t>
            </a:r>
            <a:r>
              <a:rPr lang="ru-RU" dirty="0" err="1"/>
              <a:t>Красноборского</a:t>
            </a:r>
            <a:r>
              <a:rPr lang="ru-RU" dirty="0"/>
              <a:t> районного суда от 5 мая 2015 года  по делу № 2-265/2015 о признании бездействия главы муниципального образования «</a:t>
            </a:r>
            <a:r>
              <a:rPr lang="ru-RU" dirty="0" err="1"/>
              <a:t>Сефтренское</a:t>
            </a:r>
            <a:r>
              <a:rPr lang="ru-RU" dirty="0"/>
              <a:t>» </a:t>
            </a:r>
            <a:r>
              <a:rPr lang="ru-RU" dirty="0" smtClean="0"/>
              <a:t>незаконным;</a:t>
            </a:r>
            <a:endParaRPr lang="ru-RU" dirty="0"/>
          </a:p>
          <a:p>
            <a:pPr algn="just"/>
            <a:endParaRPr lang="ru-RU" dirty="0" smtClean="0"/>
          </a:p>
          <a:p>
            <a:pPr algn="just"/>
            <a:r>
              <a:rPr lang="ru-RU" b="1" dirty="0" smtClean="0">
                <a:solidFill>
                  <a:srgbClr val="FF0000"/>
                </a:solidFill>
              </a:rPr>
              <a:t>!!! </a:t>
            </a:r>
            <a:r>
              <a:rPr lang="ru-RU" dirty="0" smtClean="0"/>
              <a:t>Решение </a:t>
            </a:r>
            <a:r>
              <a:rPr lang="ru-RU" dirty="0" err="1" smtClean="0"/>
              <a:t>Красноборского</a:t>
            </a:r>
            <a:r>
              <a:rPr lang="ru-RU" dirty="0" smtClean="0"/>
              <a:t> районного суда от 5 мая 2015 года  по делу № 2-266/2015 о признании бездействия главы муниципального образования «</a:t>
            </a:r>
            <a:r>
              <a:rPr lang="ru-RU" dirty="0" err="1" smtClean="0"/>
              <a:t>Верхнетоемское</a:t>
            </a:r>
            <a:r>
              <a:rPr lang="ru-RU" dirty="0" smtClean="0"/>
              <a:t>» незаконным.</a:t>
            </a:r>
          </a:p>
          <a:p>
            <a:endParaRPr lang="ru-RU" dirty="0"/>
          </a:p>
          <a:p>
            <a:endParaRPr lang="ru-RU" dirty="0"/>
          </a:p>
          <a:p>
            <a:endParaRPr lang="ru-RU" dirty="0" smtClean="0"/>
          </a:p>
          <a:p>
            <a:endParaRPr lang="ru-RU" dirty="0"/>
          </a:p>
        </p:txBody>
      </p:sp>
    </p:spTree>
    <p:extLst>
      <p:ext uri="{BB962C8B-B14F-4D97-AF65-F5344CB8AC3E}">
        <p14:creationId xmlns:p14="http://schemas.microsoft.com/office/powerpoint/2010/main" xmlns="" val="190855308"/>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Диаграмма 1"/>
          <p:cNvGraphicFramePr>
            <a:graphicFrameLocks/>
          </p:cNvGraphicFramePr>
          <p:nvPr>
            <p:extLst>
              <p:ext uri="{D42A27DB-BD31-4B8C-83A1-F6EECF244321}">
                <p14:modId xmlns:p14="http://schemas.microsoft.com/office/powerpoint/2010/main" xmlns="" val="1429611429"/>
              </p:ext>
            </p:extLst>
          </p:nvPr>
        </p:nvGraphicFramePr>
        <p:xfrm>
          <a:off x="1819747" y="2996952"/>
          <a:ext cx="5832648" cy="3600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739627" y="476672"/>
            <a:ext cx="7992888" cy="4216539"/>
          </a:xfrm>
          <a:prstGeom prst="rect">
            <a:avLst/>
          </a:prstGeom>
          <a:noFill/>
        </p:spPr>
        <p:txBody>
          <a:bodyPr wrap="square" rtlCol="0">
            <a:spAutoFit/>
          </a:bodyPr>
          <a:lstStyle/>
          <a:p>
            <a:pPr algn="ctr"/>
            <a:r>
              <a:rPr lang="ru-RU" b="1" dirty="0" smtClean="0"/>
              <a:t>ЗА ПЕРИОД С 2011 ПО 2019 ГОД ПРАВОВЫМ ДЕПАРТАМЕНТОМ </a:t>
            </a:r>
            <a:r>
              <a:rPr lang="ru-RU" b="1" dirty="0" smtClean="0"/>
              <a:t>ПОДГОТОВЛЕНО </a:t>
            </a:r>
            <a:r>
              <a:rPr lang="ru-RU" b="1" dirty="0" smtClean="0"/>
              <a:t>4105 ЭКСПЕРТНЫХ </a:t>
            </a:r>
            <a:r>
              <a:rPr lang="ru-RU" b="1" dirty="0" smtClean="0"/>
              <a:t>ЗАКЛЮЧЕНИЯ. </a:t>
            </a:r>
            <a:endParaRPr lang="ru-RU" b="1" dirty="0" smtClean="0"/>
          </a:p>
          <a:p>
            <a:endParaRPr lang="ru-RU" sz="1600" b="1" dirty="0"/>
          </a:p>
          <a:p>
            <a:r>
              <a:rPr lang="ru-RU" dirty="0" smtClean="0"/>
              <a:t>Основными направлениями тематики экспертных заключений являются: </a:t>
            </a:r>
          </a:p>
          <a:p>
            <a:pPr marL="285750" indent="-285750">
              <a:buFont typeface="Arial" pitchFamily="34" charset="0"/>
              <a:buChar char="•"/>
            </a:pPr>
            <a:r>
              <a:rPr lang="ru-RU" dirty="0" smtClean="0"/>
              <a:t>административные регламенты предоставления муниципальных услуг</a:t>
            </a:r>
          </a:p>
          <a:p>
            <a:pPr marL="285750" indent="-285750">
              <a:buFont typeface="Arial" pitchFamily="34" charset="0"/>
              <a:buChar char="•"/>
            </a:pPr>
            <a:r>
              <a:rPr lang="ru-RU" dirty="0"/>
              <a:t>административные </a:t>
            </a:r>
            <a:r>
              <a:rPr lang="ru-RU" dirty="0" smtClean="0"/>
              <a:t>регламенты осуществления муниципального контроля</a:t>
            </a:r>
          </a:p>
          <a:p>
            <a:pPr marL="285750" indent="-285750">
              <a:buFont typeface="Arial" pitchFamily="34" charset="0"/>
              <a:buChar char="•"/>
            </a:pPr>
            <a:r>
              <a:rPr lang="ru-RU" dirty="0" smtClean="0"/>
              <a:t>местные налоги</a:t>
            </a:r>
          </a:p>
          <a:p>
            <a:pPr marL="285750" indent="-285750">
              <a:buFont typeface="Arial" pitchFamily="34" charset="0"/>
              <a:buChar char="•"/>
            </a:pPr>
            <a:r>
              <a:rPr lang="ru-RU" dirty="0" smtClean="0"/>
              <a:t>исчисление денежного содержания и аттестация муниципальных служащих</a:t>
            </a:r>
          </a:p>
          <a:p>
            <a:pPr marL="285750" indent="-285750">
              <a:buFont typeface="Arial" pitchFamily="34" charset="0"/>
              <a:buChar char="•"/>
            </a:pPr>
            <a:r>
              <a:rPr lang="ru-RU" dirty="0" smtClean="0"/>
              <a:t>пожарная безопасность</a:t>
            </a:r>
          </a:p>
          <a:p>
            <a:pPr marL="285750" indent="-285750">
              <a:buFont typeface="Arial" pitchFamily="34" charset="0"/>
              <a:buChar char="•"/>
            </a:pPr>
            <a:r>
              <a:rPr lang="ru-RU" dirty="0" smtClean="0"/>
              <a:t>порядок приватизации муниципального имущества</a:t>
            </a:r>
          </a:p>
          <a:p>
            <a:pPr marL="285750" indent="-285750">
              <a:buFont typeface="Arial" pitchFamily="34" charset="0"/>
              <a:buChar char="•"/>
            </a:pPr>
            <a:r>
              <a:rPr lang="ru-RU" dirty="0" smtClean="0"/>
              <a:t>предоставление субсидий из </a:t>
            </a:r>
            <a:r>
              <a:rPr lang="ru-RU" dirty="0" smtClean="0"/>
              <a:t>местного бюджета</a:t>
            </a:r>
            <a:endParaRPr lang="ru-RU" dirty="0" smtClean="0"/>
          </a:p>
          <a:p>
            <a:endParaRPr lang="ru-RU" dirty="0" smtClean="0"/>
          </a:p>
          <a:p>
            <a:endParaRPr lang="ru-RU" dirty="0"/>
          </a:p>
          <a:p>
            <a:endParaRPr lang="ru-RU" dirty="0" smtClean="0"/>
          </a:p>
          <a:p>
            <a:endParaRPr lang="ru-RU" dirty="0"/>
          </a:p>
        </p:txBody>
      </p:sp>
    </p:spTree>
    <p:extLst>
      <p:ext uri="{BB962C8B-B14F-4D97-AF65-F5344CB8AC3E}">
        <p14:creationId xmlns:p14="http://schemas.microsoft.com/office/powerpoint/2010/main" xmlns="" val="1739133862"/>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505475"/>
          </a:xfrm>
        </p:spPr>
        <p:txBody>
          <a:bodyPr>
            <a:normAutofit fontScale="77500" lnSpcReduction="20000"/>
          </a:bodyPr>
          <a:lstStyle/>
          <a:p>
            <a:pPr algn="ctr"/>
            <a:r>
              <a:rPr lang="ru-RU" b="1" dirty="0" smtClean="0"/>
              <a:t>Типичными выявленными случаями несоответствия </a:t>
            </a:r>
            <a:r>
              <a:rPr lang="ru-RU" b="1" dirty="0" smtClean="0"/>
              <a:t>муниципального нормативного правового акта </a:t>
            </a:r>
            <a:r>
              <a:rPr lang="ru-RU" b="1" dirty="0" smtClean="0"/>
              <a:t>законодательству Российской Федерации, нормативным правовым актам Архангельской области, уставу муниципального образования Архангельской области являются: </a:t>
            </a:r>
          </a:p>
          <a:p>
            <a:r>
              <a:rPr lang="ru-RU" dirty="0" smtClean="0"/>
              <a:t>1) принятие муниципального нормативного правового акта по вопросам, относящимся к компетенции органов государственной власти или органов местного самоуправления иного уровня;</a:t>
            </a:r>
          </a:p>
          <a:p>
            <a:r>
              <a:rPr lang="ru-RU" dirty="0" smtClean="0"/>
              <a:t>2) принятие муниципального нормативного правового акта органом местного самоуправления, который не обладает полномочиями по его принятию;</a:t>
            </a:r>
          </a:p>
          <a:p>
            <a:r>
              <a:rPr lang="ru-RU" dirty="0" smtClean="0"/>
              <a:t>3) несоответствие муниципального нормативного правового акта или его части нормативному правовому акту, имеющему большую юридическую силу. </a:t>
            </a:r>
            <a:endParaRPr lang="ru-RU" dirty="0"/>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188640"/>
            <a:ext cx="8568952" cy="6264696"/>
          </a:xfrm>
        </p:spPr>
        <p:txBody>
          <a:bodyPr>
            <a:normAutofit/>
          </a:bodyPr>
          <a:lstStyle/>
          <a:p>
            <a:r>
              <a:rPr lang="ru-RU" sz="2800" dirty="0" smtClean="0">
                <a:latin typeface="+mn-lt"/>
              </a:rPr>
              <a:t>% соотношения по виду несоответствия :</a:t>
            </a:r>
            <a:r>
              <a:rPr lang="ru-RU" sz="2800" dirty="0" smtClean="0">
                <a:latin typeface="+mn-lt"/>
              </a:rPr>
              <a:t> </a:t>
            </a:r>
            <a:r>
              <a:rPr lang="ru-RU" sz="1800" dirty="0" smtClean="0"/>
              <a:t/>
            </a:r>
            <a:br>
              <a:rPr lang="ru-RU" sz="1800" dirty="0" smtClean="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smtClean="0"/>
              <a:t/>
            </a:r>
            <a:br>
              <a:rPr lang="en-US" sz="1800" dirty="0" smtClean="0"/>
            </a:br>
            <a:r>
              <a:rPr lang="ru-RU" sz="1800" dirty="0"/>
              <a:t/>
            </a:r>
            <a:br>
              <a:rPr lang="ru-RU" sz="1800" dirty="0"/>
            </a:br>
            <a:r>
              <a:rPr lang="ru-RU" sz="1800" dirty="0" smtClean="0"/>
              <a:t/>
            </a:r>
            <a:br>
              <a:rPr lang="ru-RU" sz="1800" dirty="0" smtClean="0"/>
            </a:br>
            <a:r>
              <a:rPr lang="ru-RU" sz="1800" dirty="0"/>
              <a:t/>
            </a:r>
            <a:br>
              <a:rPr lang="ru-RU" sz="1800" dirty="0"/>
            </a:br>
            <a:r>
              <a:rPr lang="ru-RU" sz="1800" dirty="0" smtClean="0"/>
              <a:t/>
            </a:r>
            <a:br>
              <a:rPr lang="ru-RU" sz="1800" dirty="0" smtClean="0"/>
            </a:br>
            <a:r>
              <a:rPr lang="ru-RU" sz="1800" dirty="0"/>
              <a:t/>
            </a:r>
            <a:br>
              <a:rPr lang="ru-RU" sz="1800" dirty="0"/>
            </a:br>
            <a:r>
              <a:rPr lang="ru-RU" sz="1800" dirty="0" smtClean="0"/>
              <a:t/>
            </a:r>
            <a:br>
              <a:rPr lang="ru-RU" sz="1800" dirty="0" smtClean="0"/>
            </a:br>
            <a:r>
              <a:rPr lang="ru-RU" sz="1800" dirty="0"/>
              <a:t/>
            </a:r>
            <a:br>
              <a:rPr lang="ru-RU" sz="1800" dirty="0"/>
            </a:br>
            <a:r>
              <a:rPr lang="ru-RU" dirty="0">
                <a:effectLst>
                  <a:outerShdw blurRad="38100" dist="38100" dir="2700000" algn="tl">
                    <a:srgbClr val="000000">
                      <a:alpha val="43137"/>
                    </a:srgbClr>
                  </a:outerShdw>
                </a:effectLst>
              </a:rPr>
              <a:t/>
            </a:r>
            <a:br>
              <a:rPr lang="ru-RU" dirty="0">
                <a:effectLst>
                  <a:outerShdw blurRad="38100" dist="38100" dir="2700000" algn="tl">
                    <a:srgbClr val="000000">
                      <a:alpha val="43137"/>
                    </a:srgbClr>
                  </a:outerShdw>
                </a:effectLst>
              </a:rPr>
            </a:br>
            <a:endParaRPr lang="ru-RU" dirty="0">
              <a:effectLst>
                <a:outerShdw blurRad="38100" dist="38100" dir="2700000" algn="tl">
                  <a:srgbClr val="000000">
                    <a:alpha val="43137"/>
                  </a:srgbClr>
                </a:outerShdw>
              </a:effectLst>
            </a:endParaRPr>
          </a:p>
        </p:txBody>
      </p:sp>
      <p:graphicFrame>
        <p:nvGraphicFramePr>
          <p:cNvPr id="6" name="Диаграмма 5"/>
          <p:cNvGraphicFramePr>
            <a:graphicFrameLocks/>
          </p:cNvGraphicFramePr>
          <p:nvPr>
            <p:extLst>
              <p:ext uri="{D42A27DB-BD31-4B8C-83A1-F6EECF244321}">
                <p14:modId xmlns="" xmlns:p14="http://schemas.microsoft.com/office/powerpoint/2010/main" val="2168297052"/>
              </p:ext>
            </p:extLst>
          </p:nvPr>
        </p:nvGraphicFramePr>
        <p:xfrm>
          <a:off x="2555776" y="1340768"/>
          <a:ext cx="3744416" cy="3456385"/>
        </p:xfrm>
        <a:graphic>
          <a:graphicData uri="http://schemas.openxmlformats.org/drawingml/2006/chart">
            <c:chart xmlns:c="http://schemas.openxmlformats.org/drawingml/2006/chart" xmlns:r="http://schemas.openxmlformats.org/officeDocument/2006/relationships" r:id="rId2"/>
          </a:graphicData>
        </a:graphic>
      </p:graphicFrame>
      <p:sp>
        <p:nvSpPr>
          <p:cNvPr id="7" name="Прямоугольник 6"/>
          <p:cNvSpPr/>
          <p:nvPr/>
        </p:nvSpPr>
        <p:spPr>
          <a:xfrm>
            <a:off x="6049036" y="1340768"/>
            <a:ext cx="2952328" cy="165618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a:t>принятие муниципального нормативного правового акта по вопросам, относящимся к компетенции органов государственной власти или органов местного самоуправления иного уровня</a:t>
            </a:r>
          </a:p>
        </p:txBody>
      </p:sp>
      <p:sp>
        <p:nvSpPr>
          <p:cNvPr id="8" name="Прямоугольник 7"/>
          <p:cNvSpPr/>
          <p:nvPr/>
        </p:nvSpPr>
        <p:spPr>
          <a:xfrm>
            <a:off x="6049036" y="4549393"/>
            <a:ext cx="2952328" cy="1656184"/>
          </a:xfrm>
          <a:prstGeom prst="rect">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a:t>принятие муниципального нормативного правового акта органом местного самоуправления, который не обладает полномочиями по его принятию</a:t>
            </a:r>
          </a:p>
        </p:txBody>
      </p:sp>
      <p:sp>
        <p:nvSpPr>
          <p:cNvPr id="9" name="Прямоугольник 8"/>
          <p:cNvSpPr/>
          <p:nvPr/>
        </p:nvSpPr>
        <p:spPr>
          <a:xfrm>
            <a:off x="251520" y="4581128"/>
            <a:ext cx="2952328" cy="1656184"/>
          </a:xfrm>
          <a:prstGeom prst="rect">
            <a:avLst/>
          </a:prstGeom>
          <a:solidFill>
            <a:srgbClr val="92D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a:t>несоответствие муниципального нормативного правового акта или его части нормативному правовому акту, имеющему большую юридическую силу</a:t>
            </a:r>
          </a:p>
        </p:txBody>
      </p:sp>
    </p:spTree>
    <p:extLst>
      <p:ext uri="{BB962C8B-B14F-4D97-AF65-F5344CB8AC3E}">
        <p14:creationId xmlns="" xmlns:p14="http://schemas.microsoft.com/office/powerpoint/2010/main" val="2092833802"/>
      </p:ext>
    </p:extLst>
  </p:cSld>
  <p:clrMapOvr>
    <a:masterClrMapping/>
  </p:clrMapOvr>
  <mc:AlternateContent xmlns:mc="http://schemas.openxmlformats.org/markup-compatibility/2006">
    <mc:Choice xmlns="" xmlns:p14="http://schemas.microsoft.com/office/powerpoint/2010/main" Requires="p14">
      <p:transition spd="slow" p14:dur="1300">
        <p14:pan/>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t>Примеры</a:t>
            </a:r>
            <a:endParaRPr lang="ru-RU" sz="2400" b="1" dirty="0"/>
          </a:p>
        </p:txBody>
      </p:sp>
      <p:sp>
        <p:nvSpPr>
          <p:cNvPr id="3" name="Содержимое 2"/>
          <p:cNvSpPr>
            <a:spLocks noGrp="1"/>
          </p:cNvSpPr>
          <p:nvPr>
            <p:ph idx="1"/>
          </p:nvPr>
        </p:nvSpPr>
        <p:spPr>
          <a:xfrm>
            <a:off x="457200" y="1268760"/>
            <a:ext cx="8229600" cy="4857403"/>
          </a:xfrm>
        </p:spPr>
        <p:txBody>
          <a:bodyPr>
            <a:normAutofit fontScale="92500" lnSpcReduction="20000"/>
          </a:bodyPr>
          <a:lstStyle/>
          <a:p>
            <a:pPr>
              <a:buNone/>
            </a:pPr>
            <a:r>
              <a:rPr lang="ru-RU" sz="1800" b="1" dirty="0" smtClean="0"/>
              <a:t>1. Принятие МНПА по вопросам, не относящимся к компетенции ОМСУ:</a:t>
            </a:r>
          </a:p>
          <a:p>
            <a:pPr algn="just">
              <a:buFontTx/>
              <a:buChar char="-"/>
            </a:pPr>
            <a:r>
              <a:rPr lang="ru-RU" sz="1800" dirty="0" smtClean="0"/>
              <a:t>Утверждение МНПА общих требований к Порядкам предоставления субсидий </a:t>
            </a:r>
            <a:r>
              <a:rPr lang="ru-RU" sz="1800" i="1" dirty="0" smtClean="0">
                <a:solidFill>
                  <a:srgbClr val="FF0000"/>
                </a:solidFill>
              </a:rPr>
              <a:t>(в силу БК РФ это полномочие Правительства РФ)</a:t>
            </a:r>
          </a:p>
          <a:p>
            <a:pPr algn="just">
              <a:buFontTx/>
              <a:buChar char="-"/>
            </a:pPr>
            <a:r>
              <a:rPr lang="ru-RU" sz="1800" dirty="0" smtClean="0"/>
              <a:t>Утверждение МНПА поселенческого уровня Положения об осуществлении государственных полномочий Архангельской области по предоставлению жилых помещений детям-сиротам и детям, оставшимся без попечения родителей, а также лицам из их числа </a:t>
            </a:r>
            <a:r>
              <a:rPr lang="ru-RU" sz="1800" i="1" dirty="0" smtClean="0">
                <a:solidFill>
                  <a:srgbClr val="FF0000"/>
                </a:solidFill>
              </a:rPr>
              <a:t>(в соответствии с областным законом от 20.09.2005 № 84-5-ОЗ данными полномочиями наделены </a:t>
            </a:r>
            <a:r>
              <a:rPr lang="ru-RU" sz="1800" i="1" dirty="0" smtClean="0">
                <a:solidFill>
                  <a:srgbClr val="FF0000"/>
                </a:solidFill>
              </a:rPr>
              <a:t>органы местного самоуправления </a:t>
            </a:r>
            <a:r>
              <a:rPr lang="ru-RU" sz="1800" i="1" dirty="0" smtClean="0">
                <a:solidFill>
                  <a:srgbClr val="FF0000"/>
                </a:solidFill>
              </a:rPr>
              <a:t>городских округов и муниципальных районов Архангельской области)</a:t>
            </a:r>
          </a:p>
          <a:p>
            <a:pPr algn="just">
              <a:buFontTx/>
              <a:buChar char="-"/>
            </a:pPr>
            <a:r>
              <a:rPr lang="ru-RU" sz="1800" dirty="0" smtClean="0"/>
              <a:t>Утверждение МНПА правил присвоения, изменения и аннулирования адресов </a:t>
            </a:r>
            <a:r>
              <a:rPr lang="ru-RU" sz="1800" i="1" dirty="0" smtClean="0">
                <a:solidFill>
                  <a:srgbClr val="FF0000"/>
                </a:solidFill>
              </a:rPr>
              <a:t>(Правила утверждены на федеральном уровне: постановлением Правительством РФ от 19.11.2014  № 1221)</a:t>
            </a:r>
          </a:p>
          <a:p>
            <a:pPr algn="just">
              <a:buFontTx/>
              <a:buChar char="-"/>
            </a:pPr>
            <a:r>
              <a:rPr lang="ru-RU" sz="1800" dirty="0" smtClean="0"/>
              <a:t>Утверждение </a:t>
            </a:r>
            <a:r>
              <a:rPr lang="ru-RU" sz="1800" dirty="0" smtClean="0"/>
              <a:t>МНПА Положений о порядке </a:t>
            </a:r>
            <a:r>
              <a:rPr lang="ru-RU" sz="1800" dirty="0" smtClean="0"/>
              <a:t>проверки достоверности и полноты сведений о доходах, об имуществе и обязательствах имущественного характера, представляемых гражданами, претендующим на замещение должностей муниципальной службы </a:t>
            </a:r>
            <a:r>
              <a:rPr lang="ru-RU" sz="1800" dirty="0" smtClean="0"/>
              <a:t>и </a:t>
            </a:r>
            <a:r>
              <a:rPr lang="ru-RU" sz="1800" dirty="0" smtClean="0"/>
              <a:t>муниципальными служащими, </a:t>
            </a:r>
            <a:r>
              <a:rPr lang="ru-RU" sz="1800" dirty="0" smtClean="0"/>
              <a:t>и </a:t>
            </a:r>
            <a:r>
              <a:rPr lang="ru-RU" sz="1800" dirty="0" smtClean="0"/>
              <a:t>соблюдения муниципальными служащими администрации муниципального образования </a:t>
            </a:r>
            <a:r>
              <a:rPr lang="ru-RU" sz="1800" dirty="0" smtClean="0"/>
              <a:t>требований </a:t>
            </a:r>
            <a:r>
              <a:rPr lang="ru-RU" sz="1800" dirty="0" smtClean="0"/>
              <a:t>к служебному </a:t>
            </a:r>
            <a:r>
              <a:rPr lang="ru-RU" sz="1800" dirty="0" smtClean="0"/>
              <a:t>поведению </a:t>
            </a:r>
            <a:r>
              <a:rPr lang="ru-RU" sz="1800" dirty="0" smtClean="0">
                <a:solidFill>
                  <a:srgbClr val="FF0000"/>
                </a:solidFill>
              </a:rPr>
              <a:t>(утверждение указанного порядка в силу областного закона «О </a:t>
            </a:r>
            <a:r>
              <a:rPr lang="ru-RU" sz="1800" dirty="0" smtClean="0">
                <a:solidFill>
                  <a:srgbClr val="FF0000"/>
                </a:solidFill>
              </a:rPr>
              <a:t>противодействии коррупции в Архангельской </a:t>
            </a:r>
            <a:r>
              <a:rPr lang="ru-RU" sz="1800" dirty="0" smtClean="0">
                <a:solidFill>
                  <a:srgbClr val="FF0000"/>
                </a:solidFill>
              </a:rPr>
              <a:t>области» отнесено к компетенции Губернатора Архангельской области: указ </a:t>
            </a:r>
            <a:r>
              <a:rPr lang="ru-RU" sz="1800" dirty="0" smtClean="0">
                <a:solidFill>
                  <a:srgbClr val="FF0000"/>
                </a:solidFill>
              </a:rPr>
              <a:t>Губернатора Архангельской области от 17 </a:t>
            </a:r>
            <a:r>
              <a:rPr lang="ru-RU" sz="1800" dirty="0" smtClean="0">
                <a:solidFill>
                  <a:srgbClr val="FF0000"/>
                </a:solidFill>
              </a:rPr>
              <a:t>.08. 2012 № 128-у)</a:t>
            </a:r>
            <a:endParaRPr lang="ru-RU" sz="1800" i="1" dirty="0">
              <a:solidFill>
                <a:srgbClr val="FF0000"/>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832648"/>
          </a:xfrm>
        </p:spPr>
        <p:txBody>
          <a:bodyPr>
            <a:normAutofit/>
          </a:bodyPr>
          <a:lstStyle/>
          <a:p>
            <a:pPr algn="just">
              <a:buNone/>
            </a:pPr>
            <a:r>
              <a:rPr lang="ru-RU" sz="1800" dirty="0" smtClean="0"/>
              <a:t>2</a:t>
            </a:r>
            <a:r>
              <a:rPr lang="ru-RU" sz="1800" b="1" dirty="0" smtClean="0"/>
              <a:t>. Принятие МНПА ОМСУ, который не обладает полномочиями по его принятию</a:t>
            </a:r>
          </a:p>
          <a:p>
            <a:pPr algn="just">
              <a:buFontTx/>
              <a:buChar char="-"/>
            </a:pPr>
            <a:r>
              <a:rPr lang="ru-RU" sz="1800" dirty="0" smtClean="0"/>
              <a:t>Утверждение МНПА администрации МО порядка ведения перечня видов муниципального контроля и органов местного самоуправления муниципального образования, уполномоченных на их осуществление </a:t>
            </a:r>
            <a:r>
              <a:rPr lang="ru-RU" sz="1800" dirty="0" smtClean="0">
                <a:solidFill>
                  <a:srgbClr val="FF0000"/>
                </a:solidFill>
              </a:rPr>
              <a:t>(</a:t>
            </a:r>
            <a:r>
              <a:rPr lang="ru-RU" sz="1800" i="1" dirty="0" smtClean="0">
                <a:solidFill>
                  <a:srgbClr val="FF0000"/>
                </a:solidFill>
              </a:rPr>
              <a:t>ФЗ «О защите прав юридических лиц и индивидуальных предпринимателей при осуществлении государственного контроля (надзора) и муниципального контроля» перечень видов муниципального контроля и органов местного самоуправления, уполномоченных на их осуществление, ведется в порядке, установленном представительным органом муниципального образования)</a:t>
            </a:r>
          </a:p>
          <a:p>
            <a:pPr algn="just">
              <a:buFontTx/>
              <a:buChar char="-"/>
            </a:pPr>
            <a:r>
              <a:rPr lang="ru-RU" sz="1800" dirty="0" smtClean="0"/>
              <a:t>Утверждение МНПА администрации МО порядка организации продаж муниципального имущества без объявления цены </a:t>
            </a:r>
            <a:r>
              <a:rPr lang="ru-RU" sz="1800" i="1" dirty="0" smtClean="0">
                <a:solidFill>
                  <a:srgbClr val="FF0000"/>
                </a:solidFill>
              </a:rPr>
              <a:t>(Федеральным законом от 06.10.2003 года № 131-ФЗ определение порядка управления и распоряжения имуществом, находящимся в муниципальной собственности, отнесено к полномочиям представительного органа МО) </a:t>
            </a:r>
          </a:p>
          <a:p>
            <a:pPr algn="just">
              <a:buFontTx/>
              <a:buChar char="-"/>
            </a:pPr>
            <a:r>
              <a:rPr lang="ru-RU" sz="1800" dirty="0" smtClean="0"/>
              <a:t>Утверждение МНПА администрации МО перечня услуг, которые являются необходимыми и обязательными для предоставления администрацией муниципального образования муниципальных услуг, а также определение размера платы за оказание таких услуг </a:t>
            </a:r>
            <a:r>
              <a:rPr lang="ru-RU" sz="1800" i="1" dirty="0" smtClean="0">
                <a:solidFill>
                  <a:srgbClr val="FF0000"/>
                </a:solidFill>
              </a:rPr>
              <a:t>(ФЗ «Об организации предоставления государственных и муниципальных услуг» данное полномочие отнесено к  компетенции представительного органа МО)</a:t>
            </a:r>
          </a:p>
          <a:p>
            <a:pPr algn="just">
              <a:buFontTx/>
              <a:buChar char="-"/>
            </a:pPr>
            <a:endParaRPr lang="ru-RU" sz="1800" i="1" dirty="0" smtClean="0"/>
          </a:p>
          <a:p>
            <a:pPr algn="just">
              <a:buFontTx/>
              <a:buChar char="-"/>
            </a:pPr>
            <a:endParaRPr lang="ru-RU" sz="1800" i="1" dirty="0" smtClean="0">
              <a:solidFill>
                <a:srgbClr val="FF0000"/>
              </a:solidFill>
            </a:endParaRPr>
          </a:p>
          <a:p>
            <a:pPr algn="just">
              <a:buNone/>
            </a:pPr>
            <a:endParaRPr lang="ru-RU" sz="1800" b="1" dirty="0"/>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48680"/>
            <a:ext cx="7918648" cy="5688631"/>
          </a:xfrm>
        </p:spPr>
        <p:txBody>
          <a:bodyPr>
            <a:normAutofit/>
          </a:bodyPr>
          <a:lstStyle/>
          <a:p>
            <a:r>
              <a:rPr lang="ru-RU" sz="3600" u="sng" dirty="0" smtClean="0"/>
              <a:t/>
            </a:r>
            <a:br>
              <a:rPr lang="ru-RU" sz="3600" u="sng" dirty="0" smtClean="0"/>
            </a:br>
            <a:r>
              <a:rPr lang="ru-RU" sz="3600" u="sng" dirty="0"/>
              <a:t/>
            </a:r>
            <a:br>
              <a:rPr lang="ru-RU" sz="3600" u="sng" dirty="0"/>
            </a:br>
            <a:endParaRPr lang="ru-RU" sz="3600" b="1"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611560" y="5445224"/>
            <a:ext cx="8064896" cy="1054968"/>
          </a:xfrm>
        </p:spPr>
        <p:txBody>
          <a:bodyPr>
            <a:normAutofit fontScale="25000" lnSpcReduction="20000"/>
          </a:bodyPr>
          <a:lstStyle/>
          <a:p>
            <a:r>
              <a:rPr lang="ru-RU" sz="4000" dirty="0">
                <a:cs typeface="Times New Roman" pitchFamily="18" charset="0"/>
              </a:rPr>
              <a:t/>
            </a:r>
            <a:br>
              <a:rPr lang="ru-RU" sz="4000" dirty="0">
                <a:cs typeface="Times New Roman" pitchFamily="18" charset="0"/>
              </a:rPr>
            </a:br>
            <a:r>
              <a:rPr lang="ru-RU" sz="4000" dirty="0">
                <a:cs typeface="Times New Roman" pitchFamily="18" charset="0"/>
              </a:rPr>
              <a:t/>
            </a:r>
            <a:br>
              <a:rPr lang="ru-RU" sz="4000" dirty="0">
                <a:cs typeface="Times New Roman" pitchFamily="18" charset="0"/>
              </a:rPr>
            </a:br>
            <a:r>
              <a:rPr lang="ru-RU" sz="4000" dirty="0">
                <a:cs typeface="Times New Roman" pitchFamily="18" charset="0"/>
              </a:rPr>
              <a:t/>
            </a:r>
            <a:br>
              <a:rPr lang="ru-RU" sz="4000" dirty="0">
                <a:cs typeface="Times New Roman" pitchFamily="18" charset="0"/>
              </a:rPr>
            </a:br>
            <a:r>
              <a:rPr lang="ru-RU" sz="8000" dirty="0">
                <a:cs typeface="Times New Roman" pitchFamily="18" charset="0"/>
              </a:rPr>
              <a:t/>
            </a:r>
            <a:br>
              <a:rPr lang="ru-RU" sz="8000" dirty="0">
                <a:cs typeface="Times New Roman" pitchFamily="18" charset="0"/>
              </a:rPr>
            </a:br>
            <a:r>
              <a:rPr lang="ru-RU" sz="8000" b="1" i="1" dirty="0">
                <a:solidFill>
                  <a:srgbClr val="C00000"/>
                </a:solidFill>
                <a:effectLst>
                  <a:outerShdw blurRad="38100" dist="38100" dir="2700000" algn="tl">
                    <a:srgbClr val="000000">
                      <a:alpha val="43137"/>
                    </a:srgbClr>
                  </a:outerShdw>
                </a:effectLst>
                <a:latin typeface="+mj-lt"/>
                <a:cs typeface="Times New Roman" pitchFamily="18" charset="0"/>
              </a:rPr>
              <a:t/>
            </a:r>
            <a:br>
              <a:rPr lang="ru-RU" sz="8000" b="1" i="1" dirty="0">
                <a:solidFill>
                  <a:srgbClr val="C00000"/>
                </a:solidFill>
                <a:effectLst>
                  <a:outerShdw blurRad="38100" dist="38100" dir="2700000" algn="tl">
                    <a:srgbClr val="000000">
                      <a:alpha val="43137"/>
                    </a:srgbClr>
                  </a:outerShdw>
                </a:effectLst>
                <a:latin typeface="+mj-lt"/>
                <a:cs typeface="Times New Roman" pitchFamily="18" charset="0"/>
              </a:rPr>
            </a:br>
            <a:endParaRPr lang="ru-RU" sz="8000" i="1" dirty="0">
              <a:effectLst>
                <a:outerShdw blurRad="38100" dist="38100" dir="2700000" algn="tl">
                  <a:srgbClr val="000000">
                    <a:alpha val="43137"/>
                  </a:srgbClr>
                </a:outerShdw>
              </a:effectLst>
              <a:latin typeface="+mj-lt"/>
            </a:endParaRPr>
          </a:p>
        </p:txBody>
      </p:sp>
      <p:sp>
        <p:nvSpPr>
          <p:cNvPr id="4" name="Прямоугольник 3"/>
          <p:cNvSpPr/>
          <p:nvPr/>
        </p:nvSpPr>
        <p:spPr>
          <a:xfrm>
            <a:off x="0" y="-633650"/>
            <a:ext cx="9144000" cy="6586418"/>
          </a:xfrm>
          <a:prstGeom prst="rect">
            <a:avLst/>
          </a:prstGeom>
        </p:spPr>
        <p:txBody>
          <a:bodyPr wrap="square">
            <a:spAutoFit/>
          </a:bodyPr>
          <a:lstStyle/>
          <a:p>
            <a:endParaRPr lang="ru-RU" b="1" dirty="0" smtClean="0"/>
          </a:p>
          <a:p>
            <a:endParaRPr lang="ru-RU" b="1" dirty="0"/>
          </a:p>
          <a:p>
            <a:endParaRPr lang="ru-RU" b="1" dirty="0" smtClean="0"/>
          </a:p>
          <a:p>
            <a:pPr algn="ctr"/>
            <a:r>
              <a:rPr lang="ru-RU" sz="2000" b="1" dirty="0"/>
              <a:t>ПРАВОВОЕ </a:t>
            </a:r>
            <a:r>
              <a:rPr lang="ru-RU" sz="2000" b="1" dirty="0" smtClean="0"/>
              <a:t>ОБОСНОВАНИЕ ОСУЩЕСТВЛЕНИЯ ПОЛНОМОЧИЙ ПО ВЕДЕНИЮ РЕГИСТРА </a:t>
            </a:r>
            <a:r>
              <a:rPr lang="ru-RU" sz="2000" b="1" dirty="0" smtClean="0"/>
              <a:t>МУНИЦИПАЛЬНЫХ НОРМАТИВНЫХ ПРАВОВЫХ АКТОВ АРХАНГЕЛЬСКОЙ </a:t>
            </a:r>
            <a:r>
              <a:rPr lang="ru-RU" sz="2000" b="1" dirty="0" smtClean="0"/>
              <a:t>ОБЛАСТИ И </a:t>
            </a:r>
            <a:r>
              <a:rPr lang="ru-RU" sz="2000" b="1" dirty="0" smtClean="0"/>
              <a:t>ПРОВЕДЕНИЯ </a:t>
            </a:r>
            <a:r>
              <a:rPr lang="ru-RU" sz="2000" b="1" dirty="0" smtClean="0"/>
              <a:t>ЭКСПЕРТИЗЫ </a:t>
            </a:r>
            <a:r>
              <a:rPr lang="ru-RU" sz="2000" b="1" dirty="0" smtClean="0"/>
              <a:t>МУНИЦИПАЛЬНЫХ НОРМАТИВНЫХ ПРАВОВЫХ АКТОВ</a:t>
            </a:r>
            <a:endParaRPr lang="ru-RU" sz="2000" b="1" dirty="0"/>
          </a:p>
          <a:p>
            <a:pPr algn="ctr"/>
            <a:endParaRPr lang="ru-RU" b="1" dirty="0"/>
          </a:p>
          <a:p>
            <a:pPr algn="ctr"/>
            <a:r>
              <a:rPr lang="ru-RU" b="1" dirty="0"/>
              <a:t>1. Федеральный закон от 6 октября 2003 года № 131-ФЗ «Об общих принципах организации местного самоуправления в Российской Федерации»</a:t>
            </a:r>
          </a:p>
          <a:p>
            <a:pPr algn="ctr"/>
            <a:r>
              <a:rPr lang="ru-RU" dirty="0" smtClean="0"/>
              <a:t>(статья 43.1. Федеральный регистр муниципальных нормативных правовых актов)</a:t>
            </a:r>
          </a:p>
          <a:p>
            <a:pPr algn="ctr"/>
            <a:endParaRPr lang="ru-RU" dirty="0"/>
          </a:p>
          <a:p>
            <a:pPr algn="ctr"/>
            <a:r>
              <a:rPr lang="ru-RU" b="1" dirty="0"/>
              <a:t>2. </a:t>
            </a:r>
            <a:r>
              <a:rPr lang="ru-RU" b="1" dirty="0" smtClean="0"/>
              <a:t>Областной </a:t>
            </a:r>
            <a:r>
              <a:rPr lang="ru-RU" b="1" dirty="0" err="1" smtClean="0"/>
              <a:t>закон</a:t>
            </a:r>
            <a:r>
              <a:rPr lang="ru-RU" b="1" dirty="0" err="1" smtClean="0"/>
              <a:t>от</a:t>
            </a:r>
            <a:r>
              <a:rPr lang="ru-RU" b="1" dirty="0" smtClean="0"/>
              <a:t> </a:t>
            </a:r>
            <a:r>
              <a:rPr lang="ru-RU" b="1" dirty="0"/>
              <a:t>29 октября 2008 года № 592-30-ОЗ «Об организации и ведении регистра муниципальных нормативных правовых актов муниципальных образований Архангельской области»</a:t>
            </a:r>
          </a:p>
          <a:p>
            <a:pPr algn="ctr"/>
            <a:endParaRPr lang="ru-RU" dirty="0" smtClean="0"/>
          </a:p>
          <a:p>
            <a:pPr algn="ctr"/>
            <a:r>
              <a:rPr lang="ru-RU" b="1" dirty="0" smtClean="0"/>
              <a:t>3. Регламент организации работы по ведению регистра муниципальных нормативных правовых актов муниципальных образований Архангельской области, утвержденный постановлением Правительства Архангельской области от 23 августа 2011 года № 295-пп, </a:t>
            </a:r>
          </a:p>
          <a:p>
            <a:pPr algn="ctr"/>
            <a:endParaRPr lang="ru-RU" b="1" dirty="0" smtClean="0"/>
          </a:p>
          <a:p>
            <a:pPr algn="ctr"/>
            <a:r>
              <a:rPr lang="ru-RU" b="1" dirty="0" smtClean="0"/>
              <a:t>4. Положение о правовом департаменте администрации </a:t>
            </a:r>
            <a:r>
              <a:rPr lang="ru-RU" b="1" dirty="0" smtClean="0"/>
              <a:t>Губернатора Архангельской области и Правительства Архангельской области, </a:t>
            </a:r>
            <a:r>
              <a:rPr lang="ru-RU" b="1" dirty="0" smtClean="0"/>
              <a:t>утвержденное указом Губернатора Архангельской области от 8 апреля 2010 года № 53-у</a:t>
            </a:r>
            <a:endParaRPr lang="ru-RU" b="1" dirty="0">
              <a:hlinkClick r:id="rId2"/>
            </a:endParaRPr>
          </a:p>
        </p:txBody>
      </p:sp>
    </p:spTree>
    <p:extLst>
      <p:ext uri="{BB962C8B-B14F-4D97-AF65-F5344CB8AC3E}">
        <p14:creationId xmlns:p14="http://schemas.microsoft.com/office/powerpoint/2010/main" xmlns="" val="1933670285"/>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904656"/>
          </a:xfrm>
        </p:spPr>
        <p:txBody>
          <a:bodyPr>
            <a:normAutofit fontScale="92500" lnSpcReduction="20000"/>
          </a:bodyPr>
          <a:lstStyle/>
          <a:p>
            <a:pPr algn="just">
              <a:buNone/>
            </a:pPr>
            <a:r>
              <a:rPr lang="ru-RU" sz="1800" b="1" dirty="0" smtClean="0"/>
              <a:t>3. </a:t>
            </a:r>
            <a:r>
              <a:rPr lang="ru-RU" sz="1900" b="1" dirty="0" smtClean="0"/>
              <a:t>Несоответствие МНПА или его части нормативному правовому акту, имеющему большую юридическую силу.</a:t>
            </a:r>
          </a:p>
          <a:p>
            <a:pPr algn="just">
              <a:buFontTx/>
              <a:buChar char="-"/>
            </a:pPr>
            <a:r>
              <a:rPr lang="ru-RU" sz="1900" dirty="0" smtClean="0"/>
              <a:t>Отсутствие в порядках предоставления субсидии юридическим лицам (за исключением субсидий муниципальным учреждениям), индивидуальным предпринимателям, а также физическим лицам - производителям товаров, работ, услуг цели (</a:t>
            </a:r>
            <a:r>
              <a:rPr lang="ru-RU" sz="1900" dirty="0" smtClean="0">
                <a:solidFill>
                  <a:srgbClr val="FF0000"/>
                </a:solidFill>
              </a:rPr>
              <a:t>противоречие статьи 28 БК РФ, пункту 3 Общих требований к НПА, МНПА, регулирующим предоставление субсидий юридическим лицам (за исключением субсидий государственным (муниципальным) учреждениям), индивидуальным предпринимателям, а также физическим лицам - производителям товаров, работ, услуг, утвержденных постановлением Правительства РФ № 887) </a:t>
            </a:r>
          </a:p>
          <a:p>
            <a:pPr algn="just">
              <a:buFontTx/>
              <a:buChar char="-"/>
            </a:pPr>
            <a:endParaRPr lang="ru-RU" sz="800" dirty="0" smtClean="0"/>
          </a:p>
          <a:p>
            <a:pPr algn="just">
              <a:buFontTx/>
              <a:buChar char="-"/>
            </a:pPr>
            <a:r>
              <a:rPr lang="ru-RU" sz="1900" dirty="0" smtClean="0"/>
              <a:t>Установление месячного срока для опубликования результатов сделок по приватизации муниципального имущества </a:t>
            </a:r>
            <a:r>
              <a:rPr lang="ru-RU" sz="1900" dirty="0" smtClean="0">
                <a:solidFill>
                  <a:srgbClr val="FF0000"/>
                </a:solidFill>
              </a:rPr>
              <a:t>(противоречие статьи 15 ФЗ</a:t>
            </a:r>
            <a:br>
              <a:rPr lang="ru-RU" sz="1900" dirty="0" smtClean="0">
                <a:solidFill>
                  <a:srgbClr val="FF0000"/>
                </a:solidFill>
              </a:rPr>
            </a:br>
            <a:r>
              <a:rPr lang="ru-RU" sz="1900" dirty="0" smtClean="0">
                <a:solidFill>
                  <a:srgbClr val="FF0000"/>
                </a:solidFill>
              </a:rPr>
              <a:t> «О приватизации государственного и муниципального имущества»: срок размещения информации о результатах сделок – в течение десяти дней со дня их совершения)</a:t>
            </a:r>
          </a:p>
          <a:p>
            <a:pPr algn="just">
              <a:buFontTx/>
              <a:buChar char="-"/>
            </a:pPr>
            <a:endParaRPr lang="ru-RU" sz="900" dirty="0" smtClean="0">
              <a:solidFill>
                <a:srgbClr val="FF0000"/>
              </a:solidFill>
            </a:endParaRPr>
          </a:p>
          <a:p>
            <a:pPr algn="just">
              <a:buFontTx/>
              <a:buChar char="-"/>
            </a:pPr>
            <a:r>
              <a:rPr lang="ru-RU" sz="1900" dirty="0" smtClean="0"/>
              <a:t>Установление главе МО гарантии, в виде, предоставления компенсационной выплаты в случае причинения вреда его жизни или </a:t>
            </a:r>
            <a:r>
              <a:rPr lang="ru-RU" sz="1900" dirty="0" smtClean="0"/>
              <a:t>здоровью, материальной помощи </a:t>
            </a:r>
            <a:r>
              <a:rPr lang="ru-RU" sz="1900" smtClean="0"/>
              <a:t>к отпуску </a:t>
            </a:r>
            <a:r>
              <a:rPr lang="ru-RU" sz="1900" dirty="0" smtClean="0">
                <a:solidFill>
                  <a:srgbClr val="FF0000"/>
                </a:solidFill>
              </a:rPr>
              <a:t>(противоречие областному закону «О гарантиях осуществления полномочий депутатов представительных органов муниципальных образований, членов иных выборных органов местного самоуправления, выборных должностных лиц местного самоуправления муниципальных образований Архангельской области»)</a:t>
            </a:r>
            <a:endParaRPr lang="ru-RU" sz="1900" dirty="0">
              <a:solidFill>
                <a:srgbClr val="FF0000"/>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649491"/>
          </a:xfrm>
        </p:spPr>
        <p:txBody>
          <a:bodyPr>
            <a:normAutofit/>
          </a:bodyPr>
          <a:lstStyle/>
          <a:p>
            <a:pPr algn="ctr">
              <a:buNone/>
            </a:pPr>
            <a:endParaRPr lang="ru-RU" sz="2800" b="1" dirty="0" smtClean="0"/>
          </a:p>
          <a:p>
            <a:pPr algn="ctr">
              <a:buNone/>
            </a:pPr>
            <a:r>
              <a:rPr lang="ru-RU" sz="2800" b="1" dirty="0" smtClean="0"/>
              <a:t>Правовым департаментом ежегодно готовятся аналитические записки по результатам проведения правовой и </a:t>
            </a:r>
            <a:r>
              <a:rPr lang="ru-RU" sz="2800" b="1" dirty="0" err="1" smtClean="0"/>
              <a:t>антикоррупционной</a:t>
            </a:r>
            <a:r>
              <a:rPr lang="ru-RU" sz="2800" b="1" dirty="0" smtClean="0"/>
              <a:t> экспертизы МНПА муниципальных образований Архангельской области.</a:t>
            </a:r>
          </a:p>
          <a:p>
            <a:pPr algn="ctr">
              <a:buNone/>
            </a:pPr>
            <a:r>
              <a:rPr lang="ru-RU" sz="2800" b="1" dirty="0" smtClean="0"/>
              <a:t>Аналитические записки доводятся до сведения органов МСУ МО Архангельской области и размещаются на сайте правового департамента </a:t>
            </a:r>
            <a:r>
              <a:rPr lang="en-US" sz="2800" b="1" dirty="0" smtClean="0">
                <a:solidFill>
                  <a:srgbClr val="FF0000"/>
                </a:solidFill>
              </a:rPr>
              <a:t>https://dvinaland.ru/gov/adm/prdep/</a:t>
            </a:r>
            <a:endParaRPr lang="ru-RU" sz="2800" b="1" dirty="0">
              <a:solidFill>
                <a:srgbClr val="FF0000"/>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642194"/>
          </a:xfrm>
        </p:spPr>
        <p:txBody>
          <a:bodyPr>
            <a:normAutofit fontScale="90000"/>
          </a:bodyPr>
          <a:lstStyle/>
          <a:p>
            <a:r>
              <a:rPr lang="ru-RU" sz="2000" b="1" dirty="0" smtClean="0">
                <a:latin typeface="+mn-lt"/>
                <a:ea typeface="+mn-ea"/>
                <a:cs typeface="+mn-cs"/>
              </a:rPr>
              <a:t/>
            </a:r>
            <a:br>
              <a:rPr lang="ru-RU" sz="2000" b="1" dirty="0" smtClean="0">
                <a:latin typeface="+mn-lt"/>
                <a:ea typeface="+mn-ea"/>
                <a:cs typeface="+mn-cs"/>
              </a:rPr>
            </a:br>
            <a:r>
              <a:rPr lang="ru-RU" sz="2000" b="1" dirty="0" smtClean="0">
                <a:latin typeface="+mn-lt"/>
                <a:ea typeface="+mn-ea"/>
                <a:cs typeface="+mn-cs"/>
              </a:rPr>
              <a:t/>
            </a:r>
            <a:br>
              <a:rPr lang="ru-RU" sz="2000" b="1" dirty="0" smtClean="0">
                <a:latin typeface="+mn-lt"/>
                <a:ea typeface="+mn-ea"/>
                <a:cs typeface="+mn-cs"/>
              </a:rPr>
            </a:br>
            <a:r>
              <a:rPr lang="ru-RU" sz="2000" b="1" dirty="0" smtClean="0">
                <a:latin typeface="+mn-lt"/>
                <a:ea typeface="+mn-ea"/>
                <a:cs typeface="+mn-cs"/>
              </a:rPr>
              <a:t/>
            </a:r>
            <a:br>
              <a:rPr lang="ru-RU" sz="2000" b="1" dirty="0" smtClean="0">
                <a:latin typeface="+mn-lt"/>
                <a:ea typeface="+mn-ea"/>
                <a:cs typeface="+mn-cs"/>
              </a:rPr>
            </a:br>
            <a:r>
              <a:rPr lang="ru-RU" sz="2000" b="1" dirty="0" smtClean="0">
                <a:latin typeface="+mn-lt"/>
                <a:ea typeface="+mn-ea"/>
                <a:cs typeface="+mn-cs"/>
              </a:rPr>
              <a:t/>
            </a:r>
            <a:br>
              <a:rPr lang="ru-RU" sz="2000" b="1" dirty="0" smtClean="0">
                <a:latin typeface="+mn-lt"/>
                <a:ea typeface="+mn-ea"/>
                <a:cs typeface="+mn-cs"/>
              </a:rPr>
            </a:br>
            <a:r>
              <a:rPr lang="ru-RU" sz="2000" b="1" dirty="0" smtClean="0">
                <a:latin typeface="+mn-lt"/>
                <a:ea typeface="+mn-ea"/>
                <a:cs typeface="+mn-cs"/>
              </a:rPr>
              <a:t/>
            </a:r>
            <a:br>
              <a:rPr lang="ru-RU" sz="2000" b="1" dirty="0" smtClean="0">
                <a:latin typeface="+mn-lt"/>
                <a:ea typeface="+mn-ea"/>
                <a:cs typeface="+mn-cs"/>
              </a:rPr>
            </a:br>
            <a:r>
              <a:rPr lang="ru-RU" sz="2000" b="1" dirty="0" smtClean="0">
                <a:latin typeface="+mn-lt"/>
                <a:ea typeface="+mn-ea"/>
                <a:cs typeface="+mn-cs"/>
              </a:rPr>
              <a:t/>
            </a:r>
            <a:br>
              <a:rPr lang="ru-RU" sz="2000" b="1" dirty="0" smtClean="0">
                <a:latin typeface="+mn-lt"/>
                <a:ea typeface="+mn-ea"/>
                <a:cs typeface="+mn-cs"/>
              </a:rPr>
            </a:br>
            <a:r>
              <a:rPr lang="ru-RU" sz="2000" b="1" dirty="0" smtClean="0">
                <a:latin typeface="+mn-lt"/>
                <a:ea typeface="+mn-ea"/>
                <a:cs typeface="+mn-cs"/>
              </a:rPr>
              <a:t>Количество </a:t>
            </a:r>
            <a:r>
              <a:rPr lang="ru-RU" sz="2000" b="1" dirty="0">
                <a:latin typeface="+mn-lt"/>
                <a:ea typeface="+mn-ea"/>
                <a:cs typeface="+mn-cs"/>
              </a:rPr>
              <a:t>ответов, направленных муниципальными образованиями в срок, определенный  в </a:t>
            </a:r>
            <a:r>
              <a:rPr lang="ru-RU" sz="2000" b="1" dirty="0" smtClean="0">
                <a:latin typeface="+mn-lt"/>
                <a:ea typeface="+mn-ea"/>
                <a:cs typeface="+mn-cs"/>
              </a:rPr>
              <a:t>экспертных заключениях </a:t>
            </a:r>
            <a:br>
              <a:rPr lang="ru-RU" sz="2000" b="1" dirty="0" smtClean="0">
                <a:latin typeface="+mn-lt"/>
                <a:ea typeface="+mn-ea"/>
                <a:cs typeface="+mn-cs"/>
              </a:rPr>
            </a:br>
            <a:r>
              <a:rPr lang="ru-RU" sz="2000" b="1" dirty="0" smtClean="0">
                <a:latin typeface="+mn-lt"/>
                <a:ea typeface="+mn-ea"/>
                <a:cs typeface="+mn-cs"/>
              </a:rPr>
              <a:t/>
            </a:r>
            <a:br>
              <a:rPr lang="ru-RU" sz="2000" b="1" dirty="0" smtClean="0">
                <a:latin typeface="+mn-lt"/>
                <a:ea typeface="+mn-ea"/>
                <a:cs typeface="+mn-cs"/>
              </a:rPr>
            </a:br>
            <a:r>
              <a:rPr lang="ru-RU" sz="1800" dirty="0" smtClean="0"/>
              <a:t>О результатах рассмотрения данного экспертного заключения прошу сообщить в правовой департамент </a:t>
            </a:r>
            <a:r>
              <a:rPr lang="ru-RU" sz="2200" dirty="0" smtClean="0">
                <a:solidFill>
                  <a:srgbClr val="FF0000"/>
                </a:solidFill>
              </a:rPr>
              <a:t>в течение 30 дней со дня получения настоящего заключения.</a:t>
            </a:r>
            <a:br>
              <a:rPr lang="ru-RU" sz="2200" dirty="0" smtClean="0">
                <a:solidFill>
                  <a:srgbClr val="FF0000"/>
                </a:solidFill>
              </a:rPr>
            </a:br>
            <a:r>
              <a:rPr lang="ru-RU" sz="2000" b="1" dirty="0" smtClean="0">
                <a:latin typeface="+mn-lt"/>
                <a:ea typeface="+mn-ea"/>
                <a:cs typeface="+mn-cs"/>
              </a:rPr>
              <a:t/>
            </a:r>
            <a:br>
              <a:rPr lang="ru-RU" sz="2000" b="1" dirty="0" smtClean="0">
                <a:latin typeface="+mn-lt"/>
                <a:ea typeface="+mn-ea"/>
                <a:cs typeface="+mn-cs"/>
              </a:rPr>
            </a:br>
            <a:r>
              <a:rPr lang="ru-RU" b="1" dirty="0"/>
              <a:t/>
            </a:r>
            <a:br>
              <a:rPr lang="ru-RU" b="1" dirty="0"/>
            </a:br>
            <a:endParaRPr lang="ru-RU" dirty="0"/>
          </a:p>
        </p:txBody>
      </p:sp>
      <p:graphicFrame>
        <p:nvGraphicFramePr>
          <p:cNvPr id="4" name="Объект 3"/>
          <p:cNvGraphicFramePr>
            <a:graphicFrameLocks noGrp="1"/>
          </p:cNvGraphicFramePr>
          <p:nvPr>
            <p:ph idx="1"/>
          </p:nvPr>
        </p:nvGraphicFramePr>
        <p:xfrm>
          <a:off x="395536" y="1916832"/>
          <a:ext cx="8229600" cy="423793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43508507"/>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179512" y="722861"/>
            <a:ext cx="8964488" cy="6878806"/>
          </a:xfrm>
          <a:prstGeom prst="rect">
            <a:avLst/>
          </a:prstGeom>
          <a:noFill/>
        </p:spPr>
        <p:txBody>
          <a:bodyPr wrap="square" rtlCol="0" anchor="ctr">
            <a:spAutoFit/>
          </a:bodyPr>
          <a:lstStyle/>
          <a:p>
            <a:pPr algn="ctr"/>
            <a:r>
              <a:rPr lang="ru-RU" sz="1600" b="1" dirty="0" smtClean="0"/>
              <a:t>Развитие </a:t>
            </a:r>
            <a:r>
              <a:rPr lang="ru-RU" sz="1600" b="1" dirty="0"/>
              <a:t>правовой основы ведения регистра муниципальных нормативных правовых актов муниципальных </a:t>
            </a:r>
            <a:r>
              <a:rPr lang="ru-RU" sz="1600" b="1" dirty="0" smtClean="0"/>
              <a:t>образований</a:t>
            </a:r>
          </a:p>
          <a:p>
            <a:pPr algn="ctr"/>
            <a:endParaRPr lang="ru-RU" sz="500" b="1" dirty="0" smtClean="0"/>
          </a:p>
          <a:p>
            <a:pPr algn="ctr"/>
            <a:r>
              <a:rPr lang="ru-RU" sz="1600" b="1" dirty="0" smtClean="0">
                <a:solidFill>
                  <a:schemeClr val="accent2"/>
                </a:solidFill>
              </a:rPr>
              <a:t>Областной закон от 20 ноября 2019 года № 183-12-ОЗ «О внесении изменений                  в отдельные областные законы в сфере правового регулирования организации и осуществления местного самоуправления» (вступил в силу 21 ноября 2019 года);</a:t>
            </a:r>
          </a:p>
          <a:p>
            <a:pPr algn="ctr"/>
            <a:endParaRPr lang="ru-RU" sz="500" b="1" dirty="0" smtClean="0"/>
          </a:p>
          <a:p>
            <a:r>
              <a:rPr lang="ru-RU" sz="1400" dirty="0" smtClean="0"/>
              <a:t>Внесены следующие изменения в областной закон № 592-30-ОЗ.</a:t>
            </a:r>
          </a:p>
          <a:p>
            <a:r>
              <a:rPr lang="ru-RU" sz="1400" b="1" dirty="0" smtClean="0"/>
              <a:t>1. Обязанности лица, ответственного за предоставление сведений в регистр:</a:t>
            </a:r>
          </a:p>
          <a:p>
            <a:r>
              <a:rPr lang="ru-RU" sz="1400" b="1" dirty="0" smtClean="0">
                <a:solidFill>
                  <a:schemeClr val="accent2"/>
                </a:solidFill>
              </a:rPr>
              <a:t>В </a:t>
            </a:r>
            <a:r>
              <a:rPr lang="ru-RU" sz="1400" b="1" dirty="0">
                <a:solidFill>
                  <a:schemeClr val="accent2"/>
                </a:solidFill>
              </a:rPr>
              <a:t>случае непринятия в течение календарного месяца муниципальных нормативных правовых актов муниципальных образований, информация об этом направляется в администрацию Губернатора Архангельской области и Правительства Архангельской области. </a:t>
            </a:r>
            <a:endParaRPr lang="ru-RU" sz="1400" b="1" dirty="0" smtClean="0">
              <a:solidFill>
                <a:schemeClr val="accent2"/>
              </a:solidFill>
            </a:endParaRPr>
          </a:p>
          <a:p>
            <a:endParaRPr lang="ru-RU" sz="500" dirty="0" smtClean="0"/>
          </a:p>
          <a:p>
            <a:r>
              <a:rPr lang="ru-RU" sz="1400" dirty="0" smtClean="0"/>
              <a:t>Определена </a:t>
            </a:r>
            <a:r>
              <a:rPr lang="ru-RU" sz="1400" dirty="0"/>
              <a:t>форма представления дополнительных сведений к </a:t>
            </a:r>
            <a:r>
              <a:rPr lang="ru-RU" sz="1400" dirty="0" smtClean="0"/>
              <a:t>МНПА </a:t>
            </a:r>
            <a:r>
              <a:rPr lang="ru-RU" sz="1400" dirty="0"/>
              <a:t>(к примеру, решения </a:t>
            </a:r>
            <a:r>
              <a:rPr lang="ru-RU" sz="1400" dirty="0" smtClean="0"/>
              <a:t>судов, </a:t>
            </a:r>
            <a:r>
              <a:rPr lang="ru-RU" sz="1400" dirty="0"/>
              <a:t>протесты, представления прокуроров в отношении </a:t>
            </a:r>
            <a:r>
              <a:rPr lang="ru-RU" sz="1400" dirty="0" smtClean="0"/>
              <a:t>МНПА): </a:t>
            </a:r>
            <a:r>
              <a:rPr lang="ru-RU" sz="1400" b="1" dirty="0">
                <a:solidFill>
                  <a:schemeClr val="accent2"/>
                </a:solidFill>
              </a:rPr>
              <a:t>в электронном виде </a:t>
            </a:r>
            <a:r>
              <a:rPr lang="ru-RU" sz="1400" b="1" dirty="0" smtClean="0">
                <a:solidFill>
                  <a:schemeClr val="accent2"/>
                </a:solidFill>
              </a:rPr>
              <a:t>и </a:t>
            </a:r>
            <a:r>
              <a:rPr lang="ru-RU" sz="1400" b="1" dirty="0">
                <a:solidFill>
                  <a:schemeClr val="accent2"/>
                </a:solidFill>
              </a:rPr>
              <a:t>на бумажном носителе в виде официальных копий</a:t>
            </a:r>
            <a:r>
              <a:rPr lang="ru-RU" sz="1400" b="1" dirty="0" smtClean="0">
                <a:solidFill>
                  <a:schemeClr val="accent2"/>
                </a:solidFill>
              </a:rPr>
              <a:t>.</a:t>
            </a:r>
          </a:p>
          <a:p>
            <a:r>
              <a:rPr lang="ru-RU" sz="500" dirty="0" smtClean="0"/>
              <a:t>\</a:t>
            </a:r>
          </a:p>
          <a:p>
            <a:r>
              <a:rPr lang="ru-RU" sz="1400" dirty="0" smtClean="0"/>
              <a:t>Конкретизуется </a:t>
            </a:r>
            <a:r>
              <a:rPr lang="ru-RU" sz="1400" dirty="0"/>
              <a:t>состав сведений об официальном опубликовании </a:t>
            </a:r>
            <a:r>
              <a:rPr lang="ru-RU" sz="1400" dirty="0" smtClean="0"/>
              <a:t>МНПА: </a:t>
            </a:r>
            <a:r>
              <a:rPr lang="ru-RU" sz="1400" dirty="0"/>
              <a:t>они содержат следующую информацию: </a:t>
            </a:r>
            <a:r>
              <a:rPr lang="ru-RU" sz="1400" b="1" dirty="0">
                <a:solidFill>
                  <a:schemeClr val="accent2"/>
                </a:solidFill>
              </a:rPr>
              <a:t>наименование, дата, номер выпуска периодического печатного издания, распространяемого в соответствующем муниципальном образовании, либо доменное имя сайта в </a:t>
            </a:r>
            <a:r>
              <a:rPr lang="ru-RU" sz="1400" b="1" dirty="0" smtClean="0">
                <a:solidFill>
                  <a:schemeClr val="accent2"/>
                </a:solidFill>
              </a:rPr>
              <a:t>сети </a:t>
            </a:r>
            <a:r>
              <a:rPr lang="ru-RU" sz="1400" b="1" dirty="0">
                <a:solidFill>
                  <a:schemeClr val="accent2"/>
                </a:solidFill>
              </a:rPr>
              <a:t>«Интернет</a:t>
            </a:r>
            <a:r>
              <a:rPr lang="ru-RU" sz="1400" b="1" dirty="0" smtClean="0">
                <a:solidFill>
                  <a:schemeClr val="accent2"/>
                </a:solidFill>
              </a:rPr>
              <a:t>», </a:t>
            </a:r>
            <a:r>
              <a:rPr lang="ru-RU" sz="1400" b="1" dirty="0">
                <a:solidFill>
                  <a:schemeClr val="accent2"/>
                </a:solidFill>
              </a:rPr>
              <a:t>в которых осуществлялось официальное опубликование </a:t>
            </a:r>
            <a:r>
              <a:rPr lang="ru-RU" sz="1400" b="1" dirty="0" smtClean="0">
                <a:solidFill>
                  <a:schemeClr val="accent2"/>
                </a:solidFill>
              </a:rPr>
              <a:t>МНПА.</a:t>
            </a:r>
            <a:endParaRPr lang="ru-RU" sz="1400" b="1" dirty="0">
              <a:solidFill>
                <a:schemeClr val="accent2"/>
              </a:solidFill>
            </a:endParaRPr>
          </a:p>
          <a:p>
            <a:endParaRPr lang="ru-RU" sz="500" dirty="0" smtClean="0"/>
          </a:p>
          <a:p>
            <a:r>
              <a:rPr lang="ru-RU" sz="1400" dirty="0" smtClean="0"/>
              <a:t>2</a:t>
            </a:r>
            <a:r>
              <a:rPr lang="ru-RU" sz="1400" b="1" dirty="0" smtClean="0"/>
              <a:t>) Обязанность правового департамента:</a:t>
            </a:r>
            <a:r>
              <a:rPr lang="ru-RU" sz="1400" dirty="0"/>
              <a:t/>
            </a:r>
            <a:br>
              <a:rPr lang="ru-RU" sz="1400" dirty="0"/>
            </a:br>
            <a:r>
              <a:rPr lang="ru-RU" sz="1400" dirty="0"/>
              <a:t>при непринятии мер по устранению выявленных противоречий </a:t>
            </a:r>
            <a:r>
              <a:rPr lang="ru-RU" sz="1400" dirty="0" smtClean="0"/>
              <a:t>ОМС, </a:t>
            </a:r>
            <a:r>
              <a:rPr lang="ru-RU" sz="1400" dirty="0"/>
              <a:t>выборным или иным должностным лицом местного самоуправления, принявшим (издавшим) </a:t>
            </a:r>
            <a:r>
              <a:rPr lang="ru-RU" sz="1400" dirty="0" smtClean="0"/>
              <a:t>МНПА, </a:t>
            </a:r>
            <a:r>
              <a:rPr lang="ru-RU" sz="1400" dirty="0"/>
              <a:t>уполномоченный орган:</a:t>
            </a:r>
          </a:p>
          <a:p>
            <a:r>
              <a:rPr lang="ru-RU" sz="1400" dirty="0"/>
              <a:t>1) </a:t>
            </a:r>
            <a:r>
              <a:rPr lang="ru-RU" sz="1400" b="1" dirty="0">
                <a:solidFill>
                  <a:schemeClr val="accent2"/>
                </a:solidFill>
              </a:rPr>
              <a:t>направляет указанное экспертное заключение в органы прокуратуры для принятия мер прокурорского реагирования;</a:t>
            </a:r>
          </a:p>
          <a:p>
            <a:r>
              <a:rPr lang="ru-RU" sz="1400" b="1" dirty="0">
                <a:solidFill>
                  <a:schemeClr val="accent2"/>
                </a:solidFill>
              </a:rPr>
              <a:t>2) готовит предложения об обращении Правительства Архангельской области в суд с заявлением о признании такого муниципального нормативного правового акта противоречащим законодательству Российской Федерации и (или) законодательству Архангельской области и недействующим.</a:t>
            </a:r>
          </a:p>
          <a:p>
            <a:endParaRPr lang="ru-RU" sz="1400" b="1" dirty="0"/>
          </a:p>
          <a:p>
            <a:endParaRPr lang="ru-RU" sz="1400" b="1" dirty="0" smtClean="0"/>
          </a:p>
          <a:p>
            <a:endParaRPr lang="ru-RU" sz="1400" b="1" dirty="0"/>
          </a:p>
          <a:p>
            <a:endParaRPr lang="ru-RU" sz="1400" b="1" dirty="0"/>
          </a:p>
        </p:txBody>
      </p:sp>
    </p:spTree>
    <p:extLst>
      <p:ext uri="{BB962C8B-B14F-4D97-AF65-F5344CB8AC3E}">
        <p14:creationId xmlns:p14="http://schemas.microsoft.com/office/powerpoint/2010/main" xmlns="" val="2089740601"/>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Правовая и методическая помощь ОМСУ</a:t>
            </a:r>
            <a:endParaRPr lang="ru-RU" sz="3200" dirty="0"/>
          </a:p>
        </p:txBody>
      </p:sp>
      <p:sp>
        <p:nvSpPr>
          <p:cNvPr id="3" name="Содержимое 2"/>
          <p:cNvSpPr>
            <a:spLocks noGrp="1"/>
          </p:cNvSpPr>
          <p:nvPr>
            <p:ph idx="1"/>
          </p:nvPr>
        </p:nvSpPr>
        <p:spPr>
          <a:xfrm>
            <a:off x="457200" y="1340768"/>
            <a:ext cx="8229600" cy="4785395"/>
          </a:xfrm>
        </p:spPr>
        <p:txBody>
          <a:bodyPr>
            <a:normAutofit lnSpcReduction="10000"/>
          </a:bodyPr>
          <a:lstStyle/>
          <a:p>
            <a:r>
              <a:rPr lang="ru-RU" sz="1800" b="1" dirty="0" smtClean="0"/>
              <a:t>В рамках правовой и методической помощи правовым департаментом в рамках оказания ОМСУ Архангельской области:</a:t>
            </a:r>
          </a:p>
          <a:p>
            <a:pPr algn="just"/>
            <a:r>
              <a:rPr lang="ru-RU" sz="1800" dirty="0" smtClean="0"/>
              <a:t>1. Проводятся заседания координационного совета по правовому обеспечению местного самоуправления правового департамента (последние: октябрь 2018, май 2019)</a:t>
            </a:r>
          </a:p>
          <a:p>
            <a:pPr algn="just"/>
            <a:r>
              <a:rPr lang="ru-RU" sz="1800" dirty="0" smtClean="0"/>
              <a:t>2. Готовится ежемесячный мониторинг изменений законодательства Российской Федерации, законодательства Архангельской области и судебной практики по вопросам организации деятельности и реализации полномочий органов местного самоуправления (объем мониторинга, как правило, составляет от 60 до 140 страниц). </a:t>
            </a:r>
          </a:p>
          <a:p>
            <a:pPr algn="just"/>
            <a:r>
              <a:rPr lang="ru-RU" sz="1800" dirty="0" smtClean="0"/>
              <a:t>3. По наиболее значимым изменениям федерального и областного законодательства, вынесенным судебным решениям по вопросам организации деятельности и реализации полномочий ОМС готовятся и направляются в ОМСУ информационные письма (например, в 2015 - 2017 годах ежегодно направлялось  70 информационных писем; в 2018 году – 75 информационных писем; на текущий период 2019 года – 89 информационных писем)</a:t>
            </a:r>
          </a:p>
          <a:p>
            <a:pPr algn="just"/>
            <a:endParaRPr lang="ru-RU" sz="1800" dirty="0"/>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649491"/>
          </a:xfrm>
        </p:spPr>
        <p:txBody>
          <a:bodyPr>
            <a:normAutofit/>
          </a:bodyPr>
          <a:lstStyle/>
          <a:p>
            <a:pPr algn="just"/>
            <a:r>
              <a:rPr lang="ru-RU" sz="1800" dirty="0" smtClean="0"/>
              <a:t>4. По итогам проведения правовой и </a:t>
            </a:r>
            <a:r>
              <a:rPr lang="ru-RU" sz="1800" dirty="0" err="1" smtClean="0"/>
              <a:t>антикоррупционной</a:t>
            </a:r>
            <a:r>
              <a:rPr lang="ru-RU" sz="1800" dirty="0" smtClean="0"/>
              <a:t> экспертизы муниципальных нормативных правовых актов органов местного самоуправления муниципальных образований Архангельской области правовым департаментом готовятся:</a:t>
            </a:r>
          </a:p>
          <a:p>
            <a:pPr algn="just"/>
            <a:r>
              <a:rPr lang="ru-RU" sz="1800" dirty="0" smtClean="0"/>
              <a:t>ежегодные аналитические записки по результатам проведенной правовой и </a:t>
            </a:r>
            <a:r>
              <a:rPr lang="ru-RU" sz="1800" dirty="0" err="1" smtClean="0"/>
              <a:t>антикоррупционной</a:t>
            </a:r>
            <a:r>
              <a:rPr lang="ru-RU" sz="1800" dirty="0" smtClean="0"/>
              <a:t> экспертизы муниципальных нормативных правовых актов муниципальных образований Архангельской области;</a:t>
            </a:r>
          </a:p>
          <a:p>
            <a:pPr algn="just"/>
            <a:r>
              <a:rPr lang="ru-RU" sz="1800" dirty="0" smtClean="0"/>
              <a:t>отраслевые аналитические записки, подготовленные по результатам мониторинга муниципальных нормативных правовых актов органов местного самоуправления муниципальных образований Архангельской области (например, по муниципальному земельному контролю, контролю за размещением рекламных конструкций, денежного содержания муниципальных служащих)</a:t>
            </a:r>
          </a:p>
          <a:p>
            <a:pPr algn="just"/>
            <a:r>
              <a:rPr lang="ru-RU" sz="1800" dirty="0" smtClean="0"/>
              <a:t>5.  Подготовка модельных  нормативных правовых актов (2015 год – 4 модельных акта; 2016 год – 7 модельных акта; 2017 год – 6 модельных акта; 2018 год – 5 модельных акта; 2019 год - 5 модельных акта)</a:t>
            </a:r>
          </a:p>
          <a:p>
            <a:pPr algn="just"/>
            <a:endParaRPr lang="ru-RU" sz="1800" dirty="0"/>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179512" y="273051"/>
            <a:ext cx="8784976" cy="9325630"/>
          </a:xfrm>
          <a:prstGeom prst="rect">
            <a:avLst/>
          </a:prstGeom>
        </p:spPr>
        <p:txBody>
          <a:bodyPr wrap="square">
            <a:spAutoFit/>
          </a:bodyPr>
          <a:lstStyle/>
          <a:p>
            <a:pPr algn="ctr"/>
            <a:r>
              <a:rPr lang="ru-RU" b="1" dirty="0" smtClean="0">
                <a:latin typeface="Arial" pitchFamily="34" charset="0"/>
                <a:cs typeface="Arial" pitchFamily="34" charset="0"/>
              </a:rPr>
              <a:t>Отдел </a:t>
            </a:r>
            <a:r>
              <a:rPr lang="ru-RU" b="1" dirty="0">
                <a:latin typeface="Arial" pitchFamily="34" charset="0"/>
                <a:cs typeface="Arial" pitchFamily="34" charset="0"/>
              </a:rPr>
              <a:t>регистра МПА и правового обеспечения </a:t>
            </a:r>
            <a:r>
              <a:rPr lang="ru-RU" b="1" dirty="0" smtClean="0">
                <a:latin typeface="Arial" pitchFamily="34" charset="0"/>
                <a:cs typeface="Arial" pitchFamily="34" charset="0"/>
              </a:rPr>
              <a:t>МСУ</a:t>
            </a:r>
          </a:p>
          <a:p>
            <a:pPr algn="ctr"/>
            <a:endParaRPr lang="ru-RU" sz="1600" dirty="0" smtClean="0">
              <a:latin typeface="Arial" pitchFamily="34" charset="0"/>
              <a:cs typeface="Arial" pitchFamily="34" charset="0"/>
            </a:endParaRPr>
          </a:p>
          <a:p>
            <a:pPr indent="450000" algn="just"/>
            <a:r>
              <a:rPr lang="ru-RU" sz="1600" b="1" dirty="0" smtClean="0">
                <a:latin typeface="Arial" pitchFamily="34" charset="0"/>
                <a:cs typeface="Arial" pitchFamily="34" charset="0"/>
              </a:rPr>
              <a:t>Пономарев </a:t>
            </a:r>
            <a:r>
              <a:rPr lang="ru-RU" sz="1600" b="1" dirty="0">
                <a:latin typeface="Arial" pitchFamily="34" charset="0"/>
                <a:cs typeface="Arial" pitchFamily="34" charset="0"/>
              </a:rPr>
              <a:t>Дмитрий Николаевич (начальник отдела</a:t>
            </a:r>
            <a:r>
              <a:rPr lang="ru-RU" sz="1600" b="1" dirty="0" smtClean="0">
                <a:latin typeface="Arial" pitchFamily="34" charset="0"/>
                <a:cs typeface="Arial" pitchFamily="34" charset="0"/>
              </a:rPr>
              <a:t>) </a:t>
            </a:r>
            <a:r>
              <a:rPr lang="ru-RU" sz="1600" b="1" dirty="0">
                <a:latin typeface="Arial" pitchFamily="34" charset="0"/>
                <a:ea typeface="Times New Roman"/>
                <a:cs typeface="Arial" pitchFamily="34" charset="0"/>
              </a:rPr>
              <a:t>тел. </a:t>
            </a:r>
            <a:r>
              <a:rPr lang="ru-RU" sz="1600" b="1" dirty="0" smtClean="0">
                <a:latin typeface="Arial" pitchFamily="34" charset="0"/>
                <a:cs typeface="Arial" pitchFamily="34" charset="0"/>
              </a:rPr>
              <a:t>288173</a:t>
            </a:r>
          </a:p>
          <a:p>
            <a:pPr indent="450000" algn="just"/>
            <a:endParaRPr lang="ru-RU" sz="1600" dirty="0" smtClean="0">
              <a:latin typeface="Arial" pitchFamily="34" charset="0"/>
              <a:cs typeface="Arial" pitchFamily="34" charset="0"/>
            </a:endParaRPr>
          </a:p>
          <a:p>
            <a:pPr indent="450000" algn="just"/>
            <a:r>
              <a:rPr lang="ru-RU" sz="1600" b="1" dirty="0">
                <a:latin typeface="Arial" pitchFamily="34" charset="0"/>
                <a:ea typeface="Times New Roman"/>
                <a:cs typeface="Arial" pitchFamily="34" charset="0"/>
              </a:rPr>
              <a:t>Томчук Александр Николаевич (консультант) тел. </a:t>
            </a:r>
            <a:r>
              <a:rPr lang="ru-RU" sz="1600" b="1" dirty="0" smtClean="0">
                <a:latin typeface="Arial" pitchFamily="34" charset="0"/>
                <a:ea typeface="Times New Roman"/>
                <a:cs typeface="Arial" pitchFamily="34" charset="0"/>
              </a:rPr>
              <a:t>288563</a:t>
            </a:r>
          </a:p>
          <a:p>
            <a:pPr indent="450000" algn="just"/>
            <a:r>
              <a:rPr lang="ru-RU" sz="1600" dirty="0">
                <a:latin typeface="Arial" pitchFamily="34" charset="0"/>
                <a:ea typeface="Times New Roman"/>
                <a:cs typeface="Arial" pitchFamily="34" charset="0"/>
              </a:rPr>
              <a:t>г. Мирный, г. </a:t>
            </a:r>
            <a:r>
              <a:rPr lang="ru-RU" sz="1600" dirty="0" err="1">
                <a:latin typeface="Arial" pitchFamily="34" charset="0"/>
                <a:ea typeface="Times New Roman"/>
                <a:cs typeface="Arial" pitchFamily="34" charset="0"/>
              </a:rPr>
              <a:t>Новодвинск</a:t>
            </a:r>
            <a:r>
              <a:rPr lang="ru-RU" sz="1600" dirty="0">
                <a:latin typeface="Arial" pitchFamily="34" charset="0"/>
                <a:ea typeface="Times New Roman"/>
                <a:cs typeface="Arial" pitchFamily="34" charset="0"/>
              </a:rPr>
              <a:t>, г/о Новая земля, Вельский муниципальный район, </a:t>
            </a:r>
            <a:r>
              <a:rPr lang="ru-RU" sz="1600" dirty="0" err="1">
                <a:latin typeface="Arial" pitchFamily="34" charset="0"/>
                <a:ea typeface="Times New Roman"/>
                <a:cs typeface="Arial" pitchFamily="34" charset="0"/>
              </a:rPr>
              <a:t>Коношский</a:t>
            </a:r>
            <a:r>
              <a:rPr lang="ru-RU" sz="1600" dirty="0">
                <a:latin typeface="Arial" pitchFamily="34" charset="0"/>
                <a:ea typeface="Times New Roman"/>
                <a:cs typeface="Arial" pitchFamily="34" charset="0"/>
              </a:rPr>
              <a:t> муниципальный район, </a:t>
            </a:r>
            <a:r>
              <a:rPr lang="ru-RU" sz="1600" dirty="0" err="1">
                <a:latin typeface="Arial" pitchFamily="34" charset="0"/>
                <a:ea typeface="Times New Roman"/>
                <a:cs typeface="Arial" pitchFamily="34" charset="0"/>
              </a:rPr>
              <a:t>Пинежский</a:t>
            </a:r>
            <a:r>
              <a:rPr lang="ru-RU" sz="1600" dirty="0">
                <a:latin typeface="Arial" pitchFamily="34" charset="0"/>
                <a:ea typeface="Times New Roman"/>
                <a:cs typeface="Arial" pitchFamily="34" charset="0"/>
              </a:rPr>
              <a:t> муниципальный район, </a:t>
            </a:r>
            <a:r>
              <a:rPr lang="ru-RU" sz="1600" dirty="0" err="1">
                <a:latin typeface="Arial" pitchFamily="34" charset="0"/>
                <a:ea typeface="Times New Roman"/>
                <a:cs typeface="Arial" pitchFamily="34" charset="0"/>
              </a:rPr>
              <a:t>Устьянский</a:t>
            </a:r>
            <a:r>
              <a:rPr lang="ru-RU" sz="1600" dirty="0">
                <a:latin typeface="Arial" pitchFamily="34" charset="0"/>
                <a:ea typeface="Times New Roman"/>
                <a:cs typeface="Arial" pitchFamily="34" charset="0"/>
              </a:rPr>
              <a:t> муниципальный </a:t>
            </a:r>
            <a:r>
              <a:rPr lang="ru-RU" sz="1600" dirty="0" smtClean="0">
                <a:latin typeface="Arial" pitchFamily="34" charset="0"/>
                <a:ea typeface="Times New Roman"/>
                <a:cs typeface="Arial" pitchFamily="34" charset="0"/>
              </a:rPr>
              <a:t>район.</a:t>
            </a:r>
            <a:endParaRPr lang="ru-RU" sz="1600" dirty="0">
              <a:latin typeface="Arial" pitchFamily="34" charset="0"/>
              <a:ea typeface="Times New Roman"/>
              <a:cs typeface="Arial" pitchFamily="34" charset="0"/>
            </a:endParaRPr>
          </a:p>
          <a:p>
            <a:pPr indent="450000" algn="just"/>
            <a:endParaRPr lang="ru-RU" sz="1600" dirty="0" smtClean="0">
              <a:latin typeface="Arial" pitchFamily="34" charset="0"/>
              <a:cs typeface="Arial" pitchFamily="34" charset="0"/>
            </a:endParaRPr>
          </a:p>
          <a:p>
            <a:pPr indent="450000" algn="just"/>
            <a:r>
              <a:rPr lang="ru-RU" sz="1600" b="1" dirty="0" smtClean="0">
                <a:latin typeface="Arial" pitchFamily="34" charset="0"/>
                <a:ea typeface="Times New Roman"/>
                <a:cs typeface="Arial" pitchFamily="34" charset="0"/>
              </a:rPr>
              <a:t>Кочнев Евгений Александрович (консультант) тел. 288564</a:t>
            </a:r>
          </a:p>
          <a:p>
            <a:pPr indent="450000" algn="just"/>
            <a:r>
              <a:rPr lang="ru-RU" sz="1600" dirty="0" smtClean="0">
                <a:latin typeface="Arial" pitchFamily="34" charset="0"/>
                <a:ea typeface="Times New Roman"/>
                <a:cs typeface="Arial" pitchFamily="34" charset="0"/>
              </a:rPr>
              <a:t>г. Архангельск, г. Котлас, </a:t>
            </a:r>
            <a:r>
              <a:rPr lang="ru-RU" sz="1600" dirty="0" err="1" smtClean="0">
                <a:latin typeface="Arial" pitchFamily="34" charset="0"/>
                <a:ea typeface="Times New Roman"/>
                <a:cs typeface="Arial" pitchFamily="34" charset="0"/>
              </a:rPr>
              <a:t>Виноградовский</a:t>
            </a:r>
            <a:r>
              <a:rPr lang="ru-RU" sz="1600" dirty="0" smtClean="0">
                <a:latin typeface="Arial" pitchFamily="34" charset="0"/>
                <a:ea typeface="Times New Roman"/>
                <a:cs typeface="Arial" pitchFamily="34" charset="0"/>
              </a:rPr>
              <a:t> муниципальный район, </a:t>
            </a:r>
            <a:r>
              <a:rPr lang="ru-RU" sz="1600" dirty="0" err="1" smtClean="0">
                <a:latin typeface="Arial" pitchFamily="34" charset="0"/>
                <a:ea typeface="Times New Roman"/>
                <a:cs typeface="Arial" pitchFamily="34" charset="0"/>
              </a:rPr>
              <a:t>Каргопольский</a:t>
            </a:r>
            <a:r>
              <a:rPr lang="ru-RU" sz="1600" dirty="0" smtClean="0">
                <a:latin typeface="Arial" pitchFamily="34" charset="0"/>
                <a:ea typeface="Times New Roman"/>
                <a:cs typeface="Arial" pitchFamily="34" charset="0"/>
              </a:rPr>
              <a:t> муниципальный район, </a:t>
            </a:r>
            <a:r>
              <a:rPr lang="ru-RU" sz="1600" dirty="0" err="1" smtClean="0">
                <a:latin typeface="Arial" pitchFamily="34" charset="0"/>
                <a:ea typeface="Times New Roman"/>
                <a:cs typeface="Arial" pitchFamily="34" charset="0"/>
              </a:rPr>
              <a:t>Котласский</a:t>
            </a:r>
            <a:r>
              <a:rPr lang="ru-RU" sz="1600" dirty="0" smtClean="0">
                <a:latin typeface="Arial" pitchFamily="34" charset="0"/>
                <a:ea typeface="Times New Roman"/>
                <a:cs typeface="Arial" pitchFamily="34" charset="0"/>
              </a:rPr>
              <a:t> муниципальный район.</a:t>
            </a:r>
            <a:endParaRPr lang="ru-RU" sz="1600" dirty="0">
              <a:latin typeface="Arial" pitchFamily="34" charset="0"/>
              <a:ea typeface="Times New Roman"/>
              <a:cs typeface="Arial" pitchFamily="34" charset="0"/>
            </a:endParaRPr>
          </a:p>
          <a:p>
            <a:pPr indent="450000" algn="just"/>
            <a:endParaRPr lang="ru-RU" sz="1600" dirty="0" smtClean="0">
              <a:latin typeface="Arial" pitchFamily="34" charset="0"/>
              <a:ea typeface="Times New Roman"/>
              <a:cs typeface="Arial" pitchFamily="34" charset="0"/>
            </a:endParaRPr>
          </a:p>
          <a:p>
            <a:pPr indent="450000" algn="just"/>
            <a:r>
              <a:rPr lang="ru-RU" sz="1600" b="1" dirty="0" err="1" smtClean="0">
                <a:latin typeface="Arial" pitchFamily="34" charset="0"/>
                <a:ea typeface="Times New Roman"/>
                <a:cs typeface="Arial" pitchFamily="34" charset="0"/>
              </a:rPr>
              <a:t>Крехалева</a:t>
            </a:r>
            <a:r>
              <a:rPr lang="ru-RU" sz="1600" b="1" dirty="0" smtClean="0">
                <a:latin typeface="Arial" pitchFamily="34" charset="0"/>
                <a:ea typeface="Times New Roman"/>
                <a:cs typeface="Arial" pitchFamily="34" charset="0"/>
              </a:rPr>
              <a:t> Ксения Александровна (главный специалист-эксперт) тел. 288563</a:t>
            </a:r>
          </a:p>
          <a:p>
            <a:pPr indent="450000" algn="just"/>
            <a:r>
              <a:rPr lang="ru-RU" sz="1600" dirty="0">
                <a:latin typeface="Arial" pitchFamily="34" charset="0"/>
                <a:ea typeface="Times New Roman"/>
                <a:cs typeface="Arial" pitchFamily="34" charset="0"/>
              </a:rPr>
              <a:t>г. </a:t>
            </a:r>
            <a:r>
              <a:rPr lang="ru-RU" sz="1600" dirty="0" smtClean="0">
                <a:latin typeface="Arial" pitchFamily="34" charset="0"/>
                <a:ea typeface="Times New Roman"/>
                <a:cs typeface="Arial" pitchFamily="34" charset="0"/>
              </a:rPr>
              <a:t>Северодвинск, </a:t>
            </a:r>
            <a:r>
              <a:rPr lang="ru-RU" sz="1600" dirty="0" err="1" smtClean="0">
                <a:latin typeface="Arial" pitchFamily="34" charset="0"/>
                <a:ea typeface="Times New Roman"/>
                <a:cs typeface="Arial" pitchFamily="34" charset="0"/>
              </a:rPr>
              <a:t>Вилегодский</a:t>
            </a:r>
            <a:r>
              <a:rPr lang="ru-RU" sz="1600" dirty="0" smtClean="0">
                <a:latin typeface="Arial" pitchFamily="34" charset="0"/>
                <a:ea typeface="Times New Roman"/>
                <a:cs typeface="Arial" pitchFamily="34" charset="0"/>
              </a:rPr>
              <a:t> муниципальный район, </a:t>
            </a:r>
            <a:r>
              <a:rPr lang="ru-RU" sz="1600" dirty="0" err="1" smtClean="0">
                <a:latin typeface="Arial" pitchFamily="34" charset="0"/>
                <a:ea typeface="Times New Roman"/>
                <a:cs typeface="Arial" pitchFamily="34" charset="0"/>
              </a:rPr>
              <a:t>Лешуконский</a:t>
            </a:r>
            <a:r>
              <a:rPr lang="ru-RU" sz="1600" dirty="0" smtClean="0">
                <a:latin typeface="Arial" pitchFamily="34" charset="0"/>
                <a:ea typeface="Times New Roman"/>
                <a:cs typeface="Arial" pitchFamily="34" charset="0"/>
              </a:rPr>
              <a:t> муниципальный район, </a:t>
            </a:r>
            <a:r>
              <a:rPr lang="ru-RU" sz="1600" dirty="0" err="1" smtClean="0">
                <a:latin typeface="Arial" pitchFamily="34" charset="0"/>
                <a:ea typeface="Times New Roman"/>
                <a:cs typeface="Arial" pitchFamily="34" charset="0"/>
              </a:rPr>
              <a:t>Плесецкий</a:t>
            </a:r>
            <a:r>
              <a:rPr lang="ru-RU" sz="1600" dirty="0" smtClean="0">
                <a:latin typeface="Arial" pitchFamily="34" charset="0"/>
                <a:ea typeface="Times New Roman"/>
                <a:cs typeface="Arial" pitchFamily="34" charset="0"/>
              </a:rPr>
              <a:t> муниципальный район, Приморский муниципальный район, </a:t>
            </a:r>
            <a:r>
              <a:rPr lang="ru-RU" sz="1600" dirty="0" err="1" smtClean="0">
                <a:latin typeface="Arial" pitchFamily="34" charset="0"/>
                <a:ea typeface="Times New Roman"/>
                <a:cs typeface="Arial" pitchFamily="34" charset="0"/>
              </a:rPr>
              <a:t>Красноборский</a:t>
            </a:r>
            <a:r>
              <a:rPr lang="ru-RU" sz="1600" dirty="0" smtClean="0">
                <a:latin typeface="Arial" pitchFamily="34" charset="0"/>
                <a:ea typeface="Times New Roman"/>
                <a:cs typeface="Arial" pitchFamily="34" charset="0"/>
              </a:rPr>
              <a:t> муниципальный район, Шенкурский муниципальный район.</a:t>
            </a:r>
            <a:endParaRPr lang="ru-RU" sz="1600" dirty="0">
              <a:latin typeface="Arial" pitchFamily="34" charset="0"/>
              <a:ea typeface="Times New Roman"/>
              <a:cs typeface="Arial" pitchFamily="34" charset="0"/>
            </a:endParaRPr>
          </a:p>
          <a:p>
            <a:pPr indent="450000" algn="just"/>
            <a:endParaRPr lang="ru-RU" sz="1600" b="1" dirty="0" smtClean="0">
              <a:latin typeface="Arial" pitchFamily="34" charset="0"/>
              <a:ea typeface="Times New Roman"/>
              <a:cs typeface="Arial" pitchFamily="34" charset="0"/>
            </a:endParaRPr>
          </a:p>
          <a:p>
            <a:pPr indent="450000" algn="just"/>
            <a:r>
              <a:rPr lang="ru-RU" sz="1600" b="1" dirty="0" smtClean="0">
                <a:latin typeface="Arial" pitchFamily="34" charset="0"/>
                <a:ea typeface="Times New Roman"/>
                <a:cs typeface="Arial" pitchFamily="34" charset="0"/>
              </a:rPr>
              <a:t>Исакова Элла Владимировна 288564 (специалист 1 разряда) </a:t>
            </a:r>
            <a:r>
              <a:rPr lang="ru-RU" sz="1600" b="1" dirty="0">
                <a:latin typeface="Arial" pitchFamily="34" charset="0"/>
                <a:ea typeface="Times New Roman"/>
                <a:cs typeface="Arial" pitchFamily="34" charset="0"/>
              </a:rPr>
              <a:t>тел. 288564</a:t>
            </a:r>
          </a:p>
          <a:p>
            <a:pPr indent="450000" algn="just"/>
            <a:r>
              <a:rPr lang="ru-RU" sz="1600" dirty="0">
                <a:latin typeface="Arial" pitchFamily="34" charset="0"/>
                <a:ea typeface="Times New Roman"/>
                <a:cs typeface="Arial" pitchFamily="34" charset="0"/>
              </a:rPr>
              <a:t> г. Коряжма, </a:t>
            </a:r>
            <a:r>
              <a:rPr lang="ru-RU" sz="1600" dirty="0" err="1">
                <a:latin typeface="Arial" pitchFamily="34" charset="0"/>
                <a:ea typeface="Times New Roman"/>
                <a:cs typeface="Arial" pitchFamily="34" charset="0"/>
              </a:rPr>
              <a:t>Верхнетоемский</a:t>
            </a:r>
            <a:r>
              <a:rPr lang="ru-RU" sz="1600" dirty="0">
                <a:latin typeface="Arial" pitchFamily="34" charset="0"/>
                <a:ea typeface="Times New Roman"/>
                <a:cs typeface="Arial" pitchFamily="34" charset="0"/>
              </a:rPr>
              <a:t> муниципальный район,  </a:t>
            </a:r>
            <a:r>
              <a:rPr lang="ru-RU" sz="1600" dirty="0" err="1">
                <a:latin typeface="Arial" pitchFamily="34" charset="0"/>
                <a:ea typeface="Times New Roman"/>
                <a:cs typeface="Arial" pitchFamily="34" charset="0"/>
              </a:rPr>
              <a:t>Няндомский</a:t>
            </a:r>
            <a:r>
              <a:rPr lang="ru-RU" sz="1600" dirty="0">
                <a:latin typeface="Arial" pitchFamily="34" charset="0"/>
                <a:ea typeface="Times New Roman"/>
                <a:cs typeface="Arial" pitchFamily="34" charset="0"/>
              </a:rPr>
              <a:t> муниципальный район, Онежский муниципальный район, Ленский муниципальный район, Холмогорский муниципальный район, Мезенский муниципальный </a:t>
            </a:r>
            <a:r>
              <a:rPr lang="ru-RU" sz="1600" dirty="0" smtClean="0">
                <a:latin typeface="Arial" pitchFamily="34" charset="0"/>
                <a:ea typeface="Times New Roman"/>
                <a:cs typeface="Arial" pitchFamily="34" charset="0"/>
              </a:rPr>
              <a:t>район.</a:t>
            </a:r>
          </a:p>
          <a:p>
            <a:pPr indent="450000" algn="just"/>
            <a:endParaRPr lang="ru-RU" sz="1600" dirty="0">
              <a:latin typeface="Arial" pitchFamily="34" charset="0"/>
              <a:ea typeface="Times New Roman"/>
              <a:cs typeface="Arial" pitchFamily="34" charset="0"/>
            </a:endParaRPr>
          </a:p>
          <a:p>
            <a:pPr indent="450000" algn="just"/>
            <a:r>
              <a:rPr lang="ru-RU" sz="1600" b="1" dirty="0">
                <a:latin typeface="Arial" pitchFamily="34" charset="0"/>
                <a:ea typeface="Times New Roman"/>
                <a:cs typeface="Arial" pitchFamily="34" charset="0"/>
              </a:rPr>
              <a:t>Доступ к информационным ресурсам федерального регистра в электронном виде обеспечивается по каналам сети Интернет по адресу: </a:t>
            </a:r>
            <a:r>
              <a:rPr lang="ru-RU" sz="1600" b="1" dirty="0">
                <a:latin typeface="Arial" pitchFamily="34" charset="0"/>
                <a:ea typeface="Times New Roman"/>
                <a:cs typeface="Arial" pitchFamily="34" charset="0"/>
                <a:hlinkClick r:id="rId2"/>
              </a:rPr>
              <a:t>pravo.minjust.ru</a:t>
            </a:r>
            <a:endParaRPr lang="ru-RU" sz="1600" b="1" dirty="0">
              <a:latin typeface="Arial" pitchFamily="34" charset="0"/>
              <a:ea typeface="Times New Roman"/>
              <a:cs typeface="Arial" pitchFamily="34" charset="0"/>
            </a:endParaRPr>
          </a:p>
          <a:p>
            <a:endParaRPr lang="ru-RU" sz="2800" dirty="0">
              <a:latin typeface="Consultant"/>
              <a:ea typeface="Times New Roman"/>
              <a:cs typeface="Times New Roman"/>
            </a:endParaRPr>
          </a:p>
          <a:p>
            <a:endParaRPr lang="ru-RU" sz="2400" dirty="0">
              <a:latin typeface="Consultant"/>
              <a:ea typeface="Times New Roman"/>
              <a:cs typeface="Times New Roman"/>
            </a:endParaRPr>
          </a:p>
          <a:p>
            <a:endParaRPr lang="ru-RU" sz="2000" dirty="0" smtClean="0"/>
          </a:p>
          <a:p>
            <a:endParaRPr lang="ru-RU" sz="3600" dirty="0">
              <a:latin typeface="Times New Roman"/>
              <a:ea typeface="Times New Roman"/>
            </a:endParaRPr>
          </a:p>
          <a:p>
            <a:endParaRPr lang="ru-RU" sz="2000" dirty="0">
              <a:latin typeface="Consultant"/>
              <a:ea typeface="Times New Roman"/>
              <a:cs typeface="Times New Roman"/>
            </a:endParaRPr>
          </a:p>
          <a:p>
            <a:r>
              <a:rPr lang="ru-RU" dirty="0" smtClean="0"/>
              <a:t>  </a:t>
            </a:r>
            <a:endParaRPr lang="ru-RU" sz="3200" dirty="0">
              <a:latin typeface="Times New Roman"/>
              <a:ea typeface="Times New Roman"/>
            </a:endParaRPr>
          </a:p>
          <a:p>
            <a:endParaRPr lang="ru-RU" dirty="0"/>
          </a:p>
          <a:p>
            <a:pPr algn="ctr"/>
            <a:endParaRPr lang="ru-RU" b="1" dirty="0"/>
          </a:p>
        </p:txBody>
      </p:sp>
    </p:spTree>
    <p:extLst>
      <p:ext uri="{BB962C8B-B14F-4D97-AF65-F5344CB8AC3E}">
        <p14:creationId xmlns:p14="http://schemas.microsoft.com/office/powerpoint/2010/main" xmlns="" val="887727160"/>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Страничка правового департамента в социальной сети «</a:t>
            </a:r>
            <a:r>
              <a:rPr lang="ru-RU" dirty="0" err="1" smtClean="0"/>
              <a:t>Вконтакте</a:t>
            </a:r>
            <a:r>
              <a:rPr lang="ru-RU" dirty="0" smtClean="0"/>
              <a:t>»</a:t>
            </a:r>
            <a:endParaRPr lang="ru-RU" dirty="0"/>
          </a:p>
        </p:txBody>
      </p:sp>
      <p:sp>
        <p:nvSpPr>
          <p:cNvPr id="3" name="Содержимое 2"/>
          <p:cNvSpPr>
            <a:spLocks noGrp="1"/>
          </p:cNvSpPr>
          <p:nvPr>
            <p:ph idx="1"/>
          </p:nvPr>
        </p:nvSpPr>
        <p:spPr/>
        <p:txBody>
          <a:bodyPr/>
          <a:lstStyle/>
          <a:p>
            <a:pPr algn="ctr"/>
            <a:r>
              <a:rPr lang="en-US" dirty="0" smtClean="0"/>
              <a:t> </a:t>
            </a:r>
            <a:endParaRPr lang="ru-RU" dirty="0" smtClean="0"/>
          </a:p>
          <a:p>
            <a:pPr algn="ctr"/>
            <a:r>
              <a:rPr lang="en-US" sz="4400" dirty="0" smtClean="0">
                <a:hlinkClick r:id="rId2"/>
              </a:rPr>
              <a:t>https://vk.com/public179828581</a:t>
            </a:r>
            <a:endParaRPr lang="ru-RU" sz="4400" dirty="0"/>
          </a:p>
        </p:txBody>
      </p:sp>
    </p:spTree>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bg1">
                <a:lumMod val="99000"/>
                <a:lumOff val="1000"/>
              </a:schemeClr>
            </a:gs>
            <a:gs pos="64000">
              <a:srgbClr val="98CBFF"/>
            </a:gs>
            <a:gs pos="48000">
              <a:srgbClr val="85C2FF">
                <a:lumMod val="60000"/>
                <a:lumOff val="40000"/>
              </a:srgbClr>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
            </a:r>
            <a:br>
              <a:rPr lang="ru-RU" dirty="0" smtClean="0"/>
            </a:br>
            <a:r>
              <a:rPr lang="ru-RU" dirty="0"/>
              <a:t/>
            </a:r>
            <a:br>
              <a:rPr lang="ru-RU" dirty="0"/>
            </a:br>
            <a:r>
              <a:rPr lang="ru-RU" dirty="0" smtClean="0">
                <a:effectLst>
                  <a:outerShdw blurRad="38100" dist="38100" dir="2700000" algn="tl">
                    <a:srgbClr val="000000">
                      <a:alpha val="43137"/>
                    </a:srgbClr>
                  </a:outerShdw>
                </a:effectLst>
              </a:rPr>
              <a:t>СПАСИБО </a:t>
            </a:r>
            <a:r>
              <a:rPr lang="ru-RU" dirty="0">
                <a:effectLst>
                  <a:outerShdw blurRad="38100" dist="38100" dir="2700000" algn="tl">
                    <a:srgbClr val="000000">
                      <a:alpha val="43137"/>
                    </a:srgbClr>
                  </a:outerShdw>
                </a:effectLst>
              </a:rPr>
              <a:t>ЗА ВНИМАНИЕ!</a:t>
            </a:r>
            <a:br>
              <a:rPr lang="ru-RU" dirty="0">
                <a:effectLst>
                  <a:outerShdw blurRad="38100" dist="38100" dir="2700000" algn="tl">
                    <a:srgbClr val="000000">
                      <a:alpha val="43137"/>
                    </a:srgbClr>
                  </a:outerShdw>
                </a:effectLst>
              </a:rPr>
            </a:br>
            <a:endParaRPr lang="ru-RU"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092833802"/>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5445224"/>
            <a:ext cx="8064896" cy="1054968"/>
          </a:xfrm>
        </p:spPr>
        <p:txBody>
          <a:bodyPr>
            <a:normAutofit fontScale="25000" lnSpcReduction="20000"/>
          </a:bodyPr>
          <a:lstStyle/>
          <a:p>
            <a:r>
              <a:rPr lang="ru-RU" sz="4000" dirty="0">
                <a:cs typeface="Times New Roman" pitchFamily="18" charset="0"/>
              </a:rPr>
              <a:t/>
            </a:r>
            <a:br>
              <a:rPr lang="ru-RU" sz="4000" dirty="0">
                <a:cs typeface="Times New Roman" pitchFamily="18" charset="0"/>
              </a:rPr>
            </a:br>
            <a:r>
              <a:rPr lang="ru-RU" sz="4000" dirty="0">
                <a:cs typeface="Times New Roman" pitchFamily="18" charset="0"/>
              </a:rPr>
              <a:t/>
            </a:r>
            <a:br>
              <a:rPr lang="ru-RU" sz="4000" dirty="0">
                <a:cs typeface="Times New Roman" pitchFamily="18" charset="0"/>
              </a:rPr>
            </a:br>
            <a:r>
              <a:rPr lang="ru-RU" sz="8000" dirty="0">
                <a:cs typeface="Times New Roman" pitchFamily="18" charset="0"/>
              </a:rPr>
              <a:t/>
            </a:r>
            <a:br>
              <a:rPr lang="ru-RU" sz="8000" dirty="0">
                <a:cs typeface="Times New Roman" pitchFamily="18" charset="0"/>
              </a:rPr>
            </a:br>
            <a:r>
              <a:rPr lang="ru-RU" sz="8000" b="1" i="1" dirty="0">
                <a:solidFill>
                  <a:srgbClr val="C00000"/>
                </a:solidFill>
                <a:effectLst>
                  <a:outerShdw blurRad="38100" dist="38100" dir="2700000" algn="tl">
                    <a:srgbClr val="000000">
                      <a:alpha val="43137"/>
                    </a:srgbClr>
                  </a:outerShdw>
                </a:effectLst>
                <a:latin typeface="+mj-lt"/>
                <a:cs typeface="Times New Roman" pitchFamily="18" charset="0"/>
              </a:rPr>
              <a:t/>
            </a:r>
            <a:br>
              <a:rPr lang="ru-RU" sz="8000" b="1" i="1" dirty="0">
                <a:solidFill>
                  <a:srgbClr val="C00000"/>
                </a:solidFill>
                <a:effectLst>
                  <a:outerShdw blurRad="38100" dist="38100" dir="2700000" algn="tl">
                    <a:srgbClr val="000000">
                      <a:alpha val="43137"/>
                    </a:srgbClr>
                  </a:outerShdw>
                </a:effectLst>
                <a:latin typeface="+mj-lt"/>
                <a:cs typeface="Times New Roman" pitchFamily="18" charset="0"/>
              </a:rPr>
            </a:br>
            <a:endParaRPr lang="ru-RU" sz="8000" i="1" dirty="0">
              <a:effectLst>
                <a:outerShdw blurRad="38100" dist="38100" dir="2700000" algn="tl">
                  <a:srgbClr val="000000">
                    <a:alpha val="43137"/>
                  </a:srgbClr>
                </a:outerShdw>
              </a:effectLst>
              <a:latin typeface="+mj-lt"/>
            </a:endParaRPr>
          </a:p>
        </p:txBody>
      </p:sp>
      <p:sp>
        <p:nvSpPr>
          <p:cNvPr id="4" name="Прямоугольник 3"/>
          <p:cNvSpPr/>
          <p:nvPr/>
        </p:nvSpPr>
        <p:spPr>
          <a:xfrm>
            <a:off x="323528" y="-877113"/>
            <a:ext cx="8568952" cy="6878806"/>
          </a:xfrm>
          <a:prstGeom prst="rect">
            <a:avLst/>
          </a:prstGeom>
        </p:spPr>
        <p:txBody>
          <a:bodyPr wrap="square" anchor="ctr">
            <a:spAutoFit/>
          </a:bodyPr>
          <a:lstStyle/>
          <a:p>
            <a:endParaRPr lang="ru-RU" sz="3200" dirty="0" smtClean="0"/>
          </a:p>
          <a:p>
            <a:endParaRPr lang="ru-RU" sz="3200" dirty="0"/>
          </a:p>
          <a:p>
            <a:endParaRPr lang="ru-RU" sz="3200" dirty="0" smtClean="0"/>
          </a:p>
          <a:p>
            <a:pPr algn="ctr"/>
            <a:r>
              <a:rPr lang="ru-RU" b="1" dirty="0" smtClean="0">
                <a:latin typeface="+mj-lt"/>
              </a:rPr>
              <a:t>МУНИЦИПАЛЬНЫЕ НОРМАТИВНЫЕ ПРАВОВЫЕ </a:t>
            </a:r>
            <a:r>
              <a:rPr lang="ru-RU" b="1" dirty="0" smtClean="0">
                <a:latin typeface="+mj-lt"/>
              </a:rPr>
              <a:t>АКТЫ, </a:t>
            </a:r>
            <a:r>
              <a:rPr lang="ru-RU" b="1" dirty="0" smtClean="0">
                <a:latin typeface="+mj-lt"/>
              </a:rPr>
              <a:t>ПОДЛЕЖАЩИЕ ВКЛЮЧЕНИЮ В РЕГИСТР</a:t>
            </a:r>
            <a:r>
              <a:rPr lang="ru-RU" dirty="0" smtClean="0">
                <a:latin typeface="+mj-lt"/>
                <a:cs typeface="Times New Roman" pitchFamily="18" charset="0"/>
              </a:rPr>
              <a:t>:</a:t>
            </a:r>
            <a:endParaRPr lang="ru-RU" dirty="0">
              <a:latin typeface="+mj-lt"/>
              <a:cs typeface="Times New Roman" pitchFamily="18" charset="0"/>
            </a:endParaRPr>
          </a:p>
          <a:p>
            <a:pPr algn="ctr"/>
            <a:r>
              <a:rPr lang="ru-RU" dirty="0" smtClean="0">
                <a:cs typeface="Times New Roman" pitchFamily="18" charset="0"/>
              </a:rPr>
              <a:t>(пункт </a:t>
            </a:r>
            <a:r>
              <a:rPr lang="ru-RU" dirty="0">
                <a:cs typeface="Times New Roman" pitchFamily="18" charset="0"/>
              </a:rPr>
              <a:t>1 статьи 2 областного закона № </a:t>
            </a:r>
            <a:r>
              <a:rPr lang="ru-RU" dirty="0" smtClean="0">
                <a:cs typeface="Times New Roman" pitchFamily="18" charset="0"/>
              </a:rPr>
              <a:t>592-30-ОЗ)</a:t>
            </a:r>
            <a:endParaRPr lang="ru-RU" dirty="0">
              <a:cs typeface="Times New Roman" pitchFamily="18" charset="0"/>
            </a:endParaRPr>
          </a:p>
          <a:p>
            <a:endParaRPr lang="ru-RU" sz="3200" dirty="0">
              <a:latin typeface="Times New Roman" pitchFamily="18" charset="0"/>
              <a:cs typeface="Times New Roman" pitchFamily="18" charset="0"/>
            </a:endParaRPr>
          </a:p>
          <a:p>
            <a:pPr algn="ctr"/>
            <a:r>
              <a:rPr lang="ru-RU" dirty="0" smtClean="0">
                <a:cs typeface="Times New Roman" pitchFamily="18" charset="0"/>
              </a:rPr>
              <a:t>устав </a:t>
            </a:r>
            <a:r>
              <a:rPr lang="ru-RU" dirty="0">
                <a:cs typeface="Times New Roman" pitchFamily="18" charset="0"/>
              </a:rPr>
              <a:t>муниципального образования Архангельской области</a:t>
            </a:r>
            <a:r>
              <a:rPr lang="ru-RU" dirty="0" smtClean="0">
                <a:cs typeface="Times New Roman" pitchFamily="18" charset="0"/>
              </a:rPr>
              <a:t>;</a:t>
            </a:r>
          </a:p>
          <a:p>
            <a:pPr algn="ctr"/>
            <a:endParaRPr lang="ru-RU" sz="500" dirty="0">
              <a:cs typeface="Times New Roman" pitchFamily="18" charset="0"/>
            </a:endParaRPr>
          </a:p>
          <a:p>
            <a:pPr algn="ctr"/>
            <a:r>
              <a:rPr lang="ru-RU" dirty="0" smtClean="0">
                <a:cs typeface="Times New Roman" pitchFamily="18" charset="0"/>
              </a:rPr>
              <a:t>решения</a:t>
            </a:r>
            <a:r>
              <a:rPr lang="ru-RU" dirty="0">
                <a:cs typeface="Times New Roman" pitchFamily="18" charset="0"/>
              </a:rPr>
              <a:t>, принятые на местном референдуме (сходе граждан) и оформленные в виде правовых актов</a:t>
            </a:r>
            <a:r>
              <a:rPr lang="ru-RU" dirty="0" smtClean="0">
                <a:cs typeface="Times New Roman" pitchFamily="18" charset="0"/>
              </a:rPr>
              <a:t>;</a:t>
            </a:r>
          </a:p>
          <a:p>
            <a:pPr algn="ctr"/>
            <a:endParaRPr lang="ru-RU" sz="500" dirty="0">
              <a:cs typeface="Times New Roman" pitchFamily="18" charset="0"/>
            </a:endParaRPr>
          </a:p>
          <a:p>
            <a:pPr algn="ctr"/>
            <a:r>
              <a:rPr lang="ru-RU" dirty="0" smtClean="0">
                <a:cs typeface="Times New Roman" pitchFamily="18" charset="0"/>
              </a:rPr>
              <a:t>нормативные </a:t>
            </a:r>
            <a:r>
              <a:rPr lang="ru-RU" dirty="0">
                <a:cs typeface="Times New Roman" pitchFamily="18" charset="0"/>
              </a:rPr>
              <a:t>правовые акты представительного органа муниципального образования</a:t>
            </a:r>
            <a:r>
              <a:rPr lang="ru-RU" dirty="0" smtClean="0">
                <a:cs typeface="Times New Roman" pitchFamily="18" charset="0"/>
              </a:rPr>
              <a:t>;</a:t>
            </a:r>
          </a:p>
          <a:p>
            <a:pPr algn="ctr"/>
            <a:endParaRPr lang="ru-RU" sz="500" dirty="0">
              <a:cs typeface="Times New Roman" pitchFamily="18" charset="0"/>
            </a:endParaRPr>
          </a:p>
          <a:p>
            <a:pPr algn="ctr"/>
            <a:r>
              <a:rPr lang="ru-RU" dirty="0" smtClean="0">
                <a:cs typeface="Times New Roman" pitchFamily="18" charset="0"/>
              </a:rPr>
              <a:t>нормативные </a:t>
            </a:r>
            <a:r>
              <a:rPr lang="ru-RU" dirty="0">
                <a:cs typeface="Times New Roman" pitchFamily="18" charset="0"/>
              </a:rPr>
              <a:t>правовые акты главы муниципального образования</a:t>
            </a:r>
            <a:r>
              <a:rPr lang="ru-RU" dirty="0" smtClean="0">
                <a:cs typeface="Times New Roman" pitchFamily="18" charset="0"/>
              </a:rPr>
              <a:t>;</a:t>
            </a:r>
          </a:p>
          <a:p>
            <a:pPr algn="ctr"/>
            <a:endParaRPr lang="ru-RU" sz="500" dirty="0">
              <a:cs typeface="Times New Roman" pitchFamily="18" charset="0"/>
            </a:endParaRPr>
          </a:p>
          <a:p>
            <a:pPr algn="ctr"/>
            <a:r>
              <a:rPr lang="ru-RU" dirty="0" smtClean="0">
                <a:cs typeface="Times New Roman" pitchFamily="18" charset="0"/>
              </a:rPr>
              <a:t>нормативные </a:t>
            </a:r>
            <a:r>
              <a:rPr lang="ru-RU" dirty="0">
                <a:cs typeface="Times New Roman" pitchFamily="18" charset="0"/>
              </a:rPr>
              <a:t>правовые акты иных органов и должностных лиц местного самоуправления, которые уставом муниципального образования наделены правом принимать нормативные правовые акты</a:t>
            </a:r>
            <a:r>
              <a:rPr lang="ru-RU" dirty="0" smtClean="0">
                <a:cs typeface="Times New Roman" pitchFamily="18" charset="0"/>
              </a:rPr>
              <a:t>;</a:t>
            </a:r>
          </a:p>
          <a:p>
            <a:pPr algn="ctr"/>
            <a:endParaRPr lang="ru-RU" sz="500" dirty="0">
              <a:cs typeface="Times New Roman" pitchFamily="18" charset="0"/>
            </a:endParaRPr>
          </a:p>
          <a:p>
            <a:pPr algn="ctr"/>
            <a:r>
              <a:rPr lang="ru-RU" dirty="0" smtClean="0">
                <a:cs typeface="Times New Roman" pitchFamily="18" charset="0"/>
              </a:rPr>
              <a:t>муниципальные </a:t>
            </a:r>
            <a:r>
              <a:rPr lang="ru-RU" dirty="0">
                <a:cs typeface="Times New Roman" pitchFamily="18" charset="0"/>
              </a:rPr>
              <a:t>нормативные правовые акты органов местного самоуправления об утверждении соглашений между органами местного </a:t>
            </a:r>
            <a:r>
              <a:rPr lang="ru-RU" dirty="0" smtClean="0">
                <a:cs typeface="Times New Roman" pitchFamily="18" charset="0"/>
              </a:rPr>
              <a:t>самоуправления муниципальных </a:t>
            </a:r>
            <a:r>
              <a:rPr lang="ru-RU" dirty="0">
                <a:cs typeface="Times New Roman" pitchFamily="18" charset="0"/>
              </a:rPr>
              <a:t>образований Архангельской области о передаче осуществления части своих полномочий </a:t>
            </a:r>
            <a:r>
              <a:rPr lang="ru-RU" dirty="0" smtClean="0">
                <a:cs typeface="Times New Roman" pitchFamily="18" charset="0"/>
              </a:rPr>
              <a:t>с </a:t>
            </a:r>
            <a:r>
              <a:rPr lang="ru-RU" dirty="0">
                <a:cs typeface="Times New Roman" pitchFamily="18" charset="0"/>
              </a:rPr>
              <a:t>приложением указанных соглашений.</a:t>
            </a:r>
          </a:p>
        </p:txBody>
      </p:sp>
    </p:spTree>
    <p:extLst>
      <p:ext uri="{BB962C8B-B14F-4D97-AF65-F5344CB8AC3E}">
        <p14:creationId xmlns:p14="http://schemas.microsoft.com/office/powerpoint/2010/main" xmlns="" val="4211022959"/>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5445224"/>
            <a:ext cx="8064896" cy="1054968"/>
          </a:xfrm>
        </p:spPr>
        <p:txBody>
          <a:bodyPr>
            <a:normAutofit fontScale="25000" lnSpcReduction="20000"/>
          </a:bodyPr>
          <a:lstStyle/>
          <a:p>
            <a:r>
              <a:rPr lang="ru-RU" sz="4000" dirty="0">
                <a:cs typeface="Times New Roman" pitchFamily="18" charset="0"/>
              </a:rPr>
              <a:t/>
            </a:r>
            <a:br>
              <a:rPr lang="ru-RU" sz="4000" dirty="0">
                <a:cs typeface="Times New Roman" pitchFamily="18" charset="0"/>
              </a:rPr>
            </a:br>
            <a:r>
              <a:rPr lang="ru-RU" sz="4000" dirty="0">
                <a:cs typeface="Times New Roman" pitchFamily="18" charset="0"/>
              </a:rPr>
              <a:t/>
            </a:r>
            <a:br>
              <a:rPr lang="ru-RU" sz="4000" dirty="0">
                <a:cs typeface="Times New Roman" pitchFamily="18" charset="0"/>
              </a:rPr>
            </a:br>
            <a:r>
              <a:rPr lang="ru-RU" sz="8000" dirty="0">
                <a:cs typeface="Times New Roman" pitchFamily="18" charset="0"/>
              </a:rPr>
              <a:t/>
            </a:r>
            <a:br>
              <a:rPr lang="ru-RU" sz="8000" dirty="0">
                <a:cs typeface="Times New Roman" pitchFamily="18" charset="0"/>
              </a:rPr>
            </a:br>
            <a:r>
              <a:rPr lang="ru-RU" sz="8000" b="1" i="1" dirty="0">
                <a:solidFill>
                  <a:srgbClr val="C00000"/>
                </a:solidFill>
                <a:effectLst>
                  <a:outerShdw blurRad="38100" dist="38100" dir="2700000" algn="tl">
                    <a:srgbClr val="000000">
                      <a:alpha val="43137"/>
                    </a:srgbClr>
                  </a:outerShdw>
                </a:effectLst>
                <a:latin typeface="+mj-lt"/>
                <a:cs typeface="Times New Roman" pitchFamily="18" charset="0"/>
              </a:rPr>
              <a:t/>
            </a:r>
            <a:br>
              <a:rPr lang="ru-RU" sz="8000" b="1" i="1" dirty="0">
                <a:solidFill>
                  <a:srgbClr val="C00000"/>
                </a:solidFill>
                <a:effectLst>
                  <a:outerShdw blurRad="38100" dist="38100" dir="2700000" algn="tl">
                    <a:srgbClr val="000000">
                      <a:alpha val="43137"/>
                    </a:srgbClr>
                  </a:outerShdw>
                </a:effectLst>
                <a:latin typeface="+mj-lt"/>
                <a:cs typeface="Times New Roman" pitchFamily="18" charset="0"/>
              </a:rPr>
            </a:br>
            <a:endParaRPr lang="ru-RU" sz="8000" i="1" dirty="0">
              <a:effectLst>
                <a:outerShdw blurRad="38100" dist="38100" dir="2700000" algn="tl">
                  <a:srgbClr val="000000">
                    <a:alpha val="43137"/>
                  </a:srgbClr>
                </a:outerShdw>
              </a:effectLst>
              <a:latin typeface="+mj-lt"/>
            </a:endParaRPr>
          </a:p>
        </p:txBody>
      </p:sp>
      <p:sp>
        <p:nvSpPr>
          <p:cNvPr id="4" name="Прямоугольник 3"/>
          <p:cNvSpPr/>
          <p:nvPr/>
        </p:nvSpPr>
        <p:spPr>
          <a:xfrm>
            <a:off x="323528" y="1127065"/>
            <a:ext cx="8496944" cy="1569660"/>
          </a:xfrm>
          <a:prstGeom prst="rect">
            <a:avLst/>
          </a:prstGeom>
        </p:spPr>
        <p:txBody>
          <a:bodyPr wrap="square" anchor="ctr">
            <a:spAutoFit/>
          </a:bodyPr>
          <a:lstStyle/>
          <a:p>
            <a:endParaRPr lang="ru-RU" sz="3200" dirty="0" smtClean="0"/>
          </a:p>
          <a:p>
            <a:endParaRPr lang="ru-RU" sz="3200" dirty="0"/>
          </a:p>
          <a:p>
            <a:endParaRPr lang="ru-RU" sz="3200" dirty="0" smtClean="0"/>
          </a:p>
        </p:txBody>
      </p:sp>
      <p:sp>
        <p:nvSpPr>
          <p:cNvPr id="2" name="Прямоугольник 1"/>
          <p:cNvSpPr/>
          <p:nvPr/>
        </p:nvSpPr>
        <p:spPr>
          <a:xfrm>
            <a:off x="323528" y="404664"/>
            <a:ext cx="8496944" cy="11449288"/>
          </a:xfrm>
          <a:prstGeom prst="rect">
            <a:avLst/>
          </a:prstGeom>
        </p:spPr>
        <p:txBody>
          <a:bodyPr wrap="square">
            <a:spAutoFit/>
          </a:bodyPr>
          <a:lstStyle/>
          <a:p>
            <a:pPr algn="ctr"/>
            <a:r>
              <a:rPr lang="ru-RU" sz="2800" b="1" dirty="0" smtClean="0"/>
              <a:t>ПРИЗНАКИ МНПА.</a:t>
            </a:r>
          </a:p>
          <a:p>
            <a:pPr algn="ctr"/>
            <a:r>
              <a:rPr lang="ru-RU" b="1" dirty="0" smtClean="0"/>
              <a:t> </a:t>
            </a:r>
          </a:p>
          <a:p>
            <a:pPr algn="ctr"/>
            <a:r>
              <a:rPr lang="ru-RU" dirty="0" smtClean="0">
                <a:solidFill>
                  <a:srgbClr val="FF0000"/>
                </a:solidFill>
              </a:rPr>
              <a:t>Пленум </a:t>
            </a:r>
            <a:r>
              <a:rPr lang="ru-RU" dirty="0">
                <a:solidFill>
                  <a:srgbClr val="FF0000"/>
                </a:solidFill>
              </a:rPr>
              <a:t>Верховного Суда Российской Федерации в своем Постановлении </a:t>
            </a:r>
            <a:r>
              <a:rPr lang="ru-RU" dirty="0" smtClean="0">
                <a:solidFill>
                  <a:srgbClr val="FF0000"/>
                </a:solidFill>
              </a:rPr>
              <a:t/>
            </a:r>
            <a:br>
              <a:rPr lang="ru-RU" dirty="0" smtClean="0">
                <a:solidFill>
                  <a:srgbClr val="FF0000"/>
                </a:solidFill>
              </a:rPr>
            </a:br>
            <a:r>
              <a:rPr lang="ru-RU" dirty="0" smtClean="0">
                <a:solidFill>
                  <a:srgbClr val="FF0000"/>
                </a:solidFill>
              </a:rPr>
              <a:t>от </a:t>
            </a:r>
            <a:r>
              <a:rPr lang="ru-RU" dirty="0">
                <a:solidFill>
                  <a:srgbClr val="FF0000"/>
                </a:solidFill>
              </a:rPr>
              <a:t>25 декабря 2018 г</a:t>
            </a:r>
            <a:r>
              <a:rPr lang="ru-RU" dirty="0" smtClean="0">
                <a:solidFill>
                  <a:srgbClr val="FF0000"/>
                </a:solidFill>
              </a:rPr>
              <a:t>. </a:t>
            </a:r>
            <a:r>
              <a:rPr lang="ru-RU" dirty="0">
                <a:solidFill>
                  <a:srgbClr val="FF0000"/>
                </a:solidFill>
              </a:rPr>
              <a:t>№</a:t>
            </a:r>
            <a:r>
              <a:rPr lang="ru-RU" dirty="0" smtClean="0">
                <a:solidFill>
                  <a:srgbClr val="FF0000"/>
                </a:solidFill>
              </a:rPr>
              <a:t> 50 «О </a:t>
            </a:r>
            <a:r>
              <a:rPr lang="ru-RU" dirty="0">
                <a:solidFill>
                  <a:srgbClr val="FF0000"/>
                </a:solidFill>
              </a:rPr>
              <a:t>практике рассмотрения судами дел об оспаривании нормативных правовых актов и актов, содержащих разъяснения законодательства и обладающих нормативными </a:t>
            </a:r>
            <a:r>
              <a:rPr lang="ru-RU" dirty="0" smtClean="0">
                <a:solidFill>
                  <a:srgbClr val="FF0000"/>
                </a:solidFill>
              </a:rPr>
              <a:t>свойствами» </a:t>
            </a:r>
            <a:r>
              <a:rPr lang="ru-RU" dirty="0" smtClean="0"/>
              <a:t>в пункте 2 раскрывает существенные </a:t>
            </a:r>
            <a:r>
              <a:rPr lang="ru-RU" u="sng" dirty="0" smtClean="0"/>
              <a:t>признаки, характеризующие нормативный правовой акт</a:t>
            </a:r>
            <a:r>
              <a:rPr lang="ru-RU" dirty="0" smtClean="0"/>
              <a:t>:</a:t>
            </a:r>
          </a:p>
          <a:p>
            <a:endParaRPr lang="ru-RU" dirty="0" smtClean="0"/>
          </a:p>
          <a:p>
            <a:pPr marL="285750" indent="-285750" algn="just">
              <a:buFontTx/>
              <a:buChar char="-"/>
            </a:pPr>
            <a:r>
              <a:rPr lang="ru-RU" dirty="0" smtClean="0"/>
              <a:t>издание </a:t>
            </a:r>
            <a:r>
              <a:rPr lang="ru-RU" dirty="0"/>
              <a:t>правового акта в установленном порядке управомоченным государственным органом, органом местного самоуправления, иным органом, уполномоченной организацией или должностным лицом</a:t>
            </a:r>
            <a:r>
              <a:rPr lang="ru-RU" dirty="0" smtClean="0"/>
              <a:t>;</a:t>
            </a:r>
          </a:p>
          <a:p>
            <a:pPr marL="285750" indent="-285750" algn="just">
              <a:buFontTx/>
              <a:buChar char="-"/>
            </a:pPr>
            <a:endParaRPr lang="ru-RU" dirty="0"/>
          </a:p>
          <a:p>
            <a:pPr marL="285750" indent="-285750" algn="just">
              <a:buFontTx/>
              <a:buChar char="-"/>
            </a:pPr>
            <a:r>
              <a:rPr lang="ru-RU" dirty="0" smtClean="0"/>
              <a:t>нормативный </a:t>
            </a:r>
            <a:r>
              <a:rPr lang="ru-RU" dirty="0"/>
              <a:t>правовой акт должен регулировать общественные отношения либо прекращать существующие правоотношения</a:t>
            </a:r>
            <a:r>
              <a:rPr lang="ru-RU" dirty="0" smtClean="0"/>
              <a:t>;</a:t>
            </a:r>
          </a:p>
          <a:p>
            <a:pPr marL="285750" indent="-285750" algn="just">
              <a:buFontTx/>
              <a:buChar char="-"/>
            </a:pPr>
            <a:endParaRPr lang="ru-RU" dirty="0"/>
          </a:p>
          <a:p>
            <a:pPr marL="285750" indent="-285750" algn="just">
              <a:buFontTx/>
              <a:buChar char="-"/>
            </a:pPr>
            <a:r>
              <a:rPr lang="ru-RU" dirty="0" smtClean="0"/>
              <a:t>наличие </a:t>
            </a:r>
            <a:r>
              <a:rPr lang="ru-RU" dirty="0"/>
              <a:t>в акте норм права (правил поведения), обязательных для исполнения неопределенным кругом лиц</a:t>
            </a:r>
            <a:r>
              <a:rPr lang="ru-RU" dirty="0" smtClean="0"/>
              <a:t>;</a:t>
            </a:r>
          </a:p>
          <a:p>
            <a:pPr marL="285750" indent="-285750" algn="just">
              <a:buFontTx/>
              <a:buChar char="-"/>
            </a:pPr>
            <a:endParaRPr lang="ru-RU" dirty="0"/>
          </a:p>
          <a:p>
            <a:pPr marL="285750" indent="-285750" algn="just">
              <a:buFontTx/>
              <a:buChar char="-"/>
            </a:pPr>
            <a:r>
              <a:rPr lang="ru-RU" dirty="0" smtClean="0"/>
              <a:t>нормативный </a:t>
            </a:r>
            <a:r>
              <a:rPr lang="ru-RU" dirty="0"/>
              <a:t>правовой акт является актом неоднократного применения</a:t>
            </a:r>
            <a:r>
              <a:rPr lang="ru-RU" dirty="0" smtClean="0"/>
              <a:t>;</a:t>
            </a:r>
          </a:p>
          <a:p>
            <a:pPr marL="285750" indent="-285750" algn="just">
              <a:buFontTx/>
              <a:buChar char="-"/>
            </a:pPr>
            <a:endParaRPr lang="ru-RU" dirty="0"/>
          </a:p>
          <a:p>
            <a:pPr marL="285750" indent="-285750" algn="just">
              <a:buFontTx/>
              <a:buChar char="-"/>
            </a:pPr>
            <a:r>
              <a:rPr lang="ru-RU" dirty="0" smtClean="0"/>
              <a:t>правовой </a:t>
            </a:r>
            <a:r>
              <a:rPr lang="ru-RU" dirty="0"/>
              <a:t>акт направлен на регулирование общественных отношений либо на изменение или прекращение существующих правоотношений</a:t>
            </a:r>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p:txBody>
      </p:sp>
    </p:spTree>
    <p:extLst>
      <p:ext uri="{BB962C8B-B14F-4D97-AF65-F5344CB8AC3E}">
        <p14:creationId xmlns:p14="http://schemas.microsoft.com/office/powerpoint/2010/main" xmlns="" val="3278686900"/>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5445224"/>
            <a:ext cx="8064896" cy="1054968"/>
          </a:xfrm>
        </p:spPr>
        <p:txBody>
          <a:bodyPr>
            <a:normAutofit fontScale="25000" lnSpcReduction="20000"/>
          </a:bodyPr>
          <a:lstStyle/>
          <a:p>
            <a:r>
              <a:rPr lang="ru-RU" sz="4000" dirty="0">
                <a:cs typeface="Times New Roman" pitchFamily="18" charset="0"/>
              </a:rPr>
              <a:t/>
            </a:r>
            <a:br>
              <a:rPr lang="ru-RU" sz="4000" dirty="0">
                <a:cs typeface="Times New Roman" pitchFamily="18" charset="0"/>
              </a:rPr>
            </a:br>
            <a:r>
              <a:rPr lang="ru-RU" sz="4000" dirty="0">
                <a:cs typeface="Times New Roman" pitchFamily="18" charset="0"/>
              </a:rPr>
              <a:t/>
            </a:r>
            <a:br>
              <a:rPr lang="ru-RU" sz="4000" dirty="0">
                <a:cs typeface="Times New Roman" pitchFamily="18" charset="0"/>
              </a:rPr>
            </a:br>
            <a:r>
              <a:rPr lang="ru-RU" sz="4000" dirty="0">
                <a:cs typeface="Times New Roman" pitchFamily="18" charset="0"/>
              </a:rPr>
              <a:t/>
            </a:r>
            <a:br>
              <a:rPr lang="ru-RU" sz="4000" dirty="0">
                <a:cs typeface="Times New Roman" pitchFamily="18" charset="0"/>
              </a:rPr>
            </a:br>
            <a:r>
              <a:rPr lang="ru-RU" sz="8000" dirty="0">
                <a:cs typeface="Times New Roman" pitchFamily="18" charset="0"/>
              </a:rPr>
              <a:t/>
            </a:r>
            <a:br>
              <a:rPr lang="ru-RU" sz="8000" dirty="0">
                <a:cs typeface="Times New Roman" pitchFamily="18" charset="0"/>
              </a:rPr>
            </a:br>
            <a:r>
              <a:rPr lang="ru-RU" sz="8000" b="1" i="1" dirty="0">
                <a:solidFill>
                  <a:srgbClr val="C00000"/>
                </a:solidFill>
                <a:effectLst>
                  <a:outerShdw blurRad="38100" dist="38100" dir="2700000" algn="tl">
                    <a:srgbClr val="000000">
                      <a:alpha val="43137"/>
                    </a:srgbClr>
                  </a:outerShdw>
                </a:effectLst>
                <a:latin typeface="+mj-lt"/>
                <a:cs typeface="Times New Roman" pitchFamily="18" charset="0"/>
              </a:rPr>
              <a:t/>
            </a:r>
            <a:br>
              <a:rPr lang="ru-RU" sz="8000" b="1" i="1" dirty="0">
                <a:solidFill>
                  <a:srgbClr val="C00000"/>
                </a:solidFill>
                <a:effectLst>
                  <a:outerShdw blurRad="38100" dist="38100" dir="2700000" algn="tl">
                    <a:srgbClr val="000000">
                      <a:alpha val="43137"/>
                    </a:srgbClr>
                  </a:outerShdw>
                </a:effectLst>
                <a:latin typeface="+mj-lt"/>
                <a:cs typeface="Times New Roman" pitchFamily="18" charset="0"/>
              </a:rPr>
            </a:br>
            <a:endParaRPr lang="ru-RU" sz="8000" i="1" dirty="0">
              <a:effectLst>
                <a:outerShdw blurRad="38100" dist="38100" dir="2700000" algn="tl">
                  <a:srgbClr val="000000">
                    <a:alpha val="43137"/>
                  </a:srgbClr>
                </a:outerShdw>
              </a:effectLst>
              <a:latin typeface="+mj-lt"/>
            </a:endParaRPr>
          </a:p>
        </p:txBody>
      </p:sp>
      <p:sp>
        <p:nvSpPr>
          <p:cNvPr id="4" name="Прямоугольник 3"/>
          <p:cNvSpPr/>
          <p:nvPr/>
        </p:nvSpPr>
        <p:spPr>
          <a:xfrm>
            <a:off x="107504" y="32497"/>
            <a:ext cx="8928992" cy="830997"/>
          </a:xfrm>
          <a:prstGeom prst="rect">
            <a:avLst/>
          </a:prstGeom>
        </p:spPr>
        <p:txBody>
          <a:bodyPr wrap="square">
            <a:spAutoFit/>
          </a:bodyPr>
          <a:lstStyle/>
          <a:p>
            <a:pPr algn="ctr"/>
            <a:r>
              <a:rPr lang="ru-RU" sz="1600" b="1" dirty="0" smtClean="0"/>
              <a:t>МЕТОДИЧЕСКИЕ РЕКОМЕНДАЦИИ «ПРИМЕРНЫЙ ПЕРЕЧЕНЬ МУНИЦИПАЛЬНЫХ ПРАВОВЫХ АКТОВ, НЕ ПОДЛЕЖАЩИХ ВКЛЮЧЕНИЮ В РЕГИСТР МУНИЦИПАЛЬНЫХ НОРМАТИВНЫХ ПРАВОВЫХ АКТОВ» (УТВ. МИНЮСТОМ РОССИИ 15 ДЕКАБРЯ 2011 № 17/91789-ВЕ)</a:t>
            </a:r>
            <a:endParaRPr lang="ru-RU" sz="1600" b="1" dirty="0"/>
          </a:p>
        </p:txBody>
      </p:sp>
      <p:sp>
        <p:nvSpPr>
          <p:cNvPr id="6" name="Прямоугольник 5"/>
          <p:cNvSpPr/>
          <p:nvPr/>
        </p:nvSpPr>
        <p:spPr>
          <a:xfrm>
            <a:off x="0" y="1050414"/>
            <a:ext cx="9144000" cy="6093976"/>
          </a:xfrm>
          <a:prstGeom prst="rect">
            <a:avLst/>
          </a:prstGeom>
        </p:spPr>
        <p:txBody>
          <a:bodyPr wrap="square">
            <a:spAutoFit/>
          </a:bodyPr>
          <a:lstStyle/>
          <a:p>
            <a:pPr algn="ctr"/>
            <a:r>
              <a:rPr lang="ru-RU" sz="1300" b="1" dirty="0" smtClean="0"/>
              <a:t>В Регистр не включаются следующие муниципальные акты исполнительно-распорядительного и индивидуального характера.</a:t>
            </a:r>
          </a:p>
          <a:p>
            <a:pPr algn="ctr"/>
            <a:r>
              <a:rPr lang="ru-RU" sz="1300" b="1" u="sng" dirty="0" smtClean="0"/>
              <a:t>В сфере финансовых и бюджетных правоотношений:</a:t>
            </a:r>
            <a:endParaRPr lang="ru-RU" sz="1300" b="1" dirty="0" smtClean="0"/>
          </a:p>
          <a:p>
            <a:pPr algn="ctr"/>
            <a:r>
              <a:rPr lang="ru-RU" sz="1300" dirty="0" smtClean="0"/>
              <a:t>о принятии проекта бюджета на очередной финансовый год; о проведении публичных слушаний по проекту бюджета на очередной финансовый год; о выделении, возврате бюджетных средств; </a:t>
            </a:r>
          </a:p>
          <a:p>
            <a:pPr algn="ctr"/>
            <a:r>
              <a:rPr lang="ru-RU" sz="1300" b="1" u="sng" dirty="0" smtClean="0"/>
              <a:t>В сфере владения, пользования и распоряжения имуществом, находящимся в муниципальной собственности:</a:t>
            </a:r>
            <a:endParaRPr lang="ru-RU" sz="1300" b="1" dirty="0" smtClean="0"/>
          </a:p>
          <a:p>
            <a:pPr algn="ctr"/>
            <a:r>
              <a:rPr lang="ru-RU" sz="1300" dirty="0" smtClean="0"/>
              <a:t>об условиях приватизации муниципального имущества; о продаже муниципального имущества третьим лицам, в том числе посредством торгов; о безвозмездной передаче муниципального имущества;</a:t>
            </a:r>
          </a:p>
          <a:p>
            <a:pPr algn="ctr"/>
            <a:r>
              <a:rPr lang="ru-RU" sz="1300" b="1" u="sng" dirty="0" smtClean="0"/>
              <a:t>В сфере земельных правоотношений:</a:t>
            </a:r>
            <a:endParaRPr lang="ru-RU" sz="1300" b="1" dirty="0" smtClean="0"/>
          </a:p>
          <a:p>
            <a:pPr algn="ctr"/>
            <a:r>
              <a:rPr lang="ru-RU" sz="1300" dirty="0" smtClean="0"/>
              <a:t>об утверждении схемы расположения земельного участка; об утверждении границ земельного участка;</a:t>
            </a:r>
          </a:p>
          <a:p>
            <a:pPr algn="ctr"/>
            <a:r>
              <a:rPr lang="ru-RU" sz="1300" b="1" u="sng" dirty="0" smtClean="0"/>
              <a:t>В сфере градостроительной политики и благоустройства:</a:t>
            </a:r>
            <a:endParaRPr lang="ru-RU" sz="1300" b="1" dirty="0" smtClean="0"/>
          </a:p>
          <a:p>
            <a:pPr algn="ctr"/>
            <a:r>
              <a:rPr lang="ru-RU" sz="1300" dirty="0" smtClean="0"/>
              <a:t>о предварительном согласовании места размещения объекта; о выдаче разрешения на строительство, реконструкцию; о приемке (вводе в эксплуатацию) объекта недвижимости; о присвоении адресов объектам недвижимости;</a:t>
            </a:r>
          </a:p>
          <a:p>
            <a:pPr algn="ctr"/>
            <a:r>
              <a:rPr lang="ru-RU" sz="1300" b="1" u="sng" dirty="0" smtClean="0"/>
              <a:t>В сфере жилищных правоотношений:</a:t>
            </a:r>
            <a:endParaRPr lang="ru-RU" sz="1300" b="1" dirty="0" smtClean="0"/>
          </a:p>
          <a:p>
            <a:pPr algn="ctr"/>
            <a:r>
              <a:rPr lang="ru-RU" sz="1300" dirty="0" smtClean="0"/>
              <a:t>о приватизации муниципальных жилых помещений, сдаче их в аренду, социальный </a:t>
            </a:r>
            <a:r>
              <a:rPr lang="ru-RU" sz="1300" dirty="0" err="1" smtClean="0"/>
              <a:t>найм</a:t>
            </a:r>
            <a:r>
              <a:rPr lang="ru-RU" sz="1300" dirty="0" smtClean="0"/>
              <a:t> (в отношении конкретных лиц); о предоставлении муниципальных жилых помещений специализированного жилищного фонда; о признании жилого помещения не пригодным для проживания;</a:t>
            </a:r>
          </a:p>
          <a:p>
            <a:pPr algn="ctr"/>
            <a:r>
              <a:rPr lang="ru-RU" sz="1300" b="1" u="sng" dirty="0" smtClean="0"/>
              <a:t>В сфере социальной политики:</a:t>
            </a:r>
            <a:endParaRPr lang="ru-RU" sz="1300" b="1" dirty="0" smtClean="0"/>
          </a:p>
          <a:p>
            <a:pPr algn="ctr"/>
            <a:r>
              <a:rPr lang="ru-RU" sz="1300" dirty="0" smtClean="0"/>
              <a:t>об установлении опеки и попечительства; о назначении опекунских пособий конкретным лицам;</a:t>
            </a:r>
          </a:p>
          <a:p>
            <a:pPr algn="ctr"/>
            <a:r>
              <a:rPr lang="ru-RU" sz="1300" dirty="0" smtClean="0"/>
              <a:t>о предоставлении льгот и преимуществ конкретным лицам; </a:t>
            </a:r>
          </a:p>
          <a:p>
            <a:pPr algn="ctr"/>
            <a:r>
              <a:rPr lang="ru-RU" sz="1300" b="1" u="sng" dirty="0" smtClean="0"/>
              <a:t>В сфере трудовых правоотношений:</a:t>
            </a:r>
            <a:endParaRPr lang="ru-RU" sz="1300" b="1" dirty="0" smtClean="0"/>
          </a:p>
          <a:p>
            <a:pPr algn="ctr"/>
            <a:r>
              <a:rPr lang="ru-RU" sz="1300" dirty="0" smtClean="0"/>
              <a:t>об оказании конкретным лицам материальной помощи, премировании, единовременном поощрении в связи с выходом на пенсию; о предоставлении отпусков конкретным лицам; о командировании конкретного лица; об утверждении штатного расписания.</a:t>
            </a:r>
          </a:p>
          <a:p>
            <a:pPr algn="ctr"/>
            <a:r>
              <a:rPr lang="ru-RU" sz="1300" b="1" u="sng" dirty="0" smtClean="0"/>
              <a:t>В сфере управления</a:t>
            </a:r>
            <a:r>
              <a:rPr lang="ru-RU" sz="1300" b="1" dirty="0" smtClean="0"/>
              <a:t>:</a:t>
            </a:r>
          </a:p>
          <a:p>
            <a:pPr algn="ctr"/>
            <a:r>
              <a:rPr lang="ru-RU" sz="1300" dirty="0" smtClean="0"/>
              <a:t>об утверждении муниципальных планов, проектов, отчетов, прогнозов; о плане работы органа местного самоуправления; о персональном составе рабочих групп и комиссий; о назначении конкретного лица на должность (освобождении конкретного лица от должности);</a:t>
            </a:r>
          </a:p>
          <a:p>
            <a:pPr algn="ctr"/>
            <a:r>
              <a:rPr lang="ru-RU" sz="1300" b="1" dirty="0" smtClean="0"/>
              <a:t> </a:t>
            </a:r>
            <a:r>
              <a:rPr lang="ru-RU" sz="1300" b="1" u="sng" dirty="0" smtClean="0"/>
              <a:t>иные муниципальные акты ненормативного характера.</a:t>
            </a:r>
            <a:endParaRPr lang="ru-RU" sz="1300" b="1" dirty="0"/>
          </a:p>
        </p:txBody>
      </p:sp>
    </p:spTree>
    <p:extLst>
      <p:ext uri="{BB962C8B-B14F-4D97-AF65-F5344CB8AC3E}">
        <p14:creationId xmlns:p14="http://schemas.microsoft.com/office/powerpoint/2010/main" xmlns="" val="2842599057"/>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548680"/>
            <a:ext cx="7846640" cy="6309320"/>
          </a:xfrm>
        </p:spPr>
        <p:txBody>
          <a:bodyPr>
            <a:normAutofit fontScale="90000"/>
          </a:bodyPr>
          <a:lstStyle/>
          <a:p>
            <a:r>
              <a:rPr lang="ru-RU" sz="2000" dirty="0" smtClean="0"/>
              <a:t/>
            </a:r>
            <a:br>
              <a:rPr lang="ru-RU" sz="2000" dirty="0" smtClean="0"/>
            </a:br>
            <a:r>
              <a:rPr lang="ru-RU" sz="2000" dirty="0"/>
              <a:t/>
            </a:r>
            <a:br>
              <a:rPr lang="ru-RU" sz="2000" dirty="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smtClean="0"/>
              <a:t/>
            </a:r>
            <a:br>
              <a:rPr lang="ru-RU" sz="2000" dirty="0" smtClean="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200" dirty="0"/>
              <a:t/>
            </a:r>
            <a:br>
              <a:rPr lang="ru-RU" sz="2200" dirty="0"/>
            </a:br>
            <a:r>
              <a:rPr lang="ru-RU" sz="2200" dirty="0" smtClean="0"/>
              <a:t/>
            </a:r>
            <a:br>
              <a:rPr lang="ru-RU" sz="2200" dirty="0" smtClean="0"/>
            </a:br>
            <a:r>
              <a:rPr lang="ru-RU" sz="2200" dirty="0"/>
              <a:t/>
            </a:r>
            <a:br>
              <a:rPr lang="ru-RU" sz="2200" dirty="0"/>
            </a:br>
            <a:r>
              <a:rPr lang="ru-RU" sz="2200" dirty="0" smtClean="0"/>
              <a:t/>
            </a:r>
            <a:br>
              <a:rPr lang="ru-RU" sz="2200" dirty="0" smtClean="0"/>
            </a:br>
            <a:r>
              <a:rPr lang="ru-RU" sz="2700" dirty="0"/>
              <a:t/>
            </a:r>
            <a:br>
              <a:rPr lang="ru-RU" sz="2700" dirty="0"/>
            </a:br>
            <a:r>
              <a:rPr lang="ru-RU" sz="2700" dirty="0"/>
              <a:t/>
            </a:r>
            <a:br>
              <a:rPr lang="ru-RU" sz="2700" dirty="0"/>
            </a:br>
            <a:r>
              <a:rPr lang="ru-RU" sz="3600" u="sng" dirty="0"/>
              <a:t/>
            </a:r>
            <a:br>
              <a:rPr lang="ru-RU" sz="3600" u="sng" dirty="0"/>
            </a:br>
            <a:r>
              <a:rPr lang="ru-RU" sz="1600" dirty="0"/>
              <a:t/>
            </a:r>
            <a:br>
              <a:rPr lang="ru-RU" sz="1600" dirty="0"/>
            </a:br>
            <a:r>
              <a:rPr lang="ru-RU" sz="2700" dirty="0"/>
              <a:t> </a:t>
            </a:r>
            <a:r>
              <a:rPr lang="ru-RU" dirty="0" smtClean="0">
                <a:cs typeface="Times New Roman" pitchFamily="18" charset="0"/>
              </a:rPr>
              <a:t/>
            </a:r>
            <a:br>
              <a:rPr lang="ru-RU" dirty="0" smtClean="0">
                <a:cs typeface="Times New Roman" pitchFamily="18" charset="0"/>
              </a:rPr>
            </a:br>
            <a:endParaRPr lang="ru-RU" sz="3600" b="1"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611560" y="5445224"/>
            <a:ext cx="8064896" cy="1054968"/>
          </a:xfrm>
        </p:spPr>
        <p:txBody>
          <a:bodyPr>
            <a:normAutofit fontScale="25000" lnSpcReduction="20000"/>
          </a:bodyPr>
          <a:lstStyle/>
          <a:p>
            <a:r>
              <a:rPr lang="ru-RU" sz="4000" dirty="0">
                <a:cs typeface="Times New Roman" pitchFamily="18" charset="0"/>
              </a:rPr>
              <a:t/>
            </a:r>
            <a:br>
              <a:rPr lang="ru-RU" sz="4000" dirty="0">
                <a:cs typeface="Times New Roman" pitchFamily="18" charset="0"/>
              </a:rPr>
            </a:br>
            <a:r>
              <a:rPr lang="ru-RU" sz="4000" dirty="0">
                <a:cs typeface="Times New Roman" pitchFamily="18" charset="0"/>
              </a:rPr>
              <a:t/>
            </a:r>
            <a:br>
              <a:rPr lang="ru-RU" sz="4000" dirty="0">
                <a:cs typeface="Times New Roman" pitchFamily="18" charset="0"/>
              </a:rPr>
            </a:br>
            <a:r>
              <a:rPr lang="ru-RU" sz="8000" dirty="0">
                <a:cs typeface="Times New Roman" pitchFamily="18" charset="0"/>
              </a:rPr>
              <a:t/>
            </a:r>
            <a:br>
              <a:rPr lang="ru-RU" sz="8000" dirty="0">
                <a:cs typeface="Times New Roman" pitchFamily="18" charset="0"/>
              </a:rPr>
            </a:br>
            <a:r>
              <a:rPr lang="ru-RU" sz="8000" b="1" i="1" dirty="0">
                <a:solidFill>
                  <a:srgbClr val="C00000"/>
                </a:solidFill>
                <a:effectLst>
                  <a:outerShdw blurRad="38100" dist="38100" dir="2700000" algn="tl">
                    <a:srgbClr val="000000">
                      <a:alpha val="43137"/>
                    </a:srgbClr>
                  </a:outerShdw>
                </a:effectLst>
                <a:latin typeface="+mj-lt"/>
                <a:cs typeface="Times New Roman" pitchFamily="18" charset="0"/>
              </a:rPr>
              <a:t/>
            </a:r>
            <a:br>
              <a:rPr lang="ru-RU" sz="8000" b="1" i="1" dirty="0">
                <a:solidFill>
                  <a:srgbClr val="C00000"/>
                </a:solidFill>
                <a:effectLst>
                  <a:outerShdw blurRad="38100" dist="38100" dir="2700000" algn="tl">
                    <a:srgbClr val="000000">
                      <a:alpha val="43137"/>
                    </a:srgbClr>
                  </a:outerShdw>
                </a:effectLst>
                <a:latin typeface="+mj-lt"/>
                <a:cs typeface="Times New Roman" pitchFamily="18" charset="0"/>
              </a:rPr>
            </a:br>
            <a:endParaRPr lang="ru-RU" sz="8000" i="1" dirty="0">
              <a:effectLst>
                <a:outerShdw blurRad="38100" dist="38100" dir="2700000" algn="tl">
                  <a:srgbClr val="000000">
                    <a:alpha val="43137"/>
                  </a:srgbClr>
                </a:outerShdw>
              </a:effectLst>
              <a:latin typeface="+mj-lt"/>
            </a:endParaRPr>
          </a:p>
        </p:txBody>
      </p:sp>
      <p:sp>
        <p:nvSpPr>
          <p:cNvPr id="4" name="Прямоугольник 3"/>
          <p:cNvSpPr/>
          <p:nvPr/>
        </p:nvSpPr>
        <p:spPr>
          <a:xfrm>
            <a:off x="0" y="176689"/>
            <a:ext cx="9144000" cy="4431983"/>
          </a:xfrm>
          <a:prstGeom prst="rect">
            <a:avLst/>
          </a:prstGeom>
        </p:spPr>
        <p:txBody>
          <a:bodyPr wrap="square" anchor="ctr">
            <a:spAutoFit/>
          </a:bodyPr>
          <a:lstStyle/>
          <a:p>
            <a:pPr algn="ctr"/>
            <a:endParaRPr lang="ru-RU" sz="1600" b="1" dirty="0" smtClean="0"/>
          </a:p>
          <a:p>
            <a:pPr algn="ctr"/>
            <a:endParaRPr lang="ru-RU" sz="1600" b="1" dirty="0"/>
          </a:p>
          <a:p>
            <a:pPr algn="ctr"/>
            <a:endParaRPr lang="ru-RU" sz="1600" b="1" dirty="0" smtClean="0"/>
          </a:p>
          <a:p>
            <a:pPr algn="ctr"/>
            <a:endParaRPr lang="ru-RU" b="1" dirty="0" smtClean="0"/>
          </a:p>
          <a:p>
            <a:pPr algn="ctr"/>
            <a:r>
              <a:rPr lang="ru-RU" b="1" dirty="0" smtClean="0"/>
              <a:t>К ДОПОЛНИТЕЛЬНЫМ СВЕДЕНИЯМ, ВКЛЮЧАЕМЫМ В РЕГИСТР (ПРИ ИХ НАЛИЧИИ), в том ЧИСЛЕ ОТНОСЯТСЯ:</a:t>
            </a:r>
          </a:p>
          <a:p>
            <a:pPr algn="ctr"/>
            <a:endParaRPr lang="ru-RU" b="1" dirty="0" smtClean="0"/>
          </a:p>
          <a:p>
            <a:pPr algn="ctr"/>
            <a:endParaRPr lang="ru-RU" b="1" dirty="0" smtClean="0"/>
          </a:p>
          <a:p>
            <a:r>
              <a:rPr lang="ru-RU" dirty="0" smtClean="0"/>
              <a:t>1) экспертные </a:t>
            </a:r>
            <a:r>
              <a:rPr lang="ru-RU" dirty="0"/>
              <a:t>заключения на </a:t>
            </a:r>
            <a:r>
              <a:rPr lang="ru-RU" dirty="0" smtClean="0"/>
              <a:t>муниципальные нормативные правовые акты</a:t>
            </a:r>
            <a:endParaRPr lang="ru-RU" dirty="0" smtClean="0"/>
          </a:p>
          <a:p>
            <a:endParaRPr lang="ru-RU" dirty="0" smtClean="0">
              <a:solidFill>
                <a:srgbClr val="FF0000"/>
              </a:solidFill>
            </a:endParaRPr>
          </a:p>
          <a:p>
            <a:r>
              <a:rPr lang="ru-RU" dirty="0" smtClean="0">
                <a:solidFill>
                  <a:srgbClr val="FF0000"/>
                </a:solidFill>
              </a:rPr>
              <a:t>2</a:t>
            </a:r>
            <a:r>
              <a:rPr lang="ru-RU" dirty="0" smtClean="0">
                <a:solidFill>
                  <a:srgbClr val="FF0000"/>
                </a:solidFill>
              </a:rPr>
              <a:t>) </a:t>
            </a:r>
            <a:r>
              <a:rPr lang="ru-RU" b="1" dirty="0" smtClean="0">
                <a:solidFill>
                  <a:srgbClr val="FF0000"/>
                </a:solidFill>
              </a:rPr>
              <a:t>решения </a:t>
            </a:r>
            <a:r>
              <a:rPr lang="ru-RU" b="1" dirty="0">
                <a:solidFill>
                  <a:srgbClr val="FF0000"/>
                </a:solidFill>
              </a:rPr>
              <a:t>судов </a:t>
            </a:r>
            <a:r>
              <a:rPr lang="ru-RU" b="1" dirty="0" smtClean="0">
                <a:solidFill>
                  <a:srgbClr val="FF0000"/>
                </a:solidFill>
              </a:rPr>
              <a:t>по </a:t>
            </a:r>
            <a:r>
              <a:rPr lang="ru-RU" b="1" dirty="0">
                <a:solidFill>
                  <a:srgbClr val="FF0000"/>
                </a:solidFill>
              </a:rPr>
              <a:t>делам об оспаривании </a:t>
            </a:r>
            <a:r>
              <a:rPr lang="ru-RU" b="1" dirty="0" smtClean="0">
                <a:solidFill>
                  <a:srgbClr val="FF0000"/>
                </a:solidFill>
              </a:rPr>
              <a:t>МНПА; </a:t>
            </a:r>
            <a:endParaRPr lang="en-US" b="1" dirty="0" smtClean="0">
              <a:solidFill>
                <a:srgbClr val="FF0000"/>
              </a:solidFill>
            </a:endParaRPr>
          </a:p>
          <a:p>
            <a:endParaRPr lang="ru-RU" dirty="0" smtClean="0">
              <a:solidFill>
                <a:srgbClr val="FF0000"/>
              </a:solidFill>
            </a:endParaRPr>
          </a:p>
          <a:p>
            <a:r>
              <a:rPr lang="en-US" dirty="0" smtClean="0">
                <a:solidFill>
                  <a:srgbClr val="FF0000"/>
                </a:solidFill>
              </a:rPr>
              <a:t>3</a:t>
            </a:r>
            <a:r>
              <a:rPr lang="ru-RU" dirty="0" smtClean="0">
                <a:solidFill>
                  <a:srgbClr val="FF0000"/>
                </a:solidFill>
              </a:rPr>
              <a:t>) </a:t>
            </a:r>
            <a:r>
              <a:rPr lang="ru-RU" b="1" dirty="0">
                <a:solidFill>
                  <a:srgbClr val="FF0000"/>
                </a:solidFill>
              </a:rPr>
              <a:t>протесты, представления, требования и заявления в суд прокуроров в отношении МНПА</a:t>
            </a:r>
            <a:r>
              <a:rPr lang="ru-RU" b="1" dirty="0" smtClean="0">
                <a:solidFill>
                  <a:srgbClr val="FF0000"/>
                </a:solidFill>
              </a:rPr>
              <a:t>;</a:t>
            </a:r>
          </a:p>
          <a:p>
            <a:endParaRPr lang="ru-RU" b="1" dirty="0" smtClean="0">
              <a:solidFill>
                <a:srgbClr val="FF0000"/>
              </a:solidFill>
            </a:endParaRPr>
          </a:p>
          <a:p>
            <a:r>
              <a:rPr lang="ru-RU" dirty="0" smtClean="0">
                <a:solidFill>
                  <a:srgbClr val="FF0000"/>
                </a:solidFill>
              </a:rPr>
              <a:t>4) </a:t>
            </a:r>
            <a:r>
              <a:rPr lang="ru-RU" b="1" dirty="0" smtClean="0">
                <a:solidFill>
                  <a:srgbClr val="FF0000"/>
                </a:solidFill>
              </a:rPr>
              <a:t>Сведения об опубликовании МНПА</a:t>
            </a:r>
            <a:endParaRPr lang="ru-RU" b="1" dirty="0">
              <a:solidFill>
                <a:srgbClr val="FF0000"/>
              </a:solidFill>
            </a:endParaRPr>
          </a:p>
        </p:txBody>
      </p:sp>
    </p:spTree>
    <p:extLst>
      <p:ext uri="{BB962C8B-B14F-4D97-AF65-F5344CB8AC3E}">
        <p14:creationId xmlns:p14="http://schemas.microsoft.com/office/powerpoint/2010/main" xmlns="" val="4269070019"/>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548680"/>
            <a:ext cx="7846640" cy="6309320"/>
          </a:xfrm>
        </p:spPr>
        <p:txBody>
          <a:bodyPr>
            <a:normAutofit fontScale="90000"/>
          </a:bodyPr>
          <a:lstStyle/>
          <a:p>
            <a:r>
              <a:rPr lang="ru-RU" sz="2000" dirty="0" smtClean="0"/>
              <a:t/>
            </a:r>
            <a:br>
              <a:rPr lang="ru-RU" sz="2000" dirty="0" smtClean="0"/>
            </a:br>
            <a:r>
              <a:rPr lang="ru-RU" sz="2000" dirty="0"/>
              <a:t/>
            </a:r>
            <a:br>
              <a:rPr lang="ru-RU" sz="2000" dirty="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smtClean="0"/>
              <a:t/>
            </a:r>
            <a:br>
              <a:rPr lang="ru-RU" sz="2000" dirty="0" smtClean="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200" dirty="0"/>
              <a:t/>
            </a:r>
            <a:br>
              <a:rPr lang="ru-RU" sz="2200" dirty="0"/>
            </a:br>
            <a:r>
              <a:rPr lang="ru-RU" sz="2200" dirty="0" smtClean="0"/>
              <a:t/>
            </a:r>
            <a:br>
              <a:rPr lang="ru-RU" sz="2200" dirty="0" smtClean="0"/>
            </a:br>
            <a:r>
              <a:rPr lang="ru-RU" sz="2200" dirty="0"/>
              <a:t/>
            </a:r>
            <a:br>
              <a:rPr lang="ru-RU" sz="2200" dirty="0"/>
            </a:br>
            <a:r>
              <a:rPr lang="ru-RU" sz="2200" dirty="0" smtClean="0"/>
              <a:t/>
            </a:r>
            <a:br>
              <a:rPr lang="ru-RU" sz="2200" dirty="0" smtClean="0"/>
            </a:br>
            <a:r>
              <a:rPr lang="ru-RU" sz="2700" dirty="0"/>
              <a:t/>
            </a:r>
            <a:br>
              <a:rPr lang="ru-RU" sz="2700" dirty="0"/>
            </a:br>
            <a:r>
              <a:rPr lang="ru-RU" sz="2700" dirty="0"/>
              <a:t/>
            </a:r>
            <a:br>
              <a:rPr lang="ru-RU" sz="2700" dirty="0"/>
            </a:br>
            <a:r>
              <a:rPr lang="ru-RU" sz="3600" u="sng" dirty="0"/>
              <a:t/>
            </a:r>
            <a:br>
              <a:rPr lang="ru-RU" sz="3600" u="sng" dirty="0"/>
            </a:br>
            <a:r>
              <a:rPr lang="ru-RU" sz="1600" dirty="0"/>
              <a:t/>
            </a:r>
            <a:br>
              <a:rPr lang="ru-RU" sz="1600" dirty="0"/>
            </a:br>
            <a:r>
              <a:rPr lang="ru-RU" sz="2700" dirty="0"/>
              <a:t> </a:t>
            </a:r>
            <a:r>
              <a:rPr lang="ru-RU" dirty="0" smtClean="0">
                <a:cs typeface="Times New Roman" pitchFamily="18" charset="0"/>
              </a:rPr>
              <a:t/>
            </a:r>
            <a:br>
              <a:rPr lang="ru-RU" dirty="0" smtClean="0">
                <a:cs typeface="Times New Roman" pitchFamily="18" charset="0"/>
              </a:rPr>
            </a:br>
            <a:endParaRPr lang="ru-RU" sz="3600" b="1"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611560" y="5445224"/>
            <a:ext cx="8064896" cy="1054968"/>
          </a:xfrm>
        </p:spPr>
        <p:txBody>
          <a:bodyPr>
            <a:normAutofit fontScale="25000" lnSpcReduction="20000"/>
          </a:bodyPr>
          <a:lstStyle/>
          <a:p>
            <a:r>
              <a:rPr lang="ru-RU" sz="4000" dirty="0">
                <a:cs typeface="Times New Roman" pitchFamily="18" charset="0"/>
              </a:rPr>
              <a:t/>
            </a:r>
            <a:br>
              <a:rPr lang="ru-RU" sz="4000" dirty="0">
                <a:cs typeface="Times New Roman" pitchFamily="18" charset="0"/>
              </a:rPr>
            </a:br>
            <a:r>
              <a:rPr lang="ru-RU" sz="4000" dirty="0">
                <a:cs typeface="Times New Roman" pitchFamily="18" charset="0"/>
              </a:rPr>
              <a:t/>
            </a:r>
            <a:br>
              <a:rPr lang="ru-RU" sz="4000" dirty="0">
                <a:cs typeface="Times New Roman" pitchFamily="18" charset="0"/>
              </a:rPr>
            </a:br>
            <a:r>
              <a:rPr lang="ru-RU" sz="8000" dirty="0">
                <a:cs typeface="Times New Roman" pitchFamily="18" charset="0"/>
              </a:rPr>
              <a:t/>
            </a:r>
            <a:br>
              <a:rPr lang="ru-RU" sz="8000" dirty="0">
                <a:cs typeface="Times New Roman" pitchFamily="18" charset="0"/>
              </a:rPr>
            </a:br>
            <a:r>
              <a:rPr lang="ru-RU" sz="8000" b="1" i="1" dirty="0">
                <a:solidFill>
                  <a:srgbClr val="C00000"/>
                </a:solidFill>
                <a:effectLst>
                  <a:outerShdw blurRad="38100" dist="38100" dir="2700000" algn="tl">
                    <a:srgbClr val="000000">
                      <a:alpha val="43137"/>
                    </a:srgbClr>
                  </a:outerShdw>
                </a:effectLst>
                <a:latin typeface="+mj-lt"/>
                <a:cs typeface="Times New Roman" pitchFamily="18" charset="0"/>
              </a:rPr>
              <a:t/>
            </a:r>
            <a:br>
              <a:rPr lang="ru-RU" sz="8000" b="1" i="1" dirty="0">
                <a:solidFill>
                  <a:srgbClr val="C00000"/>
                </a:solidFill>
                <a:effectLst>
                  <a:outerShdw blurRad="38100" dist="38100" dir="2700000" algn="tl">
                    <a:srgbClr val="000000">
                      <a:alpha val="43137"/>
                    </a:srgbClr>
                  </a:outerShdw>
                </a:effectLst>
                <a:latin typeface="+mj-lt"/>
                <a:cs typeface="Times New Roman" pitchFamily="18" charset="0"/>
              </a:rPr>
            </a:br>
            <a:endParaRPr lang="ru-RU" sz="8000" i="1" dirty="0">
              <a:effectLst>
                <a:outerShdw blurRad="38100" dist="38100" dir="2700000" algn="tl">
                  <a:srgbClr val="000000">
                    <a:alpha val="43137"/>
                  </a:srgbClr>
                </a:outerShdw>
              </a:effectLst>
              <a:latin typeface="+mj-lt"/>
            </a:endParaRPr>
          </a:p>
        </p:txBody>
      </p:sp>
      <p:sp>
        <p:nvSpPr>
          <p:cNvPr id="4" name="Прямоугольник 3"/>
          <p:cNvSpPr/>
          <p:nvPr/>
        </p:nvSpPr>
        <p:spPr>
          <a:xfrm>
            <a:off x="0" y="277009"/>
            <a:ext cx="9144000" cy="5447645"/>
          </a:xfrm>
          <a:prstGeom prst="rect">
            <a:avLst/>
          </a:prstGeom>
        </p:spPr>
        <p:txBody>
          <a:bodyPr wrap="square" anchor="ctr">
            <a:spAutoFit/>
          </a:bodyPr>
          <a:lstStyle/>
          <a:p>
            <a:pPr algn="ctr"/>
            <a:endParaRPr lang="ru-RU" sz="1600" b="1" dirty="0" smtClean="0"/>
          </a:p>
          <a:p>
            <a:pPr algn="ctr"/>
            <a:endParaRPr lang="ru-RU" b="1" dirty="0" smtClean="0"/>
          </a:p>
          <a:p>
            <a:pPr algn="ctr"/>
            <a:endParaRPr lang="ru-RU" b="1" dirty="0" smtClean="0"/>
          </a:p>
          <a:p>
            <a:pPr algn="ctr"/>
            <a:endParaRPr lang="ru-RU" b="1" dirty="0" smtClean="0"/>
          </a:p>
          <a:p>
            <a:pPr algn="ctr"/>
            <a:r>
              <a:rPr lang="ru-RU" b="1" dirty="0" smtClean="0"/>
              <a:t>ЛИЦА, ОТВЕТСТВЕННЫЕ ЗА ПРЕДОСТАВЛЕНИЕ ИНФОРМАЦИИ ДЛЯ ВКЛЮЧЕНИЯ В РЕГИСТР </a:t>
            </a:r>
          </a:p>
          <a:p>
            <a:pPr algn="ctr"/>
            <a:r>
              <a:rPr lang="ru-RU" dirty="0" smtClean="0">
                <a:cs typeface="Times New Roman" pitchFamily="18" charset="0"/>
              </a:rPr>
              <a:t>(</a:t>
            </a:r>
            <a:r>
              <a:rPr lang="ru-RU" dirty="0">
                <a:cs typeface="Times New Roman" pitchFamily="18" charset="0"/>
              </a:rPr>
              <a:t>статья 5 областного закона № 592-30-ОЗ</a:t>
            </a:r>
            <a:r>
              <a:rPr lang="ru-RU" dirty="0" smtClean="0">
                <a:cs typeface="Times New Roman" pitchFamily="18" charset="0"/>
              </a:rPr>
              <a:t>)</a:t>
            </a:r>
          </a:p>
          <a:p>
            <a:pPr algn="ctr"/>
            <a:endParaRPr lang="ru-RU" dirty="0" smtClean="0">
              <a:cs typeface="Times New Roman" pitchFamily="18" charset="0"/>
            </a:endParaRPr>
          </a:p>
          <a:p>
            <a:endParaRPr lang="ru-RU" dirty="0"/>
          </a:p>
          <a:p>
            <a:r>
              <a:rPr lang="ru-RU" dirty="0"/>
              <a:t>Лицом, ответственным за предоставление информации, необходимой для включения в регистр, является </a:t>
            </a:r>
            <a:r>
              <a:rPr lang="ru-RU" u="sng" dirty="0">
                <a:solidFill>
                  <a:srgbClr val="FF0000"/>
                </a:solidFill>
              </a:rPr>
              <a:t>глава муниципального образования </a:t>
            </a:r>
            <a:r>
              <a:rPr lang="ru-RU" u="sng" dirty="0" smtClean="0"/>
              <a:t>.</a:t>
            </a:r>
          </a:p>
          <a:p>
            <a:endParaRPr lang="ru-RU" u="sng" dirty="0"/>
          </a:p>
          <a:p>
            <a:r>
              <a:rPr lang="ru-RU" dirty="0" smtClean="0"/>
              <a:t> </a:t>
            </a:r>
            <a:r>
              <a:rPr lang="ru-RU" dirty="0" smtClean="0"/>
              <a:t>Обязанности лица, ответственного за предоставление информации, необходимой для включения в регистр, могут быть возложены главой муниципального образования Архангельской области, возглавляющим местную администрацию, либо главой местной администрации, назначенным представительным органом муниципального образования по контракту, </a:t>
            </a:r>
            <a:r>
              <a:rPr lang="ru-RU" dirty="0" smtClean="0">
                <a:solidFill>
                  <a:srgbClr val="FF0000"/>
                </a:solidFill>
              </a:rPr>
              <a:t>на руководителя аппарата местной администрации (управляющего делами местной администрации).</a:t>
            </a:r>
          </a:p>
          <a:p>
            <a:endParaRPr lang="ru-RU" sz="1400" dirty="0"/>
          </a:p>
          <a:p>
            <a:pPr algn="ctr"/>
            <a:endParaRPr lang="ru-RU" sz="1200" b="1" dirty="0"/>
          </a:p>
        </p:txBody>
      </p:sp>
    </p:spTree>
    <p:extLst>
      <p:ext uri="{BB962C8B-B14F-4D97-AF65-F5344CB8AC3E}">
        <p14:creationId xmlns:p14="http://schemas.microsoft.com/office/powerpoint/2010/main" xmlns="" val="1077633043"/>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Прямоугольник 3"/>
          <p:cNvSpPr/>
          <p:nvPr/>
        </p:nvSpPr>
        <p:spPr>
          <a:xfrm>
            <a:off x="0" y="-584766"/>
            <a:ext cx="9144000" cy="7171194"/>
          </a:xfrm>
          <a:prstGeom prst="rect">
            <a:avLst/>
          </a:prstGeom>
        </p:spPr>
        <p:txBody>
          <a:bodyPr wrap="square" anchor="ctr">
            <a:spAutoFit/>
          </a:bodyPr>
          <a:lstStyle/>
          <a:p>
            <a:pPr algn="ctr"/>
            <a:endParaRPr lang="ru-RU" sz="1600" b="1" dirty="0" smtClean="0"/>
          </a:p>
          <a:p>
            <a:pPr algn="ctr"/>
            <a:endParaRPr lang="ru-RU" b="1" dirty="0" smtClean="0"/>
          </a:p>
          <a:p>
            <a:pPr algn="ctr"/>
            <a:endParaRPr lang="ru-RU" b="1" dirty="0"/>
          </a:p>
          <a:p>
            <a:pPr algn="ctr"/>
            <a:r>
              <a:rPr lang="ru-RU" b="1" dirty="0" smtClean="0"/>
              <a:t>В СВЯЗИ С ВЕДЕНИЕМ РЕГИСТРА ОРГАНЫ И ДОЛЖНОСТНЫЕ ЛИЦА МЕСТНОГО САМОУПРАВЛЕНИЯ МУНИЦИПАЛЬНЫХ ОБРАЗОВАНИЙ АРХАНГЕЛЬСКОЙ ОБЛАСТИ ОБЯЗАНЫ</a:t>
            </a:r>
          </a:p>
          <a:p>
            <a:pPr algn="ctr"/>
            <a:r>
              <a:rPr lang="ru-RU" sz="1400" dirty="0" smtClean="0"/>
              <a:t> (ПУНКТ 4 СТАТЬИ 6 ОБЛАСТНОГО ЗАКОНА № 592-30-ОЗ):</a:t>
            </a:r>
          </a:p>
          <a:p>
            <a:pPr marL="342900" indent="-342900" algn="ctr">
              <a:buAutoNum type="arabicParenR"/>
            </a:pPr>
            <a:endParaRPr lang="ru-RU" sz="1600" dirty="0"/>
          </a:p>
          <a:p>
            <a:pPr algn="just"/>
            <a:r>
              <a:rPr lang="ru-RU" dirty="0" smtClean="0"/>
              <a:t>1. Присваивать </a:t>
            </a:r>
            <a:r>
              <a:rPr lang="ru-RU" dirty="0"/>
              <a:t>каждому </a:t>
            </a:r>
            <a:r>
              <a:rPr lang="ru-RU" dirty="0" smtClean="0"/>
              <a:t>муниципальному правовому акту муниципального </a:t>
            </a:r>
            <a:r>
              <a:rPr lang="ru-RU" dirty="0"/>
              <a:t>образования Архангельской области (соглашению) </a:t>
            </a:r>
            <a:r>
              <a:rPr lang="ru-RU" dirty="0" smtClean="0"/>
              <a:t>реквизиты:</a:t>
            </a:r>
            <a:endParaRPr lang="ru-RU" dirty="0"/>
          </a:p>
          <a:p>
            <a:pPr algn="ctr"/>
            <a:endParaRPr lang="ru-RU" dirty="0" smtClean="0"/>
          </a:p>
          <a:p>
            <a:pPr algn="ctr"/>
            <a:r>
              <a:rPr lang="ru-RU" dirty="0" smtClean="0"/>
              <a:t>1) вид </a:t>
            </a:r>
            <a:r>
              <a:rPr lang="ru-RU" dirty="0"/>
              <a:t>муниципального нормативного правового акта;</a:t>
            </a:r>
          </a:p>
          <a:p>
            <a:pPr algn="ctr"/>
            <a:r>
              <a:rPr lang="ru-RU" dirty="0" smtClean="0"/>
              <a:t>2) наименование </a:t>
            </a:r>
            <a:r>
              <a:rPr lang="ru-RU" dirty="0"/>
              <a:t>органа или должностного лица местного самоуправления, </a:t>
            </a:r>
            <a:r>
              <a:rPr lang="ru-RU" dirty="0" smtClean="0"/>
              <a:t>принявшего муниципальный </a:t>
            </a:r>
            <a:r>
              <a:rPr lang="ru-RU" dirty="0"/>
              <a:t>нормативный правовой акт, либо наименования органов или </a:t>
            </a:r>
            <a:r>
              <a:rPr lang="ru-RU" dirty="0" smtClean="0"/>
              <a:t>должностных </a:t>
            </a:r>
            <a:r>
              <a:rPr lang="ru-RU" dirty="0"/>
              <a:t>лиц местного самоуправления, заключивших соглашение;</a:t>
            </a:r>
          </a:p>
          <a:p>
            <a:pPr algn="ctr"/>
            <a:r>
              <a:rPr lang="ru-RU" dirty="0" smtClean="0"/>
              <a:t>3) наименование </a:t>
            </a:r>
            <a:r>
              <a:rPr lang="ru-RU" dirty="0"/>
              <a:t>муниципального нормативного правового акта;</a:t>
            </a:r>
          </a:p>
          <a:p>
            <a:pPr algn="ctr"/>
            <a:r>
              <a:rPr lang="ru-RU" dirty="0" smtClean="0"/>
              <a:t>3) дата </a:t>
            </a:r>
            <a:r>
              <a:rPr lang="ru-RU" dirty="0"/>
              <a:t>принятия (подписания) и номер муниципального нормативного правового </a:t>
            </a:r>
            <a:r>
              <a:rPr lang="ru-RU" dirty="0" smtClean="0"/>
              <a:t>акта.</a:t>
            </a:r>
            <a:endParaRPr lang="ru-RU" dirty="0"/>
          </a:p>
          <a:p>
            <a:pPr marL="342900" indent="-342900" algn="just">
              <a:buAutoNum type="arabicParenR"/>
            </a:pPr>
            <a:endParaRPr lang="ru-RU" dirty="0"/>
          </a:p>
          <a:p>
            <a:pPr algn="just"/>
            <a:r>
              <a:rPr lang="ru-RU" dirty="0"/>
              <a:t> </a:t>
            </a:r>
            <a:r>
              <a:rPr lang="ru-RU" dirty="0" smtClean="0"/>
              <a:t>2. Вести </a:t>
            </a:r>
            <a:r>
              <a:rPr lang="ru-RU" dirty="0"/>
              <a:t>перечень муниципальных правовых актов (соглашений) с распределением их по видам и принявшим (заключившим соглашения) органам и должностным лицам местного самоуправления и направлять его в уполномоченный орган по его запросу</a:t>
            </a:r>
            <a:r>
              <a:rPr lang="ru-RU" dirty="0" smtClean="0"/>
              <a:t>;</a:t>
            </a:r>
          </a:p>
          <a:p>
            <a:pPr algn="just"/>
            <a:endParaRPr lang="ru-RU" dirty="0"/>
          </a:p>
          <a:p>
            <a:pPr algn="just"/>
            <a:r>
              <a:rPr lang="ru-RU" dirty="0" smtClean="0"/>
              <a:t>3. Своевременно</a:t>
            </a:r>
            <a:r>
              <a:rPr lang="ru-RU" dirty="0"/>
              <a:t>, полно и безвозмездно предоставлять уполномоченному органу необходимую и достоверную информацию для включения в регистр</a:t>
            </a:r>
            <a:r>
              <a:rPr lang="ru-RU" dirty="0" smtClean="0"/>
              <a:t>;</a:t>
            </a:r>
          </a:p>
          <a:p>
            <a:pPr algn="just"/>
            <a:endParaRPr lang="ru-RU" dirty="0"/>
          </a:p>
          <a:p>
            <a:pPr algn="just"/>
            <a:r>
              <a:rPr lang="ru-RU" dirty="0" smtClean="0"/>
              <a:t>4. Исполнять </a:t>
            </a:r>
            <a:r>
              <a:rPr lang="ru-RU" dirty="0"/>
              <a:t>запросы, направленные уполномоченным органом в целях ведения регистра.</a:t>
            </a:r>
          </a:p>
        </p:txBody>
      </p:sp>
    </p:spTree>
    <p:extLst>
      <p:ext uri="{BB962C8B-B14F-4D97-AF65-F5344CB8AC3E}">
        <p14:creationId xmlns:p14="http://schemas.microsoft.com/office/powerpoint/2010/main" xmlns="" val="2711319601"/>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251520" y="260648"/>
            <a:ext cx="8784976" cy="5816977"/>
          </a:xfrm>
          <a:prstGeom prst="rect">
            <a:avLst/>
          </a:prstGeom>
        </p:spPr>
        <p:txBody>
          <a:bodyPr wrap="square">
            <a:spAutoFit/>
          </a:bodyPr>
          <a:lstStyle/>
          <a:p>
            <a:pPr algn="ctr"/>
            <a:r>
              <a:rPr lang="ru-RU" b="1" dirty="0" smtClean="0"/>
              <a:t>СРОКИ ПРЕДОСТАВЛЕНИЯ ИНФОРМАЦИИ, НЕОБХОДИМОЙ ДЛЯ ВКЛЮЧЕНИЯ В РЕГИСТР </a:t>
            </a:r>
          </a:p>
          <a:p>
            <a:pPr algn="ctr"/>
            <a:r>
              <a:rPr lang="ru-RU" sz="1200" b="1" dirty="0" smtClean="0"/>
              <a:t>(СТАТЬЯ  8 ОБЛАСТНОГО ЗАКОНА № 592-30-ОЗ).</a:t>
            </a:r>
          </a:p>
          <a:p>
            <a:pPr algn="ctr"/>
            <a:endParaRPr lang="ru-RU" b="1" dirty="0" smtClean="0"/>
          </a:p>
          <a:p>
            <a:pPr marL="342900" indent="-342900" algn="just"/>
            <a:r>
              <a:rPr lang="ru-RU" dirty="0" smtClean="0"/>
              <a:t>1. </a:t>
            </a:r>
            <a:r>
              <a:rPr lang="ru-RU" dirty="0" smtClean="0">
                <a:solidFill>
                  <a:srgbClr val="FF0000"/>
                </a:solidFill>
              </a:rPr>
              <a:t>В </a:t>
            </a:r>
            <a:r>
              <a:rPr lang="ru-RU" dirty="0">
                <a:solidFill>
                  <a:srgbClr val="FF0000"/>
                </a:solidFill>
              </a:rPr>
              <a:t>течение семи дней </a:t>
            </a:r>
            <a:r>
              <a:rPr lang="ru-RU" dirty="0"/>
              <a:t>со дня подписания </a:t>
            </a:r>
            <a:r>
              <a:rPr lang="ru-RU" dirty="0" smtClean="0"/>
              <a:t>муниципального нормативного правового акта </a:t>
            </a:r>
            <a:r>
              <a:rPr lang="ru-RU" dirty="0" smtClean="0"/>
              <a:t>направляется информация: </a:t>
            </a:r>
            <a:r>
              <a:rPr lang="ru-RU" dirty="0"/>
              <a:t>реквизиты </a:t>
            </a:r>
            <a:r>
              <a:rPr lang="ru-RU" dirty="0" smtClean="0"/>
              <a:t>муниципального нормативного правового </a:t>
            </a:r>
            <a:r>
              <a:rPr lang="ru-RU" dirty="0" smtClean="0"/>
              <a:t>акта, </a:t>
            </a:r>
            <a:r>
              <a:rPr lang="ru-RU" dirty="0" smtClean="0"/>
              <a:t>текст </a:t>
            </a:r>
            <a:r>
              <a:rPr lang="ru-RU" dirty="0" smtClean="0"/>
              <a:t>муниципального нормативного правового акта , </a:t>
            </a:r>
            <a:r>
              <a:rPr lang="ru-RU" dirty="0" smtClean="0"/>
              <a:t>а в </a:t>
            </a:r>
            <a:r>
              <a:rPr lang="ru-RU" dirty="0"/>
              <a:t>случае, если </a:t>
            </a:r>
            <a:r>
              <a:rPr lang="ru-RU" dirty="0" smtClean="0"/>
              <a:t>муниципальным нормативным правовым актом </a:t>
            </a:r>
            <a:r>
              <a:rPr lang="ru-RU" dirty="0"/>
              <a:t>вносятся изменения или дополнения в другие муниципальные нормативные правовые акты, то </a:t>
            </a:r>
            <a:r>
              <a:rPr lang="ru-RU" b="1" dirty="0"/>
              <a:t>направляется также </a:t>
            </a:r>
            <a:r>
              <a:rPr lang="ru-RU" b="1" dirty="0" smtClean="0"/>
              <a:t>муниципальный нормативный правовой акт </a:t>
            </a:r>
            <a:r>
              <a:rPr lang="ru-RU" b="1" dirty="0" smtClean="0"/>
              <a:t>, </a:t>
            </a:r>
            <a:r>
              <a:rPr lang="ru-RU" b="1" dirty="0"/>
              <a:t>в который внесены изменения или дополнения, в </a:t>
            </a:r>
            <a:r>
              <a:rPr lang="ru-RU" b="1" dirty="0" smtClean="0"/>
              <a:t>последней редакции </a:t>
            </a:r>
            <a:r>
              <a:rPr lang="ru-RU" b="1" dirty="0"/>
              <a:t>с учетом внесенных изменений или </a:t>
            </a:r>
            <a:r>
              <a:rPr lang="ru-RU" b="1" dirty="0" smtClean="0"/>
              <a:t>дополнений.</a:t>
            </a:r>
          </a:p>
          <a:p>
            <a:pPr marL="342900" indent="-342900" algn="just">
              <a:buAutoNum type="arabicPeriod"/>
            </a:pPr>
            <a:endParaRPr lang="ru-RU" dirty="0" smtClean="0"/>
          </a:p>
          <a:p>
            <a:pPr marL="342900" indent="-342900" algn="just"/>
            <a:r>
              <a:rPr lang="ru-RU" dirty="0" smtClean="0"/>
              <a:t>2. </a:t>
            </a:r>
            <a:r>
              <a:rPr lang="ru-RU" dirty="0">
                <a:solidFill>
                  <a:srgbClr val="FF0000"/>
                </a:solidFill>
              </a:rPr>
              <a:t>В течение десяти дней </a:t>
            </a:r>
            <a:r>
              <a:rPr lang="ru-RU" dirty="0"/>
              <a:t>по истечении месяца, в котором произошло официальное опубликование </a:t>
            </a:r>
            <a:r>
              <a:rPr lang="ru-RU" dirty="0" smtClean="0"/>
              <a:t>муниципального нормативного правового акта </a:t>
            </a:r>
            <a:r>
              <a:rPr lang="ru-RU" dirty="0" smtClean="0"/>
              <a:t>направляется информация об: источниках опубликования, датах, номерах источников </a:t>
            </a:r>
            <a:r>
              <a:rPr lang="ru-RU" dirty="0"/>
              <a:t>официального опубликования </a:t>
            </a:r>
            <a:r>
              <a:rPr lang="ru-RU" dirty="0" smtClean="0"/>
              <a:t>муниципального нормативного правового акта.</a:t>
            </a:r>
            <a:endParaRPr lang="ru-RU" dirty="0" smtClean="0"/>
          </a:p>
          <a:p>
            <a:pPr marL="342900" indent="-342900" algn="just">
              <a:buFontTx/>
              <a:buAutoNum type="arabicPeriod"/>
            </a:pPr>
            <a:endParaRPr lang="ru-RU" dirty="0" smtClean="0"/>
          </a:p>
          <a:p>
            <a:pPr marL="342900" indent="-342900" algn="just"/>
            <a:r>
              <a:rPr lang="ru-RU" dirty="0" smtClean="0"/>
              <a:t>3.</a:t>
            </a:r>
            <a:r>
              <a:rPr lang="ru-RU" b="1" dirty="0" smtClean="0"/>
              <a:t> </a:t>
            </a:r>
            <a:r>
              <a:rPr lang="ru-RU" dirty="0" smtClean="0">
                <a:solidFill>
                  <a:srgbClr val="FF0000"/>
                </a:solidFill>
              </a:rPr>
              <a:t>В </a:t>
            </a:r>
            <a:r>
              <a:rPr lang="ru-RU" dirty="0">
                <a:solidFill>
                  <a:srgbClr val="FF0000"/>
                </a:solidFill>
              </a:rPr>
              <a:t>течение пяти дней </a:t>
            </a:r>
            <a:r>
              <a:rPr lang="ru-RU" dirty="0"/>
              <a:t>со дня </a:t>
            </a:r>
            <a:r>
              <a:rPr lang="ru-RU" dirty="0" smtClean="0"/>
              <a:t>получения </a:t>
            </a:r>
            <a:r>
              <a:rPr lang="ru-RU" dirty="0"/>
              <a:t>лицом, ответственным за предоставление информации, необходимой для включения в регистр направляются дополнительные </a:t>
            </a:r>
            <a:r>
              <a:rPr lang="ru-RU" dirty="0" smtClean="0"/>
              <a:t>сведения, </a:t>
            </a:r>
            <a:r>
              <a:rPr lang="ru-RU" dirty="0"/>
              <a:t>включаемым в регистр (при их наличии</a:t>
            </a:r>
            <a:r>
              <a:rPr lang="ru-RU" dirty="0" smtClean="0"/>
              <a:t>)</a:t>
            </a:r>
            <a:endParaRPr lang="ru-RU" dirty="0"/>
          </a:p>
        </p:txBody>
      </p:sp>
    </p:spTree>
    <p:extLst>
      <p:ext uri="{BB962C8B-B14F-4D97-AF65-F5344CB8AC3E}">
        <p14:creationId xmlns:p14="http://schemas.microsoft.com/office/powerpoint/2010/main" xmlns="" val="3420920164"/>
      </p:ext>
    </p:extLst>
  </p:cSld>
  <p:clrMapOvr>
    <a:masterClrMapping/>
  </p:clrMapOvr>
  <mc:AlternateContent xmlns:mc="http://schemas.openxmlformats.org/markup-compatibility/2006">
    <mc:Choice xmlns:p14="http://schemas.microsoft.com/office/powerpoint/2010/main" xmlns="" Requires="p14">
      <p:transition spd="slow" p14:dur="1300">
        <p14:pan/>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1520</TotalTime>
  <Words>2789</Words>
  <Application>Microsoft Office PowerPoint</Application>
  <PresentationFormat>Экран (4:3)</PresentationFormat>
  <Paragraphs>363</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Тема Office</vt:lpstr>
      <vt:lpstr> Об организации и ведении регистра муниципальных нормативных правовых актов муниципальных образований Архангельской области. Проведение правовой и антикоррупционной экспертизы МНПА Архангельской области</vt:lpstr>
      <vt:lpstr>  </vt:lpstr>
      <vt:lpstr>Слайд 3</vt:lpstr>
      <vt:lpstr>Слайд 4</vt:lpstr>
      <vt:lpstr>Слайд 5</vt:lpstr>
      <vt:lpstr>                                   </vt:lpstr>
      <vt:lpstr>                                   </vt:lpstr>
      <vt:lpstr>Слайд 8</vt:lpstr>
      <vt:lpstr>Слайд 9</vt:lpstr>
      <vt:lpstr>Слайд 10</vt:lpstr>
      <vt:lpstr>Слайд 11</vt:lpstr>
      <vt:lpstr>Слайд 12</vt:lpstr>
      <vt:lpstr>Слайд 13</vt:lpstr>
      <vt:lpstr>Слайд 14</vt:lpstr>
      <vt:lpstr>Слайд 15</vt:lpstr>
      <vt:lpstr>Слайд 16</vt:lpstr>
      <vt:lpstr>% соотношения по виду несоответствия :                   </vt:lpstr>
      <vt:lpstr>Примеры</vt:lpstr>
      <vt:lpstr>Слайд 19</vt:lpstr>
      <vt:lpstr>Слайд 20</vt:lpstr>
      <vt:lpstr>Слайд 21</vt:lpstr>
      <vt:lpstr>      Количество ответов, направленных муниципальными образованиями в срок, определенный  в экспертных заключениях   О результатах рассмотрения данного экспертного заключения прошу сообщить в правовой департамент в течение 30 дней со дня получения настоящего заключения.   </vt:lpstr>
      <vt:lpstr>Слайд 23</vt:lpstr>
      <vt:lpstr>Правовая и методическая помощь ОМСУ</vt:lpstr>
      <vt:lpstr>Слайд 25</vt:lpstr>
      <vt:lpstr>Слайд 26</vt:lpstr>
      <vt:lpstr>Страничка правового департамента в социальной сети «Вконтакте»</vt:lpstr>
      <vt:lpstr>  СПАСИБО ЗА ВНИМАНИЕ!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Исакова Элла Владимировна</dc:creator>
  <cp:lastModifiedBy>Пономарев Дмитрий Николаевич</cp:lastModifiedBy>
  <cp:revision>153</cp:revision>
  <dcterms:created xsi:type="dcterms:W3CDTF">2019-05-15T07:21:27Z</dcterms:created>
  <dcterms:modified xsi:type="dcterms:W3CDTF">2019-11-22T13:19:17Z</dcterms:modified>
</cp:coreProperties>
</file>