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9" r:id="rId2"/>
    <p:sldId id="288" r:id="rId3"/>
    <p:sldId id="306" r:id="rId4"/>
    <p:sldId id="307" r:id="rId5"/>
    <p:sldId id="308" r:id="rId6"/>
    <p:sldId id="309" r:id="rId7"/>
    <p:sldId id="310" r:id="rId8"/>
    <p:sldId id="311" r:id="rId9"/>
    <p:sldId id="312" r:id="rId10"/>
    <p:sldId id="313" r:id="rId11"/>
    <p:sldId id="314" r:id="rId12"/>
    <p:sldId id="315" r:id="rId13"/>
    <p:sldId id="316" r:id="rId14"/>
    <p:sldId id="317" r:id="rId15"/>
    <p:sldId id="305"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997"/>
    <a:srgbClr val="FFFFFF"/>
    <a:srgbClr val="6489B0"/>
    <a:srgbClr val="376092"/>
    <a:srgbClr val="820000"/>
    <a:srgbClr val="015B65"/>
    <a:srgbClr val="017C89"/>
    <a:srgbClr val="7A0000"/>
    <a:srgbClr val="0000FF"/>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0" autoAdjust="0"/>
    <p:restoredTop sz="95351" autoAdjust="0"/>
  </p:normalViewPr>
  <p:slideViewPr>
    <p:cSldViewPr>
      <p:cViewPr>
        <p:scale>
          <a:sx n="100" d="100"/>
          <a:sy n="100" d="100"/>
        </p:scale>
        <p:origin x="-1848"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0D5436-4FAA-48FD-84F0-67DCCE9EA137}" type="datetimeFigureOut">
              <a:rPr lang="ru-RU"/>
              <a:pPr>
                <a:defRPr/>
              </a:pPr>
              <a:t>02.04.2019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A1ED073-FF97-44DB-AB0A-911430C0CF60}" type="slidenum">
              <a:rPr lang="ru-RU"/>
              <a:pPr>
                <a:defRPr/>
              </a:pPr>
              <a:t>‹#›</a:t>
            </a:fld>
            <a:endParaRPr lang="ru-RU"/>
          </a:p>
        </p:txBody>
      </p:sp>
    </p:spTree>
    <p:extLst>
      <p:ext uri="{BB962C8B-B14F-4D97-AF65-F5344CB8AC3E}">
        <p14:creationId xmlns="" xmlns:p14="http://schemas.microsoft.com/office/powerpoint/2010/main" val="3260651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1</a:t>
            </a:fld>
            <a:endParaRPr lang="ru-RU"/>
          </a:p>
        </p:txBody>
      </p:sp>
    </p:spTree>
    <p:extLst>
      <p:ext uri="{BB962C8B-B14F-4D97-AF65-F5344CB8AC3E}">
        <p14:creationId xmlns="" xmlns:p14="http://schemas.microsoft.com/office/powerpoint/2010/main" val="9069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14</a:t>
            </a:fld>
            <a:endParaRPr lang="ru-RU"/>
          </a:p>
        </p:txBody>
      </p:sp>
    </p:spTree>
    <p:extLst>
      <p:ext uri="{BB962C8B-B14F-4D97-AF65-F5344CB8AC3E}">
        <p14:creationId xmlns="" xmlns:p14="http://schemas.microsoft.com/office/powerpoint/2010/main" val="101709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6</a:t>
            </a:fld>
            <a:endParaRPr lang="ru-RU"/>
          </a:p>
        </p:txBody>
      </p:sp>
    </p:spTree>
    <p:extLst>
      <p:ext uri="{BB962C8B-B14F-4D97-AF65-F5344CB8AC3E}">
        <p14:creationId xmlns="" xmlns:p14="http://schemas.microsoft.com/office/powerpoint/2010/main" val="296434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7</a:t>
            </a:fld>
            <a:endParaRPr lang="ru-RU"/>
          </a:p>
        </p:txBody>
      </p:sp>
    </p:spTree>
    <p:extLst>
      <p:ext uri="{BB962C8B-B14F-4D97-AF65-F5344CB8AC3E}">
        <p14:creationId xmlns="" xmlns:p14="http://schemas.microsoft.com/office/powerpoint/2010/main" val="78466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8</a:t>
            </a:fld>
            <a:endParaRPr lang="ru-RU"/>
          </a:p>
        </p:txBody>
      </p:sp>
    </p:spTree>
    <p:extLst>
      <p:ext uri="{BB962C8B-B14F-4D97-AF65-F5344CB8AC3E}">
        <p14:creationId xmlns="" xmlns:p14="http://schemas.microsoft.com/office/powerpoint/2010/main" val="407679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9</a:t>
            </a:fld>
            <a:endParaRPr lang="ru-RU"/>
          </a:p>
        </p:txBody>
      </p:sp>
    </p:spTree>
    <p:extLst>
      <p:ext uri="{BB962C8B-B14F-4D97-AF65-F5344CB8AC3E}">
        <p14:creationId xmlns="" xmlns:p14="http://schemas.microsoft.com/office/powerpoint/2010/main" val="158564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10</a:t>
            </a:fld>
            <a:endParaRPr lang="ru-RU"/>
          </a:p>
        </p:txBody>
      </p:sp>
    </p:spTree>
    <p:extLst>
      <p:ext uri="{BB962C8B-B14F-4D97-AF65-F5344CB8AC3E}">
        <p14:creationId xmlns="" xmlns:p14="http://schemas.microsoft.com/office/powerpoint/2010/main" val="323946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11</a:t>
            </a:fld>
            <a:endParaRPr lang="ru-RU"/>
          </a:p>
        </p:txBody>
      </p:sp>
    </p:spTree>
    <p:extLst>
      <p:ext uri="{BB962C8B-B14F-4D97-AF65-F5344CB8AC3E}">
        <p14:creationId xmlns="" xmlns:p14="http://schemas.microsoft.com/office/powerpoint/2010/main" val="79277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12</a:t>
            </a:fld>
            <a:endParaRPr lang="ru-RU"/>
          </a:p>
        </p:txBody>
      </p:sp>
    </p:spTree>
    <p:extLst>
      <p:ext uri="{BB962C8B-B14F-4D97-AF65-F5344CB8AC3E}">
        <p14:creationId xmlns="" xmlns:p14="http://schemas.microsoft.com/office/powerpoint/2010/main" val="362240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A1ED073-FF97-44DB-AB0A-911430C0CF60}" type="slidenum">
              <a:rPr lang="ru-RU" smtClean="0"/>
              <a:pPr>
                <a:defRPr/>
              </a:pPr>
              <a:t>13</a:t>
            </a:fld>
            <a:endParaRPr lang="ru-RU"/>
          </a:p>
        </p:txBody>
      </p:sp>
    </p:spTree>
    <p:extLst>
      <p:ext uri="{BB962C8B-B14F-4D97-AF65-F5344CB8AC3E}">
        <p14:creationId xmlns="" xmlns:p14="http://schemas.microsoft.com/office/powerpoint/2010/main" val="182878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7183481-EAC4-4214-8FBA-DE5BDE3C16A1}" type="datetime1">
              <a:rPr lang="ru-RU" smtClean="0"/>
              <a:pPr>
                <a:defRPr/>
              </a:pPr>
              <a:t>02.04.2019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BEDAB1-A588-4909-BBDC-11AB333D96A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7F68A0-EAF4-4F19-BD00-CEA701DB6184}" type="datetime1">
              <a:rPr lang="ru-RU" smtClean="0"/>
              <a:pPr>
                <a:defRPr/>
              </a:pPr>
              <a:t>02.04.2019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D283AD-FCD2-4300-A06B-842300DB5D7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40B206-4AC7-4B04-B891-ECD1CB42E8DB}" type="datetime1">
              <a:rPr lang="ru-RU" smtClean="0"/>
              <a:pPr>
                <a:defRPr/>
              </a:pPr>
              <a:t>02.04.2019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61D0C9-3B50-422E-B18D-8A73D1E86D2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F543DB-825A-4C43-B42B-509EB29CA480}" type="datetime1">
              <a:rPr lang="ru-RU" smtClean="0"/>
              <a:pPr>
                <a:defRPr/>
              </a:pPr>
              <a:t>02.04.2019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94F092-E4C0-4377-84AF-877FDAD2881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F3A72AC-84EB-4D19-9BAC-99724E9EC503}" type="datetime1">
              <a:rPr lang="ru-RU" smtClean="0"/>
              <a:pPr>
                <a:defRPr/>
              </a:pPr>
              <a:t>02.04.2019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B5995E-A95C-42D6-9F91-593080535D4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6B3925A-0E0C-401E-BC87-0888C37BCD79}" type="datetime1">
              <a:rPr lang="ru-RU" smtClean="0"/>
              <a:pPr>
                <a:defRPr/>
              </a:pPr>
              <a:t>02.04.2019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4229FC-BB1B-447E-A48E-3E3927F16C9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0A86AE2-20E3-4701-A506-7FAF212FB743}" type="datetime1">
              <a:rPr lang="ru-RU" smtClean="0"/>
              <a:pPr>
                <a:defRPr/>
              </a:pPr>
              <a:t>02.04.2019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12EE188-2E9B-4524-AA89-04EB92C00B7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58A0B69-D354-444E-BA5D-70354989B5EE}" type="datetime1">
              <a:rPr lang="ru-RU" smtClean="0"/>
              <a:pPr>
                <a:defRPr/>
              </a:pPr>
              <a:t>02.04.2019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62C321E-B7A0-423C-8D31-875BFD70E46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FC90A29-C895-49DD-A94F-7BF9864FB1BD}" type="datetime1">
              <a:rPr lang="ru-RU" smtClean="0"/>
              <a:pPr>
                <a:defRPr/>
              </a:pPr>
              <a:t>02.04.2019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2B12CE5-2E19-403C-88D8-9439E5655F9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957E56-0487-43E5-B6F0-3DB15502D983}" type="datetime1">
              <a:rPr lang="ru-RU" smtClean="0"/>
              <a:pPr>
                <a:defRPr/>
              </a:pPr>
              <a:t>02.04.2019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CED924-646C-48D6-B4E5-847ED7BDBAA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BCE320-A254-4B42-9CA5-1FD5CC789086}" type="datetime1">
              <a:rPr lang="ru-RU" smtClean="0"/>
              <a:pPr>
                <a:defRPr/>
              </a:pPr>
              <a:t>02.04.2019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10E779-0C79-4AF1-94C6-840A5A794FB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43861FB-A092-4B17-A196-F08B03D993B0}" type="datetime1">
              <a:rPr lang="ru-RU" smtClean="0"/>
              <a:pPr>
                <a:defRPr/>
              </a:pPr>
              <a:t>02.04.2019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F35EAF1-04BA-4B49-83A3-A04CF07B4F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76239" y="1427634"/>
            <a:ext cx="6048672" cy="4320480"/>
          </a:xfrm>
          <a:prstGeom prst="rect">
            <a:avLst/>
          </a:prstGeom>
          <a:gradFill flip="none" rotWithShape="1">
            <a:gsLst>
              <a:gs pos="0">
                <a:srgbClr val="015B65">
                  <a:alpha val="14000"/>
                </a:srgbClr>
              </a:gs>
              <a:gs pos="50000">
                <a:srgbClr val="015B65">
                  <a:alpha val="13000"/>
                </a:srgb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59" name="Picture 29" descr="C:\Users\belyaev\Desktop\для заставки.jpg"/>
          <p:cNvPicPr>
            <a:picLocks noChangeAspect="1" noChangeArrowheads="1"/>
          </p:cNvPicPr>
          <p:nvPr/>
        </p:nvPicPr>
        <p:blipFill>
          <a:blip r:embed="rId3" cstate="print"/>
          <a:srcRect/>
          <a:stretch>
            <a:fillRect/>
          </a:stretch>
        </p:blipFill>
        <p:spPr bwMode="auto">
          <a:xfrm>
            <a:off x="1871700" y="215491"/>
            <a:ext cx="5400600" cy="3573549"/>
          </a:xfrm>
          <a:prstGeom prst="rect">
            <a:avLst/>
          </a:prstGeom>
          <a:noFill/>
          <a:ln w="9525">
            <a:noFill/>
            <a:miter lim="800000"/>
            <a:headEnd/>
            <a:tailEnd/>
          </a:ln>
        </p:spPr>
      </p:pic>
      <p:sp>
        <p:nvSpPr>
          <p:cNvPr id="10" name="TextBox 9"/>
          <p:cNvSpPr txBox="1"/>
          <p:nvPr/>
        </p:nvSpPr>
        <p:spPr>
          <a:xfrm>
            <a:off x="287524" y="4298320"/>
            <a:ext cx="8568952" cy="2308324"/>
          </a:xfrm>
          <a:prstGeom prst="rect">
            <a:avLst/>
          </a:prstGeom>
          <a:solidFill>
            <a:schemeClr val="bg1">
              <a:alpha val="64000"/>
            </a:schemeClr>
          </a:solidFill>
        </p:spPr>
        <p:txBody>
          <a:bodyPr wrap="square" rtlCol="0">
            <a:spAutoFit/>
          </a:bodyPr>
          <a:lstStyle/>
          <a:p>
            <a:pPr algn="ctr"/>
            <a:r>
              <a:rPr lang="ru-RU" sz="24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«Круглый стол» на тему «Практика реализации областного закона от 3.04.2015 № 258-15-ОЗ </a:t>
            </a:r>
          </a:p>
          <a:p>
            <a:pPr algn="ctr"/>
            <a:r>
              <a:rPr lang="ru-RU" sz="24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«О парламентском контроле</a:t>
            </a:r>
          </a:p>
          <a:p>
            <a:pPr algn="ctr"/>
            <a:r>
              <a:rPr lang="ru-RU" sz="24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в Архангельской </a:t>
            </a:r>
            <a:r>
              <a:rPr lang="ru-RU" sz="2400" b="1"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области»</a:t>
            </a:r>
          </a:p>
          <a:p>
            <a:pPr algn="ctr"/>
            <a:endParaRPr lang="ru-RU" sz="24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r"/>
            <a:r>
              <a:rPr lang="ru-RU" sz="24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3 апреля 2019 года</a:t>
            </a:r>
            <a:endParaRPr lang="ru-RU" sz="2400"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2" name="Номер слайда 1"/>
          <p:cNvSpPr>
            <a:spLocks noGrp="1"/>
          </p:cNvSpPr>
          <p:nvPr>
            <p:ph type="sldNum" sz="quarter" idx="12"/>
          </p:nvPr>
        </p:nvSpPr>
        <p:spPr>
          <a:xfrm>
            <a:off x="6981395" y="6474784"/>
            <a:ext cx="2133600" cy="365125"/>
          </a:xfrm>
        </p:spPr>
        <p:txBody>
          <a:bodyPr/>
          <a:lstStyle/>
          <a:p>
            <a:pPr>
              <a:defRPr/>
            </a:pPr>
            <a:fld id="{1194F092-E4C0-4377-84AF-877FDAD2881B}" type="slidenum">
              <a:rPr lang="ru-RU" smtClean="0"/>
              <a:pPr>
                <a:defRPr/>
              </a:pPr>
              <a:t>1</a:t>
            </a:fld>
            <a:endParaRPr lang="ru-RU" dirty="0"/>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Предварительный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контроль</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9)</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566148"/>
            <a:ext cx="8496944" cy="1142772"/>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FFFFFF"/>
                </a:solidFill>
                <a:effectLst>
                  <a:outerShdw blurRad="38100" dist="38100" dir="2700000" algn="tl">
                    <a:srgbClr val="000000">
                      <a:alpha val="43137"/>
                    </a:srgbClr>
                  </a:outerShdw>
                </a:effectLst>
                <a:latin typeface="Georgia" pitchFamily="18" charset="0"/>
                <a:cs typeface="+mn-cs"/>
              </a:rPr>
              <a:t>1</a:t>
            </a:r>
            <a:r>
              <a:rPr lang="ru-RU" sz="1400" b="1" dirty="0" smtClean="0">
                <a:solidFill>
                  <a:srgbClr val="FFFFFF"/>
                </a:solidFill>
                <a:effectLst>
                  <a:outerShdw blurRad="38100" dist="38100" dir="2700000" algn="tl">
                    <a:srgbClr val="000000">
                      <a:alpha val="43137"/>
                    </a:srgbClr>
                  </a:outerShdw>
                </a:effectLst>
                <a:latin typeface="Georgia" pitchFamily="18" charset="0"/>
                <a:cs typeface="+mn-cs"/>
              </a:rPr>
              <a:t>) Предварительному </a:t>
            </a:r>
            <a:r>
              <a:rPr lang="ru-RU" sz="1400" b="1" dirty="0">
                <a:solidFill>
                  <a:srgbClr val="FFFFFF"/>
                </a:solidFill>
                <a:effectLst>
                  <a:outerShdw blurRad="38100" dist="38100" dir="2700000" algn="tl">
                    <a:srgbClr val="000000">
                      <a:alpha val="43137"/>
                    </a:srgbClr>
                  </a:outerShdw>
                </a:effectLst>
                <a:latin typeface="Georgia" pitchFamily="18" charset="0"/>
                <a:cs typeface="+mn-cs"/>
              </a:rPr>
              <a:t>контролю подлежат вновь принимаемые областные законы, уполномочивающие соответствующие исполнительные органы государственной власти Архангельской области, областное Собрание на принятие правовых актов, </a:t>
            </a:r>
            <a:r>
              <a:rPr lang="ru-RU" sz="1400" b="1" dirty="0" smtClean="0">
                <a:solidFill>
                  <a:srgbClr val="FFFFFF"/>
                </a:solidFill>
                <a:effectLst>
                  <a:outerShdw blurRad="38100" dist="38100" dir="2700000" algn="tl">
                    <a:srgbClr val="000000">
                      <a:alpha val="43137"/>
                    </a:srgbClr>
                  </a:outerShdw>
                </a:effectLst>
                <a:latin typeface="Georgia" pitchFamily="18" charset="0"/>
                <a:cs typeface="+mn-cs"/>
              </a:rPr>
              <a:t>               от </a:t>
            </a:r>
            <a:r>
              <a:rPr lang="ru-RU" sz="1400" b="1" dirty="0">
                <a:solidFill>
                  <a:srgbClr val="FFFFFF"/>
                </a:solidFill>
                <a:effectLst>
                  <a:outerShdw blurRad="38100" dist="38100" dir="2700000" algn="tl">
                    <a:srgbClr val="000000">
                      <a:alpha val="43137"/>
                    </a:srgbClr>
                  </a:outerShdw>
                </a:effectLst>
                <a:latin typeface="Georgia" pitchFamily="18" charset="0"/>
                <a:cs typeface="+mn-cs"/>
              </a:rPr>
              <a:t>которых зависит реализация данных областных законов.</a:t>
            </a:r>
          </a:p>
          <a:p>
            <a:pPr algn="just">
              <a:lnSpc>
                <a:spcPct val="120000"/>
              </a:lnSpc>
              <a:buFont typeface="Arial" panose="020B0604020202020204" pitchFamily="34" charset="0"/>
              <a:buChar char="•"/>
            </a:pPr>
            <a:endParaRPr lang="ru-RU" sz="140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endParaRPr lang="ru-RU" sz="1400" b="1" dirty="0">
              <a:solidFill>
                <a:srgbClr val="FFFFFF"/>
              </a:solidFill>
              <a:effectLst>
                <a:outerShdw blurRad="38100" dist="38100" dir="2700000" algn="tl">
                  <a:srgbClr val="000000">
                    <a:alpha val="43137"/>
                  </a:srgbClr>
                </a:outerShdw>
              </a:effectLst>
              <a:latin typeface="Georgia" pitchFamily="18" charset="0"/>
              <a:cs typeface="+mn-cs"/>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10</a:t>
            </a:fld>
            <a:endParaRPr lang="ru-RU" dirty="0"/>
          </a:p>
        </p:txBody>
      </p:sp>
      <p:sp>
        <p:nvSpPr>
          <p:cNvPr id="9" name="TextBox 8"/>
          <p:cNvSpPr txBox="1"/>
          <p:nvPr/>
        </p:nvSpPr>
        <p:spPr>
          <a:xfrm>
            <a:off x="323528" y="2780929"/>
            <a:ext cx="8496944" cy="432048"/>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446997"/>
                </a:solidFill>
                <a:effectLst>
                  <a:outerShdw blurRad="38100" dist="38100" dir="2700000" algn="tl">
                    <a:srgbClr val="000000">
                      <a:alpha val="43137"/>
                    </a:srgbClr>
                  </a:outerShdw>
                </a:effectLst>
                <a:latin typeface="Georgia" pitchFamily="18" charset="0"/>
                <a:cs typeface="+mn-cs"/>
              </a:rPr>
              <a:t>2) </a:t>
            </a:r>
            <a:r>
              <a:rPr lang="ru-RU" sz="1400" b="1" dirty="0" smtClean="0">
                <a:solidFill>
                  <a:srgbClr val="446997"/>
                </a:solidFill>
                <a:effectLst>
                  <a:outerShdw blurRad="38100" dist="38100" dir="2700000" algn="tl">
                    <a:srgbClr val="000000">
                      <a:alpha val="43137"/>
                    </a:srgbClr>
                  </a:outerShdw>
                </a:effectLst>
                <a:latin typeface="Georgia" pitchFamily="18" charset="0"/>
                <a:cs typeface="+mn-cs"/>
              </a:rPr>
              <a:t>Осуществляется </a:t>
            </a:r>
            <a:r>
              <a:rPr lang="ru-RU" sz="1400" b="1" dirty="0">
                <a:solidFill>
                  <a:srgbClr val="446997"/>
                </a:solidFill>
                <a:effectLst>
                  <a:outerShdw blurRad="38100" dist="38100" dir="2700000" algn="tl">
                    <a:srgbClr val="000000">
                      <a:alpha val="43137"/>
                    </a:srgbClr>
                  </a:outerShdw>
                </a:effectLst>
                <a:latin typeface="Georgia" pitchFamily="18" charset="0"/>
                <a:cs typeface="+mn-cs"/>
              </a:rPr>
              <a:t>профильными комитетами областного Собрания.</a:t>
            </a:r>
          </a:p>
        </p:txBody>
      </p:sp>
      <p:sp>
        <p:nvSpPr>
          <p:cNvPr id="11" name="TextBox 10"/>
          <p:cNvSpPr txBox="1"/>
          <p:nvPr/>
        </p:nvSpPr>
        <p:spPr>
          <a:xfrm>
            <a:off x="323529" y="3351041"/>
            <a:ext cx="8496944" cy="1662135"/>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FFFFFF"/>
                </a:solidFill>
                <a:effectLst>
                  <a:outerShdw blurRad="38100" dist="38100" dir="2700000" algn="tl">
                    <a:srgbClr val="000000">
                      <a:alpha val="43137"/>
                    </a:srgbClr>
                  </a:outerShdw>
                </a:effectLst>
                <a:latin typeface="Georgia" pitchFamily="18" charset="0"/>
                <a:cs typeface="+mn-cs"/>
              </a:rPr>
              <a:t>3) В случае, если принятыми областными законами предусматривается принятие областным Собранием соответствующих правовых актов, в течение 30 дней со дня официального опубликования принятого областного закона распоряжением председателя областного Собрания определяются комитет (рабочая группа), ответственный (ответственная) за подготовку проекта соответствующего правового акта, и сроки его разработки.</a:t>
            </a:r>
          </a:p>
        </p:txBody>
      </p:sp>
      <p:sp>
        <p:nvSpPr>
          <p:cNvPr id="12" name="TextBox 11"/>
          <p:cNvSpPr txBox="1"/>
          <p:nvPr/>
        </p:nvSpPr>
        <p:spPr>
          <a:xfrm>
            <a:off x="323528" y="5085184"/>
            <a:ext cx="8496944" cy="1604797"/>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446997"/>
                </a:solidFill>
                <a:effectLst>
                  <a:outerShdw blurRad="38100" dist="38100" dir="2700000" algn="tl">
                    <a:srgbClr val="000000">
                      <a:alpha val="43137"/>
                    </a:srgbClr>
                  </a:outerShdw>
                </a:effectLst>
                <a:latin typeface="Georgia" pitchFamily="18" charset="0"/>
                <a:cs typeface="+mn-cs"/>
              </a:rPr>
              <a:t>4) Решение о снятии областного закона с предварительного контроля принимается председателем областного Собрания на основании предложения комитета областного Собрания, ответственного за проведение мероприятий </a:t>
            </a:r>
            <a:r>
              <a:rPr lang="ru-RU" sz="1400" b="1" dirty="0" smtClean="0">
                <a:solidFill>
                  <a:srgbClr val="446997"/>
                </a:solidFill>
                <a:effectLst>
                  <a:outerShdw blurRad="38100" dist="38100" dir="2700000" algn="tl">
                    <a:srgbClr val="000000">
                      <a:alpha val="43137"/>
                    </a:srgbClr>
                  </a:outerShdw>
                </a:effectLst>
                <a:latin typeface="Georgia" pitchFamily="18" charset="0"/>
                <a:cs typeface="+mn-cs"/>
              </a:rPr>
              <a:t>                                               по </a:t>
            </a:r>
            <a:r>
              <a:rPr lang="ru-RU" sz="1400" b="1" dirty="0">
                <a:solidFill>
                  <a:srgbClr val="446997"/>
                </a:solidFill>
                <a:effectLst>
                  <a:outerShdw blurRad="38100" dist="38100" dir="2700000" algn="tl">
                    <a:srgbClr val="000000">
                      <a:alpha val="43137"/>
                    </a:srgbClr>
                  </a:outerShdw>
                </a:effectLst>
                <a:latin typeface="Georgia" pitchFamily="18" charset="0"/>
                <a:cs typeface="+mn-cs"/>
              </a:rPr>
              <a:t>осуществлению предварительного контроля, после получения информации </a:t>
            </a:r>
            <a:r>
              <a:rPr lang="ru-RU" sz="1400" b="1" dirty="0" smtClean="0">
                <a:solidFill>
                  <a:srgbClr val="446997"/>
                </a:solidFill>
                <a:effectLst>
                  <a:outerShdw blurRad="38100" dist="38100" dir="2700000" algn="tl">
                    <a:srgbClr val="000000">
                      <a:alpha val="43137"/>
                    </a:srgbClr>
                  </a:outerShdw>
                </a:effectLst>
                <a:latin typeface="Georgia" pitchFamily="18" charset="0"/>
                <a:cs typeface="+mn-cs"/>
              </a:rPr>
              <a:t>                     о </a:t>
            </a:r>
            <a:r>
              <a:rPr lang="ru-RU" sz="1400" b="1" dirty="0">
                <a:solidFill>
                  <a:srgbClr val="446997"/>
                </a:solidFill>
                <a:effectLst>
                  <a:outerShdw blurRad="38100" dist="38100" dir="2700000" algn="tl">
                    <a:srgbClr val="000000">
                      <a:alpha val="43137"/>
                    </a:srgbClr>
                  </a:outerShdw>
                </a:effectLst>
                <a:latin typeface="Georgia" pitchFamily="18" charset="0"/>
                <a:cs typeface="+mn-cs"/>
              </a:rPr>
              <a:t>принятии всех правовых актов, разработка и принятие которых предусмотрены этим областным законом.</a:t>
            </a:r>
          </a:p>
        </p:txBody>
      </p:sp>
    </p:spTree>
    <p:extLst>
      <p:ext uri="{BB962C8B-B14F-4D97-AF65-F5344CB8AC3E}">
        <p14:creationId xmlns="" xmlns:p14="http://schemas.microsoft.com/office/powerpoint/2010/main" val="2015113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Текущий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контроль</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9)</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566148"/>
            <a:ext cx="8496944" cy="334345"/>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300" b="1" dirty="0">
                <a:solidFill>
                  <a:srgbClr val="FFFFFF"/>
                </a:solidFill>
                <a:effectLst>
                  <a:outerShdw blurRad="38100" dist="38100" dir="2700000" algn="tl">
                    <a:srgbClr val="000000">
                      <a:alpha val="43137"/>
                    </a:srgbClr>
                  </a:outerShdw>
                </a:effectLst>
                <a:latin typeface="Georgia" pitchFamily="18" charset="0"/>
                <a:cs typeface="+mn-cs"/>
              </a:rPr>
              <a:t>1) </a:t>
            </a:r>
            <a:r>
              <a:rPr lang="ru-RU" sz="1300" b="1" dirty="0" smtClean="0">
                <a:solidFill>
                  <a:srgbClr val="FFFFFF"/>
                </a:solidFill>
                <a:effectLst>
                  <a:outerShdw blurRad="38100" dist="38100" dir="2700000" algn="tl">
                    <a:srgbClr val="000000">
                      <a:alpha val="43137"/>
                    </a:srgbClr>
                  </a:outerShdw>
                </a:effectLst>
                <a:latin typeface="Georgia" pitchFamily="18" charset="0"/>
                <a:cs typeface="+mn-cs"/>
              </a:rPr>
              <a:t>Осуществляется </a:t>
            </a:r>
            <a:r>
              <a:rPr lang="ru-RU" sz="1300" b="1" dirty="0">
                <a:solidFill>
                  <a:srgbClr val="FFFFFF"/>
                </a:solidFill>
                <a:effectLst>
                  <a:outerShdw blurRad="38100" dist="38100" dir="2700000" algn="tl">
                    <a:srgbClr val="000000">
                      <a:alpha val="43137"/>
                    </a:srgbClr>
                  </a:outerShdw>
                </a:effectLst>
                <a:latin typeface="Georgia" pitchFamily="18" charset="0"/>
                <a:cs typeface="+mn-cs"/>
              </a:rPr>
              <a:t>профильными комитетами областного Собрания.</a:t>
            </a:r>
          </a:p>
          <a:p>
            <a:pPr algn="just">
              <a:lnSpc>
                <a:spcPct val="120000"/>
              </a:lnSpc>
              <a:buFont typeface="Arial" panose="020B0604020202020204" pitchFamily="34" charset="0"/>
              <a:buChar char="•"/>
            </a:pPr>
            <a:endParaRPr lang="ru-RU" sz="130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endParaRPr lang="ru-RU" sz="1300" b="1" dirty="0">
              <a:solidFill>
                <a:srgbClr val="FFFFFF"/>
              </a:solidFill>
              <a:effectLst>
                <a:outerShdw blurRad="38100" dist="38100" dir="2700000" algn="tl">
                  <a:srgbClr val="000000">
                    <a:alpha val="43137"/>
                  </a:srgbClr>
                </a:outerShdw>
              </a:effectLst>
              <a:latin typeface="Georgia" pitchFamily="18" charset="0"/>
              <a:cs typeface="+mn-cs"/>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11</a:t>
            </a:fld>
            <a:endParaRPr lang="ru-RU" dirty="0"/>
          </a:p>
        </p:txBody>
      </p:sp>
      <p:sp>
        <p:nvSpPr>
          <p:cNvPr id="9" name="TextBox 8"/>
          <p:cNvSpPr txBox="1"/>
          <p:nvPr/>
        </p:nvSpPr>
        <p:spPr>
          <a:xfrm>
            <a:off x="323528" y="1972501"/>
            <a:ext cx="8496944" cy="1240476"/>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300" b="1" dirty="0" smtClean="0">
                <a:solidFill>
                  <a:srgbClr val="446997"/>
                </a:solidFill>
                <a:effectLst>
                  <a:outerShdw blurRad="38100" dist="38100" dir="2700000" algn="tl">
                    <a:srgbClr val="000000">
                      <a:alpha val="43137"/>
                    </a:srgbClr>
                  </a:outerShdw>
                </a:effectLst>
                <a:latin typeface="Georgia" pitchFamily="18" charset="0"/>
                <a:cs typeface="+mn-cs"/>
              </a:rPr>
              <a:t>2) Профильные </a:t>
            </a:r>
            <a:r>
              <a:rPr lang="ru-RU" sz="1300" b="1" dirty="0">
                <a:solidFill>
                  <a:srgbClr val="446997"/>
                </a:solidFill>
                <a:effectLst>
                  <a:outerShdw blurRad="38100" dist="38100" dir="2700000" algn="tl">
                    <a:srgbClr val="000000">
                      <a:alpha val="43137"/>
                    </a:srgbClr>
                  </a:outerShdw>
                </a:effectLst>
                <a:latin typeface="Georgia" pitchFamily="18" charset="0"/>
                <a:cs typeface="+mn-cs"/>
              </a:rPr>
              <a:t>комитеты областного Собрания, ответственные за текущий контроль, разрабатывают мероприятия по осуществлению текущего контроля за исполнением соответствующих областных законов, которые включаются в примерный план основных парламентских мероприятий областного Собрания и планы работы профильных комитетов.</a:t>
            </a:r>
          </a:p>
        </p:txBody>
      </p:sp>
      <p:sp>
        <p:nvSpPr>
          <p:cNvPr id="11" name="TextBox 10"/>
          <p:cNvSpPr txBox="1"/>
          <p:nvPr/>
        </p:nvSpPr>
        <p:spPr>
          <a:xfrm>
            <a:off x="323529" y="3284984"/>
            <a:ext cx="8496944" cy="1884110"/>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300" b="1" dirty="0">
                <a:solidFill>
                  <a:srgbClr val="FFFFFF"/>
                </a:solidFill>
                <a:effectLst>
                  <a:outerShdw blurRad="38100" dist="38100" dir="2700000" algn="tl">
                    <a:srgbClr val="000000">
                      <a:alpha val="43137"/>
                    </a:srgbClr>
                  </a:outerShdw>
                </a:effectLst>
                <a:latin typeface="Georgia" pitchFamily="18" charset="0"/>
                <a:cs typeface="+mn-cs"/>
              </a:rPr>
              <a:t>Основаниями для включения мероприятий</a:t>
            </a:r>
            <a:r>
              <a:rPr lang="ru-RU" sz="1200" b="1" dirty="0">
                <a:solidFill>
                  <a:srgbClr val="FFFFFF"/>
                </a:solidFill>
                <a:effectLst>
                  <a:outerShdw blurRad="38100" dist="38100" dir="2700000" algn="tl">
                    <a:srgbClr val="000000">
                      <a:alpha val="43137"/>
                    </a:srgbClr>
                  </a:outerShdw>
                </a:effectLst>
                <a:latin typeface="Georgia" pitchFamily="18" charset="0"/>
                <a:cs typeface="+mn-cs"/>
              </a:rPr>
              <a:t> по осуществлению текущего контроля в </a:t>
            </a:r>
            <a:r>
              <a:rPr lang="ru-RU" sz="1200" b="1" dirty="0" smtClean="0">
                <a:solidFill>
                  <a:srgbClr val="FFFFFF"/>
                </a:solidFill>
                <a:effectLst>
                  <a:outerShdw blurRad="38100" dist="38100" dir="2700000" algn="tl">
                    <a:srgbClr val="000000">
                      <a:alpha val="43137"/>
                    </a:srgbClr>
                  </a:outerShdw>
                </a:effectLst>
                <a:latin typeface="Georgia" pitchFamily="18" charset="0"/>
                <a:cs typeface="+mn-cs"/>
              </a:rPr>
              <a:t>планы являются</a:t>
            </a:r>
            <a:r>
              <a:rPr lang="ru-RU" sz="1200" b="1" dirty="0">
                <a:solidFill>
                  <a:srgbClr val="FFFFFF"/>
                </a:solidFill>
                <a:effectLst>
                  <a:outerShdw blurRad="38100" dist="38100" dir="2700000" algn="tl">
                    <a:srgbClr val="000000">
                      <a:alpha val="43137"/>
                    </a:srgbClr>
                  </a:outerShdw>
                </a:effectLst>
                <a:latin typeface="Georgia" pitchFamily="18" charset="0"/>
                <a:cs typeface="+mn-cs"/>
              </a:rPr>
              <a:t>:</a:t>
            </a:r>
          </a:p>
          <a:p>
            <a:pPr algn="just">
              <a:lnSpc>
                <a:spcPct val="120000"/>
              </a:lnSpc>
            </a:pPr>
            <a:r>
              <a:rPr lang="ru-RU" sz="1200" b="1" dirty="0">
                <a:solidFill>
                  <a:srgbClr val="FFFFFF"/>
                </a:solidFill>
                <a:effectLst>
                  <a:outerShdw blurRad="38100" dist="38100" dir="2700000" algn="tl">
                    <a:srgbClr val="000000">
                      <a:alpha val="43137"/>
                    </a:srgbClr>
                  </a:outerShdw>
                </a:effectLst>
                <a:latin typeface="Georgia" pitchFamily="18" charset="0"/>
                <a:cs typeface="+mn-cs"/>
              </a:rPr>
              <a:t> </a:t>
            </a:r>
            <a:r>
              <a:rPr lang="ru-RU" sz="1200" b="1" dirty="0" smtClean="0">
                <a:solidFill>
                  <a:srgbClr val="FFFFFF"/>
                </a:solidFill>
                <a:effectLst>
                  <a:outerShdw blurRad="38100" dist="38100" dir="2700000" algn="tl">
                    <a:srgbClr val="000000">
                      <a:alpha val="43137"/>
                    </a:srgbClr>
                  </a:outerShdw>
                </a:effectLst>
                <a:latin typeface="Georgia" pitchFamily="18" charset="0"/>
                <a:cs typeface="+mn-cs"/>
              </a:rPr>
              <a:t> - поступление </a:t>
            </a:r>
            <a:r>
              <a:rPr lang="ru-RU" sz="1200" b="1" dirty="0">
                <a:solidFill>
                  <a:srgbClr val="FFFFFF"/>
                </a:solidFill>
                <a:effectLst>
                  <a:outerShdw blurRad="38100" dist="38100" dir="2700000" algn="tl">
                    <a:srgbClr val="000000">
                      <a:alpha val="43137"/>
                    </a:srgbClr>
                  </a:outerShdw>
                </a:effectLst>
                <a:latin typeface="Georgia" pitchFamily="18" charset="0"/>
                <a:cs typeface="+mn-cs"/>
              </a:rPr>
              <a:t>в адрес областного Собрания, профильного комитета областного Собрания, членов профильного комитета областного Собрания обращений граждан, организаций, свидетельствующих о неисполнении или ненадлежащем исполнении областных законов;</a:t>
            </a:r>
          </a:p>
          <a:p>
            <a:pPr algn="just">
              <a:lnSpc>
                <a:spcPct val="120000"/>
              </a:lnSpc>
            </a:pPr>
            <a:r>
              <a:rPr lang="ru-RU" sz="1200" b="1" dirty="0">
                <a:solidFill>
                  <a:srgbClr val="FFFFFF"/>
                </a:solidFill>
                <a:effectLst>
                  <a:outerShdw blurRad="38100" dist="38100" dir="2700000" algn="tl">
                    <a:srgbClr val="000000">
                      <a:alpha val="43137"/>
                    </a:srgbClr>
                  </a:outerShdw>
                </a:effectLst>
                <a:latin typeface="Georgia" pitchFamily="18" charset="0"/>
                <a:cs typeface="+mn-cs"/>
              </a:rPr>
              <a:t> </a:t>
            </a:r>
            <a:r>
              <a:rPr lang="ru-RU" sz="1200" b="1" dirty="0" smtClean="0">
                <a:solidFill>
                  <a:srgbClr val="FFFFFF"/>
                </a:solidFill>
                <a:effectLst>
                  <a:outerShdw blurRad="38100" dist="38100" dir="2700000" algn="tl">
                    <a:srgbClr val="000000">
                      <a:alpha val="43137"/>
                    </a:srgbClr>
                  </a:outerShdw>
                </a:effectLst>
                <a:latin typeface="Georgia" pitchFamily="18" charset="0"/>
                <a:cs typeface="+mn-cs"/>
              </a:rPr>
              <a:t>-   мониторинг </a:t>
            </a:r>
            <a:r>
              <a:rPr lang="ru-RU" sz="1200" b="1" dirty="0">
                <a:solidFill>
                  <a:srgbClr val="FFFFFF"/>
                </a:solidFill>
                <a:effectLst>
                  <a:outerShdw blurRad="38100" dist="38100" dir="2700000" algn="tl">
                    <a:srgbClr val="000000">
                      <a:alpha val="43137"/>
                    </a:srgbClr>
                  </a:outerShdw>
                </a:effectLst>
                <a:latin typeface="Georgia" pitchFamily="18" charset="0"/>
                <a:cs typeface="+mn-cs"/>
              </a:rPr>
              <a:t>практики исполнения областных </a:t>
            </a:r>
            <a:r>
              <a:rPr lang="ru-RU" sz="1200" b="1" dirty="0" smtClean="0">
                <a:solidFill>
                  <a:srgbClr val="FFFFFF"/>
                </a:solidFill>
                <a:effectLst>
                  <a:outerShdw blurRad="38100" dist="38100" dir="2700000" algn="tl">
                    <a:srgbClr val="000000">
                      <a:alpha val="43137"/>
                    </a:srgbClr>
                  </a:outerShdw>
                </a:effectLst>
                <a:latin typeface="Georgia" pitchFamily="18" charset="0"/>
                <a:cs typeface="+mn-cs"/>
              </a:rPr>
              <a:t>законов;</a:t>
            </a:r>
          </a:p>
          <a:p>
            <a:pPr marL="266700" indent="-266700" algn="just">
              <a:lnSpc>
                <a:spcPct val="120000"/>
              </a:lnSpc>
              <a:buFontTx/>
              <a:buChar char="-"/>
            </a:pPr>
            <a:r>
              <a:rPr lang="ru-RU" sz="1200" b="1" dirty="0" smtClean="0">
                <a:solidFill>
                  <a:srgbClr val="FFFFFF"/>
                </a:solidFill>
                <a:effectLst>
                  <a:outerShdw blurRad="38100" dist="38100" dir="2700000" algn="tl">
                    <a:srgbClr val="000000">
                      <a:alpha val="43137"/>
                    </a:srgbClr>
                  </a:outerShdw>
                </a:effectLst>
                <a:latin typeface="Georgia" pitchFamily="18" charset="0"/>
                <a:cs typeface="+mn-cs"/>
              </a:rPr>
              <a:t>информация о возникновении чрезвычайных и иных ситуаций для необходимого</a:t>
            </a:r>
          </a:p>
          <a:p>
            <a:pPr algn="just">
              <a:lnSpc>
                <a:spcPct val="120000"/>
              </a:lnSpc>
            </a:pPr>
            <a:r>
              <a:rPr lang="ru-RU" sz="1200" b="1" dirty="0" smtClean="0">
                <a:solidFill>
                  <a:srgbClr val="FFFFFF"/>
                </a:solidFill>
                <a:effectLst>
                  <a:outerShdw blurRad="38100" dist="38100" dir="2700000" algn="tl">
                    <a:srgbClr val="000000">
                      <a:alpha val="43137"/>
                    </a:srgbClr>
                  </a:outerShdw>
                </a:effectLst>
                <a:latin typeface="Georgia" pitchFamily="18" charset="0"/>
                <a:cs typeface="+mn-cs"/>
              </a:rPr>
              <a:t>      </a:t>
            </a:r>
            <a:r>
              <a:rPr lang="ru-RU" sz="1200" b="1" dirty="0">
                <a:solidFill>
                  <a:srgbClr val="FFFFFF"/>
                </a:solidFill>
                <a:effectLst>
                  <a:outerShdw blurRad="38100" dist="38100" dir="2700000" algn="tl">
                    <a:srgbClr val="000000">
                      <a:alpha val="43137"/>
                    </a:srgbClr>
                  </a:outerShdw>
                </a:effectLst>
                <a:latin typeface="Georgia" pitchFamily="18" charset="0"/>
                <a:cs typeface="+mn-cs"/>
              </a:rPr>
              <a:t>оперативного реагирования на изменение обстановки.</a:t>
            </a:r>
          </a:p>
        </p:txBody>
      </p:sp>
      <p:sp>
        <p:nvSpPr>
          <p:cNvPr id="12" name="TextBox 11"/>
          <p:cNvSpPr txBox="1"/>
          <p:nvPr/>
        </p:nvSpPr>
        <p:spPr>
          <a:xfrm>
            <a:off x="323528" y="5229200"/>
            <a:ext cx="8496944" cy="941249"/>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200" b="1" dirty="0">
                <a:solidFill>
                  <a:srgbClr val="446997"/>
                </a:solidFill>
                <a:effectLst>
                  <a:outerShdw blurRad="38100" dist="38100" dir="2700000" algn="tl">
                    <a:srgbClr val="000000">
                      <a:alpha val="43137"/>
                    </a:srgbClr>
                  </a:outerShdw>
                </a:effectLst>
                <a:latin typeface="Georgia" pitchFamily="18" charset="0"/>
                <a:cs typeface="+mn-cs"/>
              </a:rPr>
              <a:t>3) Профильные комитеты областного Собрания размещают информацию об итогах проведения мероприятий по осуществлению текущего контроля на официальном сайте областного Собрания </a:t>
            </a:r>
            <a:r>
              <a:rPr lang="ru-RU" sz="1200" b="1" dirty="0" smtClean="0">
                <a:solidFill>
                  <a:srgbClr val="446997"/>
                </a:solidFill>
                <a:effectLst>
                  <a:outerShdw blurRad="38100" dist="38100" dir="2700000" algn="tl">
                    <a:srgbClr val="000000">
                      <a:alpha val="43137"/>
                    </a:srgbClr>
                  </a:outerShdw>
                </a:effectLst>
                <a:latin typeface="Georgia" pitchFamily="18" charset="0"/>
                <a:cs typeface="+mn-cs"/>
              </a:rPr>
              <a:t>               в </a:t>
            </a:r>
            <a:r>
              <a:rPr lang="ru-RU" sz="1200" b="1" dirty="0">
                <a:solidFill>
                  <a:srgbClr val="446997"/>
                </a:solidFill>
                <a:effectLst>
                  <a:outerShdw blurRad="38100" dist="38100" dir="2700000" algn="tl">
                    <a:srgbClr val="000000">
                      <a:alpha val="43137"/>
                    </a:srgbClr>
                  </a:outerShdw>
                </a:effectLst>
                <a:latin typeface="Georgia" pitchFamily="18" charset="0"/>
                <a:cs typeface="+mn-cs"/>
              </a:rPr>
              <a:t>информационно-телекоммуникационной сети "Интернет" в порядке, определенном распоряжением председателя областного Собрания.</a:t>
            </a:r>
          </a:p>
        </p:txBody>
      </p:sp>
      <p:sp>
        <p:nvSpPr>
          <p:cNvPr id="10" name="TextBox 9"/>
          <p:cNvSpPr txBox="1"/>
          <p:nvPr/>
        </p:nvSpPr>
        <p:spPr>
          <a:xfrm>
            <a:off x="330374" y="6237312"/>
            <a:ext cx="8496944" cy="498773"/>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200" b="1" dirty="0">
                <a:solidFill>
                  <a:srgbClr val="FFFFFF"/>
                </a:solidFill>
                <a:effectLst>
                  <a:outerShdw blurRad="38100" dist="38100" dir="2700000" algn="tl">
                    <a:srgbClr val="000000">
                      <a:alpha val="43137"/>
                    </a:srgbClr>
                  </a:outerShdw>
                </a:effectLst>
                <a:latin typeface="Georgia" pitchFamily="18" charset="0"/>
                <a:cs typeface="+mn-cs"/>
              </a:rPr>
              <a:t>4. Областной закон снимается с текущего контроля после принятия областным Собранием решения о признании областного закона утратившим силу.</a:t>
            </a:r>
          </a:p>
        </p:txBody>
      </p:sp>
    </p:spTree>
    <p:extLst>
      <p:ext uri="{BB962C8B-B14F-4D97-AF65-F5344CB8AC3E}">
        <p14:creationId xmlns="" xmlns:p14="http://schemas.microsoft.com/office/powerpoint/2010/main" val="2360601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476672"/>
            <a:ext cx="7200800" cy="923505"/>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РЕШЕНИЯ областного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Собрания по результатам проведения мероприятий по осуществлению парламентского контроля (статья 14)</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566148"/>
            <a:ext cx="8496944" cy="1270329"/>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280" b="1" dirty="0">
                <a:solidFill>
                  <a:srgbClr val="FFFFFF"/>
                </a:solidFill>
                <a:effectLst>
                  <a:outerShdw blurRad="38100" dist="38100" dir="2700000" algn="tl">
                    <a:srgbClr val="000000">
                      <a:alpha val="43137"/>
                    </a:srgbClr>
                  </a:outerShdw>
                </a:effectLst>
                <a:latin typeface="Georgia" pitchFamily="18" charset="0"/>
                <a:cs typeface="+mn-cs"/>
              </a:rPr>
              <a:t>1) принимает рекомендации в адрес Губернатора Архангельской области, Правительства Архангельской области, иных исполнительных органов государственной власти Архангельской области и органов местного самоуправления, организаций, расположенных на территории Архангельской области, по вопросам совершенствования их деятельности </a:t>
            </a:r>
            <a:r>
              <a:rPr lang="ru-RU" sz="1280" b="1" dirty="0" smtClean="0">
                <a:solidFill>
                  <a:srgbClr val="FFFFFF"/>
                </a:solidFill>
                <a:effectLst>
                  <a:outerShdw blurRad="38100" dist="38100" dir="2700000" algn="tl">
                    <a:srgbClr val="000000">
                      <a:alpha val="43137"/>
                    </a:srgbClr>
                  </a:outerShdw>
                </a:effectLst>
                <a:latin typeface="Georgia" pitchFamily="18" charset="0"/>
                <a:cs typeface="+mn-cs"/>
              </a:rPr>
              <a:t>  при </a:t>
            </a:r>
            <a:r>
              <a:rPr lang="ru-RU" sz="1280" b="1" dirty="0">
                <a:solidFill>
                  <a:srgbClr val="FFFFFF"/>
                </a:solidFill>
                <a:effectLst>
                  <a:outerShdw blurRad="38100" dist="38100" dir="2700000" algn="tl">
                    <a:srgbClr val="000000">
                      <a:alpha val="43137"/>
                    </a:srgbClr>
                  </a:outerShdw>
                </a:effectLst>
                <a:latin typeface="Georgia" pitchFamily="18" charset="0"/>
                <a:cs typeface="+mn-cs"/>
              </a:rPr>
              <a:t>реализации областных законов, постановлений областного Собрания;</a:t>
            </a:r>
          </a:p>
          <a:p>
            <a:pPr algn="just">
              <a:lnSpc>
                <a:spcPct val="120000"/>
              </a:lnSpc>
              <a:buFont typeface="Arial" panose="020B0604020202020204" pitchFamily="34" charset="0"/>
              <a:buChar char="•"/>
            </a:pPr>
            <a:endParaRPr lang="ru-RU" sz="128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endParaRPr lang="ru-RU" sz="1280" b="1" dirty="0">
              <a:solidFill>
                <a:srgbClr val="FFFFFF"/>
              </a:solidFill>
              <a:effectLst>
                <a:outerShdw blurRad="38100" dist="38100" dir="2700000" algn="tl">
                  <a:srgbClr val="000000">
                    <a:alpha val="43137"/>
                  </a:srgbClr>
                </a:outerShdw>
              </a:effectLst>
              <a:latin typeface="Georgia" pitchFamily="18" charset="0"/>
              <a:cs typeface="+mn-cs"/>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12</a:t>
            </a:fld>
            <a:endParaRPr lang="ru-RU" dirty="0"/>
          </a:p>
        </p:txBody>
      </p:sp>
      <p:sp>
        <p:nvSpPr>
          <p:cNvPr id="9" name="TextBox 8"/>
          <p:cNvSpPr txBox="1"/>
          <p:nvPr/>
        </p:nvSpPr>
        <p:spPr>
          <a:xfrm>
            <a:off x="323528" y="2924944"/>
            <a:ext cx="8496944" cy="1927757"/>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280" b="1" dirty="0">
                <a:solidFill>
                  <a:srgbClr val="446997"/>
                </a:solidFill>
                <a:effectLst>
                  <a:outerShdw blurRad="38100" dist="38100" dir="2700000" algn="tl">
                    <a:srgbClr val="000000">
                      <a:alpha val="43137"/>
                    </a:srgbClr>
                  </a:outerShdw>
                </a:effectLst>
                <a:latin typeface="Georgia" pitchFamily="18" charset="0"/>
                <a:cs typeface="+mn-cs"/>
              </a:rPr>
              <a:t>2) предлагает Губернатору Архангельской области, Правительству Архангельской области, руководителям исполнительных органов государственной власти Архангельской области </a:t>
            </a:r>
            <a:r>
              <a:rPr lang="ru-RU" sz="1280" b="1" dirty="0" smtClean="0">
                <a:solidFill>
                  <a:srgbClr val="446997"/>
                </a:solidFill>
                <a:effectLst>
                  <a:outerShdw blurRad="38100" dist="38100" dir="2700000" algn="tl">
                    <a:srgbClr val="000000">
                      <a:alpha val="43137"/>
                    </a:srgbClr>
                  </a:outerShdw>
                </a:effectLst>
                <a:latin typeface="Georgia" pitchFamily="18" charset="0"/>
                <a:cs typeface="+mn-cs"/>
              </a:rPr>
              <a:t>                и </a:t>
            </a:r>
            <a:r>
              <a:rPr lang="ru-RU" sz="1280" b="1" dirty="0">
                <a:solidFill>
                  <a:srgbClr val="446997"/>
                </a:solidFill>
                <a:effectLst>
                  <a:outerShdw blurRad="38100" dist="38100" dir="2700000" algn="tl">
                    <a:srgbClr val="000000">
                      <a:alpha val="43137"/>
                    </a:srgbClr>
                  </a:outerShdw>
                </a:effectLst>
                <a:latin typeface="Georgia" pitchFamily="18" charset="0"/>
                <a:cs typeface="+mn-cs"/>
              </a:rPr>
              <a:t>органов местного самоуправления, руководителям организаций, расположенных </a:t>
            </a:r>
            <a:r>
              <a:rPr lang="ru-RU" sz="1280" b="1" dirty="0" smtClean="0">
                <a:solidFill>
                  <a:srgbClr val="446997"/>
                </a:solidFill>
                <a:effectLst>
                  <a:outerShdw blurRad="38100" dist="38100" dir="2700000" algn="tl">
                    <a:srgbClr val="000000">
                      <a:alpha val="43137"/>
                    </a:srgbClr>
                  </a:outerShdw>
                </a:effectLst>
                <a:latin typeface="Georgia" pitchFamily="18" charset="0"/>
                <a:cs typeface="+mn-cs"/>
              </a:rPr>
              <a:t>                          на </a:t>
            </a:r>
            <a:r>
              <a:rPr lang="ru-RU" sz="1280" b="1" dirty="0">
                <a:solidFill>
                  <a:srgbClr val="446997"/>
                </a:solidFill>
                <a:effectLst>
                  <a:outerShdw blurRad="38100" dist="38100" dir="2700000" algn="tl">
                    <a:srgbClr val="000000">
                      <a:alpha val="43137"/>
                    </a:srgbClr>
                  </a:outerShdw>
                </a:effectLst>
                <a:latin typeface="Georgia" pitchFamily="18" charset="0"/>
                <a:cs typeface="+mn-cs"/>
              </a:rPr>
              <a:t>территории Архангельской области, принять меры по устранению нарушений, выявленных в ходе осуществления парламентского контроля, привлечению должностных лиц к ответственности, предусмотренной законодательством Российской Федерации </a:t>
            </a:r>
            <a:r>
              <a:rPr lang="ru-RU" sz="1280" b="1" dirty="0" smtClean="0">
                <a:solidFill>
                  <a:srgbClr val="446997"/>
                </a:solidFill>
                <a:effectLst>
                  <a:outerShdw blurRad="38100" dist="38100" dir="2700000" algn="tl">
                    <a:srgbClr val="000000">
                      <a:alpha val="43137"/>
                    </a:srgbClr>
                  </a:outerShdw>
                </a:effectLst>
                <a:latin typeface="Georgia" pitchFamily="18" charset="0"/>
                <a:cs typeface="+mn-cs"/>
              </a:rPr>
              <a:t>                          и </a:t>
            </a:r>
            <a:r>
              <a:rPr lang="ru-RU" sz="1280" b="1" dirty="0">
                <a:solidFill>
                  <a:srgbClr val="446997"/>
                </a:solidFill>
                <a:effectLst>
                  <a:outerShdw blurRad="38100" dist="38100" dir="2700000" algn="tl">
                    <a:srgbClr val="000000">
                      <a:alpha val="43137"/>
                    </a:srgbClr>
                  </a:outerShdw>
                </a:effectLst>
                <a:latin typeface="Georgia" pitchFamily="18" charset="0"/>
                <a:cs typeface="+mn-cs"/>
              </a:rPr>
              <a:t>законодательством Архангельской области, а также устранению причин и условий, способствовавших совершению выявленных нарушений;</a:t>
            </a:r>
          </a:p>
        </p:txBody>
      </p:sp>
      <p:sp>
        <p:nvSpPr>
          <p:cNvPr id="11" name="TextBox 10"/>
          <p:cNvSpPr txBox="1"/>
          <p:nvPr/>
        </p:nvSpPr>
        <p:spPr>
          <a:xfrm>
            <a:off x="290736" y="4941168"/>
            <a:ext cx="8529736" cy="1024572"/>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280" b="1" dirty="0">
                <a:solidFill>
                  <a:srgbClr val="FFFFFF"/>
                </a:solidFill>
                <a:effectLst>
                  <a:outerShdw blurRad="38100" dist="38100" dir="2700000" algn="tl">
                    <a:srgbClr val="000000">
                      <a:alpha val="43137"/>
                    </a:srgbClr>
                  </a:outerShdw>
                </a:effectLst>
                <a:latin typeface="Georgia" pitchFamily="18" charset="0"/>
                <a:cs typeface="+mn-cs"/>
              </a:rPr>
              <a:t>3) рассматривает вопрос о недоверии (доверии) Губернатору Архангельской области, а также вопрос о недоверии (доверии) руководителям исполнительных органов государственной власти Архангельской области, в назначении которых областное Собрание принимало участие;</a:t>
            </a:r>
          </a:p>
        </p:txBody>
      </p:sp>
      <p:sp>
        <p:nvSpPr>
          <p:cNvPr id="13" name="TextBox 12"/>
          <p:cNvSpPr txBox="1"/>
          <p:nvPr/>
        </p:nvSpPr>
        <p:spPr>
          <a:xfrm>
            <a:off x="290736" y="6049446"/>
            <a:ext cx="8496944" cy="763930"/>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280" b="1" dirty="0">
                <a:solidFill>
                  <a:srgbClr val="446997"/>
                </a:solidFill>
                <a:effectLst>
                  <a:outerShdw blurRad="38100" dist="38100" dir="2700000" algn="tl">
                    <a:srgbClr val="000000">
                      <a:alpha val="43137"/>
                    </a:srgbClr>
                  </a:outerShdw>
                </a:effectLst>
                <a:latin typeface="Georgia" pitchFamily="18" charset="0"/>
                <a:cs typeface="+mn-cs"/>
              </a:rPr>
              <a:t>4) дает оценку деятельности Правительства Архангельской области, членов Правительства Архангельской области, руководителей исполнительных органов государственной власти Архангельской области, не входящих в состав Правительства Архангельской области;</a:t>
            </a:r>
          </a:p>
        </p:txBody>
      </p:sp>
    </p:spTree>
    <p:extLst>
      <p:ext uri="{BB962C8B-B14F-4D97-AF65-F5344CB8AC3E}">
        <p14:creationId xmlns="" xmlns:p14="http://schemas.microsoft.com/office/powerpoint/2010/main" val="2311704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476672"/>
            <a:ext cx="7200800" cy="923505"/>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РЕШЕНИЯ областного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Собрания по результатам проведения мероприятий по осуществлению парламентского контроля (статья 14)</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566148"/>
            <a:ext cx="8496944" cy="1270329"/>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FFFFFF"/>
                </a:solidFill>
                <a:effectLst>
                  <a:outerShdw blurRad="38100" dist="38100" dir="2700000" algn="tl">
                    <a:srgbClr val="000000">
                      <a:alpha val="43137"/>
                    </a:srgbClr>
                  </a:outerShdw>
                </a:effectLst>
                <a:latin typeface="Georgia" pitchFamily="18" charset="0"/>
                <a:cs typeface="+mn-cs"/>
              </a:rPr>
              <a:t>5) обращается к лицам, имеющим в соответствии с законодательством право принимать решения об освобождении от должности лиц, деятельность которых носила неудовлетворительный характер, либо право вносить представления </a:t>
            </a:r>
            <a:r>
              <a:rPr lang="ru-RU" sz="1400" b="1" dirty="0" smtClean="0">
                <a:solidFill>
                  <a:srgbClr val="FFFFFF"/>
                </a:solidFill>
                <a:effectLst>
                  <a:outerShdw blurRad="38100" dist="38100" dir="2700000" algn="tl">
                    <a:srgbClr val="000000">
                      <a:alpha val="43137"/>
                    </a:srgbClr>
                  </a:outerShdw>
                </a:effectLst>
                <a:latin typeface="Georgia" pitchFamily="18" charset="0"/>
                <a:cs typeface="+mn-cs"/>
              </a:rPr>
              <a:t>                        об </a:t>
            </a:r>
            <a:r>
              <a:rPr lang="ru-RU" sz="1400" b="1" dirty="0">
                <a:solidFill>
                  <a:srgbClr val="FFFFFF"/>
                </a:solidFill>
                <a:effectLst>
                  <a:outerShdw blurRad="38100" dist="38100" dir="2700000" algn="tl">
                    <a:srgbClr val="000000">
                      <a:alpha val="43137"/>
                    </a:srgbClr>
                  </a:outerShdw>
                </a:effectLst>
                <a:latin typeface="Georgia" pitchFamily="18" charset="0"/>
                <a:cs typeface="+mn-cs"/>
              </a:rPr>
              <a:t>отстранении указанных лиц от должности;</a:t>
            </a:r>
          </a:p>
          <a:p>
            <a:pPr algn="just">
              <a:lnSpc>
                <a:spcPct val="120000"/>
              </a:lnSpc>
              <a:buFont typeface="Arial" panose="020B0604020202020204" pitchFamily="34" charset="0"/>
              <a:buChar char="•"/>
            </a:pPr>
            <a:endParaRPr lang="ru-RU" sz="140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endParaRPr lang="ru-RU" sz="1400" b="1" dirty="0">
              <a:solidFill>
                <a:srgbClr val="FFFFFF"/>
              </a:solidFill>
              <a:effectLst>
                <a:outerShdw blurRad="38100" dist="38100" dir="2700000" algn="tl">
                  <a:srgbClr val="000000">
                    <a:alpha val="43137"/>
                  </a:srgbClr>
                </a:outerShdw>
              </a:effectLst>
              <a:latin typeface="Georgia" pitchFamily="18" charset="0"/>
              <a:cs typeface="+mn-cs"/>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13</a:t>
            </a:fld>
            <a:endParaRPr lang="ru-RU" dirty="0"/>
          </a:p>
        </p:txBody>
      </p:sp>
      <p:sp>
        <p:nvSpPr>
          <p:cNvPr id="9" name="TextBox 8"/>
          <p:cNvSpPr txBox="1"/>
          <p:nvPr/>
        </p:nvSpPr>
        <p:spPr>
          <a:xfrm>
            <a:off x="323528" y="2924944"/>
            <a:ext cx="8496944" cy="558565"/>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446997"/>
                </a:solidFill>
                <a:effectLst>
                  <a:outerShdw blurRad="38100" dist="38100" dir="2700000" algn="tl">
                    <a:srgbClr val="000000">
                      <a:alpha val="43137"/>
                    </a:srgbClr>
                  </a:outerShdw>
                </a:effectLst>
                <a:latin typeface="Georgia" pitchFamily="18" charset="0"/>
                <a:cs typeface="+mn-cs"/>
              </a:rPr>
              <a:t>6) обращается в правоохранительные органы, органы государственного контроля </a:t>
            </a:r>
            <a:r>
              <a:rPr lang="ru-RU" sz="1400" b="1" dirty="0" smtClean="0">
                <a:solidFill>
                  <a:srgbClr val="446997"/>
                </a:solidFill>
                <a:effectLst>
                  <a:outerShdw blurRad="38100" dist="38100" dir="2700000" algn="tl">
                    <a:srgbClr val="000000">
                      <a:alpha val="43137"/>
                    </a:srgbClr>
                  </a:outerShdw>
                </a:effectLst>
                <a:latin typeface="Georgia" pitchFamily="18" charset="0"/>
                <a:cs typeface="+mn-cs"/>
              </a:rPr>
              <a:t>               и </a:t>
            </a:r>
            <a:r>
              <a:rPr lang="ru-RU" sz="1400" b="1" dirty="0">
                <a:solidFill>
                  <a:srgbClr val="446997"/>
                </a:solidFill>
                <a:effectLst>
                  <a:outerShdw blurRad="38100" dist="38100" dir="2700000" algn="tl">
                    <a:srgbClr val="000000">
                      <a:alpha val="43137"/>
                    </a:srgbClr>
                  </a:outerShdw>
                </a:effectLst>
                <a:latin typeface="Georgia" pitchFamily="18" charset="0"/>
                <a:cs typeface="+mn-cs"/>
              </a:rPr>
              <a:t>надзора;</a:t>
            </a:r>
          </a:p>
        </p:txBody>
      </p:sp>
      <p:sp>
        <p:nvSpPr>
          <p:cNvPr id="11" name="TextBox 10"/>
          <p:cNvSpPr txBox="1"/>
          <p:nvPr/>
        </p:nvSpPr>
        <p:spPr>
          <a:xfrm>
            <a:off x="4211959" y="3555518"/>
            <a:ext cx="4630613" cy="2033722"/>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300" b="1" dirty="0">
                <a:solidFill>
                  <a:srgbClr val="FFFFFF"/>
                </a:solidFill>
                <a:effectLst>
                  <a:outerShdw blurRad="38100" dist="38100" dir="2700000" algn="tl">
                    <a:srgbClr val="000000">
                      <a:alpha val="43137"/>
                    </a:srgbClr>
                  </a:outerShdw>
                </a:effectLst>
                <a:latin typeface="Georgia" pitchFamily="18" charset="0"/>
                <a:cs typeface="+mn-cs"/>
              </a:rPr>
              <a:t>7) рекомендует Губернатору Архангельской области, Правительству Архангельской области, </a:t>
            </a:r>
            <a:r>
              <a:rPr lang="ru-RU" sz="1300" b="1" dirty="0" smtClean="0">
                <a:solidFill>
                  <a:srgbClr val="FFFFFF"/>
                </a:solidFill>
                <a:effectLst>
                  <a:outerShdw blurRad="38100" dist="38100" dir="2700000" algn="tl">
                    <a:srgbClr val="000000">
                      <a:alpha val="43137"/>
                    </a:srgbClr>
                  </a:outerShdw>
                </a:effectLst>
                <a:latin typeface="Georgia" pitchFamily="18" charset="0"/>
                <a:cs typeface="+mn-cs"/>
              </a:rPr>
              <a:t>иным исполнительным </a:t>
            </a:r>
            <a:r>
              <a:rPr lang="ru-RU" sz="1300" b="1" dirty="0">
                <a:solidFill>
                  <a:srgbClr val="FFFFFF"/>
                </a:solidFill>
                <a:effectLst>
                  <a:outerShdw blurRad="38100" dist="38100" dir="2700000" algn="tl">
                    <a:srgbClr val="000000">
                      <a:alpha val="43137"/>
                    </a:srgbClr>
                  </a:outerShdw>
                </a:effectLst>
                <a:latin typeface="Georgia" pitchFamily="18" charset="0"/>
                <a:cs typeface="+mn-cs"/>
              </a:rPr>
              <a:t>органам государственной власти Архангельской области и органам местного самоуправления внести изменения в нормативные правовые акты, принятые ими в рамках реализации областных законов;</a:t>
            </a:r>
          </a:p>
        </p:txBody>
      </p:sp>
      <p:sp>
        <p:nvSpPr>
          <p:cNvPr id="13" name="TextBox 12"/>
          <p:cNvSpPr txBox="1"/>
          <p:nvPr/>
        </p:nvSpPr>
        <p:spPr>
          <a:xfrm>
            <a:off x="4211959" y="5661248"/>
            <a:ext cx="4608513" cy="1080120"/>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446997"/>
                </a:solidFill>
                <a:effectLst>
                  <a:outerShdw blurRad="38100" dist="38100" dir="2700000" algn="tl">
                    <a:srgbClr val="000000">
                      <a:alpha val="43137"/>
                    </a:srgbClr>
                  </a:outerShdw>
                </a:effectLst>
                <a:latin typeface="Georgia" pitchFamily="18" charset="0"/>
                <a:cs typeface="+mn-cs"/>
              </a:rPr>
              <a:t>8) принимает решение о подготовке </a:t>
            </a:r>
            <a:r>
              <a:rPr lang="ru-RU" sz="1400" b="1" dirty="0" smtClean="0">
                <a:solidFill>
                  <a:srgbClr val="446997"/>
                </a:solidFill>
                <a:effectLst>
                  <a:outerShdw blurRad="38100" dist="38100" dir="2700000" algn="tl">
                    <a:srgbClr val="000000">
                      <a:alpha val="43137"/>
                    </a:srgbClr>
                  </a:outerShdw>
                </a:effectLst>
                <a:latin typeface="Georgia" pitchFamily="18" charset="0"/>
                <a:cs typeface="+mn-cs"/>
              </a:rPr>
              <a:t>                           и </a:t>
            </a:r>
            <a:r>
              <a:rPr lang="ru-RU" sz="1400" b="1" dirty="0">
                <a:solidFill>
                  <a:srgbClr val="446997"/>
                </a:solidFill>
                <a:effectLst>
                  <a:outerShdw blurRad="38100" dist="38100" dir="2700000" algn="tl">
                    <a:srgbClr val="000000">
                      <a:alpha val="43137"/>
                    </a:srgbClr>
                  </a:outerShdw>
                </a:effectLst>
                <a:latin typeface="Georgia" pitchFamily="18" charset="0"/>
                <a:cs typeface="+mn-cs"/>
              </a:rPr>
              <a:t>направлении обращения областного Собрания в федеральные органы государственной власти;</a:t>
            </a:r>
          </a:p>
        </p:txBody>
      </p:sp>
      <p:pic>
        <p:nvPicPr>
          <p:cNvPr id="3" name="Рисунок 2"/>
          <p:cNvPicPr>
            <a:picLocks noChangeAspect="1"/>
          </p:cNvPicPr>
          <p:nvPr/>
        </p:nvPicPr>
        <p:blipFill>
          <a:blip r:embed="rId4" cstate="print"/>
          <a:stretch>
            <a:fillRect/>
          </a:stretch>
        </p:blipFill>
        <p:spPr>
          <a:xfrm>
            <a:off x="318719" y="3573016"/>
            <a:ext cx="3893241" cy="3024336"/>
          </a:xfrm>
          <a:prstGeom prst="rect">
            <a:avLst/>
          </a:prstGeom>
          <a:effectLst>
            <a:softEdge rad="63500"/>
          </a:effectLst>
        </p:spPr>
      </p:pic>
    </p:spTree>
    <p:extLst>
      <p:ext uri="{BB962C8B-B14F-4D97-AF65-F5344CB8AC3E}">
        <p14:creationId xmlns="" xmlns:p14="http://schemas.microsoft.com/office/powerpoint/2010/main" val="60324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476672"/>
            <a:ext cx="7200800" cy="923505"/>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РЕШЕНИЯ областного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Собрания по результатам проведения мероприятий по осуществлению парламентского контроля (статья 14)</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566148"/>
            <a:ext cx="8496944" cy="1321923"/>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FFFFFF"/>
                </a:solidFill>
                <a:effectLst>
                  <a:outerShdw blurRad="38100" dist="38100" dir="2700000" algn="tl">
                    <a:srgbClr val="000000">
                      <a:alpha val="43137"/>
                    </a:srgbClr>
                  </a:outerShdw>
                </a:effectLst>
                <a:latin typeface="Georgia" pitchFamily="18" charset="0"/>
                <a:cs typeface="+mn-cs"/>
              </a:rPr>
              <a:t>9) рекомендует Правительству Архангельской области разработать соответствующий проект областного закона для внесения его в областное Собрание в порядке законодательной инициативы, проект федерального закона для внесения его областным Собранием в порядке законодательной инициативы в Государственную Думу Федерального Собрания Российской Федерации;</a:t>
            </a:r>
          </a:p>
          <a:p>
            <a:pPr algn="just">
              <a:lnSpc>
                <a:spcPct val="120000"/>
              </a:lnSpc>
              <a:buFont typeface="Arial" panose="020B0604020202020204" pitchFamily="34" charset="0"/>
              <a:buChar char="•"/>
            </a:pPr>
            <a:endParaRPr lang="ru-RU" sz="140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endParaRPr lang="ru-RU" sz="1400" b="1" dirty="0">
              <a:solidFill>
                <a:srgbClr val="FFFFFF"/>
              </a:solidFill>
              <a:effectLst>
                <a:outerShdw blurRad="38100" dist="38100" dir="2700000" algn="tl">
                  <a:srgbClr val="000000">
                    <a:alpha val="43137"/>
                  </a:srgbClr>
                </a:outerShdw>
              </a:effectLst>
              <a:latin typeface="Georgia" pitchFamily="18" charset="0"/>
              <a:cs typeface="+mn-cs"/>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14</a:t>
            </a:fld>
            <a:endParaRPr lang="ru-RU" dirty="0"/>
          </a:p>
        </p:txBody>
      </p:sp>
      <p:sp>
        <p:nvSpPr>
          <p:cNvPr id="9" name="TextBox 8"/>
          <p:cNvSpPr txBox="1"/>
          <p:nvPr/>
        </p:nvSpPr>
        <p:spPr>
          <a:xfrm>
            <a:off x="318145" y="2980844"/>
            <a:ext cx="8496944" cy="1368874"/>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446997"/>
                </a:solidFill>
                <a:effectLst>
                  <a:outerShdw blurRad="38100" dist="38100" dir="2700000" algn="tl">
                    <a:srgbClr val="000000">
                      <a:alpha val="43137"/>
                    </a:srgbClr>
                  </a:outerShdw>
                </a:effectLst>
                <a:latin typeface="Georgia" pitchFamily="18" charset="0"/>
                <a:cs typeface="+mn-cs"/>
              </a:rPr>
              <a:t>10) принимает решение о необходимости разработки депутатами областного Собрания соответствующего проекта областного закона для внесения его в областное Собрание в порядке законодательной инициативы, проекта федерального закона для внесения его областным Собранием в порядке законодательной инициативы </a:t>
            </a:r>
            <a:r>
              <a:rPr lang="ru-RU" sz="1400" b="1" dirty="0" smtClean="0">
                <a:solidFill>
                  <a:srgbClr val="446997"/>
                </a:solidFill>
                <a:effectLst>
                  <a:outerShdw blurRad="38100" dist="38100" dir="2700000" algn="tl">
                    <a:srgbClr val="000000">
                      <a:alpha val="43137"/>
                    </a:srgbClr>
                  </a:outerShdw>
                </a:effectLst>
                <a:latin typeface="Georgia" pitchFamily="18" charset="0"/>
                <a:cs typeface="+mn-cs"/>
              </a:rPr>
              <a:t>                 в </a:t>
            </a:r>
            <a:r>
              <a:rPr lang="ru-RU" sz="1400" b="1" dirty="0">
                <a:solidFill>
                  <a:srgbClr val="446997"/>
                </a:solidFill>
                <a:effectLst>
                  <a:outerShdw blurRad="38100" dist="38100" dir="2700000" algn="tl">
                    <a:srgbClr val="000000">
                      <a:alpha val="43137"/>
                    </a:srgbClr>
                  </a:outerShdw>
                </a:effectLst>
                <a:latin typeface="Georgia" pitchFamily="18" charset="0"/>
                <a:cs typeface="+mn-cs"/>
              </a:rPr>
              <a:t>Государственную Думу Федерального Собрания Российской Федерации;</a:t>
            </a:r>
          </a:p>
        </p:txBody>
      </p:sp>
      <p:sp>
        <p:nvSpPr>
          <p:cNvPr id="11" name="TextBox 10"/>
          <p:cNvSpPr txBox="1"/>
          <p:nvPr/>
        </p:nvSpPr>
        <p:spPr>
          <a:xfrm>
            <a:off x="296045" y="4416942"/>
            <a:ext cx="8519044" cy="714002"/>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FFFFFF"/>
                </a:solidFill>
                <a:effectLst>
                  <a:outerShdw blurRad="38100" dist="38100" dir="2700000" algn="tl">
                    <a:srgbClr val="000000">
                      <a:alpha val="43137"/>
                    </a:srgbClr>
                  </a:outerShdw>
                </a:effectLst>
                <a:latin typeface="Georgia" pitchFamily="18" charset="0"/>
                <a:cs typeface="+mn-cs"/>
              </a:rPr>
              <a:t>11) принимает иные решения, предусмотренные законодательством Российской Федерации и законодательством Архангельской области.</a:t>
            </a:r>
          </a:p>
        </p:txBody>
      </p:sp>
      <p:sp>
        <p:nvSpPr>
          <p:cNvPr id="13" name="TextBox 12"/>
          <p:cNvSpPr txBox="1"/>
          <p:nvPr/>
        </p:nvSpPr>
        <p:spPr>
          <a:xfrm>
            <a:off x="263650" y="5301208"/>
            <a:ext cx="8496944" cy="1440160"/>
          </a:xfrm>
          <a:prstGeom prst="roundRect">
            <a:avLst>
              <a:gd name="adj" fmla="val 3709"/>
            </a:avLst>
          </a:prstGeom>
          <a:solidFill>
            <a:schemeClr val="bg1">
              <a:alpha val="76000"/>
            </a:scheme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1400" b="1" dirty="0">
                <a:solidFill>
                  <a:srgbClr val="446997"/>
                </a:solidFill>
                <a:effectLst>
                  <a:outerShdw blurRad="38100" dist="38100" dir="2700000" algn="tl">
                    <a:srgbClr val="000000">
                      <a:alpha val="43137"/>
                    </a:srgbClr>
                  </a:outerShdw>
                </a:effectLst>
                <a:latin typeface="Georgia" pitchFamily="18" charset="0"/>
                <a:cs typeface="+mn-cs"/>
              </a:rPr>
              <a:t>Государственный орган Архангельской области, орган местного самоуправления и их должностные лица обязаны рассмотреть предложения и рекомендации областного Собрания по результатам осуществления парламентского контроля и в месячный срок или в срок, установленный областным Собранием, уведомить областное Собрание о результатах рассмотрения предложений и рекомендаций</a:t>
            </a:r>
          </a:p>
        </p:txBody>
      </p:sp>
    </p:spTree>
    <p:extLst>
      <p:ext uri="{BB962C8B-B14F-4D97-AF65-F5344CB8AC3E}">
        <p14:creationId xmlns="" xmlns:p14="http://schemas.microsoft.com/office/powerpoint/2010/main" val="1341662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Полиграфия и видео\для заставки экрана.jpg"/>
          <p:cNvPicPr>
            <a:picLocks noChangeAspect="1" noChangeArrowheads="1"/>
          </p:cNvPicPr>
          <p:nvPr/>
        </p:nvPicPr>
        <p:blipFill>
          <a:blip r:embed="rId2" cstate="print"/>
          <a:srcRect/>
          <a:stretch>
            <a:fillRect/>
          </a:stretch>
        </p:blipFill>
        <p:spPr bwMode="auto">
          <a:xfrm>
            <a:off x="0" y="2"/>
            <a:ext cx="9144000" cy="6857999"/>
          </a:xfrm>
          <a:prstGeom prst="rect">
            <a:avLst/>
          </a:prstGeom>
          <a:noFill/>
        </p:spPr>
      </p:pic>
      <p:sp>
        <p:nvSpPr>
          <p:cNvPr id="4" name="Заголовок 1"/>
          <p:cNvSpPr>
            <a:spLocks/>
          </p:cNvSpPr>
          <p:nvPr/>
        </p:nvSpPr>
        <p:spPr bwMode="auto">
          <a:xfrm>
            <a:off x="1754687" y="3271292"/>
            <a:ext cx="5634626" cy="576064"/>
          </a:xfrm>
          <a:prstGeom prst="roundRect">
            <a:avLst/>
          </a:prstGeom>
          <a:solidFill>
            <a:schemeClr val="bg1">
              <a:alpha val="66000"/>
            </a:schemeClr>
          </a:solidFill>
          <a:ln w="9525">
            <a:noFill/>
            <a:round/>
            <a:headEnd/>
            <a:tailEnd/>
          </a:ln>
          <a:effectLst/>
        </p:spPr>
        <p:txBody>
          <a:bodyPr anchor="b"/>
          <a:lstStyle/>
          <a:p>
            <a:pPr algn="ctr"/>
            <a:r>
              <a:rPr lang="ru-RU" sz="3200" b="1" dirty="0" smtClean="0">
                <a:solidFill>
                  <a:schemeClr val="accent1">
                    <a:lumMod val="75000"/>
                  </a:schemeClr>
                </a:solidFill>
                <a:effectLst>
                  <a:outerShdw blurRad="38100" dist="38100" dir="2700000" algn="tl">
                    <a:srgbClr val="000000">
                      <a:alpha val="43137"/>
                    </a:srgbClr>
                  </a:outerShdw>
                </a:effectLst>
                <a:latin typeface="Georgia" pitchFamily="18" charset="0"/>
              </a:rPr>
              <a:t>Спасибо за внимание</a:t>
            </a:r>
            <a:endParaRPr lang="ru-RU" sz="2000" b="1" dirty="0">
              <a:solidFill>
                <a:schemeClr val="accent1">
                  <a:lumMod val="75000"/>
                </a:schemeClr>
              </a:solidFill>
              <a:effectLst>
                <a:outerShdw blurRad="38100" dist="38100" dir="2700000" algn="tl">
                  <a:srgbClr val="000000">
                    <a:alpha val="43137"/>
                  </a:srgbClr>
                </a:outerShdw>
              </a:effectLst>
            </a:endParaRPr>
          </a:p>
        </p:txBody>
      </p:sp>
      <p:sp>
        <p:nvSpPr>
          <p:cNvPr id="2" name="Номер слайда 1"/>
          <p:cNvSpPr>
            <a:spLocks noGrp="1"/>
          </p:cNvSpPr>
          <p:nvPr>
            <p:ph type="sldNum" sz="quarter" idx="12"/>
          </p:nvPr>
        </p:nvSpPr>
        <p:spPr/>
        <p:txBody>
          <a:bodyPr/>
          <a:lstStyle/>
          <a:p>
            <a:pPr>
              <a:defRPr/>
            </a:pPr>
            <a:fld id="{1194F092-E4C0-4377-84AF-877FDAD2881B}" type="slidenum">
              <a:rPr lang="ru-RU" smtClean="0"/>
              <a:pPr>
                <a:defRPr/>
              </a:pPr>
              <a:t>15</a:t>
            </a:fld>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679645"/>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СУБЪЕКТЫ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парламентского контроля </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5)</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251520" y="1700808"/>
            <a:ext cx="8712968" cy="1872208"/>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nSpc>
                <a:spcPct val="150000"/>
              </a:lnSpc>
              <a:buFont typeface="Arial" panose="020B0604020202020204" pitchFamily="34" charset="0"/>
              <a:buChar char="•"/>
            </a:pP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областное Собрание;</a:t>
            </a:r>
          </a:p>
          <a:p>
            <a:pPr marL="285750" indent="-285750">
              <a:lnSpc>
                <a:spcPct val="150000"/>
              </a:lnSpc>
              <a:buFont typeface="Arial" panose="020B0604020202020204" pitchFamily="34" charset="0"/>
              <a:buChar char="•"/>
            </a:pP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комитеты и комиссии областного Собрания;</a:t>
            </a:r>
          </a:p>
          <a:p>
            <a:pPr marL="285750" indent="-285750">
              <a:lnSpc>
                <a:spcPct val="150000"/>
              </a:lnSpc>
              <a:buFont typeface="Arial" panose="020B0604020202020204" pitchFamily="34" charset="0"/>
              <a:buChar char="•"/>
            </a:pP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специально создаваемые областным Собранием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рабочие группы</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a:t>
            </a:r>
          </a:p>
          <a:p>
            <a:pPr marL="285750" indent="-285750">
              <a:lnSpc>
                <a:spcPct val="150000"/>
              </a:lnSpc>
              <a:buFont typeface="Arial" panose="020B0604020202020204" pitchFamily="34" charset="0"/>
              <a:buChar char="•"/>
            </a:pP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депутаты областного Собрания.</a:t>
            </a:r>
          </a:p>
          <a:p>
            <a:endParaRPr lang="ru-RU" sz="1600" b="1" dirty="0" smtClean="0">
              <a:solidFill>
                <a:schemeClr val="accent1">
                  <a:lumMod val="50000"/>
                </a:schemeClr>
              </a:solidFill>
              <a:latin typeface="Georgia" pitchFamily="18" charset="0"/>
            </a:endParaRPr>
          </a:p>
        </p:txBody>
      </p:sp>
      <p:sp>
        <p:nvSpPr>
          <p:cNvPr id="7" name="TextBox 6"/>
          <p:cNvSpPr txBox="1"/>
          <p:nvPr/>
        </p:nvSpPr>
        <p:spPr>
          <a:xfrm>
            <a:off x="323528" y="3789040"/>
            <a:ext cx="8496944" cy="2448272"/>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b="1" dirty="0">
                <a:solidFill>
                  <a:srgbClr val="FFFFFF"/>
                </a:solidFill>
                <a:effectLst>
                  <a:outerShdw blurRad="38100" dist="38100" dir="2700000" algn="tl">
                    <a:srgbClr val="000000">
                      <a:alpha val="43137"/>
                    </a:srgbClr>
                  </a:outerShdw>
                </a:effectLst>
                <a:latin typeface="Georgia" pitchFamily="18" charset="0"/>
                <a:cs typeface="+mn-cs"/>
              </a:rPr>
              <a:t>Контрольно-счетная палата Архангельской области, являющаяся постоянно действующим органом внешнего государственного финансового контроля, образуемым областным Собранием и подотчетным ему, </a:t>
            </a:r>
            <a:r>
              <a:rPr lang="ru-RU" sz="2000" b="1" dirty="0">
                <a:solidFill>
                  <a:srgbClr val="FFFFFF"/>
                </a:solidFill>
                <a:effectLst>
                  <a:outerShdw blurRad="38100" dist="38100" dir="2700000" algn="tl">
                    <a:srgbClr val="000000">
                      <a:alpha val="43137"/>
                    </a:srgbClr>
                  </a:outerShdw>
                </a:effectLst>
                <a:latin typeface="Georgia" pitchFamily="18" charset="0"/>
                <a:cs typeface="+mn-cs"/>
              </a:rPr>
              <a:t>участвует </a:t>
            </a:r>
            <a:r>
              <a:rPr lang="ru-RU" sz="2000" b="1" dirty="0" smtClean="0">
                <a:solidFill>
                  <a:srgbClr val="FFFFFF"/>
                </a:solidFill>
                <a:effectLst>
                  <a:outerShdw blurRad="38100" dist="38100" dir="2700000" algn="tl">
                    <a:srgbClr val="000000">
                      <a:alpha val="43137"/>
                    </a:srgbClr>
                  </a:outerShdw>
                </a:effectLst>
                <a:latin typeface="Georgia" pitchFamily="18" charset="0"/>
                <a:cs typeface="+mn-cs"/>
              </a:rPr>
              <a:t>                         в </a:t>
            </a:r>
            <a:r>
              <a:rPr lang="ru-RU" sz="2000" b="1" dirty="0">
                <a:solidFill>
                  <a:srgbClr val="FFFFFF"/>
                </a:solidFill>
                <a:effectLst>
                  <a:outerShdw blurRad="38100" dist="38100" dir="2700000" algn="tl">
                    <a:srgbClr val="000000">
                      <a:alpha val="43137"/>
                    </a:srgbClr>
                  </a:outerShdw>
                </a:effectLst>
                <a:latin typeface="Georgia" pitchFamily="18" charset="0"/>
                <a:cs typeface="+mn-cs"/>
              </a:rPr>
              <a:t>осуществлении парламентского контроля</a:t>
            </a:r>
            <a:r>
              <a:rPr lang="ru-RU" b="1" dirty="0">
                <a:solidFill>
                  <a:srgbClr val="FFFFFF"/>
                </a:solidFill>
                <a:effectLst>
                  <a:outerShdw blurRad="38100" dist="38100" dir="2700000" algn="tl">
                    <a:srgbClr val="000000">
                      <a:alpha val="43137"/>
                    </a:srgbClr>
                  </a:outerShdw>
                </a:effectLst>
                <a:latin typeface="Georgia" pitchFamily="18" charset="0"/>
                <a:cs typeface="+mn-cs"/>
              </a:rPr>
              <a:t> в случаях, порядке и формах, предусмотренных настоящим законом </a:t>
            </a:r>
            <a:r>
              <a:rPr lang="ru-RU" b="1" dirty="0" smtClean="0">
                <a:solidFill>
                  <a:srgbClr val="FFFFFF"/>
                </a:solidFill>
                <a:effectLst>
                  <a:outerShdw blurRad="38100" dist="38100" dir="2700000" algn="tl">
                    <a:srgbClr val="000000">
                      <a:alpha val="43137"/>
                    </a:srgbClr>
                  </a:outerShdw>
                </a:effectLst>
                <a:latin typeface="Georgia" pitchFamily="18" charset="0"/>
                <a:cs typeface="+mn-cs"/>
              </a:rPr>
              <a:t>                    и </a:t>
            </a:r>
            <a:r>
              <a:rPr lang="ru-RU" b="1" dirty="0">
                <a:solidFill>
                  <a:srgbClr val="FFFFFF"/>
                </a:solidFill>
                <a:effectLst>
                  <a:outerShdw blurRad="38100" dist="38100" dir="2700000" algn="tl">
                    <a:srgbClr val="000000">
                      <a:alpha val="43137"/>
                    </a:srgbClr>
                  </a:outerShdw>
                </a:effectLst>
                <a:latin typeface="Georgia" pitchFamily="18" charset="0"/>
                <a:cs typeface="+mn-cs"/>
              </a:rPr>
              <a:t>областным законом от 30 мая 2011 года № 288-22-ОЗ </a:t>
            </a:r>
            <a:r>
              <a:rPr lang="ru-RU" b="1" dirty="0" smtClean="0">
                <a:solidFill>
                  <a:srgbClr val="FFFFFF"/>
                </a:solidFill>
                <a:effectLst>
                  <a:outerShdw blurRad="38100" dist="38100" dir="2700000" algn="tl">
                    <a:srgbClr val="000000">
                      <a:alpha val="43137"/>
                    </a:srgbClr>
                  </a:outerShdw>
                </a:effectLst>
                <a:latin typeface="Georgia" pitchFamily="18" charset="0"/>
                <a:cs typeface="+mn-cs"/>
              </a:rPr>
              <a:t>                         "</a:t>
            </a:r>
            <a:r>
              <a:rPr lang="ru-RU" b="1" dirty="0">
                <a:solidFill>
                  <a:srgbClr val="FFFFFF"/>
                </a:solidFill>
                <a:effectLst>
                  <a:outerShdw blurRad="38100" dist="38100" dir="2700000" algn="tl">
                    <a:srgbClr val="000000">
                      <a:alpha val="43137"/>
                    </a:srgbClr>
                  </a:outerShdw>
                </a:effectLst>
                <a:latin typeface="Georgia" pitchFamily="18" charset="0"/>
                <a:cs typeface="+mn-cs"/>
              </a:rPr>
              <a:t>О контрольно-счетной палате Архангельской области".</a:t>
            </a:r>
          </a:p>
          <a:p>
            <a:pPr algn="just"/>
            <a:endParaRPr lang="ru-RU" sz="1600" b="1" dirty="0" smtClean="0">
              <a:solidFill>
                <a:srgbClr val="FFFFFF"/>
              </a:solidFill>
              <a:latin typeface="Georgia" pitchFamily="18" charset="0"/>
            </a:endParaRPr>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9" name="Номер слайда 8"/>
          <p:cNvSpPr>
            <a:spLocks noGrp="1"/>
          </p:cNvSpPr>
          <p:nvPr>
            <p:ph type="sldNum" sz="quarter" idx="12"/>
          </p:nvPr>
        </p:nvSpPr>
        <p:spPr>
          <a:xfrm>
            <a:off x="6948264" y="6475243"/>
            <a:ext cx="2133600" cy="365125"/>
          </a:xfrm>
        </p:spPr>
        <p:txBody>
          <a:bodyPr/>
          <a:lstStyle/>
          <a:p>
            <a:pPr>
              <a:defRPr/>
            </a:pPr>
            <a:fld id="{1194F092-E4C0-4377-84AF-877FDAD2881B}" type="slidenum">
              <a:rPr lang="ru-RU" smtClean="0"/>
              <a:pPr>
                <a:defRPr/>
              </a:pPr>
              <a:t>2</a:t>
            </a:fld>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НАПРАВЛЕНИЯ парламентского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контроля</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6)</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5733256"/>
            <a:ext cx="8496944" cy="270537"/>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5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6</a:t>
            </a:r>
            <a:r>
              <a:rPr lang="ru-RU" sz="15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выполнение решений комитетов и комиссий областного Собрания</a:t>
            </a:r>
            <a:r>
              <a:rPr lang="ru-RU" sz="15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a:t>
            </a:r>
            <a:endParaRPr lang="ru-RU" sz="1500" b="1" dirty="0" smtClean="0">
              <a:solidFill>
                <a:schemeClr val="accent1">
                  <a:lumMod val="50000"/>
                </a:schemeClr>
              </a:solidFill>
              <a:latin typeface="Georgia" pitchFamily="18" charset="0"/>
            </a:endParaRPr>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3505200" y="6474823"/>
            <a:ext cx="2133600" cy="365125"/>
          </a:xfrm>
        </p:spPr>
        <p:txBody>
          <a:bodyPr/>
          <a:lstStyle/>
          <a:p>
            <a:pPr>
              <a:defRPr/>
            </a:pPr>
            <a:fld id="{1194F092-E4C0-4377-84AF-877FDAD2881B}" type="slidenum">
              <a:rPr lang="ru-RU" sz="1400" smtClean="0"/>
              <a:pPr>
                <a:defRPr/>
              </a:pPr>
              <a:t>3</a:t>
            </a:fld>
            <a:endParaRPr lang="ru-RU" sz="1400" dirty="0"/>
          </a:p>
        </p:txBody>
      </p:sp>
      <p:sp>
        <p:nvSpPr>
          <p:cNvPr id="9" name="TextBox 8"/>
          <p:cNvSpPr txBox="1"/>
          <p:nvPr/>
        </p:nvSpPr>
        <p:spPr>
          <a:xfrm>
            <a:off x="323528" y="1707008"/>
            <a:ext cx="8496944" cy="389844"/>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500" b="1" dirty="0">
                <a:solidFill>
                  <a:srgbClr val="FFFFFF"/>
                </a:solidFill>
                <a:effectLst>
                  <a:outerShdw blurRad="38100" dist="38100" dir="2700000" algn="tl">
                    <a:srgbClr val="000000">
                      <a:alpha val="43137"/>
                    </a:srgbClr>
                  </a:outerShdw>
                </a:effectLst>
                <a:latin typeface="Georgia" pitchFamily="18" charset="0"/>
                <a:cs typeface="+mn-cs"/>
              </a:rPr>
              <a:t>1) исполнение областных законов и постановлений областного Собрания</a:t>
            </a:r>
            <a:r>
              <a:rPr lang="ru-RU" sz="1500" b="1" dirty="0" smtClean="0">
                <a:solidFill>
                  <a:srgbClr val="FFFFFF"/>
                </a:solidFill>
                <a:effectLst>
                  <a:outerShdw blurRad="38100" dist="38100" dir="2700000" algn="tl">
                    <a:srgbClr val="000000">
                      <a:alpha val="43137"/>
                    </a:srgbClr>
                  </a:outerShdw>
                </a:effectLst>
                <a:latin typeface="Georgia" pitchFamily="18" charset="0"/>
                <a:cs typeface="+mn-cs"/>
              </a:rPr>
              <a:t>;</a:t>
            </a:r>
            <a:endParaRPr lang="ru-RU" sz="1500" b="1" dirty="0" smtClean="0">
              <a:solidFill>
                <a:srgbClr val="FFFFFF"/>
              </a:solidFill>
              <a:latin typeface="Georgia" pitchFamily="18" charset="0"/>
            </a:endParaRPr>
          </a:p>
        </p:txBody>
      </p:sp>
      <p:sp>
        <p:nvSpPr>
          <p:cNvPr id="12" name="TextBox 11"/>
          <p:cNvSpPr txBox="1"/>
          <p:nvPr/>
        </p:nvSpPr>
        <p:spPr>
          <a:xfrm>
            <a:off x="323528" y="2204864"/>
            <a:ext cx="8496944" cy="792088"/>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5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2</a:t>
            </a:r>
            <a:r>
              <a:rPr lang="ru-RU" sz="15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исполнение областного бюджета, бюджета территориального фонда обязательного медицинского страхования Архангельской </a:t>
            </a:r>
            <a:r>
              <a:rPr lang="ru-RU" sz="15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области;</a:t>
            </a:r>
            <a:endParaRPr lang="ru-RU" sz="1500" b="1" dirty="0" smtClean="0">
              <a:solidFill>
                <a:schemeClr val="accent1">
                  <a:lumMod val="50000"/>
                </a:schemeClr>
              </a:solidFill>
              <a:latin typeface="Georgia" pitchFamily="18" charset="0"/>
            </a:endParaRPr>
          </a:p>
        </p:txBody>
      </p:sp>
      <p:sp>
        <p:nvSpPr>
          <p:cNvPr id="13" name="TextBox 12"/>
          <p:cNvSpPr txBox="1"/>
          <p:nvPr/>
        </p:nvSpPr>
        <p:spPr>
          <a:xfrm>
            <a:off x="323528" y="3068960"/>
            <a:ext cx="8496944" cy="697920"/>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500" b="1" dirty="0" smtClean="0">
                <a:solidFill>
                  <a:srgbClr val="FFFFFF"/>
                </a:solidFill>
                <a:effectLst>
                  <a:outerShdw blurRad="38100" dist="38100" dir="2700000" algn="tl">
                    <a:srgbClr val="000000">
                      <a:alpha val="43137"/>
                    </a:srgbClr>
                  </a:outerShdw>
                </a:effectLst>
                <a:latin typeface="Georgia" pitchFamily="18" charset="0"/>
                <a:cs typeface="+mn-cs"/>
              </a:rPr>
              <a:t>3</a:t>
            </a:r>
            <a:r>
              <a:rPr lang="ru-RU" sz="1500" b="1" dirty="0">
                <a:solidFill>
                  <a:srgbClr val="FFFFFF"/>
                </a:solidFill>
                <a:effectLst>
                  <a:outerShdw blurRad="38100" dist="38100" dir="2700000" algn="tl">
                    <a:srgbClr val="000000">
                      <a:alpha val="43137"/>
                    </a:srgbClr>
                  </a:outerShdw>
                </a:effectLst>
                <a:latin typeface="Georgia" pitchFamily="18" charset="0"/>
                <a:cs typeface="+mn-cs"/>
              </a:rPr>
              <a:t>) Соблюдение установленного порядка распоряжения государственной собственностью Архангельской области</a:t>
            </a:r>
            <a:r>
              <a:rPr lang="ru-RU" sz="1500" b="1" dirty="0" smtClean="0">
                <a:solidFill>
                  <a:srgbClr val="FFFFFF"/>
                </a:solidFill>
                <a:effectLst>
                  <a:outerShdw blurRad="38100" dist="38100" dir="2700000" algn="tl">
                    <a:srgbClr val="000000">
                      <a:alpha val="43137"/>
                    </a:srgbClr>
                  </a:outerShdw>
                </a:effectLst>
                <a:latin typeface="Georgia" pitchFamily="18" charset="0"/>
                <a:cs typeface="+mn-cs"/>
              </a:rPr>
              <a:t>;</a:t>
            </a:r>
            <a:endParaRPr lang="ru-RU" sz="1500" b="1" dirty="0" smtClean="0">
              <a:solidFill>
                <a:srgbClr val="FFFFFF"/>
              </a:solidFill>
              <a:latin typeface="Georgia" pitchFamily="18" charset="0"/>
            </a:endParaRPr>
          </a:p>
        </p:txBody>
      </p:sp>
      <p:sp>
        <p:nvSpPr>
          <p:cNvPr id="14" name="TextBox 13"/>
          <p:cNvSpPr txBox="1"/>
          <p:nvPr/>
        </p:nvSpPr>
        <p:spPr>
          <a:xfrm>
            <a:off x="323528" y="3861048"/>
            <a:ext cx="8496944" cy="785233"/>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5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4</a:t>
            </a:r>
            <a:r>
              <a:rPr lang="ru-RU" sz="15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своевременное приведение в соответствие с законодательством Российской Федерации областных законов и постановлений областного Собрания</a:t>
            </a:r>
            <a:r>
              <a:rPr lang="ru-RU" sz="15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a:t>
            </a:r>
            <a:endParaRPr lang="ru-RU" sz="1500" b="1" dirty="0" smtClean="0">
              <a:solidFill>
                <a:schemeClr val="accent1">
                  <a:lumMod val="50000"/>
                </a:schemeClr>
              </a:solidFill>
              <a:latin typeface="Georgia" pitchFamily="18" charset="0"/>
            </a:endParaRPr>
          </a:p>
        </p:txBody>
      </p:sp>
      <p:sp>
        <p:nvSpPr>
          <p:cNvPr id="15" name="TextBox 14"/>
          <p:cNvSpPr txBox="1"/>
          <p:nvPr/>
        </p:nvSpPr>
        <p:spPr>
          <a:xfrm>
            <a:off x="323528" y="4725144"/>
            <a:ext cx="8496944" cy="892339"/>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500" b="1" dirty="0" smtClean="0">
                <a:solidFill>
                  <a:srgbClr val="FFFFFF"/>
                </a:solidFill>
                <a:effectLst>
                  <a:outerShdw blurRad="38100" dist="38100" dir="2700000" algn="tl">
                    <a:srgbClr val="000000">
                      <a:alpha val="43137"/>
                    </a:srgbClr>
                  </a:outerShdw>
                </a:effectLst>
                <a:latin typeface="Georgia" pitchFamily="18" charset="0"/>
                <a:cs typeface="+mn-cs"/>
              </a:rPr>
              <a:t>5</a:t>
            </a:r>
            <a:r>
              <a:rPr lang="ru-RU" sz="1500" b="1" dirty="0">
                <a:solidFill>
                  <a:srgbClr val="FFFFFF"/>
                </a:solidFill>
                <a:effectLst>
                  <a:outerShdw blurRad="38100" dist="38100" dir="2700000" algn="tl">
                    <a:srgbClr val="000000">
                      <a:alpha val="43137"/>
                    </a:srgbClr>
                  </a:outerShdw>
                </a:effectLst>
                <a:latin typeface="Georgia" pitchFamily="18" charset="0"/>
                <a:cs typeface="+mn-cs"/>
              </a:rPr>
              <a:t>) выполнение рекомендаций депутатских слушаний, "круглых столов" </a:t>
            </a:r>
            <a:r>
              <a:rPr lang="ru-RU" sz="1500" b="1" dirty="0" smtClean="0">
                <a:solidFill>
                  <a:srgbClr val="FFFFFF"/>
                </a:solidFill>
                <a:effectLst>
                  <a:outerShdw blurRad="38100" dist="38100" dir="2700000" algn="tl">
                    <a:srgbClr val="000000">
                      <a:alpha val="43137"/>
                    </a:srgbClr>
                  </a:outerShdw>
                </a:effectLst>
                <a:latin typeface="Georgia" pitchFamily="18" charset="0"/>
                <a:cs typeface="+mn-cs"/>
              </a:rPr>
              <a:t>                   и </a:t>
            </a:r>
            <a:r>
              <a:rPr lang="ru-RU" sz="1500" b="1" dirty="0">
                <a:solidFill>
                  <a:srgbClr val="FFFFFF"/>
                </a:solidFill>
                <a:effectLst>
                  <a:outerShdw blurRad="38100" dist="38100" dir="2700000" algn="tl">
                    <a:srgbClr val="000000">
                      <a:alpha val="43137"/>
                    </a:srgbClr>
                  </a:outerShdw>
                </a:effectLst>
                <a:latin typeface="Georgia" pitchFamily="18" charset="0"/>
                <a:cs typeface="+mn-cs"/>
              </a:rPr>
              <a:t>иных парламентских мероприятий, связанных с законодательной деятельностью областного Собрания</a:t>
            </a:r>
            <a:r>
              <a:rPr lang="ru-RU" sz="1500" b="1" dirty="0" smtClean="0">
                <a:solidFill>
                  <a:srgbClr val="FFFFFF"/>
                </a:solidFill>
                <a:effectLst>
                  <a:outerShdw blurRad="38100" dist="38100" dir="2700000" algn="tl">
                    <a:srgbClr val="000000">
                      <a:alpha val="43137"/>
                    </a:srgbClr>
                  </a:outerShdw>
                </a:effectLst>
                <a:latin typeface="Georgia" pitchFamily="18" charset="0"/>
                <a:cs typeface="+mn-cs"/>
              </a:rPr>
              <a:t>;</a:t>
            </a:r>
            <a:endParaRPr lang="ru-RU" sz="1500" b="1" dirty="0" smtClean="0">
              <a:solidFill>
                <a:srgbClr val="FFFFFF"/>
              </a:solidFill>
              <a:latin typeface="Georgia" pitchFamily="18" charset="0"/>
            </a:endParaRPr>
          </a:p>
        </p:txBody>
      </p:sp>
      <p:sp>
        <p:nvSpPr>
          <p:cNvPr id="16" name="TextBox 15"/>
          <p:cNvSpPr txBox="1"/>
          <p:nvPr/>
        </p:nvSpPr>
        <p:spPr>
          <a:xfrm>
            <a:off x="323528" y="6093296"/>
            <a:ext cx="8496944" cy="569075"/>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400" b="1" dirty="0" smtClean="0">
                <a:solidFill>
                  <a:srgbClr val="FFFFFF"/>
                </a:solidFill>
                <a:effectLst>
                  <a:outerShdw blurRad="38100" dist="38100" dir="2700000" algn="tl">
                    <a:srgbClr val="000000">
                      <a:alpha val="43137"/>
                    </a:srgbClr>
                  </a:outerShdw>
                </a:effectLst>
                <a:latin typeface="Georgia" pitchFamily="18" charset="0"/>
                <a:cs typeface="+mn-cs"/>
              </a:rPr>
              <a:t>7</a:t>
            </a:r>
            <a:r>
              <a:rPr lang="ru-RU" sz="1400" b="1" dirty="0">
                <a:solidFill>
                  <a:srgbClr val="FFFFFF"/>
                </a:solidFill>
                <a:effectLst>
                  <a:outerShdw blurRad="38100" dist="38100" dir="2700000" algn="tl">
                    <a:srgbClr val="000000">
                      <a:alpha val="43137"/>
                    </a:srgbClr>
                  </a:outerShdw>
                </a:effectLst>
                <a:latin typeface="Georgia" pitchFamily="18" charset="0"/>
                <a:cs typeface="+mn-cs"/>
              </a:rPr>
              <a:t>) выполнение примерной программы законопроектной и нормотворческой работы областного Собрания.</a:t>
            </a:r>
          </a:p>
          <a:p>
            <a:pPr algn="just"/>
            <a:endParaRPr lang="ru-RU" sz="1400" b="1" dirty="0" smtClean="0">
              <a:solidFill>
                <a:srgbClr val="FFFFFF"/>
              </a:solidFill>
              <a:latin typeface="Georgia" pitchFamily="18" charset="0"/>
            </a:endParaRPr>
          </a:p>
        </p:txBody>
      </p:sp>
    </p:spTree>
    <p:extLst>
      <p:ext uri="{BB962C8B-B14F-4D97-AF65-F5344CB8AC3E}">
        <p14:creationId xmlns="" xmlns:p14="http://schemas.microsoft.com/office/powerpoint/2010/main" val="386848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18757" y="1700808"/>
            <a:ext cx="5832648" cy="1916963"/>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endParaRPr lang="ru-RU" sz="1600" b="1" dirty="0" smtClean="0">
              <a:solidFill>
                <a:schemeClr val="accent1">
                  <a:lumMod val="50000"/>
                </a:schemeClr>
              </a:solidFill>
              <a:latin typeface="Georgia" pitchFamily="18" charset="0"/>
            </a:endParaRPr>
          </a:p>
        </p:txBody>
      </p:sp>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ФОРМЫ парламентского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контроля</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7)</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179511" y="3717032"/>
            <a:ext cx="8771893" cy="1728192"/>
          </a:xfrm>
          <a:prstGeom prst="roundRect">
            <a:avLst>
              <a:gd name="adj" fmla="val 3709"/>
            </a:avLst>
          </a:prstGeom>
          <a:solidFill>
            <a:schemeClr val="bg1"/>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just"/>
            <a:endParaRPr lang="ru-RU" sz="1600" b="1" dirty="0">
              <a:solidFill>
                <a:srgbClr val="446997"/>
              </a:solidFill>
              <a:effectLst>
                <a:outerShdw blurRad="38100" dist="38100" dir="2700000" algn="tl">
                  <a:srgbClr val="000000">
                    <a:alpha val="43137"/>
                  </a:srgbClr>
                </a:outerShdw>
              </a:effectLst>
              <a:latin typeface="Georgia" pitchFamily="18" charset="0"/>
              <a:cs typeface="+mn-cs"/>
            </a:endParaRPr>
          </a:p>
          <a:p>
            <a:pPr marL="285750" indent="-285750" algn="just">
              <a:buFont typeface="Arial" panose="020B0604020202020204" pitchFamily="34" charset="0"/>
              <a:buChar char="•"/>
            </a:pPr>
            <a:r>
              <a:rPr lang="ru-RU" sz="1600" b="1" dirty="0">
                <a:solidFill>
                  <a:srgbClr val="446997"/>
                </a:solidFill>
                <a:effectLst>
                  <a:outerShdw blurRad="38100" dist="38100" dir="2700000" algn="tl">
                    <a:srgbClr val="000000">
                      <a:alpha val="43137"/>
                    </a:srgbClr>
                  </a:outerShdw>
                </a:effectLst>
                <a:latin typeface="Georgia" pitchFamily="18" charset="0"/>
                <a:cs typeface="+mn-cs"/>
              </a:rPr>
              <a:t>2) заслушивание на заседаниях областного Собрания информации членов Правительства Архангельской области, руководителей и должностных лиц исполнительных органов государственной власти Архангельской области, территориального фонда обязательного медицинского страхования, ответов </a:t>
            </a:r>
            <a:r>
              <a:rPr lang="ru-RU" sz="1600" b="1" dirty="0" smtClean="0">
                <a:solidFill>
                  <a:srgbClr val="446997"/>
                </a:solidFill>
                <a:effectLst>
                  <a:outerShdw blurRad="38100" dist="38100" dir="2700000" algn="tl">
                    <a:srgbClr val="000000">
                      <a:alpha val="43137"/>
                    </a:srgbClr>
                  </a:outerShdw>
                </a:effectLst>
                <a:latin typeface="Georgia" pitchFamily="18" charset="0"/>
                <a:cs typeface="+mn-cs"/>
              </a:rPr>
              <a:t>на </a:t>
            </a:r>
            <a:r>
              <a:rPr lang="ru-RU" sz="1600" b="1" dirty="0">
                <a:solidFill>
                  <a:srgbClr val="446997"/>
                </a:solidFill>
                <a:effectLst>
                  <a:outerShdw blurRad="38100" dist="38100" dir="2700000" algn="tl">
                    <a:srgbClr val="000000">
                      <a:alpha val="43137"/>
                    </a:srgbClr>
                  </a:outerShdw>
                </a:effectLst>
                <a:latin typeface="Georgia" pitchFamily="18" charset="0"/>
                <a:cs typeface="+mn-cs"/>
              </a:rPr>
              <a:t>вопросы депутатов областного Собрания в рамках "правительственного часа</a:t>
            </a:r>
            <a:r>
              <a:rPr lang="ru-RU" sz="1600" b="1" dirty="0" smtClean="0">
                <a:solidFill>
                  <a:srgbClr val="446997"/>
                </a:solidFill>
                <a:effectLst>
                  <a:outerShdw blurRad="38100" dist="38100" dir="2700000" algn="tl">
                    <a:srgbClr val="000000">
                      <a:alpha val="43137"/>
                    </a:srgbClr>
                  </a:outerShdw>
                </a:effectLst>
                <a:latin typeface="Georgia" pitchFamily="18" charset="0"/>
                <a:cs typeface="+mn-cs"/>
              </a:rPr>
              <a:t>";</a:t>
            </a:r>
            <a:endParaRPr lang="ru-RU" sz="1600" b="1" dirty="0" smtClean="0">
              <a:solidFill>
                <a:srgbClr val="446997"/>
              </a:solidFill>
              <a:latin typeface="Georgia" pitchFamily="18" charset="0"/>
            </a:endParaRPr>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0766"/>
            <a:ext cx="2133600" cy="365125"/>
          </a:xfrm>
        </p:spPr>
        <p:txBody>
          <a:bodyPr/>
          <a:lstStyle/>
          <a:p>
            <a:pPr>
              <a:defRPr/>
            </a:pPr>
            <a:fld id="{1194F092-E4C0-4377-84AF-877FDAD2881B}" type="slidenum">
              <a:rPr lang="ru-RU" smtClean="0"/>
              <a:pPr>
                <a:defRPr/>
              </a:pPr>
              <a:t>4</a:t>
            </a:fld>
            <a:endParaRPr lang="ru-RU" dirty="0"/>
          </a:p>
        </p:txBody>
      </p:sp>
      <p:sp>
        <p:nvSpPr>
          <p:cNvPr id="7" name="TextBox 6"/>
          <p:cNvSpPr txBox="1"/>
          <p:nvPr/>
        </p:nvSpPr>
        <p:spPr>
          <a:xfrm>
            <a:off x="179512" y="1700808"/>
            <a:ext cx="5832648" cy="1916963"/>
          </a:xfrm>
          <a:prstGeom prst="roundRect">
            <a:avLst>
              <a:gd name="adj" fmla="val 3709"/>
            </a:avLst>
          </a:prstGeom>
          <a:solidFill>
            <a:srgbClr val="376092">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600" b="1" dirty="0">
                <a:solidFill>
                  <a:srgbClr val="FFFFFF"/>
                </a:solidFill>
                <a:effectLst>
                  <a:outerShdw blurRad="38100" dist="38100" dir="2700000" algn="tl">
                    <a:srgbClr val="000000">
                      <a:alpha val="43137"/>
                    </a:srgbClr>
                  </a:outerShdw>
                </a:effectLst>
                <a:latin typeface="Georgia" pitchFamily="18" charset="0"/>
                <a:cs typeface="+mn-cs"/>
              </a:rPr>
              <a:t>1) заслушивание областным Собранием ежегодных отчетов Губернатора Архангельской области о результатах деятельности Правительства Архангельской области, в том числе по вопросам, поставленным областным Собранием</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a:t>
            </a:r>
            <a:endParaRPr lang="ru-RU" sz="1600" b="1" dirty="0" smtClean="0">
              <a:solidFill>
                <a:srgbClr val="FFFFFF"/>
              </a:solidFill>
              <a:latin typeface="Georgia" pitchFamily="18" charset="0"/>
            </a:endParaRPr>
          </a:p>
        </p:txBody>
      </p:sp>
      <p:pic>
        <p:nvPicPr>
          <p:cNvPr id="3" name="Рисунок 2"/>
          <p:cNvPicPr>
            <a:picLocks noChangeAspect="1"/>
          </p:cNvPicPr>
          <p:nvPr/>
        </p:nvPicPr>
        <p:blipFill>
          <a:blip r:embed="rId3" cstate="print"/>
          <a:stretch>
            <a:fillRect/>
          </a:stretch>
        </p:blipFill>
        <p:spPr>
          <a:xfrm>
            <a:off x="6012160" y="1723379"/>
            <a:ext cx="2873543" cy="1849637"/>
          </a:xfrm>
          <a:prstGeom prst="rect">
            <a:avLst/>
          </a:prstGeom>
          <a:effectLst>
            <a:softEdge rad="63500"/>
          </a:effectLst>
        </p:spPr>
      </p:pic>
      <p:sp>
        <p:nvSpPr>
          <p:cNvPr id="10" name="TextBox 9"/>
          <p:cNvSpPr txBox="1"/>
          <p:nvPr/>
        </p:nvSpPr>
        <p:spPr>
          <a:xfrm>
            <a:off x="179511" y="5506352"/>
            <a:ext cx="8771893" cy="1163008"/>
          </a:xfrm>
          <a:prstGeom prst="roundRect">
            <a:avLst>
              <a:gd name="adj" fmla="val 3709"/>
            </a:avLst>
          </a:prstGeom>
          <a:solidFill>
            <a:srgbClr val="376092">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endParaRPr lang="ru-RU" sz="1600" b="1" dirty="0">
              <a:solidFill>
                <a:srgbClr val="FFFFFF"/>
              </a:solidFill>
              <a:effectLst>
                <a:outerShdw blurRad="38100" dist="38100" dir="2700000" algn="tl">
                  <a:srgbClr val="000000">
                    <a:alpha val="43137"/>
                  </a:srgbClr>
                </a:outerShdw>
              </a:effectLst>
              <a:latin typeface="Georgia" pitchFamily="18" charset="0"/>
              <a:cs typeface="+mn-cs"/>
            </a:endParaRPr>
          </a:p>
          <a:p>
            <a:pPr marL="285750" indent="-285750" algn="just">
              <a:buFont typeface="Arial" panose="020B0604020202020204" pitchFamily="34" charset="0"/>
              <a:buChar char="•"/>
            </a:pPr>
            <a:r>
              <a:rPr lang="ru-RU" sz="1600" b="1" dirty="0">
                <a:solidFill>
                  <a:srgbClr val="FFFFFF"/>
                </a:solidFill>
                <a:effectLst>
                  <a:outerShdw blurRad="38100" dist="38100" dir="2700000" algn="tl">
                    <a:srgbClr val="000000">
                      <a:alpha val="43137"/>
                    </a:srgbClr>
                  </a:outerShdw>
                </a:effectLst>
                <a:latin typeface="Georgia" pitchFamily="18" charset="0"/>
                <a:cs typeface="+mn-cs"/>
              </a:rPr>
              <a:t>3) проведение областным Собранием, комитетами и комиссиями областного Собрания мероприятий по осуществлению парламентского контроля в сфере бюджетных правоотношений;</a:t>
            </a:r>
          </a:p>
          <a:p>
            <a:pPr algn="just"/>
            <a:endParaRPr lang="ru-RU" sz="1600" b="1" dirty="0" smtClean="0">
              <a:solidFill>
                <a:srgbClr val="FFFFFF"/>
              </a:solidFill>
              <a:latin typeface="Georgia" pitchFamily="18" charset="0"/>
            </a:endParaRPr>
          </a:p>
        </p:txBody>
      </p:sp>
    </p:spTree>
    <p:extLst>
      <p:ext uri="{BB962C8B-B14F-4D97-AF65-F5344CB8AC3E}">
        <p14:creationId xmlns="" xmlns:p14="http://schemas.microsoft.com/office/powerpoint/2010/main" val="2217755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ФОРМЫ парламентского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контроля</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7)</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700808"/>
            <a:ext cx="8496944" cy="389085"/>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600" b="1" dirty="0">
                <a:solidFill>
                  <a:srgbClr val="FFFFFF"/>
                </a:solidFill>
                <a:effectLst>
                  <a:outerShdw blurRad="38100" dist="38100" dir="2700000" algn="tl">
                    <a:srgbClr val="000000">
                      <a:alpha val="43137"/>
                    </a:srgbClr>
                  </a:outerShdw>
                </a:effectLst>
                <a:latin typeface="Georgia" pitchFamily="18" charset="0"/>
                <a:cs typeface="+mn-cs"/>
              </a:rPr>
              <a:t>4) направление областным Собранием парламентских запросов</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a:t>
            </a:r>
            <a:endParaRPr lang="ru-RU" sz="1600" b="1" dirty="0" smtClean="0">
              <a:solidFill>
                <a:srgbClr val="FFFFFF"/>
              </a:solidFill>
              <a:latin typeface="Georgia" pitchFamily="18" charset="0"/>
            </a:endParaRPr>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53336"/>
            <a:ext cx="2133600" cy="365125"/>
          </a:xfrm>
        </p:spPr>
        <p:txBody>
          <a:bodyPr/>
          <a:lstStyle/>
          <a:p>
            <a:pPr>
              <a:defRPr/>
            </a:pPr>
            <a:fld id="{1194F092-E4C0-4377-84AF-877FDAD2881B}" type="slidenum">
              <a:rPr lang="ru-RU" smtClean="0"/>
              <a:pPr>
                <a:defRPr/>
              </a:pPr>
              <a:t>5</a:t>
            </a:fld>
            <a:endParaRPr lang="ru-RU" dirty="0"/>
          </a:p>
        </p:txBody>
      </p:sp>
      <p:sp>
        <p:nvSpPr>
          <p:cNvPr id="7" name="TextBox 6"/>
          <p:cNvSpPr txBox="1"/>
          <p:nvPr/>
        </p:nvSpPr>
        <p:spPr>
          <a:xfrm>
            <a:off x="323528" y="2204864"/>
            <a:ext cx="8496944" cy="339750"/>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5</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направление депутатами областного Собрания депутатских запросов</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a:t>
            </a:r>
            <a:endParaRPr lang="ru-RU" sz="1600" b="1" dirty="0" smtClean="0">
              <a:solidFill>
                <a:schemeClr val="accent1">
                  <a:lumMod val="50000"/>
                </a:schemeClr>
              </a:solidFill>
              <a:latin typeface="Georgia" pitchFamily="18" charset="0"/>
            </a:endParaRPr>
          </a:p>
        </p:txBody>
      </p:sp>
      <p:sp>
        <p:nvSpPr>
          <p:cNvPr id="9" name="TextBox 8"/>
          <p:cNvSpPr txBox="1"/>
          <p:nvPr/>
        </p:nvSpPr>
        <p:spPr>
          <a:xfrm>
            <a:off x="353219" y="2636912"/>
            <a:ext cx="8496944" cy="1224137"/>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6</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 осуществление областным Собранием взаимодействия с контрольно-счетной палатой в случаях и формах, предусмотренных областным законом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О контрольно-счетной палате Архангельской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области«;</a:t>
            </a:r>
            <a:endParaRPr lang="ru-RU" sz="1600" b="1" dirty="0" smtClean="0">
              <a:solidFill>
                <a:srgbClr val="FFFFFF"/>
              </a:solidFill>
              <a:latin typeface="Georgia" pitchFamily="18" charset="0"/>
            </a:endParaRPr>
          </a:p>
        </p:txBody>
      </p:sp>
      <p:sp>
        <p:nvSpPr>
          <p:cNvPr id="10" name="TextBox 9"/>
          <p:cNvSpPr txBox="1"/>
          <p:nvPr/>
        </p:nvSpPr>
        <p:spPr>
          <a:xfrm>
            <a:off x="355923" y="3990237"/>
            <a:ext cx="8496944" cy="878923"/>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7</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назначение на должности и досрочное освобождение от должностей председателя, заместителя председателя и аудиторов контрольно-счетной палаты</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a:t>
            </a:r>
            <a:endParaRPr lang="ru-RU" sz="1600" b="1" dirty="0" smtClean="0">
              <a:solidFill>
                <a:schemeClr val="accent1">
                  <a:lumMod val="50000"/>
                </a:schemeClr>
              </a:solidFill>
              <a:latin typeface="Georgia" pitchFamily="18" charset="0"/>
            </a:endParaRPr>
          </a:p>
        </p:txBody>
      </p:sp>
      <p:sp>
        <p:nvSpPr>
          <p:cNvPr id="11" name="TextBox 10"/>
          <p:cNvSpPr txBox="1"/>
          <p:nvPr/>
        </p:nvSpPr>
        <p:spPr>
          <a:xfrm>
            <a:off x="353219" y="5013176"/>
            <a:ext cx="8496944" cy="1592089"/>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marL="285750" indent="-285750" algn="just">
              <a:buFont typeface="Arial" panose="020B0604020202020204" pitchFamily="34" charset="0"/>
              <a:buChar char="•"/>
            </a:pP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8</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 согласование кандидатур для назначения на должности первого заместителя Губернатора Архангельской области - председателя Правительства Архангельской области, первых заместителей Губернатора Архангельской области, заместителей Губернатора Архангельской области, руководителя финансового органа Архангельской области;</a:t>
            </a:r>
          </a:p>
          <a:p>
            <a:pPr algn="just"/>
            <a:endParaRPr lang="ru-RU" sz="1600" b="1" dirty="0" smtClean="0">
              <a:solidFill>
                <a:srgbClr val="FFFFFF"/>
              </a:solidFill>
              <a:latin typeface="Georgia" pitchFamily="18" charset="0"/>
            </a:endParaRPr>
          </a:p>
        </p:txBody>
      </p:sp>
    </p:spTree>
    <p:extLst>
      <p:ext uri="{BB962C8B-B14F-4D97-AF65-F5344CB8AC3E}">
        <p14:creationId xmlns="" xmlns:p14="http://schemas.microsoft.com/office/powerpoint/2010/main" val="1968809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ФОРМЫ парламентского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контроля</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7)</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700808"/>
            <a:ext cx="8496944" cy="5040560"/>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9) заслушивание областным Собранием ежегодных докладов о своей деятельности:</a:t>
            </a:r>
          </a:p>
          <a:p>
            <a:pPr algn="just">
              <a:lnSpc>
                <a:spcPct val="120000"/>
              </a:lnSpc>
              <a:buFont typeface="Arial" panose="020B0604020202020204" pitchFamily="34" charset="0"/>
              <a:buChar char="•"/>
            </a:pPr>
            <a:endPar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уполномоченного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по правам человека </a:t>
            </a:r>
            <a:endPar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в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Архангельской области;</a:t>
            </a:r>
          </a:p>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уполномоченного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при Губернаторе </a:t>
            </a:r>
            <a:endPar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Архангельской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области по правам</a:t>
            </a:r>
          </a:p>
          <a:p>
            <a:pPr algn="just">
              <a:lnSpc>
                <a:spcPct val="120000"/>
              </a:lnSpc>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ребенка;</a:t>
            </a:r>
          </a:p>
          <a:p>
            <a:pPr algn="just">
              <a:lnSpc>
                <a:spcPct val="120000"/>
              </a:lnSpc>
              <a:buFont typeface="Arial" panose="020B0604020202020204" pitchFamily="34" charset="0"/>
              <a:buChar char="•"/>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уполномоченного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при Губернаторе </a:t>
            </a:r>
            <a:endPar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Архангельской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области по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защите  прав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предпринимателей;</a:t>
            </a:r>
          </a:p>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Общественной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палаты Архангельской области; </a:t>
            </a:r>
          </a:p>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председателя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контрольно-счетной палаты;</a:t>
            </a:r>
          </a:p>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руководителя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исполнительного органа государственной власти</a:t>
            </a:r>
          </a:p>
          <a:p>
            <a:pPr algn="just">
              <a:lnSpc>
                <a:spcPct val="120000"/>
              </a:lnSpc>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Архангельской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области в сфере управления культурой;</a:t>
            </a:r>
          </a:p>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руководителя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исполнительного органа государственной власти</a:t>
            </a:r>
          </a:p>
          <a:p>
            <a:pPr algn="just">
              <a:lnSpc>
                <a:spcPct val="120000"/>
              </a:lnSpc>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Архангельской области в сфере образования.</a:t>
            </a:r>
          </a:p>
          <a:p>
            <a:pPr algn="just">
              <a:lnSpc>
                <a:spcPct val="120000"/>
              </a:lnSpc>
            </a:pPr>
            <a:endParaRPr lang="ru-RU" sz="1600" b="1" dirty="0" smtClean="0">
              <a:solidFill>
                <a:schemeClr val="accent1">
                  <a:lumMod val="50000"/>
                </a:schemeClr>
              </a:solidFill>
              <a:latin typeface="Georgia" pitchFamily="18" charset="0"/>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6</a:t>
            </a:fld>
            <a:endParaRPr lang="ru-RU" dirty="0"/>
          </a:p>
        </p:txBody>
      </p:sp>
      <p:pic>
        <p:nvPicPr>
          <p:cNvPr id="3" name="Рисунок 2"/>
          <p:cNvPicPr>
            <a:picLocks noChangeAspect="1"/>
          </p:cNvPicPr>
          <p:nvPr/>
        </p:nvPicPr>
        <p:blipFill>
          <a:blip r:embed="rId4" cstate="print"/>
          <a:stretch>
            <a:fillRect/>
          </a:stretch>
        </p:blipFill>
        <p:spPr>
          <a:xfrm>
            <a:off x="5148064" y="2276872"/>
            <a:ext cx="3384376" cy="2203780"/>
          </a:xfrm>
          <a:prstGeom prst="rect">
            <a:avLst/>
          </a:prstGeom>
          <a:effectLst>
            <a:softEdge rad="63500"/>
          </a:effectLst>
        </p:spPr>
      </p:pic>
    </p:spTree>
    <p:extLst>
      <p:ext uri="{BB962C8B-B14F-4D97-AF65-F5344CB8AC3E}">
        <p14:creationId xmlns="" xmlns:p14="http://schemas.microsoft.com/office/powerpoint/2010/main" val="717226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ФОРМЫ парламентского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контроля</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7)</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3528" y="1700808"/>
            <a:ext cx="8496944" cy="2485299"/>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buFont typeface="Arial" panose="020B0604020202020204" pitchFamily="34" charset="0"/>
              <a:buChar char="•"/>
            </a:pPr>
            <a:r>
              <a:rPr lang="ru-RU" sz="1600" b="1" dirty="0">
                <a:solidFill>
                  <a:srgbClr val="FFFFFF"/>
                </a:solidFill>
                <a:effectLst>
                  <a:outerShdw blurRad="38100" dist="38100" dir="2700000" algn="tl">
                    <a:srgbClr val="000000">
                      <a:alpha val="43137"/>
                    </a:srgbClr>
                  </a:outerShdw>
                </a:effectLst>
                <a:latin typeface="Georgia" pitchFamily="18" charset="0"/>
                <a:cs typeface="+mn-cs"/>
              </a:rPr>
              <a:t>10) рассмотрение профильными комитетами областного Собрания ежегодных докладов Правительства Архангельской области, иных исполнительных органов государственной власти Архангельской области по отдельным вопросам региональной политики, направляемых Губернатором Архангельской области, Правительством Архангельской области, уполномоченными исполнительными органами государственной власти Архангельской области в областное Собрание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в </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соответствии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                     с </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областными законами</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a:t>
            </a:r>
          </a:p>
          <a:p>
            <a:pPr algn="just">
              <a:lnSpc>
                <a:spcPct val="120000"/>
              </a:lnSpc>
            </a:pPr>
            <a:endParaRPr lang="ru-RU" sz="160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pPr>
            <a:endParaRPr lang="ru-RU" sz="160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pPr>
            <a:endParaRPr lang="ru-RU" sz="1600" b="1" dirty="0" smtClean="0">
              <a:solidFill>
                <a:srgbClr val="FFFFFF"/>
              </a:solidFill>
              <a:latin typeface="Georgia" pitchFamily="18" charset="0"/>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7</a:t>
            </a:fld>
            <a:endParaRPr lang="ru-RU" dirty="0"/>
          </a:p>
        </p:txBody>
      </p:sp>
      <p:sp>
        <p:nvSpPr>
          <p:cNvPr id="7" name="TextBox 6"/>
          <p:cNvSpPr txBox="1"/>
          <p:nvPr/>
        </p:nvSpPr>
        <p:spPr>
          <a:xfrm>
            <a:off x="335496" y="4293096"/>
            <a:ext cx="8496944" cy="2385151"/>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endPar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pPr>
            <a:endPar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11) проведение депутатских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слушаний</a:t>
            </a:r>
          </a:p>
          <a:p>
            <a:pPr algn="just">
              <a:lnSpc>
                <a:spcPct val="120000"/>
              </a:lnSpc>
            </a:pP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и "круглых столов";</a:t>
            </a:r>
          </a:p>
          <a:p>
            <a:pPr algn="just">
              <a:lnSpc>
                <a:spcPct val="120000"/>
              </a:lnSpc>
            </a:pPr>
            <a:endParaRPr lang="ru-RU" sz="1600" b="1" dirty="0" smtClean="0">
              <a:solidFill>
                <a:schemeClr val="accent1">
                  <a:lumMod val="50000"/>
                </a:schemeClr>
              </a:solidFill>
              <a:latin typeface="Georgia" pitchFamily="18" charset="0"/>
            </a:endParaRPr>
          </a:p>
        </p:txBody>
      </p:sp>
      <p:pic>
        <p:nvPicPr>
          <p:cNvPr id="3" name="Рисунок 2"/>
          <p:cNvPicPr>
            <a:picLocks noChangeAspect="1"/>
          </p:cNvPicPr>
          <p:nvPr/>
        </p:nvPicPr>
        <p:blipFill>
          <a:blip r:embed="rId4" cstate="print"/>
          <a:stretch>
            <a:fillRect/>
          </a:stretch>
        </p:blipFill>
        <p:spPr>
          <a:xfrm>
            <a:off x="5364088" y="4365104"/>
            <a:ext cx="3312368" cy="2153040"/>
          </a:xfrm>
          <a:prstGeom prst="rect">
            <a:avLst/>
          </a:prstGeom>
          <a:effectLst>
            <a:softEdge rad="63500"/>
          </a:effectLst>
        </p:spPr>
      </p:pic>
    </p:spTree>
    <p:extLst>
      <p:ext uri="{BB962C8B-B14F-4D97-AF65-F5344CB8AC3E}">
        <p14:creationId xmlns="" xmlns:p14="http://schemas.microsoft.com/office/powerpoint/2010/main" val="737344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ФОРМЫ парламентского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контроля</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7)</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28886" y="1556793"/>
            <a:ext cx="8496944" cy="1512167"/>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buFont typeface="Arial" panose="020B0604020202020204" pitchFamily="34" charset="0"/>
              <a:buChar char="•"/>
            </a:pPr>
            <a:r>
              <a:rPr lang="ru-RU" sz="1600" b="1" dirty="0">
                <a:solidFill>
                  <a:srgbClr val="FFFFFF"/>
                </a:solidFill>
                <a:effectLst>
                  <a:outerShdw blurRad="38100" dist="38100" dir="2700000" algn="tl">
                    <a:srgbClr val="000000">
                      <a:alpha val="43137"/>
                    </a:srgbClr>
                  </a:outerShdw>
                </a:effectLst>
                <a:latin typeface="Georgia" pitchFamily="18" charset="0"/>
                <a:cs typeface="+mn-cs"/>
              </a:rPr>
              <a:t>12) принятие областного закона о роспуске представительного органа муниципального образования Архангельской области в случаях, предусмотренных Федеральным законом от 6 октября 2003 года N 131-ФЗ "Об общих принципах организации местного самоуправления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                                  в </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Российской Федерации</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a:t>
            </a:r>
            <a:endParaRPr lang="ru-RU" sz="1600" b="1" dirty="0" smtClean="0">
              <a:solidFill>
                <a:srgbClr val="FFFFFF"/>
              </a:solidFill>
              <a:latin typeface="Georgia" pitchFamily="18" charset="0"/>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8</a:t>
            </a:fld>
            <a:endParaRPr lang="ru-RU" dirty="0"/>
          </a:p>
        </p:txBody>
      </p:sp>
      <p:sp>
        <p:nvSpPr>
          <p:cNvPr id="9" name="TextBox 8"/>
          <p:cNvSpPr txBox="1"/>
          <p:nvPr/>
        </p:nvSpPr>
        <p:spPr>
          <a:xfrm>
            <a:off x="323528" y="3212977"/>
            <a:ext cx="8496944" cy="432048"/>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buFont typeface="Arial" panose="020B0604020202020204" pitchFamily="34" charset="0"/>
              <a:buChar char="•"/>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13</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проведение депутатского (парламентского) расследования</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a:t>
            </a:r>
          </a:p>
        </p:txBody>
      </p:sp>
      <p:sp>
        <p:nvSpPr>
          <p:cNvPr id="10" name="TextBox 9"/>
          <p:cNvSpPr txBox="1"/>
          <p:nvPr/>
        </p:nvSpPr>
        <p:spPr>
          <a:xfrm>
            <a:off x="323528" y="3717032"/>
            <a:ext cx="8496944" cy="432048"/>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buFont typeface="Arial" panose="020B0604020202020204" pitchFamily="34" charset="0"/>
              <a:buChar char="•"/>
            </a:pP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14</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 проведение депутатской проверки</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a:t>
            </a:r>
            <a:endParaRPr lang="ru-RU" sz="1600" b="1" dirty="0" smtClean="0">
              <a:solidFill>
                <a:srgbClr val="FFFFFF"/>
              </a:solidFill>
              <a:latin typeface="Georgia" pitchFamily="18" charset="0"/>
            </a:endParaRPr>
          </a:p>
        </p:txBody>
      </p:sp>
      <p:sp>
        <p:nvSpPr>
          <p:cNvPr id="11" name="TextBox 10"/>
          <p:cNvSpPr txBox="1"/>
          <p:nvPr/>
        </p:nvSpPr>
        <p:spPr>
          <a:xfrm>
            <a:off x="323528" y="4221088"/>
            <a:ext cx="8496944" cy="2448272"/>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buFont typeface="Arial" panose="020B0604020202020204" pitchFamily="34" charset="0"/>
              <a:buChar char="•"/>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15</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 сбор и анализ информации, содержащейся в обращениях граждан, организаций, сведениях, документах и материалах, поступающих </a:t>
            </a: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                       от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исполнительных органов государственной власти Архангельской области и органов местного самоуправления муниципальных образований Архангельской области (далее - органы местного самоуправления), а также публикациях в средствах массовой информации по вопросам неисполнения или ненадлежащего исполнения областных законов.</a:t>
            </a:r>
          </a:p>
          <a:p>
            <a:pPr algn="just">
              <a:lnSpc>
                <a:spcPct val="120000"/>
              </a:lnSpc>
            </a:pPr>
            <a:endPar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pPr>
            <a:endPar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a:p>
            <a:pPr algn="just">
              <a:lnSpc>
                <a:spcPct val="120000"/>
              </a:lnSpc>
            </a:pPr>
            <a:endParaRPr lang="ru-RU" sz="1600" b="1" dirty="0" smtClean="0">
              <a:solidFill>
                <a:schemeClr val="accent1">
                  <a:lumMod val="50000"/>
                </a:schemeClr>
              </a:solidFill>
              <a:latin typeface="Georgia" pitchFamily="18" charset="0"/>
            </a:endParaRPr>
          </a:p>
        </p:txBody>
      </p:sp>
    </p:spTree>
    <p:extLst>
      <p:ext uri="{BB962C8B-B14F-4D97-AF65-F5344CB8AC3E}">
        <p14:creationId xmlns="" xmlns:p14="http://schemas.microsoft.com/office/powerpoint/2010/main" val="163889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620687"/>
            <a:ext cx="7200800" cy="72008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chor="ctr">
            <a:noAutofit/>
          </a:bodyPr>
          <a:lstStyle/>
          <a:p>
            <a:pPr algn="ctr"/>
            <a:r>
              <a:rPr lang="ru-RU" sz="2400" b="1" dirty="0" smtClean="0">
                <a:solidFill>
                  <a:schemeClr val="accent1">
                    <a:lumMod val="50000"/>
                  </a:schemeClr>
                </a:solidFill>
                <a:latin typeface="Georgia" pitchFamily="18" charset="0"/>
              </a:rPr>
              <a:t>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ВИДЫ </a:t>
            </a:r>
            <a:r>
              <a:rPr lang="ru-RU"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парламентского </a:t>
            </a: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контроля</a:t>
            </a:r>
          </a:p>
          <a:p>
            <a:pPr algn="ctr"/>
            <a:r>
              <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(статья 8)</a:t>
            </a:r>
          </a:p>
          <a:p>
            <a:pPr algn="ctr"/>
            <a:endParaRPr lang="ru-RU" b="1" dirty="0">
              <a:solidFill>
                <a:schemeClr val="accent1">
                  <a:lumMod val="75000"/>
                </a:schemeClr>
              </a:solidFill>
              <a:effectLst>
                <a:outerShdw blurRad="38100" dist="38100" dir="2700000" algn="tl">
                  <a:srgbClr val="000000">
                    <a:alpha val="43137"/>
                  </a:srgbClr>
                </a:outerShdw>
              </a:effectLst>
              <a:latin typeface="Georgia" pitchFamily="18" charset="0"/>
              <a:cs typeface="+mn-cs"/>
            </a:endParaRPr>
          </a:p>
        </p:txBody>
      </p:sp>
      <p:sp>
        <p:nvSpPr>
          <p:cNvPr id="6" name="TextBox 5"/>
          <p:cNvSpPr txBox="1"/>
          <p:nvPr/>
        </p:nvSpPr>
        <p:spPr>
          <a:xfrm>
            <a:off x="314375" y="1772816"/>
            <a:ext cx="4905697" cy="1572018"/>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2400" b="1" dirty="0">
                <a:solidFill>
                  <a:srgbClr val="FFFFFF"/>
                </a:solidFill>
                <a:effectLst>
                  <a:outerShdw blurRad="38100" dist="38100" dir="2700000" algn="tl">
                    <a:srgbClr val="000000">
                      <a:alpha val="43137"/>
                    </a:srgbClr>
                  </a:outerShdw>
                </a:effectLst>
                <a:latin typeface="Georgia" pitchFamily="18" charset="0"/>
                <a:cs typeface="+mn-cs"/>
              </a:rPr>
              <a:t>предварительный контроль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 </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соблюдение установленных сроков принятия правовых актов.</a:t>
            </a:r>
          </a:p>
          <a:p>
            <a:pPr algn="just">
              <a:lnSpc>
                <a:spcPct val="120000"/>
              </a:lnSpc>
              <a:buFont typeface="Arial" panose="020B0604020202020204" pitchFamily="34" charset="0"/>
              <a:buChar char="•"/>
            </a:pPr>
            <a:endParaRPr lang="ru-RU" sz="1600" b="1" dirty="0">
              <a:solidFill>
                <a:srgbClr val="FFFFFF"/>
              </a:solidFill>
              <a:effectLst>
                <a:outerShdw blurRad="38100" dist="38100" dir="2700000" algn="tl">
                  <a:srgbClr val="000000">
                    <a:alpha val="43137"/>
                  </a:srgbClr>
                </a:outerShdw>
              </a:effectLst>
              <a:latin typeface="Georgia" pitchFamily="18" charset="0"/>
              <a:cs typeface="+mn-cs"/>
            </a:endParaRPr>
          </a:p>
          <a:p>
            <a:pPr algn="just">
              <a:lnSpc>
                <a:spcPct val="120000"/>
              </a:lnSpc>
              <a:buFont typeface="Arial" panose="020B0604020202020204" pitchFamily="34" charset="0"/>
              <a:buChar char="•"/>
            </a:pPr>
            <a:endParaRPr lang="ru-RU" sz="1600" b="1" dirty="0">
              <a:solidFill>
                <a:srgbClr val="FFFFFF"/>
              </a:solidFill>
              <a:effectLst>
                <a:outerShdw blurRad="38100" dist="38100" dir="2700000" algn="tl">
                  <a:srgbClr val="000000">
                    <a:alpha val="43137"/>
                  </a:srgbClr>
                </a:outerShdw>
              </a:effectLst>
              <a:latin typeface="Georgia" pitchFamily="18" charset="0"/>
              <a:cs typeface="+mn-cs"/>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4386"/>
            <a:ext cx="1296144" cy="1279806"/>
          </a:xfrm>
          <a:prstGeom prst="rect">
            <a:avLst/>
          </a:prstGeom>
        </p:spPr>
      </p:pic>
      <p:sp>
        <p:nvSpPr>
          <p:cNvPr id="2" name="Номер слайда 1"/>
          <p:cNvSpPr>
            <a:spLocks noGrp="1"/>
          </p:cNvSpPr>
          <p:nvPr>
            <p:ph type="sldNum" sz="quarter" idx="12"/>
          </p:nvPr>
        </p:nvSpPr>
        <p:spPr>
          <a:xfrm>
            <a:off x="6948264" y="6474823"/>
            <a:ext cx="2133600" cy="365125"/>
          </a:xfrm>
        </p:spPr>
        <p:txBody>
          <a:bodyPr/>
          <a:lstStyle/>
          <a:p>
            <a:pPr>
              <a:defRPr/>
            </a:pPr>
            <a:fld id="{1194F092-E4C0-4377-84AF-877FDAD2881B}" type="slidenum">
              <a:rPr lang="ru-RU" smtClean="0"/>
              <a:pPr>
                <a:defRPr/>
              </a:pPr>
              <a:t>9</a:t>
            </a:fld>
            <a:endParaRPr lang="ru-RU" dirty="0"/>
          </a:p>
        </p:txBody>
      </p:sp>
      <p:sp>
        <p:nvSpPr>
          <p:cNvPr id="9" name="TextBox 8"/>
          <p:cNvSpPr txBox="1"/>
          <p:nvPr/>
        </p:nvSpPr>
        <p:spPr>
          <a:xfrm>
            <a:off x="325041" y="3478601"/>
            <a:ext cx="4890169" cy="1174535"/>
          </a:xfrm>
          <a:prstGeom prst="roundRect">
            <a:avLst>
              <a:gd name="adj" fmla="val 3709"/>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24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текущий </a:t>
            </a:r>
            <a:r>
              <a:rPr lang="ru-RU" sz="24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контроль</a:t>
            </a:r>
          </a:p>
          <a:p>
            <a:pPr algn="just">
              <a:lnSpc>
                <a:spcPct val="120000"/>
              </a:lnSpc>
            </a:pPr>
            <a:r>
              <a:rPr lang="ru-RU" sz="1600" b="1" dirty="0" smtClean="0">
                <a:solidFill>
                  <a:schemeClr val="accent1">
                    <a:lumMod val="75000"/>
                  </a:schemeClr>
                </a:solidFill>
                <a:effectLst>
                  <a:outerShdw blurRad="38100" dist="38100" dir="2700000" algn="tl">
                    <a:srgbClr val="000000">
                      <a:alpha val="43137"/>
                    </a:srgbClr>
                  </a:outerShdw>
                </a:effectLst>
                <a:latin typeface="Georgia" pitchFamily="18" charset="0"/>
                <a:cs typeface="+mn-cs"/>
              </a:rPr>
              <a:t>областные </a:t>
            </a:r>
            <a:r>
              <a:rPr lang="ru-RU" sz="1600" b="1" dirty="0">
                <a:solidFill>
                  <a:schemeClr val="accent1">
                    <a:lumMod val="75000"/>
                  </a:schemeClr>
                </a:solidFill>
                <a:effectLst>
                  <a:outerShdw blurRad="38100" dist="38100" dir="2700000" algn="tl">
                    <a:srgbClr val="000000">
                      <a:alpha val="43137"/>
                    </a:srgbClr>
                  </a:outerShdw>
                </a:effectLst>
                <a:latin typeface="Georgia" pitchFamily="18" charset="0"/>
                <a:cs typeface="+mn-cs"/>
              </a:rPr>
              <a:t>законы в течение срока их действия</a:t>
            </a:r>
          </a:p>
        </p:txBody>
      </p:sp>
      <p:sp>
        <p:nvSpPr>
          <p:cNvPr id="10" name="TextBox 9"/>
          <p:cNvSpPr txBox="1"/>
          <p:nvPr/>
        </p:nvSpPr>
        <p:spPr>
          <a:xfrm>
            <a:off x="314375" y="4815869"/>
            <a:ext cx="4900835" cy="1658954"/>
          </a:xfrm>
          <a:prstGeom prst="roundRect">
            <a:avLst>
              <a:gd name="adj" fmla="val 3709"/>
            </a:avLst>
          </a:prstGeom>
          <a:solidFill>
            <a:srgbClr val="446997">
              <a:alpha val="76000"/>
            </a:srgb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just">
              <a:lnSpc>
                <a:spcPct val="120000"/>
              </a:lnSpc>
            </a:pPr>
            <a:r>
              <a:rPr lang="ru-RU" sz="2400" b="1" dirty="0" smtClean="0">
                <a:solidFill>
                  <a:srgbClr val="FFFFFF"/>
                </a:solidFill>
                <a:effectLst>
                  <a:outerShdw blurRad="38100" dist="38100" dir="2700000" algn="tl">
                    <a:srgbClr val="000000">
                      <a:alpha val="43137"/>
                    </a:srgbClr>
                  </a:outerShdw>
                </a:effectLst>
                <a:latin typeface="Georgia" pitchFamily="18" charset="0"/>
                <a:cs typeface="+mn-cs"/>
              </a:rPr>
              <a:t>п</a:t>
            </a:r>
            <a:r>
              <a:rPr lang="ru-RU" sz="2400" b="1" dirty="0" smtClean="0">
                <a:solidFill>
                  <a:srgbClr val="FFFFFF"/>
                </a:solidFill>
                <a:effectLst>
                  <a:outerShdw blurRad="38100" dist="38100" dir="2700000" algn="tl">
                    <a:srgbClr val="000000">
                      <a:alpha val="43137"/>
                    </a:srgbClr>
                  </a:outerShdw>
                </a:effectLst>
                <a:latin typeface="Georgia" pitchFamily="18" charset="0"/>
                <a:cs typeface="+mn-cs"/>
              </a:rPr>
              <a:t>оследующий контроль</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о</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бластной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бюджет</a:t>
            </a:r>
          </a:p>
          <a:p>
            <a:pPr algn="just">
              <a:lnSpc>
                <a:spcPct val="120000"/>
              </a:lnSpc>
            </a:pP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ТФОМС</a:t>
            </a:r>
          </a:p>
          <a:p>
            <a:pPr algn="just">
              <a:lnSpc>
                <a:spcPct val="120000"/>
              </a:lnSpc>
            </a:pP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прогнозный </a:t>
            </a:r>
            <a:r>
              <a:rPr lang="ru-RU" sz="1600" b="1" dirty="0">
                <a:solidFill>
                  <a:srgbClr val="FFFFFF"/>
                </a:solidFill>
                <a:effectLst>
                  <a:outerShdw blurRad="38100" dist="38100" dir="2700000" algn="tl">
                    <a:srgbClr val="000000">
                      <a:alpha val="43137"/>
                    </a:srgbClr>
                  </a:outerShdw>
                </a:effectLst>
                <a:latin typeface="Georgia" pitchFamily="18" charset="0"/>
                <a:cs typeface="+mn-cs"/>
              </a:rPr>
              <a:t>план </a:t>
            </a:r>
            <a:r>
              <a:rPr lang="ru-RU" sz="1600" b="1" dirty="0" smtClean="0">
                <a:solidFill>
                  <a:srgbClr val="FFFFFF"/>
                </a:solidFill>
                <a:effectLst>
                  <a:outerShdw blurRad="38100" dist="38100" dir="2700000" algn="tl">
                    <a:srgbClr val="000000">
                      <a:alpha val="43137"/>
                    </a:srgbClr>
                  </a:outerShdw>
                </a:effectLst>
                <a:latin typeface="Georgia" pitchFamily="18" charset="0"/>
                <a:cs typeface="+mn-cs"/>
              </a:rPr>
              <a:t>приватизации</a:t>
            </a:r>
            <a:endParaRPr lang="ru-RU" sz="1600" b="1" dirty="0">
              <a:solidFill>
                <a:srgbClr val="FFFFFF"/>
              </a:solidFill>
              <a:effectLst>
                <a:outerShdw blurRad="38100" dist="38100" dir="2700000" algn="tl">
                  <a:srgbClr val="000000">
                    <a:alpha val="43137"/>
                  </a:srgbClr>
                </a:outerShdw>
              </a:effectLst>
              <a:latin typeface="Georgia" pitchFamily="18" charset="0"/>
              <a:cs typeface="+mn-cs"/>
            </a:endParaRPr>
          </a:p>
        </p:txBody>
      </p:sp>
      <p:pic>
        <p:nvPicPr>
          <p:cNvPr id="3" name="Рисунок 2"/>
          <p:cNvPicPr>
            <a:picLocks noChangeAspect="1"/>
          </p:cNvPicPr>
          <p:nvPr/>
        </p:nvPicPr>
        <p:blipFill>
          <a:blip r:embed="rId4" cstate="print"/>
          <a:stretch>
            <a:fillRect/>
          </a:stretch>
        </p:blipFill>
        <p:spPr>
          <a:xfrm>
            <a:off x="5292080" y="1697069"/>
            <a:ext cx="3682628" cy="4777754"/>
          </a:xfrm>
          <a:prstGeom prst="rect">
            <a:avLst/>
          </a:prstGeom>
          <a:effectLst>
            <a:softEdge rad="63500"/>
          </a:effectLst>
        </p:spPr>
      </p:pic>
    </p:spTree>
    <p:extLst>
      <p:ext uri="{BB962C8B-B14F-4D97-AF65-F5344CB8AC3E}">
        <p14:creationId xmlns="" xmlns:p14="http://schemas.microsoft.com/office/powerpoint/2010/main" val="1712155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5648</TotalTime>
  <Words>1576</Words>
  <Application>Microsoft Office PowerPoint</Application>
  <PresentationFormat>Экран (4:3)</PresentationFormat>
  <Paragraphs>133</Paragraphs>
  <Slides>15</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Онуфриева Татьяна Анатольевна</cp:lastModifiedBy>
  <cp:revision>551</cp:revision>
  <dcterms:created xsi:type="dcterms:W3CDTF">2012-09-25T11:49:13Z</dcterms:created>
  <dcterms:modified xsi:type="dcterms:W3CDTF">2019-04-02T11:38:32Z</dcterms:modified>
</cp:coreProperties>
</file>