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4" r:id="rId4"/>
    <p:sldId id="303" r:id="rId5"/>
    <p:sldId id="299" r:id="rId6"/>
    <p:sldId id="298" r:id="rId7"/>
    <p:sldId id="261" r:id="rId8"/>
    <p:sldId id="280" r:id="rId9"/>
    <p:sldId id="281" r:id="rId10"/>
    <p:sldId id="282" r:id="rId11"/>
    <p:sldId id="295" r:id="rId12"/>
    <p:sldId id="262" r:id="rId13"/>
    <p:sldId id="265" r:id="rId14"/>
    <p:sldId id="263" r:id="rId15"/>
    <p:sldId id="264" r:id="rId16"/>
    <p:sldId id="266" r:id="rId17"/>
    <p:sldId id="302" r:id="rId18"/>
    <p:sldId id="301" r:id="rId19"/>
    <p:sldId id="293" r:id="rId20"/>
    <p:sldId id="300" r:id="rId21"/>
    <p:sldId id="292" r:id="rId22"/>
    <p:sldId id="284" r:id="rId23"/>
    <p:sldId id="285" r:id="rId24"/>
    <p:sldId id="267" r:id="rId25"/>
    <p:sldId id="268" r:id="rId26"/>
    <p:sldId id="273" r:id="rId27"/>
    <p:sldId id="297" r:id="rId28"/>
    <p:sldId id="286" r:id="rId29"/>
    <p:sldId id="278" r:id="rId30"/>
    <p:sldId id="276" r:id="rId31"/>
    <p:sldId id="289" r:id="rId32"/>
    <p:sldId id="290" r:id="rId33"/>
    <p:sldId id="291" r:id="rId34"/>
    <p:sldId id="272" r:id="rId35"/>
    <p:sldId id="304" r:id="rId36"/>
    <p:sldId id="279" r:id="rId37"/>
    <p:sldId id="288" r:id="rId38"/>
    <p:sldId id="287" r:id="rId39"/>
    <p:sldId id="275" r:id="rId40"/>
    <p:sldId id="260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B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2" autoAdjust="0"/>
  </p:normalViewPr>
  <p:slideViewPr>
    <p:cSldViewPr>
      <p:cViewPr varScale="1">
        <p:scale>
          <a:sx n="109" d="100"/>
          <a:sy n="109" d="100"/>
        </p:scale>
        <p:origin x="12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6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98000">
              <a:srgbClr val="85C2FF"/>
            </a:gs>
            <a:gs pos="100000">
              <a:srgbClr val="DEDFF2"/>
            </a:gs>
            <a:gs pos="82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udget4me.ru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DCCEC79701285EA34ABBC462ED1626201DF57E2D5278B68F26E1BB56FAAB394C849A5004754E8916E910C5653143FB660DD9113C52F68C81FA75B5BBWFQ2I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arhcity.ru/?page=2371/0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77329E28082A467C56AB895541CCCF1C3E3FE9E2145F2268FF7D7B3F8D25C50D5FD1EC24497550B0E51FEF6FF816EDDA0D1BCB592B597A6mBwAL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918648" cy="4104455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FF0000"/>
                </a:solidFill>
              </a:rPr>
              <a:t>Практика применения механизмов инициативного бюджетирования </a:t>
            </a:r>
            <a:br>
              <a:rPr lang="ru-RU" sz="5000" b="1" dirty="0" smtClean="0">
                <a:solidFill>
                  <a:srgbClr val="FF0000"/>
                </a:solidFill>
              </a:rPr>
            </a:br>
            <a:r>
              <a:rPr lang="ru-RU" sz="5000" b="1" dirty="0" smtClean="0">
                <a:solidFill>
                  <a:srgbClr val="FF0000"/>
                </a:solidFill>
              </a:rPr>
              <a:t>на муниципальном уровне  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8064896" cy="2279104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9600" b="1" dirty="0">
                <a:cs typeface="Times New Roman" pitchFamily="18" charset="0"/>
              </a:rPr>
              <a:t/>
            </a:r>
            <a:br>
              <a:rPr lang="ru-RU" sz="9600" b="1" dirty="0">
                <a:cs typeface="Times New Roman" pitchFamily="18" charset="0"/>
              </a:rPr>
            </a:br>
            <a:r>
              <a:rPr lang="ru-RU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Андреечев Игорь Сергеевич, </a:t>
            </a:r>
          </a:p>
          <a:p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администрации – </a:t>
            </a:r>
            <a:b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правового департамента администрации Губернатора Архангельской области </a:t>
            </a:r>
            <a:b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Правительства Архангельской области </a:t>
            </a:r>
            <a:endParaRPr lang="ru-RU" sz="9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5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r>
              <a:rPr lang="ru-RU" sz="5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2019</a:t>
            </a:r>
            <a:r>
              <a:rPr lang="ru-R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55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55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094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8712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600" b="1" dirty="0" smtClean="0"/>
              <a:t>На портале проектов нормативных правовых актов (http://regulation.gov.ru) </a:t>
            </a:r>
            <a:endParaRPr lang="ru-RU" sz="2600" b="1" dirty="0" smtClean="0"/>
          </a:p>
          <a:p>
            <a:pPr algn="ctr">
              <a:buNone/>
            </a:pPr>
            <a:r>
              <a:rPr lang="ru-RU" sz="2600" b="1" dirty="0" smtClean="0"/>
              <a:t>размещен </a:t>
            </a:r>
            <a:br>
              <a:rPr lang="ru-RU" sz="2600" b="1" dirty="0" smtClean="0"/>
            </a:br>
            <a:r>
              <a:rPr lang="ru-RU" sz="2600" b="1" dirty="0" smtClean="0">
                <a:solidFill>
                  <a:srgbClr val="FF0000"/>
                </a:solidFill>
              </a:rPr>
              <a:t>проект </a:t>
            </a:r>
            <a:r>
              <a:rPr lang="ru-RU" sz="2600" b="1" dirty="0" smtClean="0">
                <a:solidFill>
                  <a:srgbClr val="FF0000"/>
                </a:solidFill>
              </a:rPr>
              <a:t>федерального закона </a:t>
            </a:r>
            <a:r>
              <a:rPr lang="ru-RU" sz="2600" b="1" dirty="0" smtClean="0">
                <a:solidFill>
                  <a:srgbClr val="FF0000"/>
                </a:solidFill>
              </a:rPr>
              <a:t/>
            </a:r>
            <a:br>
              <a:rPr lang="ru-RU" sz="2600" b="1" dirty="0" smtClean="0">
                <a:solidFill>
                  <a:srgbClr val="FF0000"/>
                </a:solidFill>
              </a:rPr>
            </a:br>
            <a:r>
              <a:rPr lang="ru-RU" sz="2600" b="1" dirty="0" smtClean="0">
                <a:solidFill>
                  <a:srgbClr val="FF0000"/>
                </a:solidFill>
              </a:rPr>
              <a:t>«</a:t>
            </a:r>
            <a:r>
              <a:rPr lang="ru-RU" sz="2600" b="1" dirty="0" smtClean="0">
                <a:solidFill>
                  <a:srgbClr val="FF0000"/>
                </a:solidFill>
              </a:rPr>
              <a:t>О внесении изменений в Федеральный закон «Об общих принципах организации местного самоуправления в Российской Федерации» (не внесен для рассмотрения Государственной Думой Федерального Собрания Российской Федерации)</a:t>
            </a:r>
          </a:p>
          <a:p>
            <a:pPr algn="just">
              <a:buNone/>
            </a:pPr>
            <a:endParaRPr lang="ru-RU" sz="2600" b="1" dirty="0" smtClean="0"/>
          </a:p>
          <a:p>
            <a:pPr algn="ctr">
              <a:buNone/>
            </a:pPr>
            <a:r>
              <a:rPr lang="ru-RU" sz="2600" b="1" dirty="0" smtClean="0"/>
              <a:t>Предлагается внести изменения в главу 8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/>
              <a:t>Федерального </a:t>
            </a:r>
            <a:r>
              <a:rPr lang="ru-RU" sz="2600" b="1" dirty="0" smtClean="0"/>
              <a:t>закона  № 131-ФЗ, предусматривающие законодательное закрепление понятий «инициативные проекты» и «инициативные платежи</a:t>
            </a:r>
            <a:r>
              <a:rPr lang="ru-RU" sz="2600" b="1" dirty="0" smtClean="0"/>
              <a:t>»</a:t>
            </a:r>
            <a:endParaRPr lang="ru-RU" sz="26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88640"/>
            <a:ext cx="871296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Инициативный </a:t>
            </a:r>
            <a:r>
              <a:rPr lang="ru-RU" sz="2400" b="1" dirty="0" smtClean="0">
                <a:solidFill>
                  <a:srgbClr val="FF0000"/>
                </a:solidFill>
              </a:rPr>
              <a:t>проект </a:t>
            </a:r>
            <a:r>
              <a:rPr lang="ru-RU" sz="2400" b="1" dirty="0" smtClean="0"/>
              <a:t>– мероприятие (комплекс мероприятий) по решению вопросов местного значения на территории (части территории) муниципального образования, </a:t>
            </a:r>
            <a:r>
              <a:rPr lang="ru-RU" sz="2400" b="1" dirty="0" smtClean="0">
                <a:solidFill>
                  <a:srgbClr val="FF0000"/>
                </a:solidFill>
              </a:rPr>
              <a:t>инициированное и отобранное </a:t>
            </a:r>
            <a:r>
              <a:rPr lang="ru-RU" sz="2400" b="1" dirty="0" smtClean="0"/>
              <a:t>жителями муниципального образования (его части) через установленные законодательством Российской Федерации организованные формы осуществления местного самоуправления, финансовое обеспечение реализации которого осуществляется за счет средств бюджета муниципального образования.</a:t>
            </a:r>
          </a:p>
          <a:p>
            <a:pPr algn="just">
              <a:buNone/>
            </a:pPr>
            <a:endParaRPr lang="ru-RU" sz="2400" b="1" dirty="0" smtClean="0"/>
          </a:p>
          <a:p>
            <a:pPr algn="just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Инициативные платежи </a:t>
            </a:r>
            <a:r>
              <a:rPr lang="ru-RU" sz="2400" b="1" dirty="0" smtClean="0"/>
              <a:t>- денежные средства граждан, индивидуальных предпринимателей и юридических лиц, образованных в соответствии с законодательством Российской Федерации, </a:t>
            </a:r>
            <a:r>
              <a:rPr lang="ru-RU" sz="2400" b="1" dirty="0" smtClean="0">
                <a:solidFill>
                  <a:srgbClr val="FF0000"/>
                </a:solidFill>
              </a:rPr>
              <a:t>уплачиваемые на добровольной основе </a:t>
            </a:r>
            <a:r>
              <a:rPr lang="ru-RU" sz="2400" b="1" dirty="0" smtClean="0"/>
              <a:t>и зачисляемые в соответствии с Бюджетным кодексом Российской Федерации в местный бюджет в целях реализации </a:t>
            </a:r>
            <a:r>
              <a:rPr lang="ru-RU" sz="2400" b="1" dirty="0" smtClean="0">
                <a:solidFill>
                  <a:srgbClr val="FF0000"/>
                </a:solidFill>
              </a:rPr>
              <a:t>инициативных проектов</a:t>
            </a:r>
          </a:p>
          <a:p>
            <a:pPr algn="just">
              <a:buNone/>
            </a:pPr>
            <a:endParaRPr lang="ru-RU" sz="2400" b="1" dirty="0" smtClean="0"/>
          </a:p>
          <a:p>
            <a:pPr algn="just">
              <a:buNone/>
            </a:pPr>
            <a:endParaRPr lang="ru-RU" sz="2400" b="1" dirty="0" smtClean="0"/>
          </a:p>
          <a:p>
            <a:pPr algn="just"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1849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8964488" cy="609397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Концепция развития и регулирования инициативного </a:t>
            </a:r>
            <a:br>
              <a:rPr lang="ru-RU" sz="2600" b="1" dirty="0" smtClean="0">
                <a:solidFill>
                  <a:srgbClr val="FF0000"/>
                </a:solidFill>
              </a:rPr>
            </a:br>
            <a:r>
              <a:rPr lang="ru-RU" sz="2600" b="1" dirty="0" smtClean="0">
                <a:solidFill>
                  <a:srgbClr val="FF0000"/>
                </a:solidFill>
              </a:rPr>
              <a:t>бюджетирования в Российской Федерации </a:t>
            </a:r>
          </a:p>
          <a:p>
            <a:pPr algn="ctr"/>
            <a:r>
              <a:rPr lang="ru-RU" sz="2600" b="1" dirty="0" smtClean="0"/>
              <a:t>(</a:t>
            </a:r>
            <a:r>
              <a:rPr lang="ru-RU" sz="2600" b="1" dirty="0" smtClean="0"/>
              <a:t>одобрена на заседании Рабочей группы Минфина </a:t>
            </a:r>
            <a:r>
              <a:rPr lang="ru-RU" sz="2600" b="1" dirty="0" smtClean="0"/>
              <a:t>России </a:t>
            </a:r>
            <a:br>
              <a:rPr lang="ru-RU" sz="2600" b="1" dirty="0" smtClean="0"/>
            </a:br>
            <a:r>
              <a:rPr lang="ru-RU" sz="2600" b="1" dirty="0" smtClean="0"/>
              <a:t>по </a:t>
            </a:r>
            <a:r>
              <a:rPr lang="ru-RU" sz="2600" b="1" dirty="0" smtClean="0"/>
              <a:t>развитию проекта «Бюджет для граждан»,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/>
              <a:t>протокол </a:t>
            </a:r>
            <a:r>
              <a:rPr lang="ru-RU" sz="2600" b="1" dirty="0" smtClean="0"/>
              <a:t>№ </a:t>
            </a:r>
            <a:r>
              <a:rPr lang="ru-RU" sz="2600" b="1" dirty="0" smtClean="0"/>
              <a:t>1 от </a:t>
            </a:r>
            <a:r>
              <a:rPr lang="ru-RU" sz="2600" b="1" dirty="0" smtClean="0"/>
              <a:t>27 апреля 2016 года</a:t>
            </a:r>
            <a:r>
              <a:rPr lang="ru-RU" sz="2600" b="1" dirty="0" smtClean="0"/>
              <a:t>)</a:t>
            </a:r>
            <a:endParaRPr lang="ru-RU" sz="2600" b="1" dirty="0" smtClean="0"/>
          </a:p>
          <a:p>
            <a:pPr algn="ctr"/>
            <a:r>
              <a:rPr lang="en-US" sz="2600" u="sng" dirty="0" smtClean="0"/>
              <a:t>https</a:t>
            </a:r>
            <a:r>
              <a:rPr lang="en-US" sz="2600" u="sng" dirty="0" smtClean="0"/>
              <a:t>://docplayer.ru/63729686-Koncepciya-razvitiya-i-regulirovaniya-iniciativnogo-byudzhetirovaniya-v-rossiyskoy-federacii.html</a:t>
            </a:r>
            <a:endParaRPr lang="ru-RU" sz="2600" u="sng" dirty="0" smtClean="0"/>
          </a:p>
          <a:p>
            <a:pPr algn="ctr"/>
            <a:endParaRPr lang="ru-RU" sz="2600" b="1" dirty="0" smtClean="0"/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Цель концепции </a:t>
            </a:r>
            <a:r>
              <a:rPr lang="ru-RU" sz="2600" b="1" dirty="0" smtClean="0"/>
              <a:t>- содействие </a:t>
            </a:r>
            <a:r>
              <a:rPr lang="ru-RU" sz="2600" b="1" dirty="0" smtClean="0"/>
              <a:t>формированию программы развития и регулирования инициативного бюджетирования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/>
              <a:t>в </a:t>
            </a:r>
            <a:r>
              <a:rPr lang="ru-RU" sz="2600" b="1" dirty="0" smtClean="0"/>
              <a:t>Российской Федерации и деятельности органов власти субъектов Российской Федерации по использованию существующих и разработке новых практик участия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/>
              <a:t>граждан </a:t>
            </a:r>
            <a:r>
              <a:rPr lang="ru-RU" sz="2600" b="1" dirty="0" smtClean="0"/>
              <a:t>в бюджетном </a:t>
            </a:r>
            <a:r>
              <a:rPr lang="ru-RU" sz="2600" b="1" dirty="0" smtClean="0"/>
              <a:t>процессе</a:t>
            </a:r>
            <a:endParaRPr lang="ru-RU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421102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27065"/>
            <a:ext cx="8496944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endParaRPr lang="ru-RU" sz="3200" dirty="0" smtClean="0"/>
          </a:p>
          <a:p>
            <a:endParaRPr lang="ru-RU" sz="3200" dirty="0"/>
          </a:p>
          <a:p>
            <a:endParaRPr lang="ru-RU" sz="32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5496" y="8012"/>
            <a:ext cx="907300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Основные задачи концепции: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endParaRPr lang="ru-RU" sz="700" b="1" dirty="0" smtClean="0"/>
          </a:p>
          <a:p>
            <a:pPr algn="just"/>
            <a:endParaRPr lang="ru-RU" b="1" dirty="0" smtClean="0"/>
          </a:p>
          <a:p>
            <a:pPr algn="just"/>
            <a:r>
              <a:rPr lang="ru-RU" sz="2000" b="1" dirty="0" smtClean="0"/>
              <a:t>1) координация деятельности основных участников развития и регулирования ИБ на территории Российской Федерации;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2) определение роли ИБ в деятельности по вовлечению граждан в бюджетный процесс;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3) систематизация характеристик процесса развития ИБ;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4) определение механизма участия граждан в решении бюджетных вопросов через выявление устойчивого набора процедур участия и способов и методов организации процесса;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5) определение основных направлений реализации ИБ;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6) установление комплекса деятельности по развертыванию и регулированию ИБ, его организационной структуры и инструментов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6) систематизация экономических и социальных эффектов, выявленных в ходе реализации проектов ИБ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7) разработка набора параметров описания программ и практической реализации ИБ в субъектах Российской </a:t>
            </a:r>
            <a:r>
              <a:rPr lang="ru-RU" sz="2000" b="1" dirty="0" smtClean="0"/>
              <a:t>Федерации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7868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2656"/>
            <a:ext cx="889248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FF0000"/>
                </a:solidFill>
              </a:rPr>
              <a:t>Основные принципы ИБ по концепции:</a:t>
            </a:r>
            <a:endParaRPr lang="ru-RU" sz="2300" b="1" dirty="0" smtClean="0">
              <a:solidFill>
                <a:srgbClr val="FF0000"/>
              </a:solidFill>
            </a:endParaRPr>
          </a:p>
          <a:p>
            <a:pPr algn="ctr"/>
            <a:endParaRPr lang="ru-RU" sz="2300" b="1" dirty="0" smtClean="0"/>
          </a:p>
          <a:p>
            <a:pPr algn="ctr"/>
            <a:r>
              <a:rPr lang="ru-RU" sz="2300" b="1" i="1" dirty="0" smtClean="0">
                <a:solidFill>
                  <a:srgbClr val="FF0000"/>
                </a:solidFill>
              </a:rPr>
              <a:t>1. Принцип эффективности использования </a:t>
            </a:r>
            <a:r>
              <a:rPr lang="ru-RU" sz="2300" b="1" i="1" dirty="0" smtClean="0">
                <a:solidFill>
                  <a:srgbClr val="FF0000"/>
                </a:solidFill>
              </a:rPr>
              <a:t/>
            </a:r>
            <a:br>
              <a:rPr lang="ru-RU" sz="2300" b="1" i="1" dirty="0" smtClean="0">
                <a:solidFill>
                  <a:srgbClr val="FF0000"/>
                </a:solidFill>
              </a:rPr>
            </a:br>
            <a:r>
              <a:rPr lang="ru-RU" sz="2300" b="1" i="1" dirty="0" smtClean="0">
                <a:solidFill>
                  <a:srgbClr val="FF0000"/>
                </a:solidFill>
              </a:rPr>
              <a:t>бюджетных </a:t>
            </a:r>
            <a:r>
              <a:rPr lang="ru-RU" sz="2300" b="1" i="1" dirty="0" smtClean="0">
                <a:solidFill>
                  <a:srgbClr val="FF0000"/>
                </a:solidFill>
              </a:rPr>
              <a:t>средств</a:t>
            </a:r>
          </a:p>
          <a:p>
            <a:pPr algn="ctr"/>
            <a:r>
              <a:rPr lang="ru-RU" sz="2300" b="1" dirty="0" smtClean="0"/>
              <a:t>При </a:t>
            </a:r>
            <a:r>
              <a:rPr lang="ru-RU" sz="2300" b="1" dirty="0" smtClean="0"/>
              <a:t>составлении и исполнении бюджетов участники бюджетного процесса в рамках установленных им бюджетных полномочий должны исходить из необходимости достижения заданных результатов с использованием наименьшего объема средств (экономности) и (или) достижения наилучшего результата с использованием определенного бюджетом объема средств (результативности).</a:t>
            </a:r>
          </a:p>
          <a:p>
            <a:pPr algn="ctr"/>
            <a:endParaRPr lang="ru-RU" sz="2300" b="1" dirty="0" smtClean="0"/>
          </a:p>
          <a:p>
            <a:pPr algn="ctr"/>
            <a:r>
              <a:rPr lang="ru-RU" sz="2300" b="1" i="1" dirty="0" smtClean="0">
                <a:solidFill>
                  <a:srgbClr val="FF0000"/>
                </a:solidFill>
              </a:rPr>
              <a:t>    2. Принцип прозрачности (открытости)</a:t>
            </a:r>
          </a:p>
          <a:p>
            <a:pPr algn="ctr"/>
            <a:r>
              <a:rPr lang="ru-RU" sz="2300" b="1" dirty="0" smtClean="0"/>
              <a:t>Обязательное </a:t>
            </a:r>
            <a:r>
              <a:rPr lang="ru-RU" sz="2300" b="1" dirty="0" smtClean="0"/>
              <a:t>опубликование в средствах массовой информации утвержденных бюджетов и отчетов об их исполнении, полноту представления информации о ходе исполнения бюджетов, а также </a:t>
            </a:r>
          </a:p>
          <a:p>
            <a:pPr algn="ctr"/>
            <a:r>
              <a:rPr lang="ru-RU" sz="2300" b="1" dirty="0" smtClean="0"/>
              <a:t>доступность иных сведений о бюджетах, а также обязательная открытость для общества проектов </a:t>
            </a:r>
            <a:r>
              <a:rPr lang="ru-RU" sz="2300" b="1" dirty="0" smtClean="0"/>
              <a:t>бюджетов</a:t>
            </a:r>
            <a:endParaRPr lang="ru-RU" sz="2300" b="1" i="1" dirty="0" smtClean="0"/>
          </a:p>
          <a:p>
            <a:pPr algn="ctr"/>
            <a:endParaRPr lang="ru-RU" sz="2300" b="1" dirty="0" smtClean="0"/>
          </a:p>
          <a:p>
            <a:pPr algn="ctr"/>
            <a:endParaRPr lang="ru-RU" sz="2300" b="1" dirty="0" smtClean="0"/>
          </a:p>
        </p:txBody>
      </p:sp>
    </p:spTree>
    <p:extLst>
      <p:ext uri="{BB962C8B-B14F-4D97-AF65-F5344CB8AC3E}">
        <p14:creationId xmlns:p14="http://schemas.microsoft.com/office/powerpoint/2010/main" val="284259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846640" cy="630932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3600" u="sng" dirty="0"/>
              <a:t/>
            </a:r>
            <a:br>
              <a:rPr lang="ru-RU" sz="3600" u="sng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2700" dirty="0"/>
              <a:t> </a:t>
            </a:r>
            <a:r>
              <a:rPr lang="ru-RU" dirty="0" smtClean="0">
                <a:cs typeface="Times New Roman" pitchFamily="18" charset="0"/>
              </a:rPr>
              <a:t/>
            </a:r>
            <a:br>
              <a:rPr lang="ru-RU" dirty="0" smtClean="0">
                <a:cs typeface="Times New Roman" pitchFamily="18" charset="0"/>
              </a:rPr>
            </a:b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551275"/>
            <a:ext cx="7704856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sz="1600" b="1" dirty="0" smtClean="0"/>
          </a:p>
          <a:p>
            <a:pPr algn="ctr"/>
            <a:endParaRPr lang="ru-RU" sz="1600" b="1" dirty="0"/>
          </a:p>
          <a:p>
            <a:pPr algn="ctr"/>
            <a:endParaRPr lang="ru-RU" sz="1600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6632"/>
            <a:ext cx="8964488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i="1" dirty="0" smtClean="0">
                <a:solidFill>
                  <a:srgbClr val="FF0000"/>
                </a:solidFill>
              </a:rPr>
              <a:t>3. Принцип равной доступности</a:t>
            </a:r>
          </a:p>
          <a:p>
            <a:endParaRPr lang="ru-RU" sz="2300" b="1" dirty="0" smtClean="0"/>
          </a:p>
          <a:p>
            <a:pPr algn="ctr"/>
            <a:r>
              <a:rPr lang="ru-RU" sz="2300" b="1" dirty="0" smtClean="0"/>
              <a:t>Каждый имеет равные права на участие в основных мероприятиях  ИБ права на доступ к информационным материалам и консультативную поддержку</a:t>
            </a:r>
          </a:p>
          <a:p>
            <a:pPr algn="ctr"/>
            <a:endParaRPr lang="ru-RU" sz="2300" b="1" dirty="0" smtClean="0"/>
          </a:p>
          <a:p>
            <a:pPr algn="ctr"/>
            <a:r>
              <a:rPr lang="ru-RU" sz="2300" b="1" i="1" dirty="0" smtClean="0">
                <a:solidFill>
                  <a:srgbClr val="FF0000"/>
                </a:solidFill>
              </a:rPr>
              <a:t>4. Принцип комплексности деятельности</a:t>
            </a:r>
          </a:p>
          <a:p>
            <a:pPr algn="ctr"/>
            <a:r>
              <a:rPr lang="ru-RU" sz="2300" b="1" dirty="0" smtClean="0"/>
              <a:t>Все участники процесса развития и регулирования ИБ действуют одновременно и в соответствии со своими собственными задачами, опираясь при этом на общие принципы, универсальные инструменты и апробированные механизмы участия граждан в практиках</a:t>
            </a:r>
          </a:p>
          <a:p>
            <a:pPr algn="ctr"/>
            <a:endParaRPr lang="ru-RU" sz="23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300" b="1" i="1" dirty="0" smtClean="0">
                <a:solidFill>
                  <a:srgbClr val="FF0000"/>
                </a:solidFill>
              </a:rPr>
              <a:t>5. Принцип инициативности </a:t>
            </a:r>
            <a:endParaRPr lang="ru-RU" sz="23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300" b="1" dirty="0" smtClean="0"/>
              <a:t>Участие в мероприятиях, реализуемых в рамках программ развития и регулирования ИБ, носит инициативный, заявительный характер. Все участники принимают решение о запуске ИБ самостоятельно, выдвигая идеи и подавая заявки на участие в мероприятиях ИБ без давления извне.</a:t>
            </a:r>
            <a:endParaRPr lang="ru-RU" sz="2300" b="1" i="1" dirty="0"/>
          </a:p>
        </p:txBody>
      </p:sp>
    </p:spTree>
    <p:extLst>
      <p:ext uri="{BB962C8B-B14F-4D97-AF65-F5344CB8AC3E}">
        <p14:creationId xmlns:p14="http://schemas.microsoft.com/office/powerpoint/2010/main" val="426907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47205"/>
            <a:ext cx="7632848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sz="1600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endParaRPr lang="ru-RU" sz="1400" dirty="0"/>
          </a:p>
          <a:p>
            <a:pPr algn="ctr"/>
            <a:endParaRPr lang="ru-RU" sz="1200" b="1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07504" y="593043"/>
            <a:ext cx="896448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Инициативное бюджетирование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включено в</a:t>
            </a:r>
            <a:b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lang="ru-RU" sz="2500" b="1" dirty="0">
                <a:ea typeface="Times New Roman" pitchFamily="18" charset="0"/>
                <a:cs typeface="Arial" pitchFamily="34" charset="0"/>
              </a:rPr>
              <a:t/>
            </a:r>
            <a:br>
              <a:rPr lang="ru-RU" sz="2500" b="1" dirty="0">
                <a:ea typeface="Times New Roman" pitchFamily="18" charset="0"/>
                <a:cs typeface="Arial" pitchFamily="34" charset="0"/>
              </a:rPr>
            </a:b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Основные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направления деятельности Правительства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России,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утвержденные Правительством</a:t>
            </a:r>
            <a:r>
              <a:rPr kumimoji="0" lang="ru-RU" sz="2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России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29 сентября 2018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года</a:t>
            </a:r>
            <a:b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lang="ru-RU" sz="2500" b="1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/>
            </a:r>
            <a:br>
              <a:rPr lang="ru-RU" sz="2500" b="1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</a:b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качестве мероприятия по «внедрению и обучению механизмам участия граждан Российской Федерации в решении вопросов социально-экономического развития соответствующих территорий на основе широко распространенной в мире концепции </a:t>
            </a:r>
            <a:r>
              <a:rPr kumimoji="0" lang="ru-RU" sz="25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партисипаторного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(инициативного) бюджетирования</a:t>
            </a: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»</a:t>
            </a:r>
            <a:b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r>
              <a:rPr lang="ru-RU" sz="1600" b="1" i="1" dirty="0" smtClean="0">
                <a:ea typeface="Times New Roman" pitchFamily="18" charset="0"/>
                <a:cs typeface="Arial" pitchFamily="34" charset="0"/>
              </a:rPr>
              <a:t>(</a:t>
            </a:r>
            <a:r>
              <a:rPr lang="ru-RU" sz="1600" i="1" dirty="0"/>
              <a:t>рост доли субъектов Российской Федерации, утвердивших программу (мероприятия) по развитию инициативного бюджетирования в составе государственных программ субъекта Российской Федерации, в общем количестве субъектов Российской Федерации до 50 </a:t>
            </a:r>
            <a:r>
              <a:rPr lang="ru-RU" sz="1600" i="1" dirty="0" smtClean="0"/>
              <a:t>процентов</a:t>
            </a:r>
            <a:r>
              <a:rPr lang="ru-RU" sz="1600" b="1" i="1" dirty="0" smtClean="0">
                <a:ea typeface="Times New Roman" pitchFamily="18" charset="0"/>
                <a:cs typeface="Arial" pitchFamily="34" charset="0"/>
              </a:rPr>
              <a:t>)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63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47205"/>
            <a:ext cx="7632848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sz="1600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endParaRPr lang="ru-RU" sz="1400" dirty="0"/>
          </a:p>
          <a:p>
            <a:pPr algn="ctr"/>
            <a:endParaRPr lang="ru-RU" sz="1200" b="1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07504" y="300657"/>
            <a:ext cx="8964488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Постановление 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Правительства России от 15 апреля 2014 года № 320 «Об </a:t>
            </a:r>
            <a:r>
              <a:rPr lang="ru-RU" sz="2000" b="1" dirty="0">
                <a:solidFill>
                  <a:srgbClr val="FF0000"/>
                </a:solidFill>
              </a:rPr>
              <a:t>утверждении государственной программы Российской Федерации </a:t>
            </a:r>
            <a:r>
              <a:rPr lang="ru-RU" sz="2000" b="1" dirty="0" smtClean="0">
                <a:solidFill>
                  <a:srgbClr val="FF0000"/>
                </a:solidFill>
              </a:rPr>
              <a:t>«Управление </a:t>
            </a:r>
            <a:r>
              <a:rPr lang="ru-RU" sz="2000" b="1" dirty="0">
                <a:solidFill>
                  <a:srgbClr val="FF0000"/>
                </a:solidFill>
              </a:rPr>
              <a:t>государственными финансами и регулирование финансовых </a:t>
            </a:r>
            <a:r>
              <a:rPr lang="ru-RU" sz="2000" b="1" dirty="0" smtClean="0">
                <a:solidFill>
                  <a:srgbClr val="FF0000"/>
                </a:solidFill>
              </a:rPr>
              <a:t>рынков»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/>
            </a:r>
            <a:br>
              <a:rPr lang="ru-RU" sz="1800" b="1" dirty="0">
                <a:solidFill>
                  <a:srgbClr val="FF0000"/>
                </a:solidFill>
              </a:rPr>
            </a:br>
            <a:r>
              <a:rPr lang="ru-RU" sz="1800" b="1" dirty="0"/>
              <a:t>показатель 1.4 </a:t>
            </a:r>
            <a:r>
              <a:rPr lang="ru-RU" sz="1800" b="1" dirty="0" smtClean="0"/>
              <a:t>«Количество </a:t>
            </a:r>
            <a:r>
              <a:rPr lang="ru-RU" sz="1800" b="1" dirty="0"/>
              <a:t>субъектов Российской Федерации, утвердивших в составе нормативных правовых актов программы (мероприятия) о реализации на их территории инициативного </a:t>
            </a:r>
            <a:r>
              <a:rPr lang="ru-RU" sz="1800" b="1" dirty="0" smtClean="0"/>
              <a:t>бюджетирования» (с 33 до 62 регионов)</a:t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/>
              <a:t>повышение информированности граждан о</a:t>
            </a:r>
            <a:br>
              <a:rPr lang="ru-RU" sz="1800" b="1" dirty="0"/>
            </a:br>
            <a:r>
              <a:rPr lang="ru-RU" sz="1800" b="1" dirty="0"/>
              <a:t>возможности участвовать в практиках инициативного бюджетирования	</a:t>
            </a:r>
            <a:br>
              <a:rPr lang="ru-RU" sz="1800" b="1" dirty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В </a:t>
            </a:r>
            <a:r>
              <a:rPr lang="ru-RU" sz="1800" b="1" dirty="0"/>
              <a:t>целях повышения прозрачности информации в сфере управления общественными финансами, а также обеспечения вовлечения граждан в обсуждение бюджетных решений и осуществление контроля за эффективностью и результативностью их исполнения предусматриваются:</a:t>
            </a:r>
            <a:br>
              <a:rPr lang="ru-RU" sz="1800" b="1" dirty="0"/>
            </a:br>
            <a:r>
              <a:rPr lang="ru-RU" sz="1800" b="1" dirty="0" smtClean="0"/>
              <a:t>- содействие </a:t>
            </a:r>
            <a:r>
              <a:rPr lang="ru-RU" sz="1800" b="1" dirty="0"/>
              <a:t>созданию условий для реализации практики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инициативного </a:t>
            </a:r>
            <a:r>
              <a:rPr lang="ru-RU" sz="1800" b="1" dirty="0"/>
              <a:t>бюджетирования на уровне субъектов Российской Федерации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и </a:t>
            </a:r>
            <a:r>
              <a:rPr lang="ru-RU" sz="1800" b="1" dirty="0"/>
              <a:t>муниципальных образований;</a:t>
            </a:r>
            <a:br>
              <a:rPr lang="ru-RU" sz="1800" b="1" dirty="0"/>
            </a:b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</a:b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21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47205"/>
            <a:ext cx="7632848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sz="1600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endParaRPr lang="ru-RU" sz="1400" dirty="0"/>
          </a:p>
          <a:p>
            <a:pPr algn="ctr"/>
            <a:endParaRPr lang="ru-RU" sz="1200" b="1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07504" y="469934"/>
            <a:ext cx="896448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smtClean="0">
                <a:ea typeface="Times New Roman" pitchFamily="18" charset="0"/>
                <a:cs typeface="Arial" pitchFamily="34" charset="0"/>
              </a:rPr>
              <a:t/>
            </a:r>
            <a:br>
              <a:rPr lang="en-US" sz="2800" b="1" dirty="0" smtClean="0">
                <a:ea typeface="Times New Roman" pitchFamily="18" charset="0"/>
                <a:cs typeface="Arial" pitchFamily="34" charset="0"/>
              </a:rPr>
            </a:br>
            <a:r>
              <a:rPr lang="ru-RU" sz="2800" b="1" dirty="0" smtClean="0">
                <a:ea typeface="Times New Roman" pitchFamily="18" charset="0"/>
                <a:cs typeface="Arial" pitchFamily="34" charset="0"/>
              </a:rPr>
              <a:t/>
            </a:r>
            <a:br>
              <a:rPr lang="ru-RU" sz="2800" b="1" dirty="0" smtClean="0">
                <a:ea typeface="Times New Roman" pitchFamily="18" charset="0"/>
                <a:cs typeface="Arial" pitchFamily="34" charset="0"/>
              </a:rPr>
            </a:br>
            <a:r>
              <a:rPr lang="ru-RU" sz="2800" b="1" dirty="0">
                <a:solidFill>
                  <a:srgbClr val="FF0000"/>
                </a:solidFill>
              </a:rPr>
              <a:t>Концепция повышения эффективности </a:t>
            </a: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бюджетных </a:t>
            </a:r>
            <a:r>
              <a:rPr lang="ru-RU" sz="2800" b="1" dirty="0">
                <a:solidFill>
                  <a:srgbClr val="FF0000"/>
                </a:solidFill>
              </a:rPr>
              <a:t>расходов в 2019 - 2024 </a:t>
            </a:r>
            <a:r>
              <a:rPr lang="ru-RU" sz="2800" b="1" dirty="0" smtClean="0">
                <a:solidFill>
                  <a:srgbClr val="FF0000"/>
                </a:solidFill>
              </a:rPr>
              <a:t>годах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распоряжение </a:t>
            </a:r>
            <a:r>
              <a:rPr lang="ru-RU" sz="2800" b="1" dirty="0" smtClean="0"/>
              <a:t>Правительства </a:t>
            </a:r>
            <a:r>
              <a:rPr lang="ru-RU" sz="2800" b="1" dirty="0" smtClean="0"/>
              <a:t>России </a:t>
            </a:r>
            <a:br>
              <a:rPr lang="ru-RU" sz="2800" b="1" dirty="0" smtClean="0"/>
            </a:br>
            <a:r>
              <a:rPr lang="ru-RU" sz="2800" b="1" dirty="0" smtClean="0"/>
              <a:t>от 31 января 2019 года N 117-р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Субъектам Российской Федерации и органам местного самоуправления рекомендовано </a:t>
            </a:r>
            <a:r>
              <a:rPr lang="ru-RU" sz="2800" b="1" dirty="0" smtClean="0"/>
              <a:t>руководствоваться Концепцией при формировании документов, определяющих направления повышения эффективности бюджетных </a:t>
            </a:r>
            <a:r>
              <a:rPr lang="ru-RU" sz="2800" b="1" dirty="0" smtClean="0"/>
              <a:t>расходов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74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500" b="1" dirty="0" smtClean="0"/>
              <a:t>Основные мероприятия Концепции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Autofit/>
          </a:bodyPr>
          <a:lstStyle/>
          <a:p>
            <a:pPr algn="just"/>
            <a:r>
              <a:rPr lang="ru-RU" sz="2100" b="1" dirty="0" smtClean="0"/>
              <a:t>определение правовых основ ИБ и наделение органов государственной власти субъектов Российской Федерации и органов местного самоуправления полномочиями по установлению особенностей реализации ИБ;</a:t>
            </a:r>
          </a:p>
          <a:p>
            <a:pPr algn="just"/>
            <a:r>
              <a:rPr lang="ru-RU" sz="2100" b="1" dirty="0" smtClean="0"/>
              <a:t>включение ИБ в состав возможных механизмов реализации различных мероприятий, направленных в том числе на развитие городской среды;</a:t>
            </a:r>
          </a:p>
          <a:p>
            <a:pPr algn="just"/>
            <a:r>
              <a:rPr lang="ru-RU" sz="2100" b="1" dirty="0" smtClean="0"/>
              <a:t>разработка методических рекомендаций для органов государственной власти субъектов Российской Федерации, органов местного самоуправления и граждан по подготовке и реализации проектов ИБ;</a:t>
            </a:r>
          </a:p>
          <a:p>
            <a:pPr algn="just"/>
            <a:r>
              <a:rPr lang="ru-RU" sz="2100" b="1" dirty="0" smtClean="0"/>
              <a:t>обобщение и распространение лучших региональных (муниципальных) практик реализации проектов ИБ;</a:t>
            </a:r>
          </a:p>
          <a:p>
            <a:pPr algn="just"/>
            <a:r>
              <a:rPr lang="ru-RU" sz="2100" b="1" dirty="0" smtClean="0"/>
              <a:t>формирование и обеспечение свободного доступа к обучающим и информационным материалам по практикам ИБ для граждан –потенциальных участников этих практик и их организаторов</a:t>
            </a:r>
            <a:endParaRPr lang="ru-RU" sz="21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73051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Правовым департаментом органам местного самоуправления муниципальных образований </a:t>
            </a:r>
            <a:r>
              <a:rPr lang="ru-RU" sz="2800" b="1" dirty="0" smtClean="0"/>
              <a:t>для </a:t>
            </a:r>
            <a:r>
              <a:rPr lang="ru-RU" sz="2800" b="1" dirty="0" smtClean="0"/>
              <a:t>применения в работе по вопросу инициативного бюджетирования  подготовлено и направлено </a:t>
            </a:r>
            <a:r>
              <a:rPr lang="ru-RU" sz="2800" b="1" dirty="0" smtClean="0">
                <a:solidFill>
                  <a:srgbClr val="FF0000"/>
                </a:solidFill>
              </a:rPr>
              <a:t>информационное письмо «Об инициативном бюджетировании», </a:t>
            </a:r>
            <a:r>
              <a:rPr lang="ru-RU" sz="2800" b="1" dirty="0" smtClean="0"/>
              <a:t>содержащее</a:t>
            </a:r>
          </a:p>
          <a:p>
            <a:pPr algn="ctr"/>
            <a:r>
              <a:rPr lang="ru-RU" sz="2800" b="1" dirty="0" smtClean="0"/>
              <a:t>- анализ </a:t>
            </a:r>
            <a:r>
              <a:rPr lang="ru-RU" sz="2800" b="1" dirty="0" smtClean="0"/>
              <a:t>правотворчества в сфере ИБ,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- обзор </a:t>
            </a:r>
            <a:r>
              <a:rPr lang="ru-RU" sz="2800" b="1" dirty="0" smtClean="0"/>
              <a:t>практик субъектов Российской Федерации и муниципальных образований в сфере ИБ,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- ссылки </a:t>
            </a:r>
            <a:r>
              <a:rPr lang="ru-RU" sz="2800" b="1" dirty="0" smtClean="0"/>
              <a:t>на статьи (проекты, программы), имеющиеся в информационно-телекоммуникационной сети «Интернет» по вопросу ИБ</a:t>
            </a:r>
          </a:p>
          <a:p>
            <a:pPr algn="ctr"/>
            <a:r>
              <a:rPr lang="ru-RU" sz="2800" b="1" dirty="0" smtClean="0">
                <a:latin typeface="+mj-lt"/>
                <a:ea typeface="Times New Roman"/>
                <a:cs typeface="Times New Roman"/>
              </a:rPr>
              <a:t>(</a:t>
            </a:r>
            <a:r>
              <a:rPr lang="ru-RU" sz="2800" b="1" dirty="0" smtClean="0">
                <a:latin typeface="+mj-lt"/>
                <a:ea typeface="Times New Roman"/>
                <a:cs typeface="Times New Roman"/>
              </a:rPr>
              <a:t>информационное письмо от </a:t>
            </a:r>
            <a:r>
              <a:rPr lang="ru-RU" sz="2800" b="1" dirty="0" smtClean="0">
                <a:latin typeface="+mj-lt"/>
                <a:ea typeface="Times New Roman"/>
                <a:cs typeface="Times New Roman"/>
              </a:rPr>
              <a:t>5 ноября 2019 </a:t>
            </a:r>
            <a:br>
              <a:rPr lang="ru-RU" sz="2800" b="1" dirty="0" smtClean="0">
                <a:latin typeface="+mj-lt"/>
                <a:ea typeface="Times New Roman"/>
                <a:cs typeface="Times New Roman"/>
              </a:rPr>
            </a:br>
            <a:r>
              <a:rPr lang="ru-RU" sz="2800" b="1" dirty="0" smtClean="0">
                <a:latin typeface="+mj-lt"/>
                <a:ea typeface="Times New Roman"/>
                <a:cs typeface="Times New Roman"/>
              </a:rPr>
              <a:t>года № </a:t>
            </a:r>
            <a:r>
              <a:rPr lang="ru-RU" sz="2800" b="1" dirty="0" smtClean="0">
                <a:latin typeface="+mj-lt"/>
                <a:ea typeface="Times New Roman"/>
                <a:cs typeface="Times New Roman"/>
              </a:rPr>
              <a:t>09-03/1465</a:t>
            </a:r>
            <a:r>
              <a:rPr lang="ru-RU" sz="2800" b="1" dirty="0" smtClean="0">
                <a:latin typeface="+mj-lt"/>
                <a:ea typeface="Times New Roman"/>
                <a:cs typeface="Times New Roman"/>
              </a:rPr>
              <a:t>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208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47205"/>
            <a:ext cx="7632848" cy="15696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sz="1600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endParaRPr lang="ru-RU" sz="1400" dirty="0"/>
          </a:p>
          <a:p>
            <a:pPr algn="ctr"/>
            <a:endParaRPr lang="ru-RU" sz="1200" b="1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07504" y="-53288"/>
            <a:ext cx="896448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200" b="1" dirty="0" smtClean="0"/>
              <a:t>Методические рекомендации органам исполнительной власти субъектов Российской Федерации и органам местного самоуправления, способствующие увеличению доходной базы бюджетов субъектов Российской Федерации и муниципальных образований </a:t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/>
              <a:t>2.2. Активизация работы по выявлению </a:t>
            </a:r>
            <a:r>
              <a:rPr lang="ru-RU" sz="2200" b="1" dirty="0" smtClean="0"/>
              <a:t>потенциальных </a:t>
            </a:r>
            <a:r>
              <a:rPr lang="ru-RU" sz="2200" b="1" dirty="0"/>
              <a:t>доходных источников бюджетов</a:t>
            </a:r>
            <a:r>
              <a:rPr lang="ru-RU" sz="2200" b="1" dirty="0" smtClean="0"/>
              <a:t>.</a:t>
            </a:r>
            <a:br>
              <a:rPr lang="ru-RU" sz="2200" b="1" dirty="0" smtClean="0"/>
            </a:br>
            <a:r>
              <a:rPr lang="ru-RU" sz="2200" b="1" dirty="0" smtClean="0"/>
              <a:t>… </a:t>
            </a:r>
            <a:r>
              <a:rPr lang="ru-RU" sz="2200" b="1" dirty="0"/>
              <a:t>внедрение передового опыта других регионов по реализации проектов, </a:t>
            </a:r>
            <a:r>
              <a:rPr lang="ru-RU" sz="2200" b="1" dirty="0" smtClean="0"/>
              <a:t>частично </a:t>
            </a:r>
            <a:r>
              <a:rPr lang="ru-RU" sz="2200" b="1" dirty="0"/>
              <a:t>финансируемых за счет инициативных платежей граждан </a:t>
            </a:r>
            <a:r>
              <a:rPr lang="ru-RU" sz="2200" b="1" dirty="0" smtClean="0"/>
              <a:t>в </a:t>
            </a:r>
            <a:r>
              <a:rPr lang="ru-RU" sz="2200" b="1" dirty="0"/>
              <a:t>порядке инициативного </a:t>
            </a:r>
            <a:r>
              <a:rPr lang="ru-RU" sz="2200" b="1" dirty="0" smtClean="0"/>
              <a:t>бюджетирования</a:t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1400" b="1" dirty="0"/>
              <a:t>2.2.7. Внедрение передового опыта регионов по реализации проектов, частично финансируемых за счет инициативных платежей граждан.</a:t>
            </a:r>
            <a:br>
              <a:rPr lang="ru-RU" sz="1400" b="1" dirty="0"/>
            </a:br>
            <a:r>
              <a:rPr lang="ru-RU" sz="1400" dirty="0"/>
              <a:t>Ряд проблем местного уровня может быть решен и решается с использованием самообложения граждан.</a:t>
            </a:r>
            <a:br>
              <a:rPr lang="ru-RU" sz="1400" dirty="0"/>
            </a:br>
            <a:r>
              <a:rPr lang="ru-RU" sz="1400" dirty="0"/>
              <a:t>Регионам и муниципалитетам при этом рекомендуется развивать институты </a:t>
            </a:r>
            <a:r>
              <a:rPr lang="ru-RU" sz="1400" dirty="0" err="1"/>
              <a:t>софинансирования</a:t>
            </a:r>
            <a:r>
              <a:rPr lang="ru-RU" sz="1400" dirty="0"/>
              <a:t> и самообложения граждан, уделяя особое внимание инициативному бюджетированию, т.е. бюджетному </a:t>
            </a:r>
            <a:r>
              <a:rPr lang="ru-RU" sz="1400" dirty="0" err="1"/>
              <a:t>софинансированию</a:t>
            </a:r>
            <a:r>
              <a:rPr lang="ru-RU" sz="1400" dirty="0"/>
              <a:t> инициатив, возникающих и получающих поддержку на местах в виде инициативных платежей граждан. Добровольный характер таких платежей позволяет избежать проблем с организацией самообложения.</a:t>
            </a:r>
            <a:br>
              <a:rPr lang="ru-RU" sz="1400" dirty="0"/>
            </a:br>
            <a:r>
              <a:rPr lang="ru-RU" sz="1400" dirty="0"/>
              <a:t>Для успешного применения подобного опыта необходимо разработать предложения по его внедрению и утвердить соответствующий законодательный и (или) нормативный правовой акт в соответствующем регионе и муниципальном образовании.</a:t>
            </a:r>
            <a:br>
              <a:rPr lang="ru-RU" sz="1400" dirty="0"/>
            </a:br>
            <a:r>
              <a:rPr lang="ru-RU" sz="1400" dirty="0"/>
              <a:t>В ходе разработки предложений рекомендуется учитывать открытость и прозрачность процедур отбора проектов и расходования средств</a:t>
            </a:r>
            <a:r>
              <a:rPr lang="ru-RU" sz="1400" dirty="0" smtClean="0"/>
              <a:t>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83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784976" cy="68407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Комитет </a:t>
            </a:r>
            <a:r>
              <a:rPr lang="ru-RU" sz="2800" b="1" dirty="0" smtClean="0">
                <a:solidFill>
                  <a:srgbClr val="FF0000"/>
                </a:solidFill>
              </a:rPr>
              <a:t>гражданских инициатив </a:t>
            </a:r>
            <a:endParaRPr lang="ru-RU" sz="2800" b="1" dirty="0" smtClean="0"/>
          </a:p>
          <a:p>
            <a:pPr algn="ctr">
              <a:buNone/>
            </a:pPr>
            <a:r>
              <a:rPr lang="ru-RU" sz="2800" b="1" dirty="0" smtClean="0"/>
              <a:t>Портал «</a:t>
            </a:r>
            <a:r>
              <a:rPr lang="ru-RU" sz="2800" b="1" dirty="0" smtClean="0"/>
              <a:t>Инициативное </a:t>
            </a:r>
            <a:r>
              <a:rPr lang="ru-RU" sz="2800" b="1" dirty="0" smtClean="0"/>
              <a:t>бюджетирование» - база </a:t>
            </a:r>
            <a:r>
              <a:rPr lang="ru-RU" sz="2800" b="1" dirty="0" smtClean="0"/>
              <a:t>практик гражданских </a:t>
            </a:r>
            <a:r>
              <a:rPr lang="ru-RU" sz="2800" b="1" dirty="0" smtClean="0"/>
              <a:t>инициатив </a:t>
            </a:r>
            <a:r>
              <a:rPr lang="ru-RU" sz="2800" b="1" dirty="0" smtClean="0"/>
              <a:t>по решению вопросов местного значения при непосредственном участии граждан: </a:t>
            </a:r>
            <a:r>
              <a:rPr lang="ru-RU" sz="2800" b="1" u="sng" dirty="0" smtClean="0">
                <a:hlinkClick r:id="rId2"/>
              </a:rPr>
              <a:t>http://</a:t>
            </a:r>
            <a:r>
              <a:rPr lang="ru-RU" sz="2800" b="1" u="sng" dirty="0" smtClean="0">
                <a:hlinkClick r:id="rId2"/>
              </a:rPr>
              <a:t>budget4me.ru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  <a:p>
            <a:pPr algn="ctr">
              <a:buNone/>
            </a:pPr>
            <a:r>
              <a:rPr lang="ru-RU" sz="2800" b="1" dirty="0" smtClean="0"/>
              <a:t>Главный </a:t>
            </a:r>
            <a:r>
              <a:rPr lang="ru-RU" sz="2800" b="1" dirty="0" smtClean="0"/>
              <a:t>акцент портала – повышение эффективности бюджетных расходов за счет вовлечения граждан в процессы принятия решений на местном уровне и усиление общественного контроля.</a:t>
            </a:r>
            <a:br>
              <a:rPr lang="ru-RU" sz="2800" b="1" dirty="0" smtClean="0"/>
            </a:br>
            <a:endParaRPr lang="ru-RU" sz="2800" b="1" dirty="0" smtClean="0"/>
          </a:p>
          <a:p>
            <a:pPr algn="ctr">
              <a:buNone/>
            </a:pPr>
            <a:r>
              <a:rPr lang="ru-RU" sz="2800" b="1" dirty="0" smtClean="0"/>
              <a:t>На </a:t>
            </a:r>
            <a:r>
              <a:rPr lang="ru-RU" sz="2800" b="1" dirty="0" smtClean="0"/>
              <a:t>данном портале размещены информационные материалы и статьи по ИБ, материалы конференций по ИБ, новости субъектов Российской Федерации и муниципальных образований на тему </a:t>
            </a:r>
            <a:r>
              <a:rPr lang="ru-RU" sz="2800" b="1" dirty="0" smtClean="0"/>
              <a:t>ИБ</a:t>
            </a:r>
            <a:endParaRPr lang="ru-RU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264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b="1" dirty="0" smtClean="0">
                <a:solidFill>
                  <a:srgbClr val="FF0000"/>
                </a:solidFill>
              </a:rPr>
              <a:t>Основные критерии отнесения практики к ИБ</a:t>
            </a:r>
          </a:p>
          <a:p>
            <a:pPr algn="just"/>
            <a:r>
              <a:rPr lang="ru-RU" sz="2200" b="1" dirty="0" smtClean="0"/>
              <a:t>проекты </a:t>
            </a:r>
            <a:r>
              <a:rPr lang="ru-RU" sz="2200" b="1" dirty="0" smtClean="0"/>
              <a:t>выдвигаются жителями муниципального образования (инициативной группой);</a:t>
            </a:r>
          </a:p>
          <a:p>
            <a:pPr algn="just"/>
            <a:r>
              <a:rPr lang="ru-RU" sz="2200" b="1" dirty="0" smtClean="0"/>
              <a:t>в </a:t>
            </a:r>
            <a:r>
              <a:rPr lang="ru-RU" sz="2200" b="1" dirty="0" smtClean="0"/>
              <a:t>финансировании проектов задействован областной и местный бюджеты;</a:t>
            </a:r>
          </a:p>
          <a:p>
            <a:pPr algn="just"/>
            <a:r>
              <a:rPr lang="ru-RU" sz="2200" b="1" dirty="0" smtClean="0"/>
              <a:t>жители </a:t>
            </a:r>
            <a:r>
              <a:rPr lang="ru-RU" sz="2200" b="1" dirty="0" smtClean="0"/>
              <a:t>на добровольной основе могут принять участие в </a:t>
            </a:r>
            <a:r>
              <a:rPr lang="ru-RU" sz="2200" b="1" dirty="0" err="1" smtClean="0"/>
              <a:t>софинансировании</a:t>
            </a:r>
            <a:r>
              <a:rPr lang="ru-RU" sz="2200" b="1" dirty="0" smtClean="0"/>
              <a:t> проекта в разных формах (инициативные платежи, иные имущественные и (или) нематериальные вложения граждан);</a:t>
            </a:r>
          </a:p>
          <a:p>
            <a:pPr algn="just"/>
            <a:r>
              <a:rPr lang="ru-RU" sz="2200" b="1" dirty="0" smtClean="0"/>
              <a:t>в </a:t>
            </a:r>
            <a:r>
              <a:rPr lang="ru-RU" sz="2200" b="1" dirty="0" err="1" smtClean="0"/>
              <a:t>софинансировании</a:t>
            </a:r>
            <a:r>
              <a:rPr lang="ru-RU" sz="2200" b="1" dirty="0" smtClean="0"/>
              <a:t> проектов могут принимать участие индивидуальные предприниматели и юридические лица;</a:t>
            </a:r>
          </a:p>
          <a:p>
            <a:pPr algn="just"/>
            <a:r>
              <a:rPr lang="ru-RU" sz="2200" b="1" dirty="0" smtClean="0"/>
              <a:t>проекты </a:t>
            </a:r>
            <a:r>
              <a:rPr lang="ru-RU" sz="2200" b="1" dirty="0" smtClean="0"/>
              <a:t>для финансирования отбираются на основе конкурса с заранее обозначенными критериями;</a:t>
            </a:r>
          </a:p>
          <a:p>
            <a:pPr algn="just"/>
            <a:r>
              <a:rPr lang="ru-RU" sz="2200" b="1" dirty="0" smtClean="0"/>
              <a:t>мнение </a:t>
            </a:r>
            <a:r>
              <a:rPr lang="ru-RU" sz="2200" b="1" dirty="0" smtClean="0"/>
              <a:t>жителей учитывается при отборе проектов (голосование</a:t>
            </a:r>
            <a:r>
              <a:rPr lang="ru-RU" sz="2200" b="1" dirty="0" smtClean="0"/>
              <a:t>);</a:t>
            </a:r>
            <a:endParaRPr lang="ru-RU" sz="2200" b="1" dirty="0" smtClean="0"/>
          </a:p>
          <a:p>
            <a:pPr algn="just"/>
            <a:r>
              <a:rPr lang="ru-RU" sz="2200" b="1" dirty="0" smtClean="0"/>
              <a:t>жители </a:t>
            </a:r>
            <a:r>
              <a:rPr lang="ru-RU" sz="2200" b="1" dirty="0" smtClean="0"/>
              <a:t>реализуют право общественного контроля за реализацией отобранных проектов</a:t>
            </a:r>
          </a:p>
          <a:p>
            <a:pPr algn="just"/>
            <a:endParaRPr lang="ru-RU" sz="2200" b="1" dirty="0" smtClean="0"/>
          </a:p>
          <a:p>
            <a:pPr algn="ctr"/>
            <a:endParaRPr lang="ru-RU" sz="2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900" b="1" dirty="0" smtClean="0">
                <a:solidFill>
                  <a:srgbClr val="FF0000"/>
                </a:solidFill>
              </a:rPr>
              <a:t>Ожидаемые эффекты от внедрения</a:t>
            </a:r>
            <a:r>
              <a:rPr lang="ru-RU" sz="2900" b="1" dirty="0" smtClean="0">
                <a:solidFill>
                  <a:srgbClr val="FF0000"/>
                </a:solidFill>
              </a:rPr>
              <a:t>  ИБ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827584" y="1916832"/>
            <a:ext cx="3600400" cy="172819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экономические</a:t>
            </a:r>
            <a:endParaRPr lang="ru-RU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436096" y="1844824"/>
            <a:ext cx="3240360" cy="18002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социальные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3789040"/>
            <a:ext cx="4402832" cy="302433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Повышение эффективности расходования бюджетных средств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Повышение сохранности реализованных </a:t>
            </a:r>
            <a:r>
              <a:rPr lang="ru-RU" dirty="0" smtClean="0"/>
              <a:t>проектов (бережная эксплуатация и контроль объектов)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Привлечение дополнительного </a:t>
            </a:r>
            <a:r>
              <a:rPr lang="ru-RU" dirty="0" smtClean="0"/>
              <a:t>финансирования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3789040"/>
            <a:ext cx="3024336" cy="27363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Вовлеченность граждан в бюджетный процесс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Повышение уровня доверия граждан к власти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Снижение иждивенческих настроений граждан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36407"/>
            <a:ext cx="8496944" cy="89255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ru-RU" sz="1600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0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FF0000"/>
                </a:solidFill>
              </a:rPr>
              <a:t>Региональные практики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ru-RU" sz="2000" b="1" dirty="0" smtClean="0"/>
              <a:t>1</a:t>
            </a:r>
            <a:r>
              <a:rPr lang="ru-RU" sz="2000" b="1" dirty="0" smtClean="0"/>
              <a:t>) </a:t>
            </a:r>
            <a:r>
              <a:rPr lang="ru-RU" sz="2000" b="1" dirty="0" smtClean="0"/>
              <a:t>закон </a:t>
            </a:r>
            <a:r>
              <a:rPr lang="ru-RU" sz="2000" b="1" dirty="0" smtClean="0"/>
              <a:t>Московской области от 19 октября 2018 года № 170/2018-ОЗ  «О развитии инициативного бюджетирования в Московской области»;</a:t>
            </a:r>
          </a:p>
          <a:p>
            <a:pPr algn="just"/>
            <a:r>
              <a:rPr lang="ru-RU" sz="2000" b="1" dirty="0" smtClean="0"/>
              <a:t>2) </a:t>
            </a:r>
            <a:r>
              <a:rPr lang="ru-RU" sz="2000" b="1" dirty="0" smtClean="0"/>
              <a:t>закон </a:t>
            </a:r>
            <a:r>
              <a:rPr lang="ru-RU" sz="2000" b="1" dirty="0" smtClean="0"/>
              <a:t>Пермского края от 2 июня 2016 года № 654-ПК «О реализации проектов инициативного бюджетирования в Пермском крае»;</a:t>
            </a:r>
          </a:p>
          <a:p>
            <a:pPr algn="just"/>
            <a:r>
              <a:rPr lang="ru-RU" sz="2000" b="1" dirty="0" smtClean="0"/>
              <a:t>3) </a:t>
            </a:r>
            <a:r>
              <a:rPr lang="ru-RU" sz="2000" b="1" dirty="0" smtClean="0"/>
              <a:t>закон </a:t>
            </a:r>
            <a:r>
              <a:rPr lang="ru-RU" sz="2000" b="1" dirty="0" smtClean="0"/>
              <a:t>Кемеровской области от 14 ноября 2018 года № 90-ОЗ </a:t>
            </a:r>
            <a:br>
              <a:rPr lang="ru-RU" sz="2000" b="1" dirty="0" smtClean="0"/>
            </a:br>
            <a:r>
              <a:rPr lang="ru-RU" sz="2000" b="1" dirty="0" smtClean="0"/>
              <a:t>«О реализации проектов инициативного бюджетирования в Кемеровской области»</a:t>
            </a:r>
          </a:p>
          <a:p>
            <a:pPr algn="just"/>
            <a:r>
              <a:rPr lang="ru-RU" sz="2000" b="1" dirty="0" smtClean="0"/>
              <a:t>4) </a:t>
            </a:r>
            <a:r>
              <a:rPr lang="ru-RU" sz="2000" b="1" dirty="0" smtClean="0"/>
              <a:t>областной </a:t>
            </a:r>
            <a:r>
              <a:rPr lang="ru-RU" sz="2000" b="1" dirty="0" smtClean="0"/>
              <a:t>закон Ростовской области от 1 августа 2019 года № 178-ЗС «Об инициативном бюджетировании в Ростовской области»</a:t>
            </a:r>
          </a:p>
          <a:p>
            <a:pPr algn="just"/>
            <a:r>
              <a:rPr lang="ru-RU" sz="2000" b="1" dirty="0" smtClean="0"/>
              <a:t>5) </a:t>
            </a:r>
            <a:r>
              <a:rPr lang="ru-RU" sz="2000" b="1" dirty="0" smtClean="0"/>
              <a:t>областной </a:t>
            </a:r>
            <a:r>
              <a:rPr lang="ru-RU" sz="2000" b="1" dirty="0" smtClean="0"/>
              <a:t>закон Ленинградской области от 15 января 2018 года № 3-оз «О содействии участию населения в осуществлении местного самоуправления в иных формах на территориях административных центров и городских поселков муниципальных образований Ленинградской области».</a:t>
            </a:r>
          </a:p>
          <a:p>
            <a:pPr algn="just"/>
            <a:r>
              <a:rPr lang="ru-RU" sz="2000" b="1" dirty="0" smtClean="0"/>
              <a:t>В </a:t>
            </a:r>
            <a:r>
              <a:rPr lang="ru-RU" sz="2000" b="1" dirty="0" smtClean="0"/>
              <a:t>законах определены:</a:t>
            </a:r>
          </a:p>
          <a:p>
            <a:pPr algn="just"/>
            <a:r>
              <a:rPr lang="ru-RU" sz="2000" b="1" dirty="0" smtClean="0"/>
              <a:t>- цели</a:t>
            </a:r>
            <a:r>
              <a:rPr lang="ru-RU" sz="2000" b="1" dirty="0" smtClean="0"/>
              <a:t>, задачи и принципы ИБ;</a:t>
            </a:r>
          </a:p>
          <a:p>
            <a:pPr algn="just"/>
            <a:r>
              <a:rPr lang="ru-RU" sz="2000" b="1" dirty="0" smtClean="0"/>
              <a:t>- порядок </a:t>
            </a:r>
            <a:r>
              <a:rPr lang="ru-RU" sz="2000" b="1" dirty="0" smtClean="0"/>
              <a:t>выбора жителями проектов ИБ;</a:t>
            </a:r>
          </a:p>
          <a:p>
            <a:pPr algn="just"/>
            <a:r>
              <a:rPr lang="ru-RU" sz="2000" b="1" dirty="0" smtClean="0"/>
              <a:t>- порядок </a:t>
            </a:r>
            <a:r>
              <a:rPr lang="ru-RU" sz="2000" b="1" dirty="0" smtClean="0"/>
              <a:t>проведения конкурсного отбора проектов ИБ;</a:t>
            </a:r>
          </a:p>
          <a:p>
            <a:pPr algn="just"/>
            <a:r>
              <a:rPr lang="ru-RU" sz="2000" b="1" dirty="0" smtClean="0"/>
              <a:t>- порядок </a:t>
            </a:r>
            <a:r>
              <a:rPr lang="ru-RU" sz="2000" b="1" dirty="0" smtClean="0"/>
              <a:t>финансирования проектов ИБ;</a:t>
            </a:r>
          </a:p>
          <a:p>
            <a:pPr algn="just"/>
            <a:r>
              <a:rPr lang="ru-RU" sz="2000" b="1" dirty="0" smtClean="0"/>
              <a:t>- порядок </a:t>
            </a:r>
            <a:r>
              <a:rPr lang="ru-RU" sz="2000" b="1" dirty="0" smtClean="0"/>
              <a:t>контроля за использованием выделенных субсидий на проекты </a:t>
            </a:r>
            <a:r>
              <a:rPr lang="ru-RU" sz="2000" b="1" dirty="0" smtClean="0"/>
              <a:t>ИБ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71131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84976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Доклад Минфина РФ о лучшей практике развития ИБ в субъектах РФ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и </a:t>
            </a:r>
            <a:r>
              <a:rPr lang="ru-RU" b="1" dirty="0" smtClean="0">
                <a:solidFill>
                  <a:srgbClr val="FF0000"/>
                </a:solidFill>
              </a:rPr>
              <a:t>муниципальных образованиях в 2019 году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smtClean="0">
                <a:solidFill>
                  <a:srgbClr val="FF0000"/>
                </a:solidFill>
              </a:rPr>
              <a:t>размещен на официальном сайте Минфина </a:t>
            </a:r>
            <a:r>
              <a:rPr lang="ru-RU" b="1" dirty="0" smtClean="0">
                <a:solidFill>
                  <a:srgbClr val="FF0000"/>
                </a:solidFill>
              </a:rPr>
              <a:t>России)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 smtClean="0"/>
          </a:p>
          <a:p>
            <a:pPr algn="just"/>
            <a:r>
              <a:rPr lang="ru-RU" b="1" dirty="0" smtClean="0"/>
              <a:t>Приведен перечень из 33 субъектов Российской Федерации, включивших ИБ в состав своих государственных программ.</a:t>
            </a:r>
          </a:p>
          <a:p>
            <a:pPr algn="just"/>
            <a:endParaRPr lang="ru-RU" sz="700" b="1" dirty="0" smtClean="0"/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Основные типы государственных программ, включающих мероприятия ИБ</a:t>
            </a: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rabicParenR"/>
            </a:pPr>
            <a:r>
              <a:rPr lang="ru-RU" b="1" dirty="0" smtClean="0"/>
              <a:t>государственные программы в сфере управления региональными (государственными) финансами (например, Республика Тыва, Алтайский Край);</a:t>
            </a:r>
          </a:p>
          <a:p>
            <a:pPr marL="342900" indent="-342900" algn="just">
              <a:buAutoNum type="arabicParenR"/>
            </a:pPr>
            <a:endParaRPr lang="ru-RU" sz="600" b="1" dirty="0" smtClean="0"/>
          </a:p>
          <a:p>
            <a:pPr marL="342900" indent="-342900" algn="just">
              <a:buAutoNum type="arabicParenR"/>
            </a:pPr>
            <a:r>
              <a:rPr lang="ru-RU" b="1" dirty="0" smtClean="0"/>
              <a:t>государственные программы развития местного самоуправления (например, Красноярский край);</a:t>
            </a:r>
          </a:p>
          <a:p>
            <a:pPr marL="342900" indent="-342900" algn="just">
              <a:buAutoNum type="arabicParenR"/>
            </a:pPr>
            <a:endParaRPr lang="ru-RU" sz="600" b="1" dirty="0" smtClean="0"/>
          </a:p>
          <a:p>
            <a:pPr marL="342900" indent="-342900" algn="just">
              <a:buAutoNum type="arabicParenR"/>
            </a:pPr>
            <a:r>
              <a:rPr lang="ru-RU" b="1" dirty="0" smtClean="0"/>
              <a:t>государственные программы региональной политики: государственного управления, развития территорий, направленные на содействие развитию гражданского общества, межнациональных отношений (например, Кировская область);</a:t>
            </a:r>
          </a:p>
          <a:p>
            <a:pPr marL="342900" indent="-342900" algn="just">
              <a:buAutoNum type="arabicParenR"/>
            </a:pPr>
            <a:endParaRPr lang="ru-RU" sz="600" b="1" dirty="0" smtClean="0"/>
          </a:p>
          <a:p>
            <a:pPr marL="342900" indent="-342900" algn="just">
              <a:buAutoNum type="arabicParenR"/>
            </a:pPr>
            <a:r>
              <a:rPr lang="ru-RU" b="1" dirty="0" smtClean="0"/>
              <a:t>отраслевые государственные программы, включающие региональные проекты «Формирование комфортной городской среды» и «Устойчивое развитие сельских территорий» (например, Тамбовская область);</a:t>
            </a:r>
          </a:p>
          <a:p>
            <a:pPr marL="342900" indent="-342900" algn="just">
              <a:buAutoNum type="arabicParenR"/>
            </a:pPr>
            <a:endParaRPr lang="ru-RU" sz="600" b="1" dirty="0" smtClean="0"/>
          </a:p>
          <a:p>
            <a:pPr marL="342900" indent="-342900" algn="just">
              <a:buAutoNum type="arabicParenR"/>
            </a:pPr>
            <a:r>
              <a:rPr lang="ru-RU" b="1" dirty="0" smtClean="0"/>
              <a:t>государственные программы, направленные на экономическое развитие территорий (например, Иркутская область).</a:t>
            </a:r>
          </a:p>
          <a:p>
            <a:pPr marL="342900" indent="-342900" algn="just">
              <a:buAutoNum type="arabicParenR"/>
            </a:pPr>
            <a:endParaRPr lang="ru-RU" b="1" dirty="0" smtClean="0"/>
          </a:p>
          <a:p>
            <a:pPr algn="just"/>
            <a:endParaRPr lang="ru-RU" b="1" dirty="0" smtClean="0"/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2092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8230" y="3645024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dirty="0" smtClean="0"/>
          </a:p>
          <a:p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9144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Проекты субъектов Российской Федерации  по </a:t>
            </a:r>
            <a:r>
              <a:rPr lang="ru-RU" sz="2600" b="1" dirty="0" smtClean="0">
                <a:solidFill>
                  <a:srgbClr val="FF0000"/>
                </a:solidFill>
              </a:rPr>
              <a:t>ИБ</a:t>
            </a:r>
          </a:p>
          <a:p>
            <a:pPr algn="ctr"/>
            <a:endParaRPr lang="ru-RU" sz="2600" b="1" dirty="0" smtClean="0"/>
          </a:p>
          <a:p>
            <a:pPr algn="just"/>
            <a:r>
              <a:rPr lang="ru-RU" sz="2600" b="1" dirty="0" smtClean="0">
                <a:solidFill>
                  <a:srgbClr val="FF0000"/>
                </a:solidFill>
              </a:rPr>
              <a:t>Ярославская область </a:t>
            </a:r>
            <a:r>
              <a:rPr lang="ru-RU" sz="2600" b="1" dirty="0" smtClean="0"/>
              <a:t>(губернаторский проект «Решаем вместе!» (указ Губернатора Ярославской области от </a:t>
            </a:r>
            <a:r>
              <a:rPr lang="ru-RU" sz="2600" b="1" dirty="0" smtClean="0"/>
              <a:t>20 февраля 2017 года </a:t>
            </a:r>
            <a:r>
              <a:rPr lang="ru-RU" sz="2600" b="1" dirty="0" smtClean="0"/>
              <a:t>№ 50);</a:t>
            </a:r>
            <a:endParaRPr lang="ru-RU" sz="2600" b="1" u="sng" dirty="0" smtClean="0">
              <a:solidFill>
                <a:srgbClr val="0070C0"/>
              </a:solidFill>
            </a:endParaRPr>
          </a:p>
          <a:p>
            <a:pPr algn="just"/>
            <a:endParaRPr lang="ru-RU" sz="2600" b="1" dirty="0" smtClean="0"/>
          </a:p>
          <a:p>
            <a:pPr algn="just"/>
            <a:r>
              <a:rPr lang="ru-RU" sz="2600" b="1" dirty="0" smtClean="0">
                <a:solidFill>
                  <a:srgbClr val="FF0000"/>
                </a:solidFill>
              </a:rPr>
              <a:t>Тульская область </a:t>
            </a:r>
            <a:r>
              <a:rPr lang="ru-RU" sz="2600" b="1" dirty="0" smtClean="0"/>
              <a:t>(постановление Правительства Тульской области </a:t>
            </a:r>
            <a:r>
              <a:rPr lang="ru-RU" sz="2600" b="1" dirty="0" smtClean="0"/>
              <a:t>от 1 октября 2013 </a:t>
            </a:r>
            <a:r>
              <a:rPr lang="ru-RU" sz="2600" b="1" dirty="0" smtClean="0"/>
              <a:t>года № 521 «Об утверждении положения о проекте «Народный бюджет» в Тульской области»);</a:t>
            </a:r>
            <a:endParaRPr lang="ru-RU" sz="2600" b="1" dirty="0" smtClean="0">
              <a:solidFill>
                <a:srgbClr val="0070C0"/>
              </a:solidFill>
            </a:endParaRPr>
          </a:p>
          <a:p>
            <a:pPr algn="just"/>
            <a:endParaRPr lang="ru-RU" sz="2600" b="1" dirty="0" smtClean="0"/>
          </a:p>
          <a:p>
            <a:pPr algn="just"/>
            <a:r>
              <a:rPr lang="ru-RU" sz="2600" b="1" dirty="0" smtClean="0">
                <a:solidFill>
                  <a:srgbClr val="FF0000"/>
                </a:solidFill>
              </a:rPr>
              <a:t>Воронежская область </a:t>
            </a:r>
            <a:r>
              <a:rPr lang="ru-RU" sz="2600" b="1" dirty="0" smtClean="0"/>
              <a:t>(постановление Правительства Воронежской области от </a:t>
            </a:r>
            <a:r>
              <a:rPr lang="ru-RU" sz="2600" b="1" dirty="0" smtClean="0"/>
              <a:t>31 августа 2017 </a:t>
            </a:r>
            <a:r>
              <a:rPr lang="ru-RU" sz="2600" b="1" dirty="0" smtClean="0"/>
              <a:t>года № 678 «О реализации проектов по поддержке местных инициатив на территории муниципальных образований Воронежской области в рамках развития инициативного бюджетирования</a:t>
            </a:r>
            <a:r>
              <a:rPr lang="ru-RU" sz="2600" b="1" dirty="0" smtClean="0"/>
              <a:t>»);</a:t>
            </a:r>
            <a:endParaRPr lang="ru-RU" sz="2600" b="1" dirty="0" smtClean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5008" y="1196752"/>
            <a:ext cx="8928992" cy="221599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ru-RU" sz="1400" dirty="0" smtClean="0"/>
          </a:p>
          <a:p>
            <a:r>
              <a:rPr lang="ru-RU" sz="1400" dirty="0" smtClean="0"/>
              <a:t> </a:t>
            </a:r>
            <a:endParaRPr lang="ru-RU" sz="1400" dirty="0" smtClean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ru-RU" sz="1200" dirty="0"/>
              <a:t/>
            </a:r>
            <a:br>
              <a:rPr lang="ru-RU" sz="12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0711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8230" y="3645024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dirty="0" smtClean="0"/>
          </a:p>
          <a:p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"/>
            <a:ext cx="9144000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</a:rPr>
              <a:t>Проекты субъектов Российской Федерации  по </a:t>
            </a:r>
            <a:r>
              <a:rPr lang="ru-RU" sz="2200" b="1" dirty="0" smtClean="0">
                <a:solidFill>
                  <a:srgbClr val="FF0000"/>
                </a:solidFill>
              </a:rPr>
              <a:t>ИБ</a:t>
            </a:r>
          </a:p>
          <a:p>
            <a:pPr algn="ctr"/>
            <a:endParaRPr lang="ru-RU" sz="2200" b="1" dirty="0" smtClean="0"/>
          </a:p>
          <a:p>
            <a:pPr algn="just"/>
            <a:endParaRPr lang="ru-RU" sz="22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2200" b="1" dirty="0" smtClean="0">
                <a:solidFill>
                  <a:srgbClr val="FF0000"/>
                </a:solidFill>
                <a:ea typeface="Cambria" panose="02040503050406030204" pitchFamily="18" charset="0"/>
              </a:rPr>
              <a:t>Оренбургская область </a:t>
            </a:r>
            <a:r>
              <a:rPr lang="ru-RU" sz="2200" b="1" dirty="0" smtClean="0">
                <a:ea typeface="Cambria" panose="02040503050406030204" pitchFamily="18" charset="0"/>
              </a:rPr>
              <a:t>(Приоритетный проект «Вовлечение жителей муниципальных образований Оренбургской области в процесс выбора и реализации проектов развития общественной инфраструктуры, основанных на местных инициативах» (утвержден советом при Губернаторе Оренбургской области по стратегическому развитию и приоритетным проектам (программам), протокол № 1 от </a:t>
            </a:r>
            <a:r>
              <a:rPr lang="ru-RU" sz="2200" b="1" dirty="0" smtClean="0">
                <a:ea typeface="Cambria" panose="02040503050406030204" pitchFamily="18" charset="0"/>
              </a:rPr>
              <a:t>21 декабря 2017 года)</a:t>
            </a:r>
            <a:endParaRPr lang="ru-RU" sz="2200" b="1" dirty="0" smtClean="0">
              <a:ea typeface="Cambria" panose="02040503050406030204" pitchFamily="18" charset="0"/>
            </a:endParaRPr>
          </a:p>
          <a:p>
            <a:pPr algn="just"/>
            <a:endParaRPr lang="ru-RU" sz="2200" b="1" dirty="0" smtClean="0">
              <a:ea typeface="Cambria" panose="02040503050406030204" pitchFamily="18" charset="0"/>
            </a:endParaRPr>
          </a:p>
          <a:p>
            <a:pPr algn="just"/>
            <a:r>
              <a:rPr lang="ru-RU" sz="2200" b="1" dirty="0" smtClean="0">
                <a:solidFill>
                  <a:srgbClr val="FF0000"/>
                </a:solidFill>
              </a:rPr>
              <a:t>Ульяновская область </a:t>
            </a:r>
            <a:r>
              <a:rPr lang="ru-RU" sz="2200" b="1" dirty="0" smtClean="0">
                <a:latin typeface="+mj-lt"/>
              </a:rPr>
              <a:t>(</a:t>
            </a:r>
            <a:r>
              <a:rPr lang="ru-RU" sz="2200" b="1" dirty="0" smtClean="0">
                <a:latin typeface="+mj-lt"/>
                <a:ea typeface="Cambria" panose="02040503050406030204" pitchFamily="18" charset="0"/>
              </a:rPr>
              <a:t>Региональный приоритетный проект «Поддержка местных инициатив на территории Ульяновской области» (Паспорт проекта утвержден Губернатором от </a:t>
            </a:r>
            <a:r>
              <a:rPr lang="ru-RU" sz="2200" b="1" dirty="0" smtClean="0">
                <a:latin typeface="+mj-lt"/>
                <a:ea typeface="Cambria" panose="02040503050406030204" pitchFamily="18" charset="0"/>
              </a:rPr>
              <a:t>26 декабря 2018 </a:t>
            </a:r>
            <a:r>
              <a:rPr lang="ru-RU" sz="2200" b="1" dirty="0" smtClean="0">
                <a:latin typeface="+mj-lt"/>
                <a:ea typeface="Cambria" panose="02040503050406030204" pitchFamily="18" charset="0"/>
              </a:rPr>
              <a:t>года №86-п/п) в рамках Государственной программы Ульяновской области «Управление государственными финансами Ульяновской области» на 2015-2021 </a:t>
            </a:r>
            <a:r>
              <a:rPr lang="ru-RU" sz="2200" b="1" dirty="0" smtClean="0">
                <a:latin typeface="+mj-lt"/>
                <a:ea typeface="Cambria" panose="02040503050406030204" pitchFamily="18" charset="0"/>
              </a:rPr>
              <a:t>годы</a:t>
            </a:r>
            <a:endParaRPr lang="ru-RU" sz="2200" b="1" dirty="0" smtClean="0"/>
          </a:p>
          <a:p>
            <a:pPr algn="just"/>
            <a:endParaRPr lang="ru-RU" sz="2200" b="1" dirty="0" smtClean="0"/>
          </a:p>
          <a:p>
            <a:pPr algn="just"/>
            <a:endParaRPr lang="ru-RU" sz="2200" b="1" dirty="0" smtClean="0"/>
          </a:p>
          <a:p>
            <a:pPr algn="ctr"/>
            <a:endParaRPr lang="ru-RU" sz="2200" b="1" dirty="0" smtClean="0"/>
          </a:p>
          <a:p>
            <a:pPr algn="just"/>
            <a:endParaRPr lang="ru-RU" sz="2200" b="1" dirty="0" smtClean="0"/>
          </a:p>
          <a:p>
            <a:pPr algn="just"/>
            <a:endParaRPr lang="ru-RU" sz="2200" b="1" dirty="0" smtClean="0"/>
          </a:p>
          <a:p>
            <a:pPr algn="just"/>
            <a:endParaRPr lang="ru-RU" sz="2200" b="1" dirty="0" smtClean="0"/>
          </a:p>
          <a:p>
            <a:pPr algn="ctr"/>
            <a:endParaRPr lang="ru-RU" sz="2200" b="1" dirty="0" smtClean="0"/>
          </a:p>
          <a:p>
            <a:pPr algn="ctr"/>
            <a:endParaRPr lang="ru-RU" sz="2200" b="1" dirty="0" smtClean="0">
              <a:solidFill>
                <a:srgbClr val="002060"/>
              </a:solidFill>
            </a:endParaRPr>
          </a:p>
          <a:p>
            <a:pPr algn="ctr"/>
            <a:endParaRPr lang="ru-RU" sz="2200" b="1" dirty="0" smtClean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5008" y="1196752"/>
            <a:ext cx="8928992" cy="221599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ru-RU" sz="1400" dirty="0" smtClean="0"/>
          </a:p>
          <a:p>
            <a:r>
              <a:rPr lang="ru-RU" sz="1400" dirty="0" smtClean="0"/>
              <a:t> </a:t>
            </a:r>
            <a:endParaRPr lang="ru-RU" sz="1400" dirty="0" smtClean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ru-RU" sz="1200" dirty="0"/>
              <a:t/>
            </a:r>
            <a:br>
              <a:rPr lang="ru-RU" sz="1200" dirty="0"/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7408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Проекты реализуется по следующим направлениям:</a:t>
            </a:r>
          </a:p>
          <a:p>
            <a:pPr algn="ctr"/>
            <a:endParaRPr lang="ru-RU" sz="800" b="1" dirty="0" smtClean="0">
              <a:solidFill>
                <a:srgbClr val="FF0000"/>
              </a:solidFill>
            </a:endParaRPr>
          </a:p>
          <a:p>
            <a:r>
              <a:rPr lang="ru-RU" b="1" dirty="0" smtClean="0"/>
              <a:t>автомобильные дороги местного значения;</a:t>
            </a:r>
          </a:p>
          <a:p>
            <a:endParaRPr lang="ru-RU" sz="800" b="1" dirty="0" smtClean="0"/>
          </a:p>
          <a:p>
            <a:r>
              <a:rPr lang="ru-RU" b="1" dirty="0" smtClean="0"/>
              <a:t>объекты жилищно-коммунальной инфраструктуры;</a:t>
            </a:r>
          </a:p>
          <a:p>
            <a:endParaRPr lang="ru-RU" sz="800" b="1" dirty="0" smtClean="0"/>
          </a:p>
          <a:p>
            <a:r>
              <a:rPr lang="ru-RU" b="1" dirty="0" smtClean="0"/>
              <a:t>муниципальные учреждения культуры и образования, физической культуры и спорта;</a:t>
            </a:r>
          </a:p>
          <a:p>
            <a:endParaRPr lang="ru-RU" sz="800" b="1" dirty="0" smtClean="0"/>
          </a:p>
          <a:p>
            <a:r>
              <a:rPr lang="ru-RU" b="1" dirty="0" smtClean="0"/>
              <a:t>объекты благоустройства и озеленения территории населенных пунктов, места массового отдыха;</a:t>
            </a:r>
          </a:p>
          <a:p>
            <a:endParaRPr lang="ru-RU" sz="800" b="1" dirty="0" smtClean="0"/>
          </a:p>
          <a:p>
            <a:r>
              <a:rPr lang="ru-RU" b="1" dirty="0" smtClean="0"/>
              <a:t>объекты социально-бытового обслуживания </a:t>
            </a:r>
            <a:r>
              <a:rPr lang="ru-RU" b="1" dirty="0" smtClean="0"/>
              <a:t>населения</a:t>
            </a:r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1"/>
            <a:ext cx="856895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Основные задачи проектов:</a:t>
            </a:r>
          </a:p>
          <a:p>
            <a:endParaRPr lang="ru-RU" sz="2400" dirty="0" smtClean="0">
              <a:latin typeface="+mj-lt"/>
            </a:endParaRPr>
          </a:p>
          <a:p>
            <a:pPr algn="ctr"/>
            <a:r>
              <a:rPr lang="ru-RU" sz="2400" b="1" dirty="0" smtClean="0">
                <a:latin typeface="+mj-lt"/>
              </a:rPr>
              <a:t>- решение </a:t>
            </a:r>
            <a:r>
              <a:rPr lang="ru-RU" sz="2400" b="1" dirty="0" smtClean="0">
                <a:latin typeface="+mj-lt"/>
              </a:rPr>
              <a:t>социально значимых проблем;</a:t>
            </a:r>
          </a:p>
          <a:p>
            <a:pPr algn="ctr"/>
            <a:endParaRPr lang="ru-RU" sz="800" b="1" dirty="0" smtClean="0">
              <a:latin typeface="+mj-lt"/>
            </a:endParaRPr>
          </a:p>
          <a:p>
            <a:pPr algn="ctr"/>
            <a:r>
              <a:rPr lang="ru-RU" sz="2400" b="1" dirty="0" smtClean="0">
                <a:latin typeface="+mj-lt"/>
              </a:rPr>
              <a:t>- повышение </a:t>
            </a:r>
            <a:r>
              <a:rPr lang="ru-RU" sz="2400" b="1" dirty="0" smtClean="0">
                <a:latin typeface="+mj-lt"/>
              </a:rPr>
              <a:t>эффективности расходования </a:t>
            </a:r>
            <a:r>
              <a:rPr lang="ru-RU" sz="2400" b="1" dirty="0" smtClean="0">
                <a:latin typeface="+mj-lt"/>
              </a:rPr>
              <a:t/>
            </a:r>
            <a:br>
              <a:rPr lang="ru-RU" sz="2400" b="1" dirty="0" smtClean="0">
                <a:latin typeface="+mj-lt"/>
              </a:rPr>
            </a:br>
            <a:r>
              <a:rPr lang="ru-RU" sz="2400" b="1" dirty="0" smtClean="0">
                <a:latin typeface="+mj-lt"/>
              </a:rPr>
              <a:t>бюджетных </a:t>
            </a:r>
            <a:r>
              <a:rPr lang="ru-RU" sz="2400" b="1" dirty="0" smtClean="0">
                <a:latin typeface="+mj-lt"/>
              </a:rPr>
              <a:t>средств;</a:t>
            </a:r>
          </a:p>
          <a:p>
            <a:pPr algn="ctr"/>
            <a:endParaRPr lang="ru-RU" sz="800" b="1" dirty="0" smtClean="0">
              <a:latin typeface="+mj-lt"/>
            </a:endParaRPr>
          </a:p>
          <a:p>
            <a:pPr algn="ctr"/>
            <a:r>
              <a:rPr lang="ru-RU" sz="2400" b="1" dirty="0" smtClean="0">
                <a:latin typeface="+mj-lt"/>
              </a:rPr>
              <a:t>- усиление </a:t>
            </a:r>
            <a:r>
              <a:rPr lang="ru-RU" sz="2400" b="1" dirty="0" smtClean="0">
                <a:latin typeface="+mj-lt"/>
              </a:rPr>
              <a:t>взаимодействия органов </a:t>
            </a:r>
            <a:r>
              <a:rPr lang="ru-RU" sz="2400" b="1" dirty="0" smtClean="0">
                <a:latin typeface="+mj-lt"/>
              </a:rPr>
              <a:t/>
            </a:r>
            <a:br>
              <a:rPr lang="ru-RU" sz="2400" b="1" dirty="0" smtClean="0">
                <a:latin typeface="+mj-lt"/>
              </a:rPr>
            </a:br>
            <a:r>
              <a:rPr lang="ru-RU" sz="2400" b="1" dirty="0" smtClean="0">
                <a:latin typeface="+mj-lt"/>
              </a:rPr>
              <a:t>местного </a:t>
            </a:r>
            <a:r>
              <a:rPr lang="ru-RU" sz="2400" b="1" dirty="0" smtClean="0">
                <a:latin typeface="+mj-lt"/>
              </a:rPr>
              <a:t>самоуправления и жителей;</a:t>
            </a:r>
          </a:p>
          <a:p>
            <a:pPr algn="ctr"/>
            <a:endParaRPr lang="ru-RU" sz="800" b="1" dirty="0" smtClean="0">
              <a:latin typeface="+mj-lt"/>
            </a:endParaRPr>
          </a:p>
          <a:p>
            <a:pPr algn="ctr"/>
            <a:r>
              <a:rPr lang="ru-RU" sz="2400" b="1" dirty="0" smtClean="0">
                <a:latin typeface="+mj-lt"/>
              </a:rPr>
              <a:t>- информационная </a:t>
            </a:r>
            <a:r>
              <a:rPr lang="ru-RU" sz="2400" b="1" dirty="0" smtClean="0">
                <a:latin typeface="+mj-lt"/>
              </a:rPr>
              <a:t>открытость деятельности </a:t>
            </a:r>
            <a:r>
              <a:rPr lang="ru-RU" sz="2400" b="1" dirty="0" smtClean="0">
                <a:latin typeface="+mj-lt"/>
              </a:rPr>
              <a:t/>
            </a:r>
            <a:br>
              <a:rPr lang="ru-RU" sz="2400" b="1" dirty="0" smtClean="0">
                <a:latin typeface="+mj-lt"/>
              </a:rPr>
            </a:br>
            <a:r>
              <a:rPr lang="ru-RU" sz="2400" b="1" dirty="0" smtClean="0">
                <a:latin typeface="+mj-lt"/>
              </a:rPr>
              <a:t>органов </a:t>
            </a:r>
            <a:r>
              <a:rPr lang="ru-RU" sz="2400" b="1" dirty="0" smtClean="0">
                <a:latin typeface="+mj-lt"/>
              </a:rPr>
              <a:t>местного самоуправления;</a:t>
            </a:r>
          </a:p>
          <a:p>
            <a:pPr algn="ctr"/>
            <a:endParaRPr lang="ru-RU" sz="800" b="1" dirty="0" smtClean="0">
              <a:latin typeface="+mj-lt"/>
            </a:endParaRPr>
          </a:p>
          <a:p>
            <a:pPr algn="ctr"/>
            <a:r>
              <a:rPr lang="ru-RU" sz="2400" b="1" dirty="0" smtClean="0">
                <a:latin typeface="+mj-lt"/>
              </a:rPr>
              <a:t>- повышение </a:t>
            </a:r>
            <a:r>
              <a:rPr lang="ru-RU" sz="2400" b="1" dirty="0" smtClean="0">
                <a:latin typeface="+mj-lt"/>
              </a:rPr>
              <a:t>качества решения вопросов местного значения;</a:t>
            </a:r>
          </a:p>
          <a:p>
            <a:pPr algn="ctr"/>
            <a:endParaRPr lang="ru-RU" sz="2400" b="1" dirty="0" smtClean="0">
              <a:latin typeface="+mj-lt"/>
            </a:endParaRPr>
          </a:p>
          <a:p>
            <a:pPr algn="ctr"/>
            <a:r>
              <a:rPr lang="ru-RU" sz="2400" b="1" dirty="0" smtClean="0">
                <a:latin typeface="+mj-lt"/>
              </a:rPr>
              <a:t>- </a:t>
            </a:r>
            <a:r>
              <a:rPr lang="ru-RU" sz="2400" b="1" dirty="0" smtClean="0">
                <a:latin typeface="+mj-lt"/>
              </a:rPr>
              <a:t>усиление </a:t>
            </a:r>
            <a:r>
              <a:rPr lang="ru-RU" sz="2400" b="1" dirty="0" smtClean="0">
                <a:latin typeface="+mj-lt"/>
              </a:rPr>
              <a:t>контроля со стороны населения;</a:t>
            </a:r>
          </a:p>
          <a:p>
            <a:pPr algn="ctr"/>
            <a:endParaRPr lang="ru-RU" sz="800" b="1" dirty="0" smtClean="0">
              <a:latin typeface="+mj-lt"/>
            </a:endParaRPr>
          </a:p>
          <a:p>
            <a:pPr algn="ctr"/>
            <a:r>
              <a:rPr lang="ru-RU" sz="2400" b="1" dirty="0" smtClean="0">
                <a:latin typeface="+mj-lt"/>
              </a:rPr>
              <a:t>- рост </a:t>
            </a:r>
            <a:r>
              <a:rPr lang="ru-RU" sz="2400" b="1" dirty="0" smtClean="0">
                <a:latin typeface="+mj-lt"/>
              </a:rPr>
              <a:t>удовлетворённости населения качеством работы органов местного </a:t>
            </a:r>
            <a:r>
              <a:rPr lang="ru-RU" sz="2400" b="1" dirty="0" smtClean="0">
                <a:latin typeface="+mj-lt"/>
              </a:rPr>
              <a:t>самоуправления</a:t>
            </a:r>
            <a:endParaRPr lang="ru-RU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918648" cy="662473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механизм повышения 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эффективности</a:t>
            </a:r>
            <a:r>
              <a:rPr lang="ru-RU" sz="3600" b="1" dirty="0" smtClean="0"/>
              <a:t> 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бюджетных расходов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в контексте государственной политики </a:t>
            </a:r>
            <a:br>
              <a:rPr lang="ru-RU" sz="3600" b="1" dirty="0" smtClean="0"/>
            </a:br>
            <a:r>
              <a:rPr lang="ru-RU" sz="3600" b="1" dirty="0" smtClean="0"/>
              <a:t>по реформированию </a:t>
            </a:r>
            <a:r>
              <a:rPr lang="ru-RU" sz="3600" b="1" dirty="0" smtClean="0">
                <a:solidFill>
                  <a:srgbClr val="FF0000"/>
                </a:solidFill>
              </a:rPr>
              <a:t>бюджетного процесса </a:t>
            </a:r>
            <a:r>
              <a:rPr lang="ru-RU" sz="3600" b="1" dirty="0" smtClean="0"/>
              <a:t>и обеспечению </a:t>
            </a:r>
            <a:r>
              <a:rPr lang="ru-RU" sz="3600" b="1" dirty="0" smtClean="0">
                <a:solidFill>
                  <a:srgbClr val="FF0000"/>
                </a:solidFill>
              </a:rPr>
              <a:t>долгосрочной сбалансированности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и устойчивости бюджетов бюджетной системы Российской Федерации</a:t>
            </a:r>
            <a:br>
              <a:rPr lang="ru-RU" sz="3600" b="1" dirty="0" smtClean="0"/>
            </a:br>
            <a:r>
              <a:rPr lang="ru-RU" sz="3600" b="1" dirty="0" smtClean="0"/>
              <a:t>(проект Министерства финансов Российской Федерации)</a:t>
            </a:r>
            <a:r>
              <a:rPr lang="ru-RU" sz="3600" b="1" dirty="0" smtClean="0"/>
              <a:t>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705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504" y="116633"/>
            <a:ext cx="903649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Реализация проектов с использованием механизмов ИБ </a:t>
            </a:r>
            <a:br>
              <a:rPr lang="ru-RU" sz="2000" b="1" dirty="0" smtClean="0"/>
            </a:br>
            <a:r>
              <a:rPr lang="ru-RU" sz="2000" b="1" dirty="0" smtClean="0"/>
              <a:t>на местном уровне</a:t>
            </a:r>
          </a:p>
          <a:p>
            <a:pPr algn="ctr"/>
            <a:r>
              <a:rPr lang="ru-RU" sz="2000" dirty="0" smtClean="0"/>
              <a:t>В </a:t>
            </a:r>
            <a:r>
              <a:rPr lang="ru-RU" sz="2000" dirty="0" smtClean="0"/>
              <a:t>2018 году 91 муниципальная практика ИБ реализовывалась на территории 24 субъектов Российской Федерации.</a:t>
            </a:r>
            <a:r>
              <a:rPr lang="ru-RU" sz="2000" b="1" dirty="0" smtClean="0"/>
              <a:t> </a:t>
            </a:r>
            <a:r>
              <a:rPr lang="ru-RU" sz="2000" dirty="0" smtClean="0"/>
              <a:t>Наиболее активными субъектами Российской Федерации, где на местном уровне реализовываются проекты с использованием механизмов ИБ являются </a:t>
            </a:r>
            <a:r>
              <a:rPr lang="ru-RU" sz="2000" b="1" dirty="0" smtClean="0"/>
              <a:t>Свердловская, Брянская и Воронежская области, Чувашская Республика, Ханты-Мансийский автономный округ – </a:t>
            </a:r>
            <a:r>
              <a:rPr lang="ru-RU" sz="2000" b="1" dirty="0" err="1" smtClean="0"/>
              <a:t>Югра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algn="just"/>
            <a:endParaRPr lang="en-US" sz="600" dirty="0" smtClean="0"/>
          </a:p>
          <a:p>
            <a:pPr algn="ctr"/>
            <a:r>
              <a:rPr lang="ru-RU" sz="2000" b="1" i="1" dirty="0" smtClean="0"/>
              <a:t>1.Свердловская область:</a:t>
            </a:r>
          </a:p>
          <a:p>
            <a:pPr algn="just"/>
            <a:endParaRPr lang="ru-RU" sz="600" dirty="0" smtClean="0"/>
          </a:p>
          <a:p>
            <a:pPr algn="just"/>
            <a:r>
              <a:rPr lang="ru-RU" dirty="0" smtClean="0">
                <a:latin typeface="+mj-lt"/>
              </a:rPr>
              <a:t>Порядки проведения конкурсного отбора и финансирования проектов ИБ приняты </a:t>
            </a:r>
            <a:r>
              <a:rPr lang="ru-RU" i="1" dirty="0" smtClean="0">
                <a:latin typeface="+mj-lt"/>
              </a:rPr>
              <a:t>администрацией </a:t>
            </a:r>
            <a:r>
              <a:rPr lang="ru-RU" i="1" dirty="0" smtClean="0"/>
              <a:t>муниципального образования «Город Екатеринбург» </a:t>
            </a:r>
            <a:r>
              <a:rPr lang="ru-RU" dirty="0" smtClean="0"/>
              <a:t>(постановление от 21.09.2018 года № 2345), </a:t>
            </a:r>
            <a:r>
              <a:rPr lang="ru-RU" i="1" dirty="0" smtClean="0">
                <a:latin typeface="+mj-lt"/>
              </a:rPr>
              <a:t>администрацией городского округа Ревда </a:t>
            </a:r>
            <a:r>
              <a:rPr lang="ru-RU" dirty="0" smtClean="0">
                <a:latin typeface="+mj-lt"/>
              </a:rPr>
              <a:t>(постановление от 18.09.2019 года № 2506), </a:t>
            </a:r>
            <a:r>
              <a:rPr lang="ru-RU" i="1" dirty="0" smtClean="0">
                <a:latin typeface="+mj-lt"/>
              </a:rPr>
              <a:t>администрацией городского округа Красноуральск </a:t>
            </a:r>
            <a:r>
              <a:rPr lang="ru-RU" dirty="0" smtClean="0">
                <a:latin typeface="+mj-lt"/>
              </a:rPr>
              <a:t>(постановление от 12.07.2018 года № 886), </a:t>
            </a:r>
            <a:r>
              <a:rPr lang="ru-RU" i="1" dirty="0" smtClean="0">
                <a:latin typeface="+mj-lt"/>
              </a:rPr>
              <a:t>администрацией </a:t>
            </a:r>
            <a:r>
              <a:rPr lang="ru-RU" i="1" dirty="0" err="1" smtClean="0">
                <a:latin typeface="+mj-lt"/>
              </a:rPr>
              <a:t>Серовского</a:t>
            </a:r>
            <a:r>
              <a:rPr lang="ru-RU" i="1" dirty="0" smtClean="0">
                <a:latin typeface="+mj-lt"/>
              </a:rPr>
              <a:t> городского округа </a:t>
            </a:r>
            <a:r>
              <a:rPr lang="ru-RU" dirty="0" smtClean="0">
                <a:latin typeface="+mj-lt"/>
              </a:rPr>
              <a:t>(постановление от 13.06.2018 года № 829), </a:t>
            </a:r>
            <a:r>
              <a:rPr lang="ru-RU" i="1" dirty="0" smtClean="0">
                <a:latin typeface="+mj-lt"/>
              </a:rPr>
              <a:t>администрацией </a:t>
            </a:r>
            <a:r>
              <a:rPr lang="ru-RU" i="1" dirty="0" err="1" smtClean="0">
                <a:latin typeface="+mj-lt"/>
              </a:rPr>
              <a:t>Невьянского</a:t>
            </a:r>
            <a:r>
              <a:rPr lang="ru-RU" i="1" dirty="0" smtClean="0">
                <a:latin typeface="+mj-lt"/>
              </a:rPr>
              <a:t> городского округа</a:t>
            </a:r>
            <a:r>
              <a:rPr lang="ru-RU" dirty="0" smtClean="0">
                <a:latin typeface="+mj-lt"/>
              </a:rPr>
              <a:t> (постановление от 15.04.2019 года № 589-п), </a:t>
            </a:r>
            <a:r>
              <a:rPr lang="ru-RU" i="1" dirty="0" smtClean="0">
                <a:latin typeface="+mj-lt"/>
              </a:rPr>
              <a:t>администрацией Артемовского городского округа</a:t>
            </a:r>
            <a:r>
              <a:rPr lang="ru-RU" dirty="0" smtClean="0">
                <a:latin typeface="+mj-lt"/>
              </a:rPr>
              <a:t> (постановление от 28.03. 2019 года № 317-ПА), </a:t>
            </a:r>
            <a:r>
              <a:rPr lang="ru-RU" i="1" dirty="0" smtClean="0">
                <a:latin typeface="+mj-lt"/>
              </a:rPr>
              <a:t>администрацией городского округа Карпинск </a:t>
            </a:r>
            <a:r>
              <a:rPr lang="ru-RU" dirty="0" smtClean="0">
                <a:latin typeface="+mj-lt"/>
              </a:rPr>
              <a:t>(постановление от 30.05.2018 года № 615), </a:t>
            </a:r>
            <a:r>
              <a:rPr lang="ru-RU" i="1" dirty="0" smtClean="0">
                <a:latin typeface="+mj-lt"/>
              </a:rPr>
              <a:t>администрацией </a:t>
            </a:r>
            <a:r>
              <a:rPr lang="ru-RU" i="1" dirty="0" err="1" smtClean="0">
                <a:latin typeface="+mj-lt"/>
              </a:rPr>
              <a:t>Арамильского</a:t>
            </a:r>
            <a:r>
              <a:rPr lang="ru-RU" i="1" dirty="0" smtClean="0">
                <a:latin typeface="+mj-lt"/>
              </a:rPr>
              <a:t> городского округа </a:t>
            </a:r>
            <a:r>
              <a:rPr lang="ru-RU" dirty="0" smtClean="0">
                <a:latin typeface="+mj-lt"/>
              </a:rPr>
              <a:t>(постановление от 18.06.2018 года № 265), </a:t>
            </a:r>
            <a:r>
              <a:rPr lang="ru-RU" i="1" dirty="0" smtClean="0">
                <a:latin typeface="+mj-lt"/>
              </a:rPr>
              <a:t>администрацией </a:t>
            </a:r>
            <a:r>
              <a:rPr lang="ru-RU" i="1" dirty="0" err="1" smtClean="0">
                <a:latin typeface="+mj-lt"/>
              </a:rPr>
              <a:t>Асбестовского</a:t>
            </a:r>
            <a:r>
              <a:rPr lang="ru-RU" i="1" dirty="0" smtClean="0">
                <a:latin typeface="+mj-lt"/>
              </a:rPr>
              <a:t> городского округа</a:t>
            </a:r>
            <a:r>
              <a:rPr lang="ru-RU" dirty="0" smtClean="0">
                <a:latin typeface="+mj-lt"/>
              </a:rPr>
              <a:t> (постановление от 7.03.2019 года № 143-ПА), </a:t>
            </a:r>
            <a:r>
              <a:rPr lang="ru-RU" i="1" dirty="0" smtClean="0">
                <a:latin typeface="+mj-lt"/>
              </a:rPr>
              <a:t>администрацией </a:t>
            </a:r>
            <a:r>
              <a:rPr lang="ru-RU" i="1" dirty="0" err="1" smtClean="0">
                <a:latin typeface="+mj-lt"/>
              </a:rPr>
              <a:t>Горноуральского</a:t>
            </a:r>
            <a:r>
              <a:rPr lang="ru-RU" i="1" dirty="0" smtClean="0">
                <a:latin typeface="+mj-lt"/>
              </a:rPr>
              <a:t> городского округа </a:t>
            </a:r>
            <a:r>
              <a:rPr lang="ru-RU" dirty="0" smtClean="0">
                <a:latin typeface="+mj-lt"/>
              </a:rPr>
              <a:t>(постановление от 26.09.2017 года № 1566), администрацией муниципального образования </a:t>
            </a:r>
            <a:r>
              <a:rPr lang="ru-RU" dirty="0" err="1" smtClean="0">
                <a:latin typeface="+mj-lt"/>
              </a:rPr>
              <a:t>Алапаевское</a:t>
            </a:r>
            <a:r>
              <a:rPr lang="ru-RU" dirty="0" smtClean="0">
                <a:latin typeface="+mj-lt"/>
              </a:rPr>
              <a:t> (постановление от 22.05.2018 года № 389</a:t>
            </a:r>
            <a:r>
              <a:rPr lang="ru-RU" dirty="0" smtClean="0">
                <a:latin typeface="+mj-lt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5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Порядки содержат в себе: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000" b="1" dirty="0" smtClean="0"/>
              <a:t>порядок организации конкурсного отбора;</a:t>
            </a:r>
          </a:p>
          <a:p>
            <a:pPr algn="just"/>
            <a:r>
              <a:rPr lang="ru-RU" sz="2000" b="1" dirty="0" smtClean="0"/>
              <a:t>порядок предоставления и расходования средств из местного бюджета на </a:t>
            </a:r>
            <a:r>
              <a:rPr lang="ru-RU" sz="2000" b="1" dirty="0" err="1" smtClean="0"/>
              <a:t>софинансирование</a:t>
            </a:r>
            <a:r>
              <a:rPr lang="ru-RU" sz="2000" b="1" dirty="0" smtClean="0"/>
              <a:t> проектов ИБ;</a:t>
            </a:r>
          </a:p>
          <a:p>
            <a:pPr algn="just"/>
            <a:r>
              <a:rPr lang="ru-RU" sz="2000" b="1" dirty="0" smtClean="0"/>
              <a:t>порядок предоставления и расходования субсидии из областного бюджета на </a:t>
            </a:r>
            <a:r>
              <a:rPr lang="ru-RU" sz="2000" b="1" dirty="0" err="1" smtClean="0"/>
              <a:t>софинансирование</a:t>
            </a:r>
            <a:r>
              <a:rPr lang="ru-RU" sz="2000" b="1" dirty="0" smtClean="0"/>
              <a:t> проектов ИБ;</a:t>
            </a:r>
          </a:p>
          <a:p>
            <a:pPr algn="just"/>
            <a:r>
              <a:rPr lang="ru-RU" sz="2000" b="1" dirty="0" smtClean="0"/>
              <a:t>порядок отчетности и контроля за использованием средств, направленных на реализацию проекта ИБ;</a:t>
            </a:r>
          </a:p>
          <a:p>
            <a:pPr algn="just"/>
            <a:r>
              <a:rPr lang="ru-RU" sz="2000" b="1" dirty="0" smtClean="0"/>
              <a:t>формы документов для участия в конкурсном отборе проекта ИБ</a:t>
            </a:r>
            <a:r>
              <a:rPr lang="ru-RU" sz="2000" b="1" dirty="0" smtClean="0"/>
              <a:t>.</a:t>
            </a:r>
          </a:p>
          <a:p>
            <a:pPr marL="0" indent="0" algn="just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700" b="1" dirty="0" smtClean="0"/>
              <a:t>Определено, что проект ИБ является таковым при одновременном выполнении следующих условий:</a:t>
            </a:r>
          </a:p>
          <a:p>
            <a:pPr algn="just"/>
            <a:r>
              <a:rPr lang="ru-RU" sz="2000" b="1" dirty="0" smtClean="0"/>
              <a:t>цели и задачи проекта соответствуют стратегическим приоритетам развития муниципального образования;</a:t>
            </a:r>
          </a:p>
          <a:p>
            <a:pPr algn="just"/>
            <a:r>
              <a:rPr lang="ru-RU" sz="2000" b="1" dirty="0" smtClean="0"/>
              <a:t>проект прошел обсуждение жителями муниципального образования и получил их поддержку;</a:t>
            </a:r>
          </a:p>
          <a:p>
            <a:pPr algn="just"/>
            <a:r>
              <a:rPr lang="ru-RU" sz="2000" b="1" dirty="0" smtClean="0"/>
              <a:t>инициаторы принимают непосредственное участие в реализации проекта, в том числе в его финансировании, и осуществлении контроля за его реализацией;</a:t>
            </a:r>
          </a:p>
          <a:p>
            <a:pPr algn="just"/>
            <a:r>
              <a:rPr lang="ru-RU" sz="2000" b="1" dirty="0" smtClean="0"/>
              <a:t>проект </a:t>
            </a:r>
            <a:r>
              <a:rPr lang="ru-RU" sz="2000" b="1" dirty="0" err="1" smtClean="0"/>
              <a:t>софинансируется</a:t>
            </a:r>
            <a:r>
              <a:rPr lang="ru-RU" sz="2000" b="1" dirty="0" smtClean="0"/>
              <a:t> за счет средств населения, юридических лиц и (или) индивидуальных предпринимателей.</a:t>
            </a:r>
          </a:p>
          <a:p>
            <a:pPr algn="just"/>
            <a:endParaRPr lang="ru-RU" sz="2000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600" b="1" i="1" dirty="0" smtClean="0"/>
              <a:t>2.Чувашская Республика:</a:t>
            </a:r>
          </a:p>
          <a:p>
            <a:pPr algn="ctr">
              <a:buNone/>
            </a:pPr>
            <a:endParaRPr lang="ru-RU" sz="900" b="1" i="1" dirty="0" smtClean="0"/>
          </a:p>
          <a:p>
            <a:pPr algn="just">
              <a:buNone/>
            </a:pPr>
            <a:r>
              <a:rPr lang="ru-RU" sz="2000" b="1" dirty="0" smtClean="0"/>
              <a:t>       </a:t>
            </a:r>
            <a:r>
              <a:rPr lang="ru-RU" sz="2400" b="1" dirty="0" smtClean="0"/>
              <a:t>Положения о реализации ИБ и о проведении конкурсного отбора проектов ИБ утверждены администрацией города Новочебоксарска (постановление от 26.12.2018 года № 1906), администрацией города Чебоксары (постановление от 9.02.2018 года № 201), администрацией города Шумерля (постановление от 1.03.2018 года № 173).</a:t>
            </a:r>
          </a:p>
          <a:p>
            <a:pPr algn="ctr">
              <a:buNone/>
            </a:pPr>
            <a:r>
              <a:rPr lang="ru-RU" sz="2400" b="1" dirty="0" smtClean="0"/>
              <a:t>  </a:t>
            </a:r>
            <a:endParaRPr lang="ru-RU" sz="2400" b="1" dirty="0" smtClean="0"/>
          </a:p>
          <a:p>
            <a:pPr algn="ctr">
              <a:buNone/>
            </a:pPr>
            <a:r>
              <a:rPr lang="ru-RU" sz="2400" b="1" dirty="0" smtClean="0"/>
              <a:t>ЦЕЛЬ</a:t>
            </a:r>
            <a:r>
              <a:rPr lang="ru-RU" sz="2200" b="1" dirty="0" smtClean="0"/>
              <a:t>:</a:t>
            </a:r>
          </a:p>
          <a:p>
            <a:pPr algn="just">
              <a:buNone/>
            </a:pPr>
            <a:r>
              <a:rPr lang="ru-RU" sz="2100" b="1" dirty="0" smtClean="0"/>
              <a:t>      активизация участия жителей в осуществлении местного самоуправления и решении вопросов местного значения посредством реализации на территории проектов ИБ.          </a:t>
            </a:r>
          </a:p>
          <a:p>
            <a:pPr algn="ctr">
              <a:buNone/>
            </a:pPr>
            <a:r>
              <a:rPr lang="ru-RU" sz="2300" b="1" dirty="0" smtClean="0"/>
              <a:t>ЗАДАЧИ:</a:t>
            </a:r>
          </a:p>
          <a:p>
            <a:pPr algn="just"/>
            <a:r>
              <a:rPr lang="ru-RU" sz="2100" b="1" dirty="0" smtClean="0"/>
              <a:t>повышение эффективности бюджетных расходов за счет вовлечения жителей в процессы принятия решений на местном уровне и усиление гражданского контроля за деятельностью органов местного самоуправления в ходе реализации проектов ИБ;</a:t>
            </a:r>
          </a:p>
          <a:p>
            <a:pPr algn="just"/>
            <a:r>
              <a:rPr lang="ru-RU" sz="2100" b="1" dirty="0" smtClean="0"/>
              <a:t>повышение открытости деятельности органов местного самоуправления;</a:t>
            </a:r>
          </a:p>
          <a:p>
            <a:pPr algn="just"/>
            <a:r>
              <a:rPr lang="ru-RU" sz="2100" b="1" dirty="0" smtClean="0"/>
              <a:t>развитие взаимодействия органов местного самоуправления и населения.</a:t>
            </a:r>
          </a:p>
          <a:p>
            <a:endParaRPr lang="ru-RU" sz="900" b="1" dirty="0" smtClean="0"/>
          </a:p>
          <a:p>
            <a:pPr algn="ctr">
              <a:buNone/>
            </a:pPr>
            <a:r>
              <a:rPr lang="ru-RU" sz="2300" b="1" dirty="0" smtClean="0"/>
              <a:t>ПРИНЦИПЫ:</a:t>
            </a:r>
          </a:p>
          <a:p>
            <a:pPr algn="just"/>
            <a:r>
              <a:rPr lang="ru-RU" sz="2100" b="1" dirty="0" err="1" smtClean="0"/>
              <a:t>конкурсность</a:t>
            </a:r>
            <a:r>
              <a:rPr lang="ru-RU" sz="2100" b="1" dirty="0" smtClean="0"/>
              <a:t> отбора проектов ИБ;</a:t>
            </a:r>
          </a:p>
          <a:p>
            <a:pPr algn="just"/>
            <a:r>
              <a:rPr lang="ru-RU" sz="2100" b="1" dirty="0" smtClean="0"/>
              <a:t>равная доступность для всех жителей муниципального образования в выдвижении проектов ИБ для участия в конкурсном отборе;</a:t>
            </a:r>
          </a:p>
          <a:p>
            <a:pPr algn="just"/>
            <a:r>
              <a:rPr lang="ru-RU" sz="2100" b="1" dirty="0" smtClean="0"/>
              <a:t>открытость и гласность процедур проведения конкурсного отбора</a:t>
            </a:r>
          </a:p>
          <a:p>
            <a:pPr algn="just">
              <a:buNone/>
            </a:pPr>
            <a:endParaRPr lang="ru-RU" sz="1900" b="1" dirty="0" smtClean="0"/>
          </a:p>
          <a:p>
            <a:pPr algn="ctr">
              <a:buNone/>
            </a:pPr>
            <a:endParaRPr lang="ru-RU" sz="2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b="1" dirty="0" smtClean="0"/>
              <a:t>СХЕМА:</a:t>
            </a:r>
          </a:p>
          <a:p>
            <a:pPr algn="just">
              <a:buNone/>
            </a:pPr>
            <a:r>
              <a:rPr lang="ru-RU" sz="2000" b="1" dirty="0" smtClean="0"/>
              <a:t>       Отбор проектов инициируются на собраниях жителей, ТОС, ТСЖ</a:t>
            </a:r>
          </a:p>
          <a:p>
            <a:pPr algn="just">
              <a:buNone/>
            </a:pPr>
            <a:r>
              <a:rPr lang="ru-RU" sz="2000" b="1" dirty="0" smtClean="0"/>
              <a:t>       отобранные проекты направляются в конкурсную комиссию</a:t>
            </a:r>
          </a:p>
          <a:p>
            <a:pPr algn="ctr">
              <a:buNone/>
            </a:pPr>
            <a:r>
              <a:rPr lang="ru-RU" sz="2000" b="1" dirty="0" smtClean="0"/>
              <a:t>     победителями конкурсного отбора признаются проекты, набравшие по наибольшее количество баллов в соответствии с критериями оценки проектов ИБ.    </a:t>
            </a:r>
          </a:p>
          <a:p>
            <a:pPr algn="ctr">
              <a:buNone/>
            </a:pPr>
            <a:r>
              <a:rPr lang="ru-RU" sz="800" b="1" dirty="0" smtClean="0"/>
              <a:t> </a:t>
            </a:r>
          </a:p>
          <a:p>
            <a:pPr algn="ctr">
              <a:buNone/>
            </a:pPr>
            <a:r>
              <a:rPr lang="ru-RU" sz="2000" b="1" dirty="0" smtClean="0"/>
              <a:t>ФИНАНСИРОВАНИЕ: </a:t>
            </a:r>
          </a:p>
          <a:p>
            <a:pPr algn="just">
              <a:buNone/>
            </a:pPr>
            <a:r>
              <a:rPr lang="ru-RU" sz="2000" b="1" dirty="0" smtClean="0"/>
              <a:t>      Финансирование проектов ИБ осуществляется в денежной форме за счет средств республиканского бюджета Чувашской Республики, местного бюджета, населения муниципального образования, ТОС, ТСЖ, юридических лиц, индивидуальных предпринимателей, общественных организаций в рамках действующего законодательства Российской Федерации.</a:t>
            </a:r>
          </a:p>
          <a:p>
            <a:pPr algn="just">
              <a:buNone/>
            </a:pPr>
            <a:endParaRPr lang="ru-RU" sz="800" b="1" dirty="0" smtClean="0"/>
          </a:p>
          <a:p>
            <a:pPr algn="ctr">
              <a:buNone/>
            </a:pPr>
            <a:r>
              <a:rPr lang="ru-RU" sz="2000" b="1" dirty="0" smtClean="0"/>
              <a:t>УРОВЕНЬ СОФИНАНСИРОВАНИЯ ПРОЕКТОВ ИБ:</a:t>
            </a:r>
          </a:p>
          <a:p>
            <a:pPr algn="just">
              <a:buNone/>
            </a:pPr>
            <a:r>
              <a:rPr lang="ru-RU" sz="2000" b="1" dirty="0" smtClean="0"/>
              <a:t>       за счет средств местного бюджета не более 75 % стоимости проекта (части проекта)</a:t>
            </a:r>
          </a:p>
          <a:p>
            <a:pPr algn="just">
              <a:buNone/>
            </a:pPr>
            <a:r>
              <a:rPr lang="ru-RU" sz="2000" b="1" dirty="0" smtClean="0"/>
              <a:t>      за счет средств жителей, ТОС, ТСЖ, юридических лиц, индивидуальных предпринимателей, общественных организаций не менее 5 %стоимости проекта (части проекта).</a:t>
            </a:r>
          </a:p>
          <a:p>
            <a:pPr algn="just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>
              <a:hlinkClick r:id="rId2"/>
            </a:endParaRPr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500" b="1" dirty="0" smtClean="0"/>
          </a:p>
          <a:p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8100392" y="836712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668344" y="1124744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208912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ПРАКТИКА МНИЦИАТИВНОГО БЮДЖЕТИРОВАНИЯ</a:t>
            </a:r>
          </a:p>
          <a:p>
            <a:pPr algn="ctr"/>
            <a:r>
              <a:rPr lang="ru-RU" sz="2000" b="1" dirty="0" smtClean="0"/>
              <a:t>В АРХАНГЕЛЬСКОЙ ОБЛАСТИ 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В Архангельской области практика ИБ в основном сводится через практику развития территориального общественного самоуправления:</a:t>
            </a:r>
          </a:p>
          <a:p>
            <a:pPr algn="ctr"/>
            <a:endParaRPr lang="ru-RU" sz="2000" b="1" dirty="0" smtClean="0"/>
          </a:p>
          <a:p>
            <a:pPr algn="just"/>
            <a:r>
              <a:rPr lang="ru-RU" sz="2000" b="1" dirty="0" smtClean="0"/>
              <a:t>Областной закон от </a:t>
            </a:r>
            <a:r>
              <a:rPr lang="ru-RU" sz="2000" b="1" dirty="0" smtClean="0"/>
              <a:t>22 февраля 2013 </a:t>
            </a:r>
            <a:r>
              <a:rPr lang="ru-RU" sz="2000" b="1" dirty="0" smtClean="0"/>
              <a:t>года </a:t>
            </a:r>
            <a:r>
              <a:rPr lang="ru-RU" sz="2000" b="1" dirty="0" smtClean="0"/>
              <a:t>№ </a:t>
            </a:r>
            <a:r>
              <a:rPr lang="ru-RU" sz="2000" b="1" dirty="0" smtClean="0"/>
              <a:t>613-37-ОЗ «О государственной поддержке территориального общественного самоуправления в Архангельской области»;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Концепция развития территориального общественного самоуправления в Архангельской области до 2020 года, утвержденная постановлением Правительства Архангельской области от </a:t>
            </a:r>
            <a:r>
              <a:rPr lang="ru-RU" sz="2000" b="1" dirty="0" smtClean="0"/>
              <a:t>22 июля 2014 </a:t>
            </a:r>
            <a:r>
              <a:rPr lang="ru-RU" sz="2000" b="1" dirty="0" smtClean="0"/>
              <a:t>года № 291-пп;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2000" b="1" dirty="0" smtClean="0"/>
              <a:t>Государственная программа Архангельской области «Развитие местного самоуправления в Архангельской области и государственная поддержка социально ориентированных некоммерческих организаций (2014 –2020 годы)», утвержденная постановлением Правительства Архангельской области от 8.10.2013 года </a:t>
            </a:r>
            <a:r>
              <a:rPr lang="ru-RU" sz="2000" b="1" dirty="0" smtClean="0"/>
              <a:t>№ </a:t>
            </a:r>
            <a:r>
              <a:rPr lang="ru-RU" sz="2000" b="1" dirty="0" smtClean="0"/>
              <a:t>464-пп (подпрограмма № 2 «Развитие территориального общественного самоуправления в Архангельской области»)</a:t>
            </a:r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3913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21702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Областной закон от 18 февраля 2019 года №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57-5-</a:t>
            </a:r>
            <a:r>
              <a:rPr lang="ru-RU" sz="1600" b="1" dirty="0" smtClean="0">
                <a:solidFill>
                  <a:srgbClr val="FF0000"/>
                </a:solidFill>
              </a:rPr>
              <a:t>ОЗ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«Об </a:t>
            </a:r>
            <a:r>
              <a:rPr lang="ru-RU" sz="1600" b="1" dirty="0">
                <a:solidFill>
                  <a:srgbClr val="FF0000"/>
                </a:solidFill>
              </a:rPr>
              <a:t>утверждении Стратегии социально-экономического развития Архангельской области до 2035 </a:t>
            </a:r>
            <a:r>
              <a:rPr lang="ru-RU" sz="1600" b="1" dirty="0" smtClean="0">
                <a:solidFill>
                  <a:srgbClr val="FF0000"/>
                </a:solidFill>
              </a:rPr>
              <a:t>года»</a:t>
            </a:r>
          </a:p>
          <a:p>
            <a:r>
              <a:rPr lang="ru-RU" sz="1600" dirty="0" smtClean="0"/>
              <a:t>Проект </a:t>
            </a:r>
            <a:r>
              <a:rPr lang="ru-RU" sz="1600" dirty="0"/>
              <a:t>направлен на повышение уровня </a:t>
            </a:r>
            <a:r>
              <a:rPr lang="ru-RU" sz="1600" dirty="0" err="1"/>
              <a:t>респонсивности</a:t>
            </a:r>
            <a:r>
              <a:rPr lang="ru-RU" sz="1600" dirty="0"/>
              <a:t> власти - ее способности как институциональной системы отзываться на воздействие социальной среды и требования общества. В рамках проекта предусмотрена реализация мер, направленных на повышение открытости, доступности и прозрачности деятельности органов государственной власти Архангельской области и органов местного самоуправления, увеличение возможности участия населения в государственном управлении, формирование и развитие социального капитала муниципальных </a:t>
            </a:r>
            <a:r>
              <a:rPr lang="ru-RU" sz="1600" dirty="0" smtClean="0"/>
              <a:t>образований.</a:t>
            </a:r>
            <a:endParaRPr lang="ru-RU" sz="1600" dirty="0"/>
          </a:p>
          <a:p>
            <a:endParaRPr lang="ru-RU" sz="1600" dirty="0" smtClean="0"/>
          </a:p>
          <a:p>
            <a:r>
              <a:rPr lang="ru-RU" sz="1600" dirty="0" smtClean="0"/>
              <a:t>Задачи </a:t>
            </a:r>
            <a:r>
              <a:rPr lang="ru-RU" sz="1600" dirty="0"/>
              <a:t>проекта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Формирование </a:t>
            </a:r>
            <a:r>
              <a:rPr lang="ru-RU" sz="1600" b="1" dirty="0">
                <a:solidFill>
                  <a:srgbClr val="FF0000"/>
                </a:solidFill>
              </a:rPr>
              <a:t>механизмов инициативного бюджетирования.</a:t>
            </a:r>
          </a:p>
          <a:p>
            <a:r>
              <a:rPr lang="ru-RU" sz="1600" b="1" dirty="0">
                <a:solidFill>
                  <a:srgbClr val="FF0000"/>
                </a:solidFill>
              </a:rPr>
              <a:t>Поддержка социально значимых инициатив населения и положительных примеров территориального общественного самоуправления.</a:t>
            </a:r>
          </a:p>
          <a:p>
            <a:endParaRPr lang="ru-RU" sz="1600" dirty="0" smtClean="0"/>
          </a:p>
          <a:p>
            <a:r>
              <a:rPr lang="ru-RU" sz="1600" dirty="0" smtClean="0"/>
              <a:t>В </a:t>
            </a:r>
            <a:r>
              <a:rPr lang="ru-RU" sz="1600" dirty="0"/>
              <a:t>результате</a:t>
            </a:r>
          </a:p>
          <a:p>
            <a:r>
              <a:rPr lang="ru-RU" sz="1600" dirty="0"/>
              <a:t>Будут улучшены институциональные условия гражданского участия, а именно преобразована структура формальных, правовых и организационных возможностей для проявления инициатив граждан и их объединений по изменению условий общественной жизни, а также развития диалоговых отношений между населением и государством.</a:t>
            </a:r>
          </a:p>
          <a:p>
            <a:r>
              <a:rPr lang="ru-RU" sz="1600" dirty="0"/>
              <a:t>Будет обеспечено повышение открытости, доступности и прозрачности деятельности органов государственной власти Архангельской области и органов местного самоуправления, а также расширены возможности вовлечения граждан в процесс принятия и реализации решений в сферах государственного управления и местного самоуправления.</a:t>
            </a:r>
          </a:p>
          <a:p>
            <a:r>
              <a:rPr lang="ru-RU" sz="1600" dirty="0"/>
              <a:t>К 2035 году не менее 70 процентов населения Архангельской области будет позитивно оценивать деятельность органов публичной власти - органов государственной власти Архангельской области и органов местного самоуправления</a:t>
            </a:r>
            <a:r>
              <a:rPr lang="ru-RU" sz="1600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2253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500" b="1" dirty="0" smtClean="0"/>
              <a:t>БЮДЖЕТ ТВОИХ ВОЗМОЖНОСТЕЙ</a:t>
            </a:r>
          </a:p>
          <a:p>
            <a:pPr algn="ctr">
              <a:buNone/>
            </a:pPr>
            <a:endParaRPr lang="ru-RU" sz="700" b="1" dirty="0" smtClean="0"/>
          </a:p>
          <a:p>
            <a:pPr algn="ctr">
              <a:buNone/>
            </a:pPr>
            <a:r>
              <a:rPr lang="ru-RU" sz="2000" dirty="0" smtClean="0"/>
              <a:t>В муниципальном образовании «Город Архангельск» с 2018 года реализуется проект инициативного </a:t>
            </a:r>
            <a:r>
              <a:rPr lang="ru-RU" sz="2000" dirty="0" err="1" smtClean="0"/>
              <a:t>бюджетирования</a:t>
            </a:r>
            <a:r>
              <a:rPr lang="ru-RU" sz="2000" dirty="0" smtClean="0"/>
              <a:t> «Бюджет твоих возможностей» 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0070C0"/>
                </a:solidFill>
                <a:hlinkClick r:id="rId2"/>
              </a:rPr>
              <a:t>https://www.arhcity.ru/?page=2371/0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</a:p>
          <a:p>
            <a:pPr algn="ctr">
              <a:buNone/>
            </a:pPr>
            <a:endParaRPr lang="ru-RU" sz="2000" dirty="0" smtClean="0">
              <a:solidFill>
                <a:srgbClr val="0070C0"/>
              </a:solidFill>
            </a:endParaRPr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Паспорт проекта «Бюджет твоих возможностей» утвержден распоряжением главы муниципального образования «Город Архангельск»  от 14.06.2018 года № 1819р.</a:t>
            </a:r>
          </a:p>
          <a:p>
            <a:pPr algn="just"/>
            <a:r>
              <a:rPr lang="ru-RU" sz="2000" dirty="0" smtClean="0"/>
              <a:t>Положение о проекте «Бюджет твоих возможностей» утверждено  постановлением  администрации муниципального образования «Город Архангельск» от 22.05.2018 года № 643</a:t>
            </a:r>
          </a:p>
          <a:p>
            <a:pPr algn="just"/>
            <a:endParaRPr lang="ru-RU" sz="2000" dirty="0" smtClean="0"/>
          </a:p>
          <a:p>
            <a:pPr algn="just"/>
            <a:endParaRPr lang="ru-RU" sz="2000" dirty="0" smtClean="0"/>
          </a:p>
          <a:p>
            <a:pPr algn="ctr">
              <a:buNone/>
            </a:pPr>
            <a:endParaRPr lang="ru-RU" sz="2000" dirty="0" smtClean="0">
              <a:solidFill>
                <a:srgbClr val="0070C0"/>
              </a:solidFill>
            </a:endParaRPr>
          </a:p>
          <a:p>
            <a:pPr algn="ctr"/>
            <a:endParaRPr lang="ru-RU" sz="2000" b="1" dirty="0"/>
          </a:p>
        </p:txBody>
      </p:sp>
      <p:pic>
        <p:nvPicPr>
          <p:cNvPr id="2050" name="Picture 2" descr="C:\Users\ponodim\Desktop\btv2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92896"/>
            <a:ext cx="2667000" cy="1504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50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500" b="1" dirty="0" smtClean="0"/>
              <a:t>ОСНОВНЫЕ ЭТАПЫ РЕАЛИЗАЦИИ ПРОЕКТА</a:t>
            </a:r>
          </a:p>
          <a:p>
            <a:pPr algn="ctr">
              <a:buNone/>
            </a:pPr>
            <a:endParaRPr lang="ru-RU" sz="700" dirty="0" smtClean="0"/>
          </a:p>
          <a:p>
            <a:pPr algn="ctr">
              <a:buNone/>
            </a:pPr>
            <a:r>
              <a:rPr lang="ru-RU" sz="2500" dirty="0" smtClean="0"/>
              <a:t>сбор заявок на участие в Проекте</a:t>
            </a:r>
          </a:p>
          <a:p>
            <a:pPr algn="ctr">
              <a:buNone/>
            </a:pPr>
            <a:endParaRPr lang="ru-RU" sz="2500" b="1" dirty="0" smtClean="0"/>
          </a:p>
          <a:p>
            <a:pPr algn="ctr">
              <a:buNone/>
            </a:pPr>
            <a:endParaRPr lang="ru-RU" sz="2500" b="1" dirty="0" smtClean="0"/>
          </a:p>
          <a:p>
            <a:pPr algn="ctr">
              <a:buNone/>
            </a:pPr>
            <a:endParaRPr lang="ru-RU" sz="2500" b="1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283968" y="1484784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644008" y="162880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1772816"/>
            <a:ext cx="69847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dirty="0" smtClean="0"/>
              <a:t>отбор инициатив для проведения их экспертизы</a:t>
            </a:r>
          </a:p>
          <a:p>
            <a:pPr algn="just"/>
            <a:endParaRPr lang="ru-RU" sz="2500" dirty="0" smtClean="0"/>
          </a:p>
          <a:p>
            <a:pPr algn="just"/>
            <a:endParaRPr lang="ru-RU" sz="2500" dirty="0" smtClean="0"/>
          </a:p>
          <a:p>
            <a:pPr algn="just"/>
            <a:endParaRPr lang="ru-RU" sz="2500" dirty="0" smtClean="0"/>
          </a:p>
          <a:p>
            <a:pPr algn="just"/>
            <a:endParaRPr lang="ru-RU" sz="2500" dirty="0" smtClean="0"/>
          </a:p>
          <a:p>
            <a:pPr algn="just"/>
            <a:endParaRPr lang="ru-RU" sz="2500" dirty="0" smtClean="0"/>
          </a:p>
          <a:p>
            <a:pPr algn="just"/>
            <a:endParaRPr lang="ru-RU" sz="2500" dirty="0" smtClean="0"/>
          </a:p>
          <a:p>
            <a:pPr algn="just"/>
            <a:endParaRPr lang="ru-RU" sz="25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4283968" y="2204864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87624" y="2564904"/>
            <a:ext cx="64087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экспертиза инициатив</a:t>
            </a:r>
          </a:p>
          <a:p>
            <a:pPr algn="ctr"/>
            <a:endParaRPr lang="ru-RU" sz="25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283968" y="2996952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71600" y="3356992"/>
            <a:ext cx="74888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голосование и отбор инициатив для включения в проект городского бюджета на очередной финансовый год и плановый период</a:t>
            </a:r>
          </a:p>
          <a:p>
            <a:pPr algn="ctr"/>
            <a:endParaRPr lang="ru-RU" sz="2500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4355976" y="4581128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339752" y="4941168"/>
            <a:ext cx="46805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реализация инициатив</a:t>
            </a:r>
            <a:endParaRPr lang="ru-RU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5000" dirty="0" smtClean="0"/>
              <a:t>Проект предусматривает отбор при участии жителей муниципального образования «Город Архангельск» и реализацию в очередном финансовом году инициатив по развитию муниципального образования «Город Архангельск» за счет бюджетных ассигнований, предусмотренных на эти цели в городском бюджете на очередной финансовый год и плановый период, в том числе за счет безвозмездных поступлений от физических и юридических лиц.</a:t>
            </a:r>
          </a:p>
          <a:p>
            <a:pPr algn="just"/>
            <a:endParaRPr lang="ru-RU" sz="1500" dirty="0" smtClean="0"/>
          </a:p>
          <a:p>
            <a:pPr algn="just"/>
            <a:r>
              <a:rPr lang="ru-RU" sz="5000" dirty="0" smtClean="0"/>
              <a:t>Предварительный объем бюджетных ассигнований городского бюджета на реализацию инициатив на очередной финансовый год устанавливается бюджетной комиссией администрации муниципального образования «Город Архангельск» и не может превышать 5 млн. рублей.</a:t>
            </a:r>
          </a:p>
          <a:p>
            <a:pPr algn="just"/>
            <a:endParaRPr lang="ru-RU" sz="1500" dirty="0" smtClean="0"/>
          </a:p>
          <a:p>
            <a:pPr algn="just"/>
            <a:r>
              <a:rPr lang="ru-RU" sz="5000" dirty="0" smtClean="0"/>
              <a:t>Целью Проекта является развитие механизмов взаимодействия органов местного самоуправления и жителей муниципального образования «Город Архангельск», повышение уровня доверия жителей к органам местного самоуправления муниципального образования «Город Архангельск» за счет их участия в решении вопросов местного значения.</a:t>
            </a:r>
          </a:p>
          <a:p>
            <a:pPr algn="just"/>
            <a:endParaRPr lang="ru-RU" sz="1300" dirty="0" smtClean="0"/>
          </a:p>
          <a:p>
            <a:pPr algn="just"/>
            <a:r>
              <a:rPr lang="ru-RU" sz="5000" dirty="0" smtClean="0"/>
              <a:t>Участниками Проекта могут являться физические лица старше 18 лет, проживающие на территории муниципального образования «Город Архангельск», подавшие  заявку на участие в Проекте с описанием инициативы.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222659"/>
            <a:ext cx="7848872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ru-RU" sz="1400" b="1" dirty="0" smtClean="0"/>
          </a:p>
          <a:p>
            <a:endParaRPr lang="ru-RU" sz="1400" b="1" dirty="0"/>
          </a:p>
          <a:p>
            <a:endParaRPr lang="ru-RU" sz="1400" b="1" dirty="0"/>
          </a:p>
        </p:txBody>
      </p:sp>
      <p:pic>
        <p:nvPicPr>
          <p:cNvPr id="1026" name="Picture 2" descr="C:\Users\ponodim\Desktop\706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85875"/>
            <a:ext cx="7620000" cy="4286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97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496944" cy="662473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Не эффективность действующих форм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- публичные слушания по бюджету и отчету по нему 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- открытая и доступная информация </a:t>
            </a:r>
            <a:br>
              <a:rPr lang="ru-RU" sz="2800" b="1" dirty="0" smtClean="0"/>
            </a:br>
            <a:r>
              <a:rPr lang="ru-RU" sz="2800" b="1" dirty="0" smtClean="0"/>
              <a:t>(открытый бюджет, бюджет для граждан) </a:t>
            </a:r>
            <a:br>
              <a:rPr lang="ru-RU" sz="2800" b="1" dirty="0" smtClean="0"/>
            </a:br>
            <a:r>
              <a:rPr lang="ru-RU" sz="2800" b="1" dirty="0" smtClean="0"/>
              <a:t>Приказ </a:t>
            </a:r>
            <a:r>
              <a:rPr lang="ru-RU" sz="2800" b="1" dirty="0"/>
              <a:t>Минфина России от </a:t>
            </a:r>
            <a:r>
              <a:rPr lang="ru-RU" sz="2800" b="1" dirty="0" smtClean="0"/>
              <a:t>22 декабря 2015 года № </a:t>
            </a:r>
            <a:r>
              <a:rPr lang="ru-RU" sz="2800" b="1" dirty="0"/>
              <a:t>145н</a:t>
            </a:r>
            <a:br>
              <a:rPr lang="ru-RU" sz="2800" b="1" dirty="0"/>
            </a:br>
            <a:r>
              <a:rPr lang="ru-RU" sz="2800" b="1" dirty="0" smtClean="0"/>
              <a:t>«Об </a:t>
            </a:r>
            <a:r>
              <a:rPr lang="ru-RU" sz="2800" b="1" dirty="0"/>
              <a:t>утверждении Методических рекомендаций по представлению бюджетов субъектов Российской Федерации и местных бюджетов и отчетов об их исполнении в доступной для граждан </a:t>
            </a:r>
            <a:r>
              <a:rPr lang="ru-RU" sz="2800" b="1" dirty="0" smtClean="0"/>
              <a:t>форме»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- не реализован механизм самообложения граждан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503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>
                <a:lumMod val="99000"/>
                <a:lumOff val="1000"/>
              </a:schemeClr>
            </a:gs>
            <a:gs pos="64000">
              <a:srgbClr val="98CBFF"/>
            </a:gs>
            <a:gs pos="48000">
              <a:srgbClr val="85C2FF">
                <a:lumMod val="60000"/>
                <a:lumOff val="4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283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918648" cy="662473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- способ решения острых проблем граждан в условиях ограниченности ресурсов </a:t>
            </a:r>
            <a:br>
              <a:rPr lang="ru-RU" sz="3600" b="1" dirty="0" smtClean="0"/>
            </a:br>
            <a:r>
              <a:rPr lang="ru-RU" sz="3600" b="1" dirty="0" smtClean="0"/>
              <a:t>- «иная форма» участия населения в осуществлении местного самоуправления </a:t>
            </a:r>
            <a:br>
              <a:rPr lang="ru-RU" sz="3600" b="1" dirty="0" smtClean="0"/>
            </a:br>
            <a:r>
              <a:rPr lang="ru-RU" sz="3600" b="1" dirty="0" smtClean="0"/>
              <a:t>- инструмент повышения эффективности бюджетных расходов </a:t>
            </a:r>
            <a:br>
              <a:rPr lang="ru-RU" sz="3600" b="1" dirty="0" smtClean="0"/>
            </a:br>
            <a:r>
              <a:rPr lang="ru-RU" sz="3600" b="1" dirty="0" smtClean="0"/>
              <a:t>- технология эффективного обращения граждан с властью и власти с гражданами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890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918648" cy="612068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 </a:t>
            </a:r>
            <a:r>
              <a:rPr lang="ru-RU" sz="3600" b="1" dirty="0" smtClean="0"/>
              <a:t>этап: программа поддержки местных инициатив Всемирного банка, «Народная инициатива», «Народный бюджет», </a:t>
            </a:r>
            <a:r>
              <a:rPr lang="ru-RU" sz="3600" b="1" dirty="0" err="1" smtClean="0"/>
              <a:t>Партисипаторное</a:t>
            </a:r>
            <a:r>
              <a:rPr lang="ru-RU" sz="3600" b="1" dirty="0" smtClean="0"/>
              <a:t> бюджетирование </a:t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en-US" sz="3600" b="1" dirty="0" smtClean="0"/>
              <a:t>II</a:t>
            </a:r>
            <a:r>
              <a:rPr lang="ru-RU" sz="3600" b="1" dirty="0"/>
              <a:t> </a:t>
            </a:r>
            <a:r>
              <a:rPr lang="ru-RU" sz="3600" b="1" dirty="0" smtClean="0"/>
              <a:t>этап: апробирование в регионах (Республики Башкортостан, Северная Осетия (Алания), Карелия, Вологодская, Ульяновская, Тамбовская области ЕАО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272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918648" cy="5688631"/>
          </a:xfrm>
        </p:spPr>
        <p:txBody>
          <a:bodyPr>
            <a:normAutofit/>
          </a:bodyPr>
          <a:lstStyle/>
          <a:p>
            <a:r>
              <a:rPr lang="ru-RU" sz="3600" u="sng" dirty="0" smtClean="0"/>
              <a:t/>
            </a:r>
            <a:br>
              <a:rPr lang="ru-RU" sz="3600" u="sng" dirty="0" smtClean="0"/>
            </a:br>
            <a:r>
              <a:rPr lang="ru-RU" sz="3600" u="sng" dirty="0"/>
              <a:t/>
            </a:r>
            <a:br>
              <a:rPr lang="ru-RU" sz="3600" u="sng" dirty="0"/>
            </a:b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8064896" cy="1054968"/>
          </a:xfrm>
        </p:spPr>
        <p:txBody>
          <a:bodyPr>
            <a:normAutofit fontScale="25000" lnSpcReduction="20000"/>
          </a:bodyPr>
          <a:lstStyle/>
          <a:p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4000" dirty="0">
                <a:cs typeface="Times New Roman" pitchFamily="18" charset="0"/>
              </a:rPr>
              <a:t/>
            </a:r>
            <a:br>
              <a:rPr lang="ru-RU" sz="4000" dirty="0">
                <a:cs typeface="Times New Roman" pitchFamily="18" charset="0"/>
              </a:rPr>
            </a:br>
            <a:r>
              <a:rPr lang="ru-RU" sz="8000" dirty="0">
                <a:cs typeface="Times New Roman" pitchFamily="18" charset="0"/>
              </a:rPr>
              <a:t/>
            </a:r>
            <a:br>
              <a:rPr lang="ru-RU" sz="8000" dirty="0">
                <a:cs typeface="Times New Roman" pitchFamily="18" charset="0"/>
              </a:rPr>
            </a:br>
            <a: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/>
            </a:r>
            <a:br>
              <a:rPr lang="ru-RU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</a:br>
            <a:endParaRPr lang="ru-RU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1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dirty="0">
              <a:hlinkClick r:id="rId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784" y="320081"/>
            <a:ext cx="79208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 smtClean="0">
                <a:solidFill>
                  <a:srgbClr val="FF0000"/>
                </a:solidFill>
              </a:rPr>
              <a:t>Понятие инициативного бюджетирования</a:t>
            </a:r>
            <a:endParaRPr lang="ru-RU" sz="3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890983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законодательном уровне отсутствует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 «инициативное бюджетирование»,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</a:t>
            </a: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общему правилу «инициативное бюджетирование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–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форма непосредственного участия населения в осуществлении местного самоуправления путем выдвижения инициатив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целям расходования определенной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67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Законодательные инициативы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Министерства финансов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Российской Федерации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6085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/>
              <a:t>для </a:t>
            </a:r>
            <a:r>
              <a:rPr lang="ru-RU" sz="2800" b="1" dirty="0" smtClean="0"/>
              <a:t>придания механизма ИБ официального </a:t>
            </a:r>
            <a:r>
              <a:rPr lang="ru-RU" sz="2800" b="1" dirty="0" smtClean="0"/>
              <a:t>статуса </a:t>
            </a:r>
          </a:p>
          <a:p>
            <a:pPr algn="ctr">
              <a:buNone/>
            </a:pPr>
            <a:r>
              <a:rPr lang="ru-RU" sz="2800" b="1" dirty="0" smtClean="0"/>
              <a:t>предлагается </a:t>
            </a:r>
            <a:r>
              <a:rPr lang="ru-RU" sz="2800" b="1" dirty="0" smtClean="0"/>
              <a:t>внести изменения </a:t>
            </a:r>
            <a:endParaRPr lang="ru-RU" sz="2800" b="1" dirty="0" smtClean="0"/>
          </a:p>
          <a:p>
            <a:pPr algn="ctr">
              <a:buNone/>
            </a:pPr>
            <a:r>
              <a:rPr lang="ru-RU" sz="2800" b="1" dirty="0" smtClean="0"/>
              <a:t>в </a:t>
            </a:r>
            <a:r>
              <a:rPr lang="ru-RU" sz="2800" b="1" dirty="0" smtClean="0"/>
              <a:t>ряд основополагающих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нормативных </a:t>
            </a:r>
            <a:r>
              <a:rPr lang="ru-RU" sz="2800" b="1" dirty="0" smtClean="0"/>
              <a:t>правовых </a:t>
            </a:r>
            <a:r>
              <a:rPr lang="ru-RU" sz="2800" b="1" dirty="0" smtClean="0"/>
              <a:t>актов: </a:t>
            </a:r>
          </a:p>
          <a:p>
            <a:pPr algn="ctr"/>
            <a:r>
              <a:rPr lang="ru-RU" sz="2800" b="1" u="sng" dirty="0" smtClean="0"/>
              <a:t>Бюджетный </a:t>
            </a:r>
            <a:r>
              <a:rPr lang="ru-RU" sz="2800" b="1" u="sng" dirty="0" smtClean="0"/>
              <a:t>кодекс Российской Федерации </a:t>
            </a:r>
            <a:endParaRPr lang="ru-RU" sz="2800" b="1" u="sng" dirty="0" smtClean="0"/>
          </a:p>
          <a:p>
            <a:pPr algn="ctr"/>
            <a:r>
              <a:rPr lang="ru-RU" sz="2800" b="1" u="sng" dirty="0" smtClean="0"/>
              <a:t>Федеральный </a:t>
            </a:r>
            <a:r>
              <a:rPr lang="ru-RU" sz="2800" b="1" u="sng" dirty="0" smtClean="0"/>
              <a:t>закон от 6 октября 2003 года № 131-ФЗ «Об общих принципах организации местного самоуправления в Российской Федерации» (далее – Федеральный закон № 131-ФЗ)</a:t>
            </a:r>
            <a:endParaRPr lang="ru-RU" sz="2800" b="1" u="sng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873859"/>
              </p:ext>
            </p:extLst>
          </p:nvPr>
        </p:nvGraphicFramePr>
        <p:xfrm>
          <a:off x="0" y="0"/>
          <a:ext cx="9144000" cy="68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6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56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Изменения в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 Федеральный закон </a:t>
                      </a:r>
                    </a:p>
                    <a:p>
                      <a:pPr algn="ctr"/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№ 131-ФЗ</a:t>
                      </a:r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EB9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Изменения в Бюджетный кодекс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России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EB9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4440">
                <a:tc>
                  <a:txBody>
                    <a:bodyPr/>
                    <a:lstStyle/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закрепить право инициативной группы предложить ОМСУ инициативный проект; </a:t>
                      </a:r>
                    </a:p>
                    <a:p>
                      <a:pPr algn="just"/>
                      <a:endParaRPr lang="ru-RU" sz="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распространить инициативные проекты на решение ВМЗ или иных вопросов, право решения которых предоставлено органам местного самоуправления;</a:t>
                      </a:r>
                    </a:p>
                    <a:p>
                      <a:pPr algn="just"/>
                      <a:r>
                        <a:rPr lang="ru-RU" sz="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интегрировать выдвижение инициативных проектов с другими формами осуществления местного самоуправления; </a:t>
                      </a:r>
                    </a:p>
                    <a:p>
                      <a:pPr algn="just"/>
                      <a:endParaRPr lang="ru-RU" sz="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определить содержание инициативного проекта, сроки его рассмотрения и порядок работы с ним в ходе бюджетного процесса; </a:t>
                      </a:r>
                    </a:p>
                    <a:p>
                      <a:pPr algn="just"/>
                      <a:endParaRPr lang="ru-RU" sz="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установить закрытый перечень случаев отказа местной администрации в поддержке инициативного проекта; </a:t>
                      </a:r>
                    </a:p>
                    <a:p>
                      <a:pPr algn="just"/>
                      <a:endParaRPr lang="ru-RU" sz="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предусмотреть механизм конкурсного отбора и оценки целесообразности реализации проектов с помощью коллегиального органа (комиссии);</a:t>
                      </a:r>
                    </a:p>
                    <a:p>
                      <a:pPr algn="just"/>
                      <a:r>
                        <a:rPr lang="ru-RU" sz="7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7) наделить представительный орган МО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полномочием по определению порядка выдвижения, подготовки, отбора и реализации инициативных проектов; </a:t>
                      </a:r>
                    </a:p>
                    <a:p>
                      <a:pPr algn="just"/>
                      <a:endParaRPr lang="ru-RU" sz="7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8) определить источники финансового обеспечения реализации инициативных проектов, в том числе инициативные платежи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исключить инициативные платежи из принципа общего (совокупного) покрытия расходов бюджетов, что позволит обеспечить направление указанных средств исключительно на реализацию инициативных проектов; </a:t>
                      </a:r>
                    </a:p>
                    <a:p>
                      <a:endParaRPr lang="ru-RU" sz="7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ввести норму о зачислении инициативных платежей в доходы муниципальных образований в качестве неналоговых доходов бюджетов; </a:t>
                      </a:r>
                    </a:p>
                    <a:p>
                      <a:endParaRPr lang="ru-RU" sz="7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дополнить полномочия Министерства финансов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России методическим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обеспечением:</a:t>
                      </a:r>
                    </a:p>
                    <a:p>
                      <a:pPr algn="just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планированию расходов бюджетов субъектов Российской Федерации (местных бюджетов) на реализацию инициативных проектов; </a:t>
                      </a:r>
                    </a:p>
                    <a:p>
                      <a:endParaRPr lang="ru-RU" sz="7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формированию информации о бюджете в доступной и понятной для граждан форме для целей повышения бюджетной грамотности участников ИБ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2552</TotalTime>
  <Words>2360</Words>
  <Application>Microsoft Office PowerPoint</Application>
  <PresentationFormat>Экран (4:3)</PresentationFormat>
  <Paragraphs>362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Calibri</vt:lpstr>
      <vt:lpstr>Cambria</vt:lpstr>
      <vt:lpstr>Times New Roman</vt:lpstr>
      <vt:lpstr>Тема Office</vt:lpstr>
      <vt:lpstr>Практика применения механизмов инициативного бюджетирования  на муниципальном уровне    </vt:lpstr>
      <vt:lpstr>Презентация PowerPoint</vt:lpstr>
      <vt:lpstr>механизм повышения  эффективности  бюджетных расходов   в контексте государственной политики  по реформированию бюджетного процесса и обеспечению долгосрочной сбалансированности  и устойчивости бюджетов бюджетной системы Российской Федерации (проект Министерства финансов Российской Федерации) </vt:lpstr>
      <vt:lpstr>Не эффективность действующих форм   - публичные слушания по бюджету и отчету по нему   - открытая и доступная информация  (открытый бюджет, бюджет для граждан)  Приказ Минфина России от 22 декабря 2015 года № 145н «Об утверждении Методических рекомендаций по представлению бюджетов субъектов Российской Федерации и местных бюджетов и отчетов об их исполнении в доступной для граждан форме»  - не реализован механизм самообложения граждан </vt:lpstr>
      <vt:lpstr>- способ решения острых проблем граждан в условиях ограниченности ресурсов  - «иная форма» участия населения в осуществлении местного самоуправления  - инструмент повышения эффективности бюджетных расходов  - технология эффективного обращения граждан с властью и власти с гражданами </vt:lpstr>
      <vt:lpstr>I этап: программа поддержки местных инициатив Всемирного банка, «Народная инициатива», «Народный бюджет», Партисипаторное бюджетирование   II этап: апробирование в регионах (Республики Башкортостан, Северная Осетия (Алания), Карелия, Вологодская, Ульяновская, Тамбовская области ЕАО</vt:lpstr>
      <vt:lpstr>  </vt:lpstr>
      <vt:lpstr>Законодательные инициативы  Министерства финансов  Российской Федерации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  </vt:lpstr>
      <vt:lpstr>Инициативное бюджетирование включено в  Основные направления деятельности Правительства России, утвержденные Правительством России  29 сентября 2018 года  в качестве мероприятия по «внедрению и обучению механизмам участия граждан Российской Федерации в решении вопросов социально-экономического развития соответствующих территорий на основе широко распространенной в мире концепции партисипаторного (инициативного) бюджетирования»  (рост доли субъектов Российской Федерации, утвердивших программу (мероприятия) по развитию инициативного бюджетирования в составе государственных программ субъекта Российской Федерации, в общем количестве субъектов Российской Федерации до 50 процентов)</vt:lpstr>
      <vt:lpstr>Постановление  Правительства России от 15 апреля 2014 года № 320 «Об утверждении государственной программы Российской Федерации «Управление государственными финансами и регулирование финансовых рынков»  показатель 1.4 «Количество субъектов Российской Федерации, утвердивших в составе нормативных правовых актов программы (мероприятия) о реализации на их территории инициативного бюджетирования» (с 33 до 62 регионов)  повышение информированности граждан о возможности участвовать в практиках инициативного бюджетирования   В целях повышения прозрачности информации в сфере управления общественными финансами, а также обеспечения вовлечения граждан в обсуждение бюджетных решений и осуществление контроля за эффективностью и результативностью их исполнения предусматриваются: - содействие созданию условий для реализации практики  инициативного бюджетирования на уровне субъектов Российской Федерации  и муниципальных образований;  </vt:lpstr>
      <vt:lpstr>  Концепция повышения эффективности  бюджетных расходов в 2019 - 2024 годах  распоряжение Правительства России  от 31 января 2019 года N 117-р   Субъектам Российской Федерации и органам местного самоуправления рекомендовано руководствоваться Концепцией при формировании документов, определяющих направления повышения эффективности бюджетных расходов</vt:lpstr>
      <vt:lpstr>Основные мероприятия Концепции</vt:lpstr>
      <vt:lpstr>Методические рекомендации органам исполнительной власти субъектов Российской Федерации и органам местного самоуправления, способствующие увеличению доходной базы бюджетов субъектов Российской Федерации и муниципальных образований   2.2. Активизация работы по выявлению потенциальных доходных источников бюджетов. … внедрение передового опыта других регионов по реализации проектов, частично финансируемых за счет инициативных платежей граждан в порядке инициативного бюджетирования  2.2.7. Внедрение передового опыта регионов по реализации проектов, частично финансируемых за счет инициативных платежей граждан. Ряд проблем местного уровня может быть решен и решается с использованием самообложения граждан. Регионам и муниципалитетам при этом рекомендуется развивать институты софинансирования и самообложения граждан, уделяя особое внимание инициативному бюджетированию, т.е. бюджетному софинансированию инициатив, возникающих и получающих поддержку на местах в виде инициативных платежей граждан. Добровольный характер таких платежей позволяет избежать проблем с организацией самообложения. Для успешного применения подобного опыта необходимо разработать предложения по его внедрению и утвердить соответствующий законодательный и (или) нормативный правовой акт в соответствующем регионе и муниципальном образовании. В ходе разработки предложений рекомендуется учитывать открытость и прозрачность процедур отбора проектов и расходования средств.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Порядки содержат в себе: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  Благодарю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Исакова Элла Владимировна</dc:creator>
  <cp:lastModifiedBy>Андреечев Игорь Сергеевич</cp:lastModifiedBy>
  <cp:revision>244</cp:revision>
  <dcterms:created xsi:type="dcterms:W3CDTF">2019-05-15T07:21:27Z</dcterms:created>
  <dcterms:modified xsi:type="dcterms:W3CDTF">2019-12-04T11:01:56Z</dcterms:modified>
</cp:coreProperties>
</file>