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C9D554-B005-4A66-9E53-3EF0AA4BD6B9}">
          <p14:sldIdLst>
            <p14:sldId id="256"/>
          </p14:sldIdLst>
        </p14:section>
        <p14:section name="Раздел без заголовка" id="{30577B00-B6E0-4ED1-81FE-6CB12EB510A7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3"/>
            <p14:sldId id="272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823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983" autoAdjust="0"/>
  </p:normalViewPr>
  <p:slideViewPr>
    <p:cSldViewPr snapToGrid="0">
      <p:cViewPr>
        <p:scale>
          <a:sx n="120" d="100"/>
          <a:sy n="12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C6AB-E30E-4599-A973-AF86DED22FA3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8E4C-E0EA-47D3-B1C4-EC022647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8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9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2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6F96AE-E6D9-4F9E-98EB-94E85C8D448B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2EBA5C-CDC8-4D70-9D8C-EE57C7F64D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2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00px-Coat_of_Arms_of_Vilegodsky_rayon_%28Arkhangelsk_oblast%29">
            <a:hlinkClick r:id="rId2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646" y="1150088"/>
            <a:ext cx="1497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408" y="685801"/>
            <a:ext cx="8122536" cy="2238702"/>
          </a:xfrm>
        </p:spPr>
        <p:txBody>
          <a:bodyPr>
            <a:noAutofit/>
          </a:bodyPr>
          <a:lstStyle/>
          <a:p>
            <a:r>
              <a:rPr lang="ru-RU" sz="2400" b="1" dirty="0"/>
              <a:t>Использование </a:t>
            </a:r>
            <a:r>
              <a:rPr lang="ru-RU" sz="2400" b="1" dirty="0" smtClean="0"/>
              <a:t>принципов</a:t>
            </a:r>
            <a:br>
              <a:rPr lang="ru-RU" sz="2400" b="1" dirty="0" smtClean="0"/>
            </a:br>
            <a:r>
              <a:rPr lang="ru-RU" sz="2400" b="1" dirty="0" smtClean="0"/>
              <a:t>инициативного </a:t>
            </a:r>
            <a:r>
              <a:rPr lang="ru-RU" sz="2400" b="1" dirty="0"/>
              <a:t>бюджетирования</a:t>
            </a:r>
            <a:br>
              <a:rPr lang="ru-RU" sz="2400" b="1" dirty="0"/>
            </a:br>
            <a:r>
              <a:rPr lang="ru-RU" sz="2400" b="1" dirty="0" smtClean="0"/>
              <a:t>при </a:t>
            </a:r>
            <a:r>
              <a:rPr lang="ru-RU" sz="2400" b="1" dirty="0"/>
              <a:t>решении вопросов </a:t>
            </a:r>
            <a:r>
              <a:rPr lang="ru-RU" sz="2400" b="1" dirty="0" smtClean="0"/>
              <a:t>местного</a:t>
            </a:r>
            <a:br>
              <a:rPr lang="ru-RU" sz="2400" b="1" dirty="0" smtClean="0"/>
            </a:br>
            <a:r>
              <a:rPr lang="ru-RU" sz="2400" b="1" dirty="0" smtClean="0"/>
              <a:t>значения </a:t>
            </a:r>
            <a:r>
              <a:rPr lang="ru-RU" sz="2400" b="1" dirty="0"/>
              <a:t>в сельских муниципальных </a:t>
            </a:r>
            <a:r>
              <a:rPr lang="ru-RU" sz="2400" b="1" dirty="0" smtClean="0"/>
              <a:t>образованиях</a:t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на примере МО «</a:t>
            </a:r>
            <a:r>
              <a:rPr lang="ru-RU" sz="2400" b="1" dirty="0" err="1"/>
              <a:t>Вилегодский</a:t>
            </a:r>
            <a:r>
              <a:rPr lang="ru-RU" sz="2400" b="1" dirty="0"/>
              <a:t> район»)</a:t>
            </a:r>
            <a:endParaRPr lang="ru-RU" sz="2200" dirty="0">
              <a:solidFill>
                <a:srgbClr val="005C2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2" y="5484829"/>
            <a:ext cx="7989752" cy="59032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rgbClr val="071823"/>
                </a:solidFill>
              </a:rPr>
              <a:t>ПРЕДСЕДАТЕЛЬ СОБРАНИЯ ДЕПУТАТОВ </a:t>
            </a:r>
            <a:r>
              <a:rPr lang="ru-RU" b="1" dirty="0" err="1" smtClean="0">
                <a:solidFill>
                  <a:srgbClr val="071823"/>
                </a:solidFill>
              </a:rPr>
              <a:t>мо</a:t>
            </a:r>
            <a:r>
              <a:rPr lang="ru-RU" b="1" dirty="0" smtClean="0">
                <a:solidFill>
                  <a:srgbClr val="071823"/>
                </a:solidFill>
              </a:rPr>
              <a:t> «ВИЛЕГОДСКИЙ РАЙОН»</a:t>
            </a:r>
          </a:p>
          <a:p>
            <a:pPr algn="r"/>
            <a:r>
              <a:rPr lang="ru-RU" b="1" dirty="0" err="1" smtClean="0">
                <a:solidFill>
                  <a:srgbClr val="071823"/>
                </a:solidFill>
              </a:rPr>
              <a:t>а.П</a:t>
            </a:r>
            <a:r>
              <a:rPr lang="ru-RU" b="1" dirty="0" smtClean="0">
                <a:solidFill>
                  <a:srgbClr val="071823"/>
                </a:solidFill>
              </a:rPr>
              <a:t>. МАКАРЬИНА</a:t>
            </a:r>
            <a:endParaRPr lang="ru-RU" b="1" dirty="0">
              <a:solidFill>
                <a:srgbClr val="0718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Благотворительные взносы со стороны граждан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280401"/>
              </p:ext>
            </p:extLst>
          </p:nvPr>
        </p:nvGraphicFramePr>
        <p:xfrm>
          <a:off x="528147" y="1939161"/>
          <a:ext cx="8205951" cy="4611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081"/>
                <a:gridCol w="2538248"/>
                <a:gridCol w="1190296"/>
                <a:gridCol w="922283"/>
                <a:gridCol w="969579"/>
                <a:gridCol w="890752"/>
                <a:gridCol w="1229712"/>
              </a:tblGrid>
              <a:tr h="96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Проект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Общая сумма проекта (тыс.руб.)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Собрано (тыс.руб.)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Размер взноса (руб.)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Сдало человек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Сдало (доля от числа получателей услуг)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</a:tr>
              <a:tr h="8138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1.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Ремонт водопровода в с. Шалимово (МО «Беляевское»)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63,5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500 – 1000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66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90%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</a:tr>
              <a:tr h="8138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2.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Обустройство КОС в с. Павловск (МО Павловское)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648,7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46,6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200 – 1000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23%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</a:tr>
              <a:tr h="7629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3.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Ремонт дома № 28 в с. Вилегодск (МО Вилегодское)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2 290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10 000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</a:tr>
              <a:tr h="11698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4.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Покраска дома № 5 по ул. Октябрьская в с. Ильинско-Подомское (МО Ильинское)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10 000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51" marR="161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7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Благотворительные взносы со стороны граждан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1" y="1980200"/>
            <a:ext cx="3077360" cy="230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289" y="4133821"/>
            <a:ext cx="3077360" cy="230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31" y="4452169"/>
            <a:ext cx="3077360" cy="198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8289" y="1980200"/>
            <a:ext cx="3077360" cy="198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566091" y="1980200"/>
            <a:ext cx="2062197" cy="4619383"/>
          </a:xfrm>
        </p:spPr>
        <p:txBody>
          <a:bodyPr>
            <a:no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Водопровод в с. </a:t>
            </a:r>
            <a:r>
              <a:rPr lang="ru-RU" dirty="0" err="1"/>
              <a:t>Шалимово</a:t>
            </a:r>
            <a:r>
              <a:rPr lang="ru-RU" dirty="0"/>
              <a:t> (МО «</a:t>
            </a:r>
            <a:r>
              <a:rPr lang="ru-RU" dirty="0" err="1"/>
              <a:t>Беляевское</a:t>
            </a:r>
            <a:r>
              <a:rPr lang="ru-RU" dirty="0"/>
              <a:t>»)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Дом </a:t>
            </a:r>
            <a:r>
              <a:rPr lang="ru-RU" dirty="0"/>
              <a:t>№ 28 в с. </a:t>
            </a:r>
            <a:r>
              <a:rPr lang="ru-RU" dirty="0" err="1"/>
              <a:t>Вилегодск</a:t>
            </a:r>
            <a:r>
              <a:rPr lang="ru-RU" dirty="0"/>
              <a:t> (МО </a:t>
            </a:r>
            <a:r>
              <a:rPr lang="ru-RU" dirty="0" err="1"/>
              <a:t>Вилегодское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КОС </a:t>
            </a:r>
            <a:r>
              <a:rPr lang="ru-RU" dirty="0"/>
              <a:t>в с. Павловск (МО Павловское)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Дом </a:t>
            </a:r>
            <a:r>
              <a:rPr lang="ru-RU" dirty="0"/>
              <a:t>№ 5 по ул. Октябрьская в с. </a:t>
            </a:r>
            <a:r>
              <a:rPr lang="ru-RU" dirty="0" smtClean="0"/>
              <a:t>И.-</a:t>
            </a:r>
            <a:r>
              <a:rPr lang="ru-RU" dirty="0" err="1" smtClean="0"/>
              <a:t>Подомское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3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Благотворительные взносы со стороны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021" y="1852449"/>
            <a:ext cx="8663151" cy="4847896"/>
          </a:xfrm>
        </p:spPr>
        <p:txBody>
          <a:bodyPr>
            <a:no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Особенности </a:t>
            </a:r>
            <a:r>
              <a:rPr lang="ru-RU" dirty="0"/>
              <a:t>данного вида «инициативного бюджетирования»: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Небольшая </a:t>
            </a:r>
            <a:r>
              <a:rPr lang="ru-RU" dirty="0"/>
              <a:t>доля «народного» </a:t>
            </a:r>
            <a:r>
              <a:rPr lang="ru-RU" dirty="0" err="1"/>
              <a:t>софинансирования</a:t>
            </a:r>
            <a:r>
              <a:rPr lang="ru-RU" dirty="0"/>
              <a:t> от суммы проекта.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Сбор средств ведет человек, которому доверяют (глава, руководитель ТОС или НКО).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Быстрый срок реализации проекта (недели – месяцы, не более полугода).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Острота проблемы (или мощная информационная накачка о необходимости реализации проекта).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Результат заметно улучшает ситуацию (направлен на развитие, а не на решение текущих задач).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 населения нет обязанности платить. Сборщик средств давит на совесть и «коллективное чувство».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Не вложившихся стараемся ограничить в получении итоговых благ (физически или морально).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Благотворительные взносы со стороны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021" y="1797269"/>
            <a:ext cx="8663151" cy="4903076"/>
          </a:xfrm>
        </p:spPr>
        <p:txBody>
          <a:bodyPr>
            <a:no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Достоинства </a:t>
            </a:r>
            <a:r>
              <a:rPr lang="ru-RU" dirty="0"/>
              <a:t>данной модели привлечения средств </a:t>
            </a:r>
            <a:r>
              <a:rPr lang="ru-RU" dirty="0" smtClean="0"/>
              <a:t>населения: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Быстрота привлечения средств (дни – недели, а не месяцы – годы, как для привлечения бюджетных средств).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Простота оперирования собранными средствами.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Простота отчета об их расходовании (демонстрация результата проекта).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Недостаток - </a:t>
            </a:r>
            <a:r>
              <a:rPr lang="ru-RU" dirty="0"/>
              <a:t>возможно, нарушается законодательство: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 закупках;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 бюджетном процессе;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 бухгалтерском учете;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имеются коррупционные риски;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Конституция </a:t>
            </a:r>
            <a:r>
              <a:rPr lang="ru-RU" dirty="0"/>
              <a:t>РФ и 131-ФЗ (так как государство и ОМСУ совместно должны были все это сделать, без взимания платы с граждан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/>
              <a:t>разработка механизма инициативного бюджетирования, включающего благотворительные взносы жителей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021" y="1797269"/>
            <a:ext cx="8663151" cy="4903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целях привлечения жителей района к реализации проектов по обустройству детских игровых площадок, администрация района решила в начале 2018 года провести конкурс на выделение средств инициативным группам жителей, готовым денежным вкладом и личным трудом участвовать в реализации </a:t>
            </a:r>
            <a:r>
              <a:rPr lang="ru-RU" dirty="0" smtClean="0"/>
              <a:t>проекта.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обсуждении условий проведения конкурса выявились следующие проблемы: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Бюджетные субсидии не могут быть выделены физическим лицам.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При выделении средств физическим лица последние должны уплачивать НДФЛ.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Условия предоставления бюджетных субсидий юридическим лицам очень сложны.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Сложно добиться от населения финансовых взносов в форме благотворительных пожертвований, особенно в ситуации, когда победа в конкурсе не гарантирована.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Отсутствует механизм возврата благотворительных пожертвований из бюджета в случае, если проект не получил поддержку по результатам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23871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/>
              <a:t>разработка механизма инициативного бюджетирования, включающего благотворительные взносы жителей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021" y="1797269"/>
            <a:ext cx="8663151" cy="4903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Пришли </a:t>
            </a:r>
            <a:r>
              <a:rPr lang="ru-RU" dirty="0"/>
              <a:t>к выводу, что в силу законодательных ограничений, в задуманном виде конкурс не может быть реализован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Было </a:t>
            </a:r>
            <a:r>
              <a:rPr lang="ru-RU" dirty="0"/>
              <a:t>принято решение о том, что проводить конкурс будет НО «Фонд «Социальная инициатива» и распределятся будут не бюджетные средства, а средства, полученные Фондом в форме благотворительного пожертвования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Один </a:t>
            </a:r>
            <a:r>
              <a:rPr lang="ru-RU" dirty="0"/>
              <a:t>из индивидуальных предпринимателей района перечислил в Фонд на эти цели 200 тыс. рублей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было принято решение о том, что финансовый взнос от инициативной группы будет приниматься в форме протоколов собраний жителей домов дворовой территории (с решением о взносе средств в определенном объеме) и гарантийных писем организаций, предоставляющих </a:t>
            </a:r>
            <a:r>
              <a:rPr lang="ru-RU" dirty="0" err="1"/>
              <a:t>софинансирование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7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/>
              <a:t>разработка механизма инициативного бюджетирования, включающего благотворительные взносы жителей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92599"/>
              </p:ext>
            </p:extLst>
          </p:nvPr>
        </p:nvGraphicFramePr>
        <p:xfrm>
          <a:off x="252245" y="1931276"/>
          <a:ext cx="8631623" cy="484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9268"/>
                <a:gridCol w="4692355"/>
              </a:tblGrid>
              <a:tr h="293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Критерий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Вес критерия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 anchor="ctr"/>
                </a:tc>
              </a:tr>
              <a:tr h="129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Доля жителей дворовой территории, принявших участие в конкурсе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баллов - доля жителей менее 50 %;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 </a:t>
                      </a:r>
                      <a:r>
                        <a:rPr lang="ru-RU" sz="1800" dirty="0">
                          <a:effectLst/>
                        </a:rPr>
                        <a:t>баллов - доля жителей от 90 до 100 %.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/>
                </a:tc>
              </a:tr>
              <a:tr h="113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Численность детского населения в возрасте до 12 лет, проживающего на дворовой территории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баллов - число детей до 10 человек;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 </a:t>
                      </a:r>
                      <a:r>
                        <a:rPr lang="ru-RU" sz="1800" dirty="0">
                          <a:effectLst/>
                        </a:rPr>
                        <a:t>баллов - число детей более 50 человек.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/>
                </a:tc>
              </a:tr>
              <a:tr h="1131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Объем привлеченного софинансирования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баллов - менее 10 тысяч рублей;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 </a:t>
                      </a:r>
                      <a:r>
                        <a:rPr lang="ru-RU" sz="1800" dirty="0">
                          <a:effectLst/>
                        </a:rPr>
                        <a:t>баллов - более 200 тысяч рублей.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/>
                </a:tc>
              </a:tr>
              <a:tr h="976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Удаленность от современных детских игровых парков (площадок)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баллов - менее 100 метров;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 </a:t>
                      </a:r>
                      <a:r>
                        <a:rPr lang="ru-RU" sz="1800" dirty="0">
                          <a:effectLst/>
                        </a:rPr>
                        <a:t>баллов - свыше 2000 метров.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7" marR="433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5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/>
              <a:t>разработка механизма инициативного бюджетирования, включающего благотворительные взносы жителей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1614" y="1797269"/>
            <a:ext cx="2853558" cy="4903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Конкурс прошел успешно. На конкурс было представлено 6 </a:t>
            </a:r>
            <a:r>
              <a:rPr lang="ru-RU" dirty="0" smtClean="0"/>
              <a:t>заявок.</a:t>
            </a:r>
          </a:p>
          <a:p>
            <a:pPr marL="0" indent="0">
              <a:buNone/>
            </a:pPr>
            <a:r>
              <a:rPr lang="ru-RU" dirty="0" smtClean="0"/>
              <a:t>Победителями </a:t>
            </a:r>
            <a:r>
              <a:rPr lang="ru-RU" dirty="0"/>
              <a:t>признаны: п. </a:t>
            </a:r>
            <a:r>
              <a:rPr lang="ru-RU" dirty="0" err="1"/>
              <a:t>Сорово</a:t>
            </a:r>
            <a:r>
              <a:rPr lang="ru-RU" dirty="0"/>
              <a:t>, д. </a:t>
            </a:r>
            <a:r>
              <a:rPr lang="ru-RU" dirty="0" err="1"/>
              <a:t>Матвеевская</a:t>
            </a:r>
            <a:r>
              <a:rPr lang="ru-RU" dirty="0"/>
              <a:t>, с. </a:t>
            </a:r>
            <a:r>
              <a:rPr lang="ru-RU" dirty="0" err="1"/>
              <a:t>Вилегодск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Каждый </a:t>
            </a:r>
            <a:r>
              <a:rPr lang="ru-RU" dirty="0"/>
              <a:t>из победителей получил оборудование на сумму 100 тыс. рублей (призовой фонд пришлось увеличить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детские площадки были установлены силами жителей.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0421" y="4461640"/>
            <a:ext cx="3563007" cy="22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8737" y="2081045"/>
            <a:ext cx="3154691" cy="223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889" y="2861441"/>
            <a:ext cx="3091629" cy="223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021" y="1797269"/>
            <a:ext cx="8663151" cy="4903076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 </a:t>
            </a:r>
            <a:r>
              <a:rPr lang="ru-RU" dirty="0"/>
              <a:t>наиболее перспективным механизмам инициативного бюджетирования, имеющим существенный потенциал развития в условиях сельских территорий Архангельской области, можно отнести следующие:</a:t>
            </a:r>
          </a:p>
          <a:p>
            <a:r>
              <a:rPr lang="ru-RU" dirty="0"/>
              <a:t>Поддержка деятельности ТОС;</a:t>
            </a:r>
          </a:p>
          <a:p>
            <a:r>
              <a:rPr lang="ru-RU" dirty="0"/>
              <a:t>Поддержка социально-значимых проектов граждан, НКО, ОМСУ, учреждений в рамках различных конкурсов, проводимых федеральными и региональными ИОГФ и НКО.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ru-RU" dirty="0"/>
              <a:t>Без внесения изменений в действующее законодательство отсутствуют организационно-правовые механизмы широкого привлечения денежных средств граждан для реализации «инициативных проектов» в рамках бюджетного финансирования.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ru-RU" dirty="0"/>
              <a:t>В существующих условиях возможна реализация мероприятий, имеющих характер инициативного бюджетирования, включающего взнос жителями собственных средств, посредством конкурсов, проводимых НКО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1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инициативное И </a:t>
            </a:r>
            <a:r>
              <a:rPr lang="ru-RU" b="1" dirty="0" err="1"/>
              <a:t>партисипаторное</a:t>
            </a:r>
            <a:r>
              <a:rPr lang="ru-RU" b="1" dirty="0"/>
              <a:t> бюджетирование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23393"/>
            <a:ext cx="8271146" cy="4611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Наиболее часто </a:t>
            </a:r>
            <a:r>
              <a:rPr lang="ru-RU" sz="2000" b="1" dirty="0"/>
              <a:t>инициативное бюджетирование</a:t>
            </a:r>
            <a:r>
              <a:rPr lang="ru-RU" sz="2000" dirty="0"/>
              <a:t> определяется как совокупность разнообразных, основанных на 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Однако </a:t>
            </a:r>
            <a:r>
              <a:rPr lang="ru-RU" sz="2000" dirty="0"/>
              <a:t>данное определение больше подходит к термину «</a:t>
            </a:r>
            <a:r>
              <a:rPr lang="ru-RU" sz="2000" dirty="0" err="1"/>
              <a:t>партисипаторное</a:t>
            </a:r>
            <a:r>
              <a:rPr lang="ru-RU" sz="2000" dirty="0"/>
              <a:t> бюджетирование» (от англ. </a:t>
            </a:r>
            <a:r>
              <a:rPr lang="ru-RU" sz="2000" dirty="0" err="1"/>
              <a:t>participate</a:t>
            </a:r>
            <a:r>
              <a:rPr lang="ru-RU" sz="2000" dirty="0"/>
              <a:t> - участвовать</a:t>
            </a:r>
            <a:r>
              <a:rPr lang="ru-RU" sz="2000" dirty="0" smtClean="0"/>
              <a:t>).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В то же время, </a:t>
            </a:r>
            <a:r>
              <a:rPr lang="ru-RU" sz="2000" b="1" dirty="0"/>
              <a:t>в сельских территориях</a:t>
            </a:r>
            <a:r>
              <a:rPr lang="ru-RU" sz="2000" dirty="0"/>
              <a:t>, где главы районов и сельских поселений регулярно «в живую» встречаются с жителями и хорошо знают проблемы каждого населенного пункта, более востребованными формами инициативного бюджетирования являются те, которые предполагают </a:t>
            </a:r>
            <a:r>
              <a:rPr lang="ru-RU" sz="2000" b="1" dirty="0"/>
              <a:t>личное участие граждан не только в отборе приоритетных проектов, но и в их реализации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78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МЫ ПОНИМАЕМ ПОД ИНИЦИАТИВНЫМ БЮДЖЕТИРОВАНИЕМ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1" y="1962807"/>
            <a:ext cx="8223849" cy="4595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Инициативное бюджетирование </a:t>
            </a:r>
            <a:r>
              <a:rPr lang="ru-RU" dirty="0" smtClean="0"/>
              <a:t>- совокупность </a:t>
            </a:r>
            <a:r>
              <a:rPr lang="ru-RU" dirty="0"/>
              <a:t>механизмов и практик по решению вопросов местного значения </a:t>
            </a:r>
            <a:r>
              <a:rPr lang="ru-RU" b="1" dirty="0"/>
              <a:t>при непосредственном участии граждан в отборе объектов расходования бюджетных средств, а также – в процессе реализации отобранных проектов в форме денежного взноса или участия личным трудом.</a:t>
            </a:r>
          </a:p>
          <a:p>
            <a:pPr marL="0" indent="0">
              <a:buNone/>
            </a:pPr>
            <a:r>
              <a:rPr lang="ru-RU" dirty="0" smtClean="0"/>
              <a:t>Принципы </a:t>
            </a:r>
            <a:r>
              <a:rPr lang="ru-RU" dirty="0"/>
              <a:t>инициативного бюджетирования:</a:t>
            </a:r>
          </a:p>
          <a:p>
            <a:r>
              <a:rPr lang="ru-RU" dirty="0" smtClean="0"/>
              <a:t>включение </a:t>
            </a:r>
            <a:r>
              <a:rPr lang="ru-RU" dirty="0"/>
              <a:t>группы жителей (их представителей) в обсуждение и принятие решения о необходимости реализации мероприятия и о конкретных параметрах результата, на достижение которого оно направлено;</a:t>
            </a:r>
          </a:p>
          <a:p>
            <a:r>
              <a:rPr lang="ru-RU" dirty="0" smtClean="0"/>
              <a:t>непосредственное </a:t>
            </a:r>
            <a:r>
              <a:rPr lang="ru-RU" dirty="0"/>
              <a:t>участие граждан в реализации проектов в форме денежного взноса или участия личным трудом;</a:t>
            </a:r>
          </a:p>
          <a:p>
            <a:r>
              <a:rPr lang="ru-RU" dirty="0" err="1" smtClean="0"/>
              <a:t>софинансирование</a:t>
            </a:r>
            <a:r>
              <a:rPr lang="ru-RU" dirty="0" smtClean="0"/>
              <a:t> </a:t>
            </a:r>
            <a:r>
              <a:rPr lang="ru-RU" dirty="0"/>
              <a:t>проекта из бюджета;</a:t>
            </a:r>
          </a:p>
          <a:p>
            <a:r>
              <a:rPr lang="ru-RU" dirty="0" smtClean="0"/>
              <a:t>информационная </a:t>
            </a:r>
            <a:r>
              <a:rPr lang="ru-RU" dirty="0"/>
              <a:t>открытость.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6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механизмы, реализующие принципы инициативного бюджетирования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79412"/>
              </p:ext>
            </p:extLst>
          </p:nvPr>
        </p:nvGraphicFramePr>
        <p:xfrm>
          <a:off x="417787" y="1962807"/>
          <a:ext cx="8450316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613"/>
                <a:gridCol w="1679028"/>
                <a:gridCol w="2262351"/>
                <a:gridCol w="4012324"/>
              </a:tblGrid>
              <a:tr h="333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Механизм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Применение  в  </a:t>
                      </a:r>
                      <a:r>
                        <a:rPr lang="ru-RU" sz="1400" dirty="0">
                          <a:effectLst/>
                        </a:rPr>
                        <a:t>МО «</a:t>
                      </a:r>
                      <a:r>
                        <a:rPr lang="ru-RU" sz="1400" dirty="0" err="1">
                          <a:effectLst/>
                        </a:rPr>
                        <a:t>Вилегодский</a:t>
                      </a:r>
                      <a:r>
                        <a:rPr lang="ru-RU" sz="1400" dirty="0">
                          <a:effectLst/>
                        </a:rPr>
                        <a:t> район»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Сдерживающие факторы, перспектива развития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 anchor="ctr"/>
                </a:tc>
              </a:tr>
              <a:tr h="11131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Самообложение граждан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настоящее время не применяется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Устанавливается референдумом жителей, сложно обеспечить широкую поддержку.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Может развиваться, если на региональном уровне будет софинансирование (в Пермском крае на 1 собранный рубль выделается 5 руб. из краевого бюджета).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</a:tr>
              <a:tr h="4452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Широко применяется при непосредственном участии ОМСУ на уровне сельских поселений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 увеличении объема финансирования из регионального бюджета будет поступательно развиваться.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</a:tr>
              <a:tr h="5566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Реализация социально-значимых проектов граждан, НКО, ОМСУ, учреждений, получающих грантовую поддержку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Широко применяется при непосредственном участии ОМСУ на уровне района, в меньшей степени– на уровне сельских поселений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увеличении объема финансирования из различных источников будет поступательно развиваться.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0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механизмы, реализующие принципы инициативного бюджетирования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72527"/>
              </p:ext>
            </p:extLst>
          </p:nvPr>
        </p:nvGraphicFramePr>
        <p:xfrm>
          <a:off x="275896" y="1962807"/>
          <a:ext cx="8741979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754"/>
                <a:gridCol w="2315972"/>
                <a:gridCol w="2585082"/>
                <a:gridCol w="3327171"/>
              </a:tblGrid>
              <a:tr h="333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Механизм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Применение  в  </a:t>
                      </a:r>
                      <a:r>
                        <a:rPr lang="ru-RU" sz="1400" dirty="0">
                          <a:effectLst/>
                        </a:rPr>
                        <a:t>МО «</a:t>
                      </a:r>
                      <a:r>
                        <a:rPr lang="ru-RU" sz="1400" dirty="0" err="1">
                          <a:effectLst/>
                        </a:rPr>
                        <a:t>Вилегодский</a:t>
                      </a:r>
                      <a:r>
                        <a:rPr lang="ru-RU" sz="1400" dirty="0">
                          <a:effectLst/>
                        </a:rPr>
                        <a:t> район»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Сдерживающие факторы, перспектива развития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 anchor="ctr"/>
                </a:tc>
              </a:tr>
              <a:tr h="5566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Механизмы, применяемые при реализации государственной программы «Формирование комфортной городской среды»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Применяется при реализации мероприятий государственной программы «Формирование комфортной городской среды»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Будет развиваться при увеличении объемов финансирования, при условии продлении программы на последующие годы.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</a:tr>
              <a:tr h="5566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Предоставление ОМСУ материалов для реализации силами граждан мероприятий, относящихся к вопросам местного значения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Широко применяется ОМСУ, однако, в ряде случаев, без необходимого документального оформления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Область применения ограничена (ремонт жилфонда, благоустройство).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Имеет ограниченные перспективы распространения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</a:tr>
              <a:tr h="10018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6.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Благотворительные взносы со стороны граждан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Широко применяется ОМСУ, однако, в большинстве случаев, без необходимого документального оформления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Сложности при организации сбора средств, в соответствии с законодательством: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наличие </a:t>
                      </a:r>
                      <a:r>
                        <a:rPr lang="ru-RU" sz="1400" dirty="0" err="1">
                          <a:effectLst/>
                        </a:rPr>
                        <a:t>юрлица</a:t>
                      </a:r>
                      <a:r>
                        <a:rPr lang="ru-RU" sz="1400" dirty="0">
                          <a:effectLst/>
                        </a:rPr>
                        <a:t> (Фонда);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содержание счета;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организационно-временные затраты для благотворителей.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Перспективы широкого распространения отсутствуют.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14" marR="315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3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24380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Предоставление ОМСУ материалов для реализации силами граждан мероприятий, относящихся к вопросам местного значения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12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2015 года администрация МО «Селянское» проводит конкурс среди жителей поселения на выделение строительных материалов на ремонт крыш над муниципальными квартирами в домах блокированной застройки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Закупка кровельного покрытия осуществлялась за счет средств из резервного фонда Правительства Архангельской области и за счет средств местного бюджета. </a:t>
            </a:r>
            <a:r>
              <a:rPr lang="ru-RU" dirty="0" smtClean="0"/>
              <a:t>Работы </a:t>
            </a:r>
            <a:r>
              <a:rPr lang="ru-RU" dirty="0"/>
              <a:t>по ремонту кровель выполнялись самими жителями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в 2015 году проведено перекрытие кровли </a:t>
            </a:r>
            <a:r>
              <a:rPr lang="ru-RU" dirty="0" err="1"/>
              <a:t>профнастилом</a:t>
            </a:r>
            <a:r>
              <a:rPr lang="ru-RU" dirty="0"/>
              <a:t> 18 домов. Также был произведен ремонт кровли здания, в котором располагаются ФАП и библиотека в п. </a:t>
            </a:r>
            <a:r>
              <a:rPr lang="ru-RU" dirty="0" err="1"/>
              <a:t>Фоминский</a:t>
            </a:r>
            <a:r>
              <a:rPr lang="ru-RU" dirty="0"/>
              <a:t>. В течение 2016 – 2018 гг. за счет местного бюджета </a:t>
            </a:r>
            <a:r>
              <a:rPr lang="ru-RU" dirty="0" err="1"/>
              <a:t>профнастилом</a:t>
            </a:r>
            <a:r>
              <a:rPr lang="ru-RU" dirty="0"/>
              <a:t> перекрыто еще 13 квартир муниципального жилищного фонда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50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24380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Предоставление ОМСУ материалов для реализации силами граждан мероприятий, относящихся к вопросам местного значения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5028" y="1931277"/>
            <a:ext cx="5005551" cy="47848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Нормативная база для проведения конкурсного отбора была разработана совместно с администрацией МО «</a:t>
            </a:r>
            <a:r>
              <a:rPr lang="ru-RU" dirty="0" err="1" smtClean="0"/>
              <a:t>Вилегодский</a:t>
            </a:r>
            <a:r>
              <a:rPr lang="ru-RU" dirty="0" smtClean="0"/>
              <a:t> район». Постановлением администрации муниципального образования «Селянское» «О создании комиссии по проведению капитального ремонта общего имущества (замены кровельного покрытия) в домах муниципального жилищного фонда, расположенных на территории муниципального образования «Селянское», утверждены:</a:t>
            </a:r>
          </a:p>
          <a:p>
            <a:r>
              <a:rPr lang="ru-RU" dirty="0" smtClean="0"/>
              <a:t>Положение о комиссии по проведению капитального ремонта общего имущества (замены кровельного покрытия) в домах муниципального жилищного фонда, расположенных на территории муниципального образования «Селянское»;</a:t>
            </a:r>
          </a:p>
          <a:p>
            <a:r>
              <a:rPr lang="ru-RU" dirty="0" smtClean="0"/>
              <a:t>состав комиссии.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262" y="2136227"/>
            <a:ext cx="3239814" cy="4351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7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24380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Предоставление ОМСУ материалов для реализации силами граждан мероприятий, относящихся к вопросам местного значения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2096" y="1962807"/>
            <a:ext cx="4690242" cy="47769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Между администрацией (</a:t>
            </a:r>
            <a:r>
              <a:rPr lang="ru-RU" dirty="0" err="1" smtClean="0"/>
              <a:t>благополучателем</a:t>
            </a:r>
            <a:r>
              <a:rPr lang="ru-RU" dirty="0" smtClean="0"/>
              <a:t>) и жителями, отобранными в результате конкурсного отбора, (добровольцами) заключается договор на безвозмездное выполнение добровольцем работ в интересах </a:t>
            </a:r>
            <a:r>
              <a:rPr lang="ru-RU" dirty="0" err="1" smtClean="0"/>
              <a:t>благополучателя</a:t>
            </a:r>
            <a:r>
              <a:rPr lang="ru-RU" dirty="0" smtClean="0"/>
              <a:t>. По договору Доброволец в целях осуществления благотворительной деятельности безвозмездно выполняет работы в интересах </a:t>
            </a:r>
            <a:r>
              <a:rPr lang="ru-RU" dirty="0" err="1" smtClean="0"/>
              <a:t>Благополучателя</a:t>
            </a:r>
            <a:r>
              <a:rPr lang="ru-RU" dirty="0" smtClean="0"/>
              <a:t>, в том числе: разборка покрытий кровель из волнистых и полуволнистых асбестоцементных листов, устройство кровли из </a:t>
            </a:r>
            <a:r>
              <a:rPr lang="ru-RU" dirty="0" err="1" smtClean="0"/>
              <a:t>металлочерепицы</a:t>
            </a:r>
            <a:r>
              <a:rPr lang="ru-RU" dirty="0" smtClean="0"/>
              <a:t> по готовым прогонам кровли, погрузка при автомобильных перевозках мусора строительного с погрузкой вручную, перевозка грузов. Результат выполнения работ фиксируется актом сдачи-приемки.</a:t>
            </a:r>
          </a:p>
          <a:p>
            <a:pPr marL="0" indent="0">
              <a:buNone/>
            </a:pPr>
            <a:r>
              <a:rPr lang="ru-RU" dirty="0" smtClean="0"/>
              <a:t>Полагаем, что указанный опыт может быть тиражирован, для решения вопросов местного значения по содержанию муниципального жилого фонда и по благоустройству.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676" y="2128345"/>
            <a:ext cx="3129455" cy="432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6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Благотворительные взносы со стороны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39159"/>
            <a:ext cx="8357856" cy="471388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типичным ситуациям, связанным с инициативным бюджетирование можно отнести сбор средств населения, проживающего компактно, для реализации проекта, направленного на решение </a:t>
            </a:r>
            <a:r>
              <a:rPr lang="ru-RU" dirty="0" err="1"/>
              <a:t>социльно</a:t>
            </a:r>
            <a:r>
              <a:rPr lang="ru-RU" dirty="0"/>
              <a:t>-значимой проблемы, которая касается непосредственно </a:t>
            </a:r>
            <a:r>
              <a:rPr lang="ru-RU" dirty="0" smtClean="0"/>
              <a:t>их.</a:t>
            </a:r>
          </a:p>
          <a:p>
            <a:pPr marL="0" indent="0">
              <a:buNone/>
            </a:pPr>
            <a:r>
              <a:rPr lang="ru-RU" dirty="0" smtClean="0"/>
              <a:t>Подобная </a:t>
            </a:r>
            <a:r>
              <a:rPr lang="ru-RU" dirty="0"/>
              <a:t>практика </a:t>
            </a:r>
            <a:r>
              <a:rPr lang="ru-RU" dirty="0" smtClean="0"/>
              <a:t>распространена во </a:t>
            </a:r>
            <a:r>
              <a:rPr lang="ru-RU" dirty="0"/>
              <a:t>всех МО Архангельской </a:t>
            </a:r>
            <a:r>
              <a:rPr lang="ru-RU" dirty="0" smtClean="0"/>
              <a:t>области.</a:t>
            </a:r>
          </a:p>
          <a:p>
            <a:pPr marL="0" indent="0">
              <a:buNone/>
            </a:pPr>
            <a:r>
              <a:rPr lang="ru-RU" dirty="0" smtClean="0"/>
              <a:t>Примеры </a:t>
            </a:r>
            <a:r>
              <a:rPr lang="ru-RU" dirty="0"/>
              <a:t>подобных проектов, реализованных на территории МО «</a:t>
            </a:r>
            <a:r>
              <a:rPr lang="ru-RU" dirty="0" err="1"/>
              <a:t>Вилегодский</a:t>
            </a:r>
            <a:r>
              <a:rPr lang="ru-RU" dirty="0"/>
              <a:t> район»:</a:t>
            </a:r>
          </a:p>
          <a:p>
            <a:r>
              <a:rPr lang="ru-RU" dirty="0" smtClean="0"/>
              <a:t>ремонт </a:t>
            </a:r>
            <a:r>
              <a:rPr lang="ru-RU" dirty="0"/>
              <a:t>водопровода в с. </a:t>
            </a:r>
            <a:r>
              <a:rPr lang="ru-RU" dirty="0" err="1"/>
              <a:t>Шалимово</a:t>
            </a:r>
            <a:r>
              <a:rPr lang="ru-RU" dirty="0"/>
              <a:t> (МО «</a:t>
            </a:r>
            <a:r>
              <a:rPr lang="ru-RU" dirty="0" err="1"/>
              <a:t>Беляевское</a:t>
            </a:r>
            <a:r>
              <a:rPr lang="ru-RU" dirty="0"/>
              <a:t>»);</a:t>
            </a:r>
          </a:p>
          <a:p>
            <a:r>
              <a:rPr lang="ru-RU" dirty="0" smtClean="0"/>
              <a:t>обустройство </a:t>
            </a:r>
            <a:r>
              <a:rPr lang="ru-RU" dirty="0"/>
              <a:t>КОС в с. Павловск (МО Павловское);</a:t>
            </a:r>
          </a:p>
          <a:p>
            <a:r>
              <a:rPr lang="ru-RU" dirty="0" smtClean="0"/>
              <a:t>ремонт </a:t>
            </a:r>
            <a:r>
              <a:rPr lang="ru-RU" dirty="0"/>
              <a:t>дома № 28 в с. </a:t>
            </a:r>
            <a:r>
              <a:rPr lang="ru-RU" dirty="0" err="1"/>
              <a:t>Вилегодск</a:t>
            </a:r>
            <a:r>
              <a:rPr lang="ru-RU" dirty="0"/>
              <a:t> (МО </a:t>
            </a:r>
            <a:r>
              <a:rPr lang="ru-RU" dirty="0" err="1"/>
              <a:t>Вилегодское</a:t>
            </a:r>
            <a:r>
              <a:rPr lang="ru-RU" dirty="0"/>
              <a:t>);</a:t>
            </a:r>
          </a:p>
          <a:p>
            <a:r>
              <a:rPr lang="ru-RU" dirty="0" smtClean="0"/>
              <a:t>покраска </a:t>
            </a:r>
            <a:r>
              <a:rPr lang="ru-RU" dirty="0"/>
              <a:t>дома № 5 по ул. Октябрьская в с. </a:t>
            </a:r>
            <a:r>
              <a:rPr lang="ru-RU" dirty="0" err="1"/>
              <a:t>Ильинско-Подомское</a:t>
            </a:r>
            <a:r>
              <a:rPr lang="ru-RU" dirty="0"/>
              <a:t> (МО </a:t>
            </a:r>
            <a:r>
              <a:rPr lang="ru-RU" dirty="0" err="1"/>
              <a:t>Ильинское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325931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ругая 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E40"/>
      </a:accent1>
      <a:accent2>
        <a:srgbClr val="2172AF"/>
      </a:accent2>
      <a:accent3>
        <a:srgbClr val="9F6715"/>
      </a:accent3>
      <a:accent4>
        <a:srgbClr val="FFDB01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1630</TotalTime>
  <Words>1592</Words>
  <Application>Microsoft Office PowerPoint</Application>
  <PresentationFormat>Экран (4:3)</PresentationFormat>
  <Paragraphs>183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Дивиденд</vt:lpstr>
      <vt:lpstr>Использование принципов инициативного бюджетирования при решении вопросов местного значения в сельских муниципальных образованиях (на примере МО «Вилегодский район»)</vt:lpstr>
      <vt:lpstr>инициативное И партисипаторное бюджетирование</vt:lpstr>
      <vt:lpstr>ЧТО МЫ ПОНИМАЕМ ПОД ИНИЦИАТИВНЫМ БЮДЖЕТИРОВАНИЕМ</vt:lpstr>
      <vt:lpstr>механизмы, реализующие принципы инициативного бюджетирования</vt:lpstr>
      <vt:lpstr>механизмы, реализующие принципы инициативного бюджетирования</vt:lpstr>
      <vt:lpstr>Предоставление ОМСУ материалов для реализации силами граждан мероприятий, относящихся к вопросам местного значения</vt:lpstr>
      <vt:lpstr>Предоставление ОМСУ материалов для реализации силами граждан мероприятий, относящихся к вопросам местного значения</vt:lpstr>
      <vt:lpstr>Предоставление ОМСУ материалов для реализации силами граждан мероприятий, относящихся к вопросам местного значения</vt:lpstr>
      <vt:lpstr>Благотворительные взносы со стороны граждан</vt:lpstr>
      <vt:lpstr>Благотворительные взносы со стороны граждан</vt:lpstr>
      <vt:lpstr>Благотворительные взносы со стороны граждан</vt:lpstr>
      <vt:lpstr>Благотворительные взносы со стороны граждан</vt:lpstr>
      <vt:lpstr>Благотворительные взносы со стороны граждан</vt:lpstr>
      <vt:lpstr>разработка механизма инициативного бюджетирования, включающего благотворительные взносы жителей</vt:lpstr>
      <vt:lpstr>разработка механизма инициативного бюджетирования, включающего благотворительные взносы жителей</vt:lpstr>
      <vt:lpstr>разработка механизма инициативного бюджетирования, включающего благотворительные взносы жителей</vt:lpstr>
      <vt:lpstr>разработка механизма инициативного бюджетирования, включающего благотворительные взносы жителей</vt:lpstr>
      <vt:lpstr>ВЫВОДЫ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Аксенов Алексей Юрьевич</dc:creator>
  <cp:lastModifiedBy>guest</cp:lastModifiedBy>
  <cp:revision>206</cp:revision>
  <dcterms:created xsi:type="dcterms:W3CDTF">2017-04-24T10:23:08Z</dcterms:created>
  <dcterms:modified xsi:type="dcterms:W3CDTF">2019-12-02T12:14:27Z</dcterms:modified>
</cp:coreProperties>
</file>