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4">
  <p:sldMasterIdLst>
    <p:sldMasterId id="2147483672" r:id="rId1"/>
  </p:sldMasterIdLst>
  <p:notesMasterIdLst>
    <p:notesMasterId r:id="rId19"/>
  </p:notesMasterIdLst>
  <p:sldIdLst>
    <p:sldId id="258" r:id="rId2"/>
    <p:sldId id="361" r:id="rId3"/>
    <p:sldId id="362" r:id="rId4"/>
    <p:sldId id="363" r:id="rId5"/>
    <p:sldId id="365" r:id="rId6"/>
    <p:sldId id="366" r:id="rId7"/>
    <p:sldId id="368" r:id="rId8"/>
    <p:sldId id="369" r:id="rId9"/>
    <p:sldId id="370" r:id="rId10"/>
    <p:sldId id="376" r:id="rId11"/>
    <p:sldId id="377" r:id="rId12"/>
    <p:sldId id="378" r:id="rId13"/>
    <p:sldId id="357" r:id="rId14"/>
    <p:sldId id="372" r:id="rId15"/>
    <p:sldId id="373" r:id="rId16"/>
    <p:sldId id="374" r:id="rId17"/>
    <p:sldId id="375" r:id="rId18"/>
  </p:sldIdLst>
  <p:sldSz cx="9144000" cy="5143500" type="screen16x9"/>
  <p:notesSz cx="6797675" cy="9926638"/>
  <p:embeddedFontLst>
    <p:embeddedFont>
      <p:font typeface="Constantia" pitchFamily="18" charset="0"/>
      <p:regular r:id="rId20"/>
      <p:bold r:id="rId21"/>
      <p:italic r:id="rId22"/>
      <p:boldItalic r:id="rId23"/>
    </p:embeddedFont>
    <p:embeddedFont>
      <p:font typeface="Georgia" pitchFamily="18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Wingdings 2" pitchFamily="18" charset="2"/>
      <p:regular r:id="rId32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85091"/>
    <a:srgbClr val="385D8A"/>
    <a:srgbClr val="0E6FC8"/>
    <a:srgbClr val="820000"/>
    <a:srgbClr val="4B5DA6"/>
    <a:srgbClr val="990099"/>
    <a:srgbClr val="FF3300"/>
    <a:srgbClr val="CC99FF"/>
    <a:srgbClr val="002060"/>
    <a:srgbClr val="107C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636" autoAdjust="0"/>
    <p:restoredTop sz="95335" autoAdjust="0"/>
  </p:normalViewPr>
  <p:slideViewPr>
    <p:cSldViewPr>
      <p:cViewPr>
        <p:scale>
          <a:sx n="125" d="100"/>
          <a:sy n="125" d="100"/>
        </p:scale>
        <p:origin x="-1224" y="-4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1" tIns="47780" rIns="95561" bIns="477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60" cy="496332"/>
          </a:xfrm>
          <a:prstGeom prst="rect">
            <a:avLst/>
          </a:prstGeom>
        </p:spPr>
        <p:txBody>
          <a:bodyPr vert="horz" lIns="95561" tIns="47780" rIns="95561" bIns="477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4A58972-0D9B-4968-9FA4-D03B70C03E3A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0" rIns="95561" bIns="4778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5561" tIns="47780" rIns="95561" bIns="4778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5561" tIns="47780" rIns="95561" bIns="477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60" cy="496332"/>
          </a:xfrm>
          <a:prstGeom prst="rect">
            <a:avLst/>
          </a:prstGeom>
        </p:spPr>
        <p:txBody>
          <a:bodyPr vert="horz" lIns="95561" tIns="47780" rIns="95561" bIns="477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017001F-D1C3-4F57-91CA-E9BBC0F8B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4877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7001F-D1C3-4F57-91CA-E9BBC0F8B32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7001F-D1C3-4F57-91CA-E9BBC0F8B32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7001F-D1C3-4F57-91CA-E9BBC0F8B32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7001F-D1C3-4F57-91CA-E9BBC0F8B32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7001F-D1C3-4F57-91CA-E9BBC0F8B32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7001F-D1C3-4F57-91CA-E9BBC0F8B32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7001F-D1C3-4F57-91CA-E9BBC0F8B32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7001F-D1C3-4F57-91CA-E9BBC0F8B32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7001F-D1C3-4F57-91CA-E9BBC0F8B32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7001F-D1C3-4F57-91CA-E9BBC0F8B32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7001F-D1C3-4F57-91CA-E9BBC0F8B32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4637E7-6355-407E-A354-9A08D9E22120}" type="datetimeFigureOut">
              <a:rPr lang="ru-RU" smtClean="0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6250E3-2514-4E5C-B592-98D1989909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9971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99642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1B559C3-42B3-4DBA-8DDE-67318B373350}" type="datetimeFigureOut">
              <a:rPr lang="ru-RU" smtClean="0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6959507-B2CD-44F4-A566-377787B18E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07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2"/>
            <a:ext cx="2057400" cy="3908822"/>
          </a:xfrm>
          <a:prstGeom prst="rect">
            <a:avLst/>
          </a:prstGeo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2"/>
            <a:ext cx="6019800" cy="390882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D3BAF12-2C46-4572-88AF-98FF2A7BC518}" type="datetimeFigureOut">
              <a:rPr lang="ru-RU" smtClean="0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EEDEC3-BC63-4546-BF61-2B20507A12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44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99642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36047E-0821-478D-BEA4-BC9A31011366}" type="datetimeFigureOut">
              <a:rPr lang="ru-RU" smtClean="0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A13F799-B801-4D02-AED1-1B8607050D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218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2C3A79C-8793-4A2B-B8BE-9AE7543CB701}" type="datetimeFigureOut">
              <a:rPr lang="ru-RU" smtClean="0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20E907-D3E1-4AFD-9010-0F2792B23A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3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E87FCC-A825-4FBF-A605-B3B259CAC35D}" type="datetimeFigureOut">
              <a:rPr lang="ru-RU" smtClean="0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5C5CFCB-CB55-43A5-B674-2B3AE3F7B0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737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394819"/>
            <a:ext cx="4041775" cy="491132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  <a:prstGeom prst="rect">
            <a:avLst/>
          </a:prstGeo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0179D8-5AEA-430E-932B-80AE25AE3F9D}" type="datetimeFigureOut">
              <a:rPr lang="ru-RU" smtClean="0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4CC2B4-3553-4DD6-9CA0-8D067D1409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006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E0EAF9-B6B6-4499-AA7E-AD0F1121698F}" type="datetimeFigureOut">
              <a:rPr lang="ru-RU" smtClean="0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4E2461-296C-4258-AF5D-A9AF16D1DD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982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067172-658B-49C9-B581-36A4CB501442}" type="datetimeFigureOut">
              <a:rPr lang="ru-RU" smtClean="0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E620330-E8AE-486E-AFBD-732E70E070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883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  <a:prstGeom prst="rect">
            <a:avLst/>
          </a:prstGeo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ABABEE-7562-4BAB-B94B-F46C5E107EB4}" type="datetimeFigureOut">
              <a:rPr lang="ru-RU" smtClean="0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0F30BD4-0B02-45D3-BC02-84348C0D1C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80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82748"/>
            <a:ext cx="2212848" cy="1186966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C56FE00-86AC-43F2-8403-ED32E2152141}" type="datetimeFigureOut">
              <a:rPr lang="ru-RU" smtClean="0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4767264"/>
            <a:ext cx="609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94F595-D9F4-4D67-93DE-A607D5A7F0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4664870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52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олиграфия и видео\герб для документов - прозрачный фон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008" y="33469"/>
            <a:ext cx="1331640" cy="985619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1" y="627534"/>
            <a:ext cx="9180548" cy="48691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5" name="Рисунок 14" descr="flag copy.gif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596337" y="87475"/>
            <a:ext cx="1444759" cy="778517"/>
          </a:xfrm>
          <a:prstGeom prst="rect">
            <a:avLst/>
          </a:prstGeom>
          <a:effectLst>
            <a:outerShdw blurRad="139700" dist="38100" dir="2700000" sx="102000" sy="102000" algn="tl" rotWithShape="0">
              <a:prstClr val="black">
                <a:alpha val="8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7226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75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8516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516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5773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5773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748774" y="1275606"/>
            <a:ext cx="7711658" cy="2554545"/>
          </a:xfrm>
          <a:prstGeom prst="rect">
            <a:avLst/>
          </a:prstGeom>
          <a:solidFill>
            <a:schemeClr val="bg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ИНФОРМАЦИЯ к «круглому столу» на тему «Взаимодействие Архангельского областного Собрания депутатов с Ассоциацией «Совет муниципальных образований Архангельской области»: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опыт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, проблемы, перспективы»</a:t>
            </a: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20 февраля 2019 года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3635896" y="1819732"/>
            <a:ext cx="5328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46" name="Заголовок 1"/>
          <p:cNvSpPr>
            <a:spLocks/>
          </p:cNvSpPr>
          <p:nvPr/>
        </p:nvSpPr>
        <p:spPr bwMode="auto">
          <a:xfrm>
            <a:off x="2447256" y="411511"/>
            <a:ext cx="42849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779662"/>
            <a:ext cx="8568952" cy="2677656"/>
          </a:xfrm>
          <a:prstGeom prst="rect">
            <a:avLst/>
          </a:prstGeom>
          <a:solidFill>
            <a:schemeClr val="bg1">
              <a:alpha val="81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	ДЕМЕНТЬЕВ Иван Александрович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представитель Губернатора Архангельской области в Совете муниципальных образований. </a:t>
            </a:r>
          </a:p>
          <a:p>
            <a:pPr>
              <a:lnSpc>
                <a:spcPct val="150000"/>
              </a:lnSpc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	ЧЕСНОКОВ Игорь Александрович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представитель  Архангельского областного Собрания депутатов в Совете муниципальных образований (назначен постановлением  Архангельского областного Собрания депутатов от 13 декабря 2018 года № 163).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648" y="38100"/>
            <a:ext cx="6120680" cy="1453530"/>
          </a:xfrm>
          <a:prstGeom prst="roundRect">
            <a:avLst/>
          </a:prstGeom>
          <a:solidFill>
            <a:prstClr val="white">
              <a:lumMod val="95000"/>
              <a:alpha val="76000"/>
            </a:prstClr>
          </a:solidFill>
          <a:ln cap="rnd">
            <a:solidFill>
              <a:schemeClr val="bg1"/>
            </a:solidFill>
            <a:round/>
          </a:ln>
          <a:scene3d>
            <a:camera prst="perspective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square" rtlCol="0">
            <a:noAutofit/>
          </a:bodyPr>
          <a:lstStyle/>
          <a:p>
            <a:pPr lvl="0" algn="ctr"/>
            <a:endParaRPr lang="ru-RU" sz="1400" b="1" dirty="0" smtClean="0">
              <a:solidFill>
                <a:srgbClr val="385D8A"/>
              </a:solidFill>
              <a:latin typeface="Georgia" pitchFamily="18" charset="0"/>
            </a:endParaRPr>
          </a:p>
          <a:p>
            <a:pPr lvl="0" algn="ctr"/>
            <a:r>
              <a:rPr lang="ru-RU" sz="1400" b="1" dirty="0" smtClean="0">
                <a:solidFill>
                  <a:srgbClr val="385D8A"/>
                </a:solidFill>
                <a:latin typeface="Georgia" pitchFamily="18" charset="0"/>
              </a:rPr>
              <a:t>Представители Губернатора Архангельской области                и Архангельского областного Собрания депутатов </a:t>
            </a:r>
          </a:p>
          <a:p>
            <a:pPr lvl="0" algn="ctr"/>
            <a:r>
              <a:rPr lang="ru-RU" sz="1400" b="1" dirty="0" smtClean="0">
                <a:solidFill>
                  <a:srgbClr val="385D8A"/>
                </a:solidFill>
                <a:latin typeface="Georgia" pitchFamily="18" charset="0"/>
              </a:rPr>
              <a:t>в Совете муниципальных образований</a:t>
            </a:r>
          </a:p>
          <a:p>
            <a:pPr lvl="0" algn="ctr"/>
            <a:endParaRPr lang="ru-RU" sz="1400" b="1" dirty="0" smtClean="0">
              <a:solidFill>
                <a:srgbClr val="385D8A"/>
              </a:solidFill>
              <a:latin typeface="Georgia" pitchFamily="18" charset="0"/>
            </a:endParaRPr>
          </a:p>
          <a:p>
            <a:pPr lvl="0" algn="ctr"/>
            <a:r>
              <a:rPr lang="ru-RU" sz="1200" b="1" dirty="0" smtClean="0">
                <a:solidFill>
                  <a:srgbClr val="085091"/>
                </a:solidFill>
                <a:latin typeface="Georgia" pitchFamily="18" charset="0"/>
              </a:rPr>
              <a:t>(статья 6 областного закона № 240-18-ОЗ)</a:t>
            </a:r>
          </a:p>
          <a:p>
            <a:pPr lvl="0" algn="ctr"/>
            <a:endParaRPr lang="ru-RU" sz="1600" b="1" dirty="0" smtClean="0">
              <a:solidFill>
                <a:srgbClr val="385D8A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3635896" y="1819732"/>
            <a:ext cx="5328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46" name="Заголовок 1"/>
          <p:cNvSpPr>
            <a:spLocks/>
          </p:cNvSpPr>
          <p:nvPr/>
        </p:nvSpPr>
        <p:spPr bwMode="auto">
          <a:xfrm>
            <a:off x="2447256" y="411511"/>
            <a:ext cx="42849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347614"/>
            <a:ext cx="8568952" cy="3416320"/>
          </a:xfrm>
          <a:prstGeom prst="rect">
            <a:avLst/>
          </a:prstGeom>
          <a:solidFill>
            <a:schemeClr val="bg1">
              <a:alpha val="81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358775">
              <a:lnSpc>
                <a:spcPct val="150000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Совет муниципальных образований по решению его уполномоченного лица (органа управления) подготавливает и представляет в Правительство Архангельской области и в Архангельское областное Собрание депутатов ежегодный доклад о состоянии и перспективах развития местного самоуправления в Архангельской области (далее - доклад), а также предложения по дальнейшему совершенствованию законодательства Архангельской области в сфере местного самоуправления.</a:t>
            </a:r>
          </a:p>
          <a:p>
            <a:pPr indent="358775">
              <a:lnSpc>
                <a:spcPct val="150000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Рекомендации, содержащиеся в докладе, учитываются органами государственной власти Архангельской области при планировании социально-экономического и культурного развития Архангельской области, а также при реализации мероприятий по развитию местного самоуправления в Архангельской области.</a:t>
            </a:r>
          </a:p>
          <a:p>
            <a:pPr indent="358775">
              <a:lnSpc>
                <a:spcPct val="150000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Информация о деятельности Совета муниципальных образований размещается в пределах компетенции деятельности органов государственной власти Архангельской области на официальных сайтах Правительства Архангельской области и Архангельского областного Собрания депутатов в информационно-телекоммуникационной сети "Интернет».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648" y="38100"/>
            <a:ext cx="6120680" cy="1237506"/>
          </a:xfrm>
          <a:prstGeom prst="roundRect">
            <a:avLst/>
          </a:prstGeom>
          <a:solidFill>
            <a:prstClr val="white">
              <a:lumMod val="95000"/>
              <a:alpha val="76000"/>
            </a:prstClr>
          </a:solidFill>
          <a:ln cap="rnd">
            <a:solidFill>
              <a:schemeClr val="bg1"/>
            </a:solidFill>
            <a:round/>
          </a:ln>
          <a:scene3d>
            <a:camera prst="perspective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square" rtlCol="0">
            <a:noAutofit/>
          </a:bodyPr>
          <a:lstStyle/>
          <a:p>
            <a:pPr lvl="0" algn="ctr"/>
            <a:endParaRPr lang="ru-RU" sz="1400" b="1" dirty="0" smtClean="0">
              <a:solidFill>
                <a:srgbClr val="385D8A"/>
              </a:solidFill>
              <a:latin typeface="Georgia" pitchFamily="18" charset="0"/>
            </a:endParaRPr>
          </a:p>
          <a:p>
            <a:pPr lvl="0" algn="ctr"/>
            <a:r>
              <a:rPr lang="ru-RU" sz="1400" b="1" dirty="0" smtClean="0">
                <a:solidFill>
                  <a:srgbClr val="385D8A"/>
                </a:solidFill>
                <a:latin typeface="Georgia" pitchFamily="18" charset="0"/>
              </a:rPr>
              <a:t>Информирование населения о состоянии и перспективах развития местного самоуправления Архангельской области</a:t>
            </a:r>
          </a:p>
          <a:p>
            <a:pPr lvl="0" algn="ctr"/>
            <a:endParaRPr lang="ru-RU" sz="1400" b="1" dirty="0" smtClean="0">
              <a:solidFill>
                <a:srgbClr val="385D8A"/>
              </a:solidFill>
              <a:latin typeface="Georgia" pitchFamily="18" charset="0"/>
            </a:endParaRPr>
          </a:p>
          <a:p>
            <a:pPr lvl="0" algn="ctr"/>
            <a:r>
              <a:rPr lang="ru-RU" sz="1200" b="1" dirty="0" smtClean="0">
                <a:solidFill>
                  <a:srgbClr val="085091"/>
                </a:solidFill>
                <a:latin typeface="Georgia" pitchFamily="18" charset="0"/>
              </a:rPr>
              <a:t>(статья 7.1 областного закона № 240-18-ОЗ)</a:t>
            </a:r>
          </a:p>
          <a:p>
            <a:pPr lvl="0" algn="ctr"/>
            <a:endParaRPr lang="ru-RU" sz="1600" b="1" dirty="0" smtClean="0">
              <a:solidFill>
                <a:srgbClr val="385D8A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3635896" y="1819732"/>
            <a:ext cx="5328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46" name="Заголовок 1"/>
          <p:cNvSpPr>
            <a:spLocks/>
          </p:cNvSpPr>
          <p:nvPr/>
        </p:nvSpPr>
        <p:spPr bwMode="auto">
          <a:xfrm>
            <a:off x="2447256" y="411511"/>
            <a:ext cx="42849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347614"/>
            <a:ext cx="8568952" cy="3572388"/>
          </a:xfrm>
          <a:prstGeom prst="rect">
            <a:avLst/>
          </a:prstGeom>
          <a:solidFill>
            <a:schemeClr val="bg1">
              <a:alpha val="81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358775"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Формами поддержки деятельности Совета муниципальных образований органами государственной власти Архангельской области могут являться: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1) создание условий для свободного доступа к информации о деятельности органов государственной власти Архангельской области, за исключением информации, доступ к которой ограничен в соответствии с законодательством Российской Федерации;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2) оказание содействия в подготовке и издании методических и справочных материалов;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3) оказание содействия в проведении мероприятий, организуемых Советом муниципальных образований;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4) иные формы поддержки в соответствии с законодательством Российской Федерации и законодательством Архангельской области.</a:t>
            </a:r>
          </a:p>
          <a:p>
            <a:pPr indent="358775">
              <a:lnSpc>
                <a:spcPct val="150000"/>
              </a:lnSpc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38100"/>
            <a:ext cx="6120680" cy="1237506"/>
          </a:xfrm>
          <a:prstGeom prst="roundRect">
            <a:avLst/>
          </a:prstGeom>
          <a:solidFill>
            <a:prstClr val="white">
              <a:lumMod val="95000"/>
              <a:alpha val="76000"/>
            </a:prstClr>
          </a:solidFill>
          <a:ln cap="rnd">
            <a:solidFill>
              <a:schemeClr val="bg1"/>
            </a:solidFill>
            <a:round/>
          </a:ln>
          <a:scene3d>
            <a:camera prst="perspective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square" rtlCol="0">
            <a:noAutofit/>
          </a:bodyPr>
          <a:lstStyle/>
          <a:p>
            <a:pPr lvl="0" algn="ctr"/>
            <a:endParaRPr lang="ru-RU" sz="1400" b="1" dirty="0" smtClean="0">
              <a:solidFill>
                <a:srgbClr val="385D8A"/>
              </a:solidFill>
              <a:latin typeface="Georgia" pitchFamily="18" charset="0"/>
            </a:endParaRPr>
          </a:p>
          <a:p>
            <a:pPr lvl="0" algn="ctr"/>
            <a:r>
              <a:rPr lang="ru-RU" sz="1400" b="1" dirty="0" smtClean="0">
                <a:solidFill>
                  <a:srgbClr val="385D8A"/>
                </a:solidFill>
                <a:latin typeface="Georgia" pitchFamily="18" charset="0"/>
              </a:rPr>
              <a:t>Поддержка деятельности Совета муниципальных образований</a:t>
            </a:r>
          </a:p>
          <a:p>
            <a:pPr lvl="0" algn="ctr"/>
            <a:endParaRPr lang="ru-RU" sz="1400" b="1" dirty="0" smtClean="0">
              <a:solidFill>
                <a:srgbClr val="385D8A"/>
              </a:solidFill>
              <a:latin typeface="Georgia" pitchFamily="18" charset="0"/>
            </a:endParaRPr>
          </a:p>
          <a:p>
            <a:pPr lvl="0" algn="ctr"/>
            <a:r>
              <a:rPr lang="ru-RU" sz="1200" b="1" dirty="0" smtClean="0">
                <a:solidFill>
                  <a:srgbClr val="085091"/>
                </a:solidFill>
                <a:latin typeface="Georgia" pitchFamily="18" charset="0"/>
              </a:rPr>
              <a:t>(статья 8 областного закона № 240-18-ОЗ)</a:t>
            </a:r>
          </a:p>
          <a:p>
            <a:pPr lvl="0" algn="ctr"/>
            <a:endParaRPr lang="ru-RU" sz="1600" b="1" dirty="0" smtClean="0">
              <a:solidFill>
                <a:srgbClr val="385D8A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987574"/>
            <a:ext cx="8424936" cy="40395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449263">
              <a:lnSpc>
                <a:spcPct val="150000"/>
              </a:lnSpc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1.1. Обеспечить привлечение представителей Совета муниципальных образований при рассмотрении на заседаниях профильных комитетов  Архангельского областного Собрания депутатов следующих проектов нормативных правовых актов Архангельской области: </a:t>
            </a:r>
          </a:p>
          <a:p>
            <a:pPr indent="449263">
              <a:lnSpc>
                <a:spcPct val="150000"/>
              </a:lnSpc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- проекта областного закона об областном бюджете, проектов областных законов о внесении изменений и дополнений в областной закон об областном бюджете;</a:t>
            </a:r>
          </a:p>
          <a:p>
            <a:pPr indent="449263">
              <a:lnSpc>
                <a:spcPct val="150000"/>
              </a:lnSpc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- проектов областных законов, регулирующих вопросы организации и осуществления местного самоуправления в Архангельской области;</a:t>
            </a:r>
          </a:p>
          <a:p>
            <a:pPr indent="449263">
              <a:lnSpc>
                <a:spcPct val="150000"/>
              </a:lnSpc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- проектов постановлений Архангельского областного Собрания депутатов о законодательных инициативах Архангельского областного Собрания депутатов по внесению в Государственную Думу Федерального Собрания Российской Федерации проектов федеральных законов в сфере правового регулирования вопросов организации местного самоуправления;</a:t>
            </a:r>
          </a:p>
          <a:p>
            <a:pPr indent="449263">
              <a:lnSpc>
                <a:spcPct val="150000"/>
              </a:lnSpc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- проектов постановлений Архангельского областного Собрания депутатов по вопросам, вынесенным на «правительственный час» на сессию Архангельского областного Собрания депутатов и касающихся  организации и осуществления местного самоуправления в Архангельской области.</a:t>
            </a:r>
          </a:p>
          <a:p>
            <a:pPr indent="449263">
              <a:lnSpc>
                <a:spcPct val="150000"/>
              </a:lnSpc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1.2. Своевременно направлять в Совет муниципальных образований проекты нормативных правовых актов Архангельской области, указанные в подпункте 1.1. настоящих рекомендаций, для подготовки отзывов, предложений и замечаний в порядке, установленном регламентом Архангельского областного Собрания депутатов.</a:t>
            </a:r>
          </a:p>
          <a:p>
            <a:pPr indent="449263">
              <a:lnSpc>
                <a:spcPct val="150000"/>
              </a:lnSpc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1.3. Систематизировать работу по оказанию методической и консультационной поддержки представительным органам муниципальных образований Архангельской области.</a:t>
            </a:r>
          </a:p>
          <a:p>
            <a:pPr indent="449263">
              <a:lnSpc>
                <a:spcPct val="150000"/>
              </a:lnSpc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1.4. Обеспечить направление в Совет муниципальных образований решений Координационного Совета представительных органов муниципальных образований Архангельской области при Архангельском областном Собрании депутатов в течение 14 дней после их принятия.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195486"/>
            <a:ext cx="6120680" cy="57606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 cap="rnd">
            <a:solidFill>
              <a:schemeClr val="bg1"/>
            </a:solidFill>
            <a:round/>
          </a:ln>
          <a:scene3d>
            <a:camera prst="perspective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square" rtlCol="0">
            <a:noAutofit/>
          </a:bodyPr>
          <a:lstStyle/>
          <a:p>
            <a:pPr lvl="0" algn="ctr"/>
            <a:r>
              <a:rPr lang="ru-RU" sz="1400" b="1" dirty="0" smtClean="0">
                <a:solidFill>
                  <a:srgbClr val="385D8A"/>
                </a:solidFill>
                <a:latin typeface="Georgia" pitchFamily="18" charset="0"/>
              </a:rPr>
              <a:t>1. РЕКОМЕНДАЦИИ «круглого стола» (Проект)</a:t>
            </a:r>
          </a:p>
          <a:p>
            <a:pPr lvl="0" algn="ctr"/>
            <a:r>
              <a:rPr lang="ru-RU" sz="1400" b="1" dirty="0" smtClean="0">
                <a:solidFill>
                  <a:srgbClr val="385D8A"/>
                </a:solidFill>
                <a:latin typeface="Georgia" pitchFamily="18" charset="0"/>
              </a:rPr>
              <a:t>Архангельскому областному Собранию депутатов</a:t>
            </a:r>
            <a:endParaRPr lang="ru-RU" sz="1600" b="1" dirty="0" smtClean="0">
              <a:solidFill>
                <a:srgbClr val="385D8A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987574"/>
            <a:ext cx="8856984" cy="41751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360000">
              <a:lnSpc>
                <a:spcPts val="1500"/>
              </a:lnSpc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1.5. Закрепить в регламенте Архангельского областного Собрания депутатов порядок рассмотрения Архангельским областным Собранием депутатов ежегодного доклада о состоянии и перспективах развития местного самоуправления в Архангельской области, а также предложений по дальнейшему совершенствованию законодательства Архангельской области в сфере местного самоуправления, направляемых в Архангельское областное Собрание депутатов уполномоченным лицом (органом управления) Совета муниципальных образований в соответствии с п. 1 статьи 7.1. областного закона  № 240-18-ОЗ от 21 декабря 2010 года «О полномочиях органов государственной власти Архангельской области по взаимодействию с Ассоциацией «Совет муниципальных образований Архангельской области».</a:t>
            </a:r>
          </a:p>
          <a:p>
            <a:pPr indent="360000">
              <a:lnSpc>
                <a:spcPts val="1600"/>
              </a:lnSpc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1.6. Обеспечить привлечение представителей Совета муниципальных образований  к участию в деятельности экспертно-консультативных советов и рабочих групп, созданных в Архангельском областном Собрании депутатов, к полномочиям которых отнесено рассмотрение вопросов совершенствования областного законодательства в сфере местного самоуправления.</a:t>
            </a:r>
          </a:p>
          <a:p>
            <a:pPr indent="360000">
              <a:lnSpc>
                <a:spcPts val="1600"/>
              </a:lnSpc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1.7. Своевременно информировать Совет муниципальных образований о парламентских мероприятиях, проводимых Архангельским областным Собранием депутатов по вопросам организации и развития местного самоуправления в Архангельской области</a:t>
            </a:r>
          </a:p>
          <a:p>
            <a:pPr indent="360000">
              <a:lnSpc>
                <a:spcPts val="1600"/>
              </a:lnSpc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1.8. Совместно с органом управления Совета муниципальных образований в срок до 15 апреля 2019 года проработать вопрос о целесообразности:</a:t>
            </a:r>
          </a:p>
          <a:p>
            <a:pPr indent="360000">
              <a:lnSpc>
                <a:spcPts val="1600"/>
              </a:lnSpc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- заключения соглашения о взаимодействии Архангельского областного Собрания депутатов и Совета муниципальных образований на период срока полномочий Архангельского областного Собрания депутатов седьмого созыва по вопросам совершенствования регионального законодательства в сфере местного самоуправления;</a:t>
            </a:r>
          </a:p>
          <a:p>
            <a:pPr indent="360000">
              <a:lnSpc>
                <a:spcPts val="1600"/>
              </a:lnSpc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- предоставления Совету муниципальных образований права внесения проектов областных законов в Архангельское областное Собрание депутатов в порядке законодательной инициативы.</a:t>
            </a:r>
          </a:p>
          <a:p>
            <a:pPr indent="360000">
              <a:lnSpc>
                <a:spcPts val="1600"/>
              </a:lnSpc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1.9. Обеспечить по представлению уполномоченного лица Совета муниципальных образований размещение информация о деятельности Совета муниципальных образований на официальном сайте Архангельского областного Собрания депутатов в информационно-телекоммуникационной сети "Интернет".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195486"/>
            <a:ext cx="6120680" cy="57606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 cap="rnd">
            <a:solidFill>
              <a:schemeClr val="bg1"/>
            </a:solidFill>
            <a:round/>
          </a:ln>
          <a:scene3d>
            <a:camera prst="perspective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square" rtlCol="0">
            <a:noAutofit/>
          </a:bodyPr>
          <a:lstStyle/>
          <a:p>
            <a:pPr lvl="0" algn="ctr"/>
            <a:r>
              <a:rPr lang="ru-RU" sz="1400" b="1" dirty="0" smtClean="0">
                <a:solidFill>
                  <a:srgbClr val="385D8A"/>
                </a:solidFill>
                <a:latin typeface="Georgia" pitchFamily="18" charset="0"/>
              </a:rPr>
              <a:t>1. РЕКОМЕНДАЦИИ «круглого стола» (Проект)</a:t>
            </a:r>
          </a:p>
          <a:p>
            <a:pPr lvl="0" algn="ctr"/>
            <a:r>
              <a:rPr lang="ru-RU" sz="1400" b="1" dirty="0" smtClean="0">
                <a:solidFill>
                  <a:srgbClr val="385D8A"/>
                </a:solidFill>
                <a:latin typeface="Georgia" pitchFamily="18" charset="0"/>
              </a:rPr>
              <a:t>Архангельскому областному Собранию депутатов</a:t>
            </a:r>
            <a:endParaRPr lang="ru-RU" sz="1600" b="1" dirty="0" smtClean="0">
              <a:solidFill>
                <a:srgbClr val="385D8A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347614"/>
            <a:ext cx="8208912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360000">
              <a:lnSpc>
                <a:spcPts val="1500"/>
              </a:lnSpc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2.1. Продолжить работу по оказанию методической, консультативной и правовой помощи муниципальным образованиям Архангельской области по решению вопросов местного значения.</a:t>
            </a:r>
          </a:p>
          <a:p>
            <a:pPr indent="360000">
              <a:lnSpc>
                <a:spcPts val="1500"/>
              </a:lnSpc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2.2.	Организовать подготовку материалов о деятельности Совета муниципальных образований для возможного размещения на официальном сайте Архангельского областного Собрания депутатов в информационно-телекоммуникационной сети "Интернет".</a:t>
            </a:r>
          </a:p>
          <a:p>
            <a:pPr indent="360000">
              <a:lnSpc>
                <a:spcPts val="1500"/>
              </a:lnSpc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2.3.	Обеспечить участие представителей Совета муниципальных образований при рассмотрении на заседаниях профильных комитетов  Архангельского областного Собрания депутатов проектов нормативных правовых актов Архангельской области, указанных в подпункте 1.1. настоящих рекомендаций.</a:t>
            </a:r>
          </a:p>
          <a:p>
            <a:pPr indent="360000">
              <a:lnSpc>
                <a:spcPts val="1500"/>
              </a:lnSpc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2.4.	Организовать работу по подготовке и направлению в Архангельское областное Собрание депутатов отзывов, предложений и замечаний Совета муниципальных образований на проекты нормативных правовых актов Архангельской области, указанные в подпункте 1.1. настоящих рекомендаций.</a:t>
            </a:r>
          </a:p>
          <a:p>
            <a:pPr indent="360000">
              <a:lnSpc>
                <a:spcPts val="1500"/>
              </a:lnSpc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2.5.	 Обеспечить участие представителей Совета муниципальных образований в деятельности экспертно-консультативных советов и рабочих групп, создаваемых в Архангельском областном Собрании депутатов, к полномочиям которых отнесено рассмотрение вопросов совершенствования областного законодательства в сфере местного самоуправления.</a:t>
            </a:r>
          </a:p>
          <a:p>
            <a:pPr indent="360000">
              <a:lnSpc>
                <a:spcPts val="1500"/>
              </a:lnSpc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2.6.	Организовать работу по подготовке предложений в проекты рекомендаций парламентских мероприятий, проводимых Архангельским областным Собранием депутатов по вопросам организации и развития местного самоуправления в Архангельской области; направлять для участия в данных мероприятиях представителей Совета муниципальных образований.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195486"/>
            <a:ext cx="6120680" cy="86409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 cap="rnd">
            <a:solidFill>
              <a:schemeClr val="bg1"/>
            </a:solidFill>
            <a:round/>
          </a:ln>
          <a:scene3d>
            <a:camera prst="perspective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square" rtlCol="0">
            <a:noAutofit/>
          </a:bodyPr>
          <a:lstStyle/>
          <a:p>
            <a:pPr lvl="0" algn="ctr"/>
            <a:r>
              <a:rPr lang="ru-RU" sz="1400" b="1" dirty="0" smtClean="0">
                <a:solidFill>
                  <a:srgbClr val="385D8A"/>
                </a:solidFill>
                <a:latin typeface="Georgia" pitchFamily="18" charset="0"/>
              </a:rPr>
              <a:t>2. РЕКОМЕНДАЦИИ «круглого стола» (Проект)</a:t>
            </a:r>
          </a:p>
          <a:p>
            <a:pPr lvl="0" algn="ctr"/>
            <a:r>
              <a:rPr lang="ru-RU" sz="1400" b="1" dirty="0" smtClean="0">
                <a:solidFill>
                  <a:srgbClr val="385D8A"/>
                </a:solidFill>
                <a:latin typeface="Georgia" pitchFamily="18" charset="0"/>
              </a:rPr>
              <a:t>Ассоциации «Совет муниципальный образований Архангельской области»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347614"/>
            <a:ext cx="8208912" cy="37471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358775">
              <a:lnSpc>
                <a:spcPts val="1500"/>
              </a:lnSpc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2.7. При формировании плана работы Совета муниципальных образований, перечня вопросов, выносимых на заседание органа управления Совета муниципальных образований, съезд Совета муниципальных образований, своевременно направлять их в Архангельское областное Собрание депутатов для координации взаимодействия с представителем Архангельского областного Собрания депутатов в Совете муниципальных образований.</a:t>
            </a:r>
          </a:p>
          <a:p>
            <a:pPr indent="358775">
              <a:lnSpc>
                <a:spcPts val="1500"/>
              </a:lnSpc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2.8. В соответствии с п. 1 статьи 7.1. областного закона  № 240-18-ОЗ от 21 декабря 2010 года «О полномочиях органов государственной власти Архангельской области по взаимодействию с Ассоциацией «Совет муниципальных образований Архангельской области» подготовить и внести в первом полугодии 2019 года в Правительство Архангельской области и Архангельское областное Собрание депутатов ежегодный доклад о состоянии и перспективах развития местного самоуправления в Архангельской области, а также предложения по дальнейшему совершенствованию законодательства Архангельской области в сфере местного самоуправления.</a:t>
            </a:r>
          </a:p>
          <a:p>
            <a:pPr indent="358775">
              <a:lnSpc>
                <a:spcPts val="1500"/>
              </a:lnSpc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2.9. Совместно с Архангельским областным Собранием депутатов в срок до 15 апреля 2019 года проработать вопрос о целесообразности:</a:t>
            </a:r>
          </a:p>
          <a:p>
            <a:pPr indent="360000">
              <a:lnSpc>
                <a:spcPts val="1500"/>
              </a:lnSpc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- заключения соглашения о взаимодействии Архангельского областного Собрания депутатов и Совета муниципальных образований на период срока полномочий Архангельского областного Собрания депутатов седьмого созыва по вопросам совершенствования регионального законодательства в сфере местного самоуправления;</a:t>
            </a:r>
          </a:p>
          <a:p>
            <a:pPr indent="360000">
              <a:lnSpc>
                <a:spcPts val="1500"/>
              </a:lnSpc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- предоставления Совету муниципальных образований права внесения проектов областных законов в Архангельское областное Собрание депутатов в порядке законодательной инициативы.</a:t>
            </a:r>
          </a:p>
          <a:p>
            <a:pPr indent="360000">
              <a:lnSpc>
                <a:spcPts val="1500"/>
              </a:lnSpc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2.10. Оказать содействие в формировании Палаты молодых депутатов при Архангельском областном Собрании депутатов и                              в срок до 5 апреля 2019 года делегировать представителей представительных органов муниципальных районов и городских округов Архангельской области  в ее состав.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195486"/>
            <a:ext cx="6120680" cy="86409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 cap="rnd">
            <a:solidFill>
              <a:schemeClr val="bg1"/>
            </a:solidFill>
            <a:round/>
          </a:ln>
          <a:scene3d>
            <a:camera prst="perspective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square" rtlCol="0">
            <a:noAutofit/>
          </a:bodyPr>
          <a:lstStyle/>
          <a:p>
            <a:pPr lvl="0" algn="ctr"/>
            <a:r>
              <a:rPr lang="ru-RU" sz="1400" b="1" dirty="0" smtClean="0">
                <a:solidFill>
                  <a:srgbClr val="385D8A"/>
                </a:solidFill>
                <a:latin typeface="Georgia" pitchFamily="18" charset="0"/>
              </a:rPr>
              <a:t>2. РЕКОМЕНДАЦИИ «круглого стола» (Проект)</a:t>
            </a:r>
          </a:p>
          <a:p>
            <a:pPr lvl="0" algn="ctr"/>
            <a:r>
              <a:rPr lang="ru-RU" sz="1400" b="1" dirty="0" smtClean="0">
                <a:solidFill>
                  <a:srgbClr val="385D8A"/>
                </a:solidFill>
                <a:latin typeface="Georgia" pitchFamily="18" charset="0"/>
              </a:rPr>
              <a:t>Ассоциации «Совет муниципальный образований Архангельской области»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олиграфия и видео\для заставки экра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/>
          </p:cNvSpPr>
          <p:nvPr/>
        </p:nvSpPr>
        <p:spPr bwMode="auto">
          <a:xfrm>
            <a:off x="755576" y="267494"/>
            <a:ext cx="74888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Архангельское </a:t>
            </a: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областное </a:t>
            </a: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Собрание </a:t>
            </a: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депутатов</a:t>
            </a:r>
            <a:endParaRPr lang="ru-RU" sz="17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601670" y="2283718"/>
            <a:ext cx="5940660" cy="1044116"/>
          </a:xfrm>
          <a:prstGeom prst="roundRect">
            <a:avLst/>
          </a:prstGeom>
          <a:solidFill>
            <a:schemeClr val="bg1">
              <a:alpha val="66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3635896" y="1819732"/>
            <a:ext cx="5328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46" name="Заголовок 1"/>
          <p:cNvSpPr>
            <a:spLocks/>
          </p:cNvSpPr>
          <p:nvPr/>
        </p:nvSpPr>
        <p:spPr bwMode="auto">
          <a:xfrm>
            <a:off x="2447256" y="411511"/>
            <a:ext cx="42849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563638"/>
            <a:ext cx="8091639" cy="3277820"/>
          </a:xfrm>
          <a:prstGeom prst="rect">
            <a:avLst/>
          </a:prstGeom>
          <a:solidFill>
            <a:schemeClr val="bg1">
              <a:alpha val="81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Конституция Российской Федерации;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Федеральный закон «Об общественных объединениях» от 19 мая 1995 года № 82-ФЗ;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Федеральный закон «О некоммерческих организациях» от 12 января 1996 года № 7-ФЗ;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Федеральный закон «Об общих принципах организации местного самоуправления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Российской Федерации» от 6 октября 2003 года № 131-ФЗ;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Устав Архангельской области;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Областной закон «О полномочиях органов государственной власти  Архангельской 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области по взаимодействию с ассоциацией «Совет муниципальных  образований 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Архангельской области» от 21 декабря 2010 года № 240-18-ОЗ.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267494"/>
            <a:ext cx="5976664" cy="1152128"/>
          </a:xfrm>
          <a:prstGeom prst="roundRect">
            <a:avLst/>
          </a:prstGeom>
          <a:solidFill>
            <a:prstClr val="white">
              <a:lumMod val="95000"/>
              <a:alpha val="76000"/>
            </a:prstClr>
          </a:solidFill>
          <a:ln cap="rnd">
            <a:solidFill>
              <a:schemeClr val="bg1"/>
            </a:solidFill>
            <a:round/>
          </a:ln>
          <a:scene3d>
            <a:camera prst="perspective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square" rtlCol="0">
            <a:noAutofit/>
          </a:bodyPr>
          <a:lstStyle/>
          <a:p>
            <a:pPr lvl="0" algn="ctr"/>
            <a:r>
              <a:rPr lang="ru-RU" sz="1600" b="1" dirty="0" smtClean="0">
                <a:solidFill>
                  <a:srgbClr val="385D8A"/>
                </a:solidFill>
                <a:latin typeface="Georgia" pitchFamily="18" charset="0"/>
              </a:rPr>
              <a:t>Правовая основа взаимодействия </a:t>
            </a:r>
            <a:br>
              <a:rPr lang="ru-RU" sz="1600" b="1" dirty="0" smtClean="0">
                <a:solidFill>
                  <a:srgbClr val="385D8A"/>
                </a:solidFill>
                <a:latin typeface="Georgia" pitchFamily="18" charset="0"/>
              </a:rPr>
            </a:br>
            <a:r>
              <a:rPr lang="ru-RU" sz="1600" b="1" dirty="0" smtClean="0">
                <a:solidFill>
                  <a:srgbClr val="385D8A"/>
                </a:solidFill>
                <a:latin typeface="Georgia" pitchFamily="18" charset="0"/>
              </a:rPr>
              <a:t>органов государственной власти Архангельской области с Советом муниципальных образований Архангельской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3635896" y="1819732"/>
            <a:ext cx="5328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46" name="Заголовок 1"/>
          <p:cNvSpPr>
            <a:spLocks/>
          </p:cNvSpPr>
          <p:nvPr/>
        </p:nvSpPr>
        <p:spPr bwMode="auto">
          <a:xfrm>
            <a:off x="2447256" y="411511"/>
            <a:ext cx="42849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1923678"/>
            <a:ext cx="6192688" cy="2031325"/>
          </a:xfrm>
          <a:prstGeom prst="rect">
            <a:avLst/>
          </a:prstGeom>
          <a:solidFill>
            <a:schemeClr val="bg1">
              <a:alpha val="81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Областной закон от 21 декабря 2010 года № 240-18-ОЗ «О полномочиях органов государственной власти Архангельской области по взаимодействию с ассоциацией «Совет муниципальных образований Архангельской области»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928" y="244634"/>
            <a:ext cx="6192688" cy="1080120"/>
          </a:xfrm>
          <a:prstGeom prst="roundRect">
            <a:avLst/>
          </a:prstGeom>
          <a:solidFill>
            <a:prstClr val="white">
              <a:lumMod val="95000"/>
              <a:alpha val="76000"/>
            </a:prstClr>
          </a:solidFill>
          <a:ln cap="rnd">
            <a:solidFill>
              <a:schemeClr val="bg1"/>
            </a:solidFill>
            <a:round/>
          </a:ln>
          <a:scene3d>
            <a:camera prst="perspective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square" rtlCol="0">
            <a:noAutofit/>
          </a:bodyPr>
          <a:lstStyle/>
          <a:p>
            <a:pPr lvl="0" algn="ctr"/>
            <a:r>
              <a:rPr lang="ru-RU" sz="1600" b="1" dirty="0" smtClean="0">
                <a:solidFill>
                  <a:srgbClr val="385D8A"/>
                </a:solidFill>
                <a:latin typeface="Georgia" pitchFamily="18" charset="0"/>
              </a:rPr>
              <a:t>Полномочия органов государственной власти Архангельской области по взаимодействию с ассоциацией «Совет муниципальных образований Архангельской области»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3635896" y="1819732"/>
            <a:ext cx="5328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46" name="Заголовок 1"/>
          <p:cNvSpPr>
            <a:spLocks/>
          </p:cNvSpPr>
          <p:nvPr/>
        </p:nvSpPr>
        <p:spPr bwMode="auto">
          <a:xfrm>
            <a:off x="2447256" y="411511"/>
            <a:ext cx="42849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563638"/>
            <a:ext cx="8318624" cy="3000821"/>
          </a:xfrm>
          <a:prstGeom prst="rect">
            <a:avLst/>
          </a:prstGeom>
          <a:solidFill>
            <a:schemeClr val="bg1">
              <a:alpha val="81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1) добровольности;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2) сотрудничества и партнерства;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3) гласности;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4) законности;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5) невмешательства органов государственной власти Архангельской области в деятельность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Совета муниципальных образований;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6) сочетания интересов Российской Федерации, Архангельской области и муниципальных 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образований Архангельской области.</a:t>
            </a:r>
          </a:p>
          <a:p>
            <a:pPr algn="r"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(статья 3 областного закона № 240-18-ОЗ)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5656" y="267494"/>
            <a:ext cx="5976664" cy="1008112"/>
          </a:xfrm>
          <a:prstGeom prst="roundRect">
            <a:avLst/>
          </a:prstGeom>
          <a:solidFill>
            <a:prstClr val="white">
              <a:lumMod val="95000"/>
              <a:alpha val="76000"/>
            </a:prstClr>
          </a:solidFill>
          <a:ln cap="rnd">
            <a:solidFill>
              <a:schemeClr val="bg1"/>
            </a:solidFill>
            <a:round/>
          </a:ln>
          <a:scene3d>
            <a:camera prst="perspective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square" rtlCol="0">
            <a:noAutofit/>
          </a:bodyPr>
          <a:lstStyle/>
          <a:p>
            <a:pPr lvl="0" algn="ctr"/>
            <a:r>
              <a:rPr lang="ru-RU" sz="1600" b="1" dirty="0" smtClean="0">
                <a:solidFill>
                  <a:srgbClr val="385D8A"/>
                </a:solidFill>
                <a:latin typeface="Georgia" pitchFamily="18" charset="0"/>
              </a:rPr>
              <a:t>Взаимодействие органов государственной власти Архангельской области с Советом муниципальных образований осуществляется на принципах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3635896" y="1819732"/>
            <a:ext cx="5328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46" name="Заголовок 1"/>
          <p:cNvSpPr>
            <a:spLocks/>
          </p:cNvSpPr>
          <p:nvPr/>
        </p:nvSpPr>
        <p:spPr bwMode="auto">
          <a:xfrm>
            <a:off x="2447256" y="411511"/>
            <a:ext cx="42849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707654"/>
            <a:ext cx="8424936" cy="3323987"/>
          </a:xfrm>
          <a:prstGeom prst="rect">
            <a:avLst/>
          </a:prstGeom>
          <a:solidFill>
            <a:schemeClr val="bg1">
              <a:alpha val="81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 defTabSz="449263"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	Органы государственной власти Архангельской области обеспечивают привлечение  представителей Совета муниципальных образований к разработке и рассмотрению следующих  нормативных правовых актов:</a:t>
            </a:r>
          </a:p>
          <a:p>
            <a:pPr algn="just">
              <a:lnSpc>
                <a:spcPct val="150000"/>
              </a:lnSpc>
              <a:tabLst>
                <a:tab pos="358775" algn="l"/>
              </a:tabLs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1) проект областного закона об утверждении стратегии социально-экономического развития Архангельской области и проект областного закона об утверждении изменений в нее;</a:t>
            </a:r>
          </a:p>
          <a:p>
            <a:pPr algn="just">
              <a:lnSpc>
                <a:spcPct val="150000"/>
              </a:lnSpc>
              <a:tabLst>
                <a:tab pos="358775" algn="l"/>
              </a:tabLs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2) проект областного закона об областном бюджете, проекты областных законов о внесении изменений и дополнений в областной закон об областном бюджете;</a:t>
            </a:r>
          </a:p>
          <a:p>
            <a:pPr algn="just">
              <a:lnSpc>
                <a:spcPct val="150000"/>
              </a:lnSpc>
              <a:tabLst>
                <a:tab pos="358775" algn="l"/>
              </a:tabLs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3) проекты областных законов и иных нормативных правовых актов Архангельской области, регулирующих вопросы организации и осуществления местного самоуправления в Архангельской области;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648" y="38100"/>
            <a:ext cx="6120680" cy="1597546"/>
          </a:xfrm>
          <a:prstGeom prst="roundRect">
            <a:avLst/>
          </a:prstGeom>
          <a:solidFill>
            <a:prstClr val="white">
              <a:lumMod val="95000"/>
              <a:alpha val="76000"/>
            </a:prstClr>
          </a:solidFill>
          <a:ln cap="rnd">
            <a:solidFill>
              <a:schemeClr val="bg1"/>
            </a:solidFill>
            <a:round/>
          </a:ln>
          <a:scene3d>
            <a:camera prst="perspective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square" rtlCol="0">
            <a:noAutofit/>
          </a:bodyPr>
          <a:lstStyle/>
          <a:p>
            <a:pPr lvl="0" algn="ctr"/>
            <a:r>
              <a:rPr lang="ru-RU" sz="1600" b="1" dirty="0" smtClean="0">
                <a:solidFill>
                  <a:srgbClr val="385D8A"/>
                </a:solidFill>
                <a:latin typeface="Georgia" pitchFamily="18" charset="0"/>
              </a:rPr>
              <a:t>Полномочия органов государственной власти Архангельской области по взаимодействию с Советом муниципальных образований при разработке проектов нормативных правовых актов Архангельской области</a:t>
            </a:r>
          </a:p>
          <a:p>
            <a:pPr lvl="0" algn="ctr"/>
            <a:r>
              <a:rPr lang="ru-RU" sz="1200" b="1" dirty="0" smtClean="0">
                <a:solidFill>
                  <a:srgbClr val="385D8A"/>
                </a:solidFill>
                <a:latin typeface="Georgia" pitchFamily="18" charset="0"/>
              </a:rPr>
              <a:t>(статья 4 областного закона № 240-18-ОЗ)</a:t>
            </a:r>
          </a:p>
          <a:p>
            <a:pPr lvl="0" algn="ctr"/>
            <a:endParaRPr lang="ru-RU" sz="1600" b="1" dirty="0" smtClean="0">
              <a:solidFill>
                <a:srgbClr val="385D8A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3635896" y="1819732"/>
            <a:ext cx="5328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46" name="Заголовок 1"/>
          <p:cNvSpPr>
            <a:spLocks/>
          </p:cNvSpPr>
          <p:nvPr/>
        </p:nvSpPr>
        <p:spPr bwMode="auto">
          <a:xfrm>
            <a:off x="2447256" y="411511"/>
            <a:ext cx="42849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707654"/>
            <a:ext cx="8318624" cy="3323987"/>
          </a:xfrm>
          <a:prstGeom prst="rect">
            <a:avLst/>
          </a:prstGeom>
          <a:solidFill>
            <a:schemeClr val="bg1">
              <a:alpha val="81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4) проекты постановлений Правительства Архангельской области об утверждении государственных программ Архангельской области в случае, если реализация государственной программы Архангельской области затрагивает вопросы, отнесенные Федеральным законом от 6 октября 2003 года № 131-ФЗ «Об общих принципах организации местного самоуправления в Российской Федерации» к вопросам местного значения;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5) проекты постановлений Архангельского областного Собрания депутатов о законодательных инициативах Архангельского областного Собрания депутатов по внесению в Государственную Думу Федерального Собрания Российской Федерации проектов федеральных законов в сфере правового регулирования вопросов организации местного самоуправления.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648" y="38100"/>
            <a:ext cx="6120680" cy="1597546"/>
          </a:xfrm>
          <a:prstGeom prst="roundRect">
            <a:avLst/>
          </a:prstGeom>
          <a:solidFill>
            <a:prstClr val="white">
              <a:lumMod val="95000"/>
              <a:alpha val="76000"/>
            </a:prstClr>
          </a:solidFill>
          <a:ln cap="rnd">
            <a:solidFill>
              <a:schemeClr val="bg1"/>
            </a:solidFill>
            <a:round/>
          </a:ln>
          <a:scene3d>
            <a:camera prst="perspective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square" rtlCol="0">
            <a:noAutofit/>
          </a:bodyPr>
          <a:lstStyle/>
          <a:p>
            <a:pPr lvl="0" algn="ctr"/>
            <a:r>
              <a:rPr lang="ru-RU" sz="1600" b="1" dirty="0" smtClean="0">
                <a:solidFill>
                  <a:srgbClr val="385D8A"/>
                </a:solidFill>
                <a:latin typeface="Georgia" pitchFamily="18" charset="0"/>
              </a:rPr>
              <a:t>Полномочия органов государственной власти Архангельской области по взаимодействию с Советом муниципальных образований при разработке проектов нормативных правовых актов Архангельской области</a:t>
            </a:r>
          </a:p>
          <a:p>
            <a:pPr lvl="0" algn="ctr"/>
            <a:r>
              <a:rPr lang="ru-RU" sz="1200" b="1" dirty="0" smtClean="0">
                <a:solidFill>
                  <a:srgbClr val="385D8A"/>
                </a:solidFill>
                <a:latin typeface="Georgia" pitchFamily="18" charset="0"/>
              </a:rPr>
              <a:t>(статья 4 областного закона № 240-18-ОЗ)</a:t>
            </a:r>
          </a:p>
          <a:p>
            <a:pPr lvl="0" algn="ctr"/>
            <a:endParaRPr lang="ru-RU" sz="1600" b="1" dirty="0" smtClean="0">
              <a:solidFill>
                <a:srgbClr val="385D8A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3635896" y="1819732"/>
            <a:ext cx="5328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46" name="Заголовок 1"/>
          <p:cNvSpPr>
            <a:spLocks/>
          </p:cNvSpPr>
          <p:nvPr/>
        </p:nvSpPr>
        <p:spPr bwMode="auto">
          <a:xfrm>
            <a:off x="2447256" y="411511"/>
            <a:ext cx="42849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563638"/>
            <a:ext cx="8318624" cy="3323987"/>
          </a:xfrm>
          <a:prstGeom prst="rect">
            <a:avLst/>
          </a:prstGeom>
          <a:solidFill>
            <a:schemeClr val="bg1">
              <a:alpha val="81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Органы государственной власти Архангельской обеспечивают:</a:t>
            </a:r>
          </a:p>
          <a:p>
            <a:pPr>
              <a:lnSpc>
                <a:spcPct val="150000"/>
              </a:lnSpc>
              <a:buAutoNum type="arabicParenR"/>
              <a:tabLst>
                <a:tab pos="182563" algn="l"/>
              </a:tabLs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привлечение представителей Совета муниципальных образований к участию в обеспечении подготовки и дополнительного профессионального образования выборных должностных лиц местного самоуправления, депутатов представительных органов муниципальных образований Архангельской области;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2) организацию и осуществление органами государственной власти Архангельской области совместно с Советом муниципальных образований сбора, изучения и обмена информацией по вопросам развития местного самоуправления в Архангельской области с целью распространения опыта работы по решению вопросов местного значения;</a:t>
            </a:r>
          </a:p>
          <a:p>
            <a:pPr marL="358775">
              <a:lnSpc>
                <a:spcPct val="150000"/>
              </a:lnSpc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51470"/>
            <a:ext cx="6120680" cy="1368152"/>
          </a:xfrm>
          <a:prstGeom prst="roundRect">
            <a:avLst/>
          </a:prstGeom>
          <a:solidFill>
            <a:prstClr val="white">
              <a:lumMod val="95000"/>
              <a:alpha val="76000"/>
            </a:prstClr>
          </a:solidFill>
          <a:ln cap="rnd">
            <a:solidFill>
              <a:schemeClr val="bg1"/>
            </a:solidFill>
            <a:round/>
          </a:ln>
          <a:scene3d>
            <a:camera prst="perspective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square" rtlCol="0">
            <a:noAutofit/>
          </a:bodyPr>
          <a:lstStyle/>
          <a:p>
            <a:pPr lvl="0" algn="ctr"/>
            <a:r>
              <a:rPr lang="ru-RU" sz="1400" b="1" dirty="0" smtClean="0">
                <a:solidFill>
                  <a:srgbClr val="385D8A"/>
                </a:solidFill>
                <a:latin typeface="Georgia" pitchFamily="18" charset="0"/>
              </a:rPr>
              <a:t>Полномочия органов государственной власти Архангельской области по взаимодействию с Советом муниципальных образований при реализации мероприятий, направленных на развитие местного самоуправления</a:t>
            </a:r>
          </a:p>
          <a:p>
            <a:pPr lvl="0" algn="ctr"/>
            <a:r>
              <a:rPr lang="ru-RU" sz="1200" b="1" dirty="0" smtClean="0">
                <a:solidFill>
                  <a:srgbClr val="085091"/>
                </a:solidFill>
                <a:latin typeface="Georgia" pitchFamily="18" charset="0"/>
              </a:rPr>
              <a:t>(статья 5 областного закона № 240-18-ОЗ)</a:t>
            </a:r>
          </a:p>
          <a:p>
            <a:pPr lvl="0" algn="ctr"/>
            <a:endParaRPr lang="ru-RU" sz="1600" b="1" dirty="0" smtClean="0">
              <a:solidFill>
                <a:srgbClr val="385D8A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3635896" y="1819732"/>
            <a:ext cx="5328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46" name="Заголовок 1"/>
          <p:cNvSpPr>
            <a:spLocks/>
          </p:cNvSpPr>
          <p:nvPr/>
        </p:nvSpPr>
        <p:spPr bwMode="auto">
          <a:xfrm>
            <a:off x="2447256" y="411511"/>
            <a:ext cx="42849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61150"/>
            <a:ext cx="8712968" cy="3000821"/>
          </a:xfrm>
          <a:prstGeom prst="rect">
            <a:avLst/>
          </a:prstGeom>
          <a:solidFill>
            <a:schemeClr val="bg1">
              <a:alpha val="81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3) проведение органами государственной власти Архангельской области совместно с Советом муниципальных образований мероприятий по вопросам развития местного самоуправления;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4) предоставление возможности участия представителей Совета муниципальных образований в проводимых органами государственной власти Архангельской области мероприятиях в сфере организации и развития местного самоуправления в Архангельской области;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5) обмен информацией между органами государственной власти Архангельской области и Советом муниципальных образований;</a:t>
            </a:r>
          </a:p>
          <a:p>
            <a:pPr>
              <a:lnSpc>
                <a:spcPct val="150000"/>
              </a:lnSpc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51470"/>
            <a:ext cx="6120680" cy="1368152"/>
          </a:xfrm>
          <a:prstGeom prst="roundRect">
            <a:avLst/>
          </a:prstGeom>
          <a:solidFill>
            <a:prstClr val="white">
              <a:lumMod val="95000"/>
              <a:alpha val="76000"/>
            </a:prstClr>
          </a:solidFill>
          <a:ln cap="rnd">
            <a:solidFill>
              <a:schemeClr val="bg1"/>
            </a:solidFill>
            <a:round/>
          </a:ln>
          <a:scene3d>
            <a:camera prst="perspective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square" rtlCol="0">
            <a:noAutofit/>
          </a:bodyPr>
          <a:lstStyle/>
          <a:p>
            <a:pPr lvl="0" algn="ctr"/>
            <a:r>
              <a:rPr lang="ru-RU" sz="1400" b="1" dirty="0" smtClean="0">
                <a:solidFill>
                  <a:srgbClr val="385D8A"/>
                </a:solidFill>
                <a:latin typeface="Georgia" pitchFamily="18" charset="0"/>
              </a:rPr>
              <a:t>Полномочия органов государственной власти Архангельской области по взаимодействию с Советом муниципальных образований при реализации мероприятий, направленных на развитие местного самоуправления</a:t>
            </a:r>
          </a:p>
          <a:p>
            <a:pPr lvl="0" algn="ctr"/>
            <a:r>
              <a:rPr lang="ru-RU" sz="1200" b="1" dirty="0" smtClean="0">
                <a:solidFill>
                  <a:srgbClr val="085091"/>
                </a:solidFill>
                <a:latin typeface="Georgia" pitchFamily="18" charset="0"/>
              </a:rPr>
              <a:t>(статья 5 областного закона № 240-18-ОЗ)</a:t>
            </a:r>
          </a:p>
          <a:p>
            <a:pPr lvl="0" algn="ctr"/>
            <a:endParaRPr lang="ru-RU" sz="1600" b="1" dirty="0" smtClean="0">
              <a:solidFill>
                <a:srgbClr val="385D8A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3635896" y="1819732"/>
            <a:ext cx="5328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46" name="Заголовок 1"/>
          <p:cNvSpPr>
            <a:spLocks/>
          </p:cNvSpPr>
          <p:nvPr/>
        </p:nvSpPr>
        <p:spPr bwMode="auto">
          <a:xfrm>
            <a:off x="2447256" y="411511"/>
            <a:ext cx="42849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502678"/>
            <a:ext cx="8712968" cy="3647152"/>
          </a:xfrm>
          <a:prstGeom prst="rect">
            <a:avLst/>
          </a:prstGeom>
          <a:solidFill>
            <a:schemeClr val="bg1">
              <a:alpha val="81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6) информирование Совета муниципальных образований об основных решениях органов государственной власти Архангельской области в части регулирования вопросов организации и развития местного самоуправления в Архангельской области;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7) предоставление возможности участия представителей Совета муниципальных образований в заседаниях и совещаниях органов государственной власти Архангельской области при рассмотрении вопросов организации и развития местного самоуправления в Архангельской области;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8) привлечение Совета муниципальных образований к участию в работе органов государственной власти Архангельской области в качестве членов совещательных и вспомогательных органов, иных коллегиальных органов при органах государственной власти Архангельской области.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648" y="38100"/>
            <a:ext cx="6120680" cy="1453530"/>
          </a:xfrm>
          <a:prstGeom prst="roundRect">
            <a:avLst/>
          </a:prstGeom>
          <a:solidFill>
            <a:prstClr val="white">
              <a:lumMod val="95000"/>
              <a:alpha val="76000"/>
            </a:prstClr>
          </a:solidFill>
          <a:ln cap="rnd">
            <a:solidFill>
              <a:schemeClr val="bg1"/>
            </a:solidFill>
            <a:round/>
          </a:ln>
          <a:scene3d>
            <a:camera prst="perspective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square" rtlCol="0">
            <a:noAutofit/>
          </a:bodyPr>
          <a:lstStyle/>
          <a:p>
            <a:pPr lvl="0" algn="ctr"/>
            <a:r>
              <a:rPr lang="ru-RU" sz="1400" b="1" dirty="0" smtClean="0">
                <a:solidFill>
                  <a:srgbClr val="385D8A"/>
                </a:solidFill>
                <a:latin typeface="Georgia" pitchFamily="18" charset="0"/>
              </a:rPr>
              <a:t>Полномочия органов государственной власти Архангельской области по взаимодействию с Советом муниципальных образований при реализации мероприятий, направленных на развитие местного самоуправления</a:t>
            </a:r>
          </a:p>
          <a:p>
            <a:pPr lvl="0" algn="ctr"/>
            <a:r>
              <a:rPr lang="ru-RU" sz="1200" b="1" dirty="0" smtClean="0">
                <a:solidFill>
                  <a:srgbClr val="085091"/>
                </a:solidFill>
                <a:latin typeface="Georgia" pitchFamily="18" charset="0"/>
              </a:rPr>
              <a:t>(статья 5 областного закона № 240-18-ОЗ)</a:t>
            </a:r>
          </a:p>
          <a:p>
            <a:pPr lvl="0" algn="ctr"/>
            <a:endParaRPr lang="ru-RU" sz="1600" b="1" dirty="0" smtClean="0">
              <a:solidFill>
                <a:srgbClr val="385D8A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16356</TotalTime>
  <Words>1811</Words>
  <Application>Microsoft Office PowerPoint</Application>
  <PresentationFormat>Экран (16:9)</PresentationFormat>
  <Paragraphs>139</Paragraphs>
  <Slides>17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Constantia</vt:lpstr>
      <vt:lpstr>Georgia</vt:lpstr>
      <vt:lpstr>Calibri</vt:lpstr>
      <vt:lpstr>Wingdings 2</vt:lpstr>
      <vt:lpstr>1_Поток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.</dc:creator>
  <cp:lastModifiedBy>Каркавцева Любовь Геннадьевна</cp:lastModifiedBy>
  <cp:revision>1482</cp:revision>
  <dcterms:created xsi:type="dcterms:W3CDTF">2012-09-25T11:49:13Z</dcterms:created>
  <dcterms:modified xsi:type="dcterms:W3CDTF">2019-02-19T11:00:46Z</dcterms:modified>
</cp:coreProperties>
</file>