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83" r:id="rId1"/>
  </p:sldMasterIdLst>
  <p:sldIdLst>
    <p:sldId id="256" r:id="rId2"/>
    <p:sldId id="274" r:id="rId3"/>
    <p:sldId id="275" r:id="rId4"/>
    <p:sldId id="279" r:id="rId5"/>
    <p:sldId id="257" r:id="rId6"/>
    <p:sldId id="258" r:id="rId7"/>
    <p:sldId id="260" r:id="rId8"/>
    <p:sldId id="262" r:id="rId9"/>
    <p:sldId id="277" r:id="rId10"/>
    <p:sldId id="276" r:id="rId11"/>
    <p:sldId id="280" r:id="rId12"/>
    <p:sldId id="271" r:id="rId13"/>
    <p:sldId id="259" r:id="rId14"/>
    <p:sldId id="272" r:id="rId15"/>
    <p:sldId id="263" r:id="rId16"/>
    <p:sldId id="265" r:id="rId17"/>
    <p:sldId id="281" r:id="rId18"/>
    <p:sldId id="285" r:id="rId19"/>
    <p:sldId id="282" r:id="rId20"/>
    <p:sldId id="283" r:id="rId21"/>
    <p:sldId id="273" r:id="rId22"/>
    <p:sldId id="269" r:id="rId23"/>
    <p:sldId id="270" r:id="rId24"/>
    <p:sldId id="278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98F"/>
    <a:srgbClr val="99FF99"/>
    <a:srgbClr val="FFFFFF"/>
    <a:srgbClr val="7FD37E"/>
    <a:srgbClr val="86E080"/>
    <a:srgbClr val="7DFB80"/>
    <a:srgbClr val="79FF79"/>
    <a:srgbClr val="6DFF6D"/>
    <a:srgbClr val="8BFF8B"/>
    <a:srgbClr val="FC4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424.9</c:v>
                </c:pt>
                <c:pt idx="1">
                  <c:v>6000</c:v>
                </c:pt>
                <c:pt idx="2">
                  <c:v>6036.2</c:v>
                </c:pt>
                <c:pt idx="3" formatCode="General">
                  <c:v>5853.4</c:v>
                </c:pt>
                <c:pt idx="4" formatCode="General">
                  <c:v>6416.3</c:v>
                </c:pt>
                <c:pt idx="5" formatCode="General">
                  <c:v>5585.9</c:v>
                </c:pt>
                <c:pt idx="6" formatCode="General">
                  <c:v>6800.2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8-41C4-AC6A-C2F5D3BCDC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096712"/>
        <c:axId val="338097104"/>
      </c:barChart>
      <c:catAx>
        <c:axId val="33809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097104"/>
        <c:crosses val="autoZero"/>
        <c:auto val="1"/>
        <c:lblAlgn val="ctr"/>
        <c:lblOffset val="100"/>
        <c:noMultiLvlLbl val="0"/>
      </c:catAx>
      <c:valAx>
        <c:axId val="3380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09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10 мес. 2018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1104</c:v>
                </c:pt>
                <c:pt idx="1">
                  <c:v>2217</c:v>
                </c:pt>
                <c:pt idx="2">
                  <c:v>2446</c:v>
                </c:pt>
                <c:pt idx="3">
                  <c:v>2416</c:v>
                </c:pt>
                <c:pt idx="4">
                  <c:v>2478</c:v>
                </c:pt>
                <c:pt idx="5">
                  <c:v>2094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2-4938-B036-2F3AA158D2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097888"/>
        <c:axId val="498405848"/>
      </c:barChart>
      <c:catAx>
        <c:axId val="33809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8405848"/>
        <c:crosses val="autoZero"/>
        <c:auto val="1"/>
        <c:lblAlgn val="ctr"/>
        <c:lblOffset val="100"/>
        <c:noMultiLvlLbl val="0"/>
      </c:catAx>
      <c:valAx>
        <c:axId val="498405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33809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46698777248018E-2"/>
          <c:y val="9.3873154538834894E-2"/>
          <c:w val="0.94488273542547185"/>
          <c:h val="0.78851502672114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малоимущие</c:v>
                </c:pt>
                <c:pt idx="1">
                  <c:v>инвалиды</c:v>
                </c:pt>
                <c:pt idx="2">
                  <c:v>ветераны ВОВ</c:v>
                </c:pt>
                <c:pt idx="3">
                  <c:v>ветераны иных категорий</c:v>
                </c:pt>
                <c:pt idx="4">
                  <c:v>дети-сироты, их представители</c:v>
                </c:pt>
                <c:pt idx="5">
                  <c:v>недееспособные, их предствители</c:v>
                </c:pt>
                <c:pt idx="6">
                  <c:v>многодетные семьи</c:v>
                </c:pt>
                <c:pt idx="7">
                  <c:v>граждане в ТЖС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</c:v>
                </c:pt>
                <c:pt idx="1">
                  <c:v>233</c:v>
                </c:pt>
                <c:pt idx="2">
                  <c:v>29</c:v>
                </c:pt>
                <c:pt idx="3">
                  <c:v>108</c:v>
                </c:pt>
                <c:pt idx="4">
                  <c:v>18</c:v>
                </c:pt>
                <c:pt idx="5">
                  <c:v>1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3-4D1D-9F06-FE16C4211A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малоимущие</c:v>
                </c:pt>
                <c:pt idx="1">
                  <c:v>инвалиды</c:v>
                </c:pt>
                <c:pt idx="2">
                  <c:v>ветераны ВОВ</c:v>
                </c:pt>
                <c:pt idx="3">
                  <c:v>ветераны иных категорий</c:v>
                </c:pt>
                <c:pt idx="4">
                  <c:v>дети-сироты, их представители</c:v>
                </c:pt>
                <c:pt idx="5">
                  <c:v>недееспособные, их предствители</c:v>
                </c:pt>
                <c:pt idx="6">
                  <c:v>многодетные семьи</c:v>
                </c:pt>
                <c:pt idx="7">
                  <c:v>граждане в ТЖС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42</c:v>
                </c:pt>
                <c:pt idx="1">
                  <c:v>337</c:v>
                </c:pt>
                <c:pt idx="2">
                  <c:v>24</c:v>
                </c:pt>
                <c:pt idx="3">
                  <c:v>116</c:v>
                </c:pt>
                <c:pt idx="4">
                  <c:v>55</c:v>
                </c:pt>
                <c:pt idx="5">
                  <c:v>5</c:v>
                </c:pt>
                <c:pt idx="6">
                  <c:v>33</c:v>
                </c:pt>
                <c:pt idx="7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3-4D1D-9F06-FE16C4211A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малоимущие</c:v>
                </c:pt>
                <c:pt idx="1">
                  <c:v>инвалиды</c:v>
                </c:pt>
                <c:pt idx="2">
                  <c:v>ветераны ВОВ</c:v>
                </c:pt>
                <c:pt idx="3">
                  <c:v>ветераны иных категорий</c:v>
                </c:pt>
                <c:pt idx="4">
                  <c:v>дети-сироты, их представители</c:v>
                </c:pt>
                <c:pt idx="5">
                  <c:v>недееспособные, их предствители</c:v>
                </c:pt>
                <c:pt idx="6">
                  <c:v>многодетные семьи</c:v>
                </c:pt>
                <c:pt idx="7">
                  <c:v>граждане в ТЖС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56</c:v>
                </c:pt>
                <c:pt idx="1">
                  <c:v>371</c:v>
                </c:pt>
                <c:pt idx="2">
                  <c:v>17</c:v>
                </c:pt>
                <c:pt idx="3">
                  <c:v>205</c:v>
                </c:pt>
                <c:pt idx="4">
                  <c:v>34</c:v>
                </c:pt>
                <c:pt idx="5">
                  <c:v>4</c:v>
                </c:pt>
                <c:pt idx="6">
                  <c:v>24</c:v>
                </c:pt>
                <c:pt idx="7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3-4D1D-9F06-FE16C4211A5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малоимущие</c:v>
                </c:pt>
                <c:pt idx="1">
                  <c:v>инвалиды</c:v>
                </c:pt>
                <c:pt idx="2">
                  <c:v>ветераны ВОВ</c:v>
                </c:pt>
                <c:pt idx="3">
                  <c:v>ветераны иных категорий</c:v>
                </c:pt>
                <c:pt idx="4">
                  <c:v>дети-сироты, их представители</c:v>
                </c:pt>
                <c:pt idx="5">
                  <c:v>недееспособные, их предствители</c:v>
                </c:pt>
                <c:pt idx="6">
                  <c:v>многодетные семьи</c:v>
                </c:pt>
                <c:pt idx="7">
                  <c:v>граждане в ТЖС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89</c:v>
                </c:pt>
                <c:pt idx="1">
                  <c:v>273</c:v>
                </c:pt>
                <c:pt idx="2">
                  <c:v>8</c:v>
                </c:pt>
                <c:pt idx="3">
                  <c:v>254</c:v>
                </c:pt>
                <c:pt idx="4">
                  <c:v>46</c:v>
                </c:pt>
                <c:pt idx="5">
                  <c:v>8</c:v>
                </c:pt>
                <c:pt idx="6">
                  <c:v>24</c:v>
                </c:pt>
                <c:pt idx="7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33-4D1D-9F06-FE16C4211A5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малоимущие</c:v>
                </c:pt>
                <c:pt idx="1">
                  <c:v>инвалиды</c:v>
                </c:pt>
                <c:pt idx="2">
                  <c:v>ветераны ВОВ</c:v>
                </c:pt>
                <c:pt idx="3">
                  <c:v>ветераны иных категорий</c:v>
                </c:pt>
                <c:pt idx="4">
                  <c:v>дети-сироты, их представители</c:v>
                </c:pt>
                <c:pt idx="5">
                  <c:v>недееспособные, их предствители</c:v>
                </c:pt>
                <c:pt idx="6">
                  <c:v>многодетные семьи</c:v>
                </c:pt>
                <c:pt idx="7">
                  <c:v>граждане в ТЖС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118</c:v>
                </c:pt>
                <c:pt idx="1">
                  <c:v>309</c:v>
                </c:pt>
                <c:pt idx="2">
                  <c:v>9</c:v>
                </c:pt>
                <c:pt idx="3">
                  <c:v>264</c:v>
                </c:pt>
                <c:pt idx="4">
                  <c:v>33</c:v>
                </c:pt>
                <c:pt idx="5">
                  <c:v>2</c:v>
                </c:pt>
                <c:pt idx="6">
                  <c:v>36</c:v>
                </c:pt>
                <c:pt idx="7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33-4D1D-9F06-FE16C4211A5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малоимущие</c:v>
                </c:pt>
                <c:pt idx="1">
                  <c:v>инвалиды</c:v>
                </c:pt>
                <c:pt idx="2">
                  <c:v>ветераны ВОВ</c:v>
                </c:pt>
                <c:pt idx="3">
                  <c:v>ветераны иных категорий</c:v>
                </c:pt>
                <c:pt idx="4">
                  <c:v>дети-сироты, их представители</c:v>
                </c:pt>
                <c:pt idx="5">
                  <c:v>недееспособные, их предствители</c:v>
                </c:pt>
                <c:pt idx="6">
                  <c:v>многодетные семьи</c:v>
                </c:pt>
                <c:pt idx="7">
                  <c:v>граждане в ТЖС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142</c:v>
                </c:pt>
                <c:pt idx="1">
                  <c:v>281</c:v>
                </c:pt>
                <c:pt idx="2">
                  <c:v>6</c:v>
                </c:pt>
                <c:pt idx="3">
                  <c:v>228</c:v>
                </c:pt>
                <c:pt idx="4">
                  <c:v>24</c:v>
                </c:pt>
                <c:pt idx="5">
                  <c:v>3</c:v>
                </c:pt>
                <c:pt idx="6">
                  <c:v>24</c:v>
                </c:pt>
                <c:pt idx="7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33-4D1D-9F06-FE16C4211A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9"/>
        <c:overlap val="-48"/>
        <c:axId val="498406632"/>
        <c:axId val="498412512"/>
      </c:barChart>
      <c:catAx>
        <c:axId val="498406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8412512"/>
        <c:crosses val="autoZero"/>
        <c:auto val="1"/>
        <c:lblAlgn val="ctr"/>
        <c:lblOffset val="100"/>
        <c:noMultiLvlLbl val="0"/>
      </c:catAx>
      <c:valAx>
        <c:axId val="49841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40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763650238935968E-2"/>
          <c:y val="2.9335570559860957E-4"/>
          <c:w val="0.92697374937894628"/>
          <c:h val="0.781819164382957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721926562969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CA-48CA-B7DB-8DD4AD0EE37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устная (на личном приеме)</c:v>
                </c:pt>
                <c:pt idx="1">
                  <c:v>устная (по телефону)</c:v>
                </c:pt>
                <c:pt idx="2">
                  <c:v>устная (выезд)</c:v>
                </c:pt>
                <c:pt idx="3">
                  <c:v>письменная</c:v>
                </c:pt>
                <c:pt idx="4">
                  <c:v>электронная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1280</c:v>
                </c:pt>
                <c:pt idx="1">
                  <c:v>134</c:v>
                </c:pt>
                <c:pt idx="3">
                  <c:v>31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A-48CA-B7DB-8DD4AD0EE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060314552615637E-3"/>
                  <c:y val="3.6631663227474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ECA-48CA-B7DB-8DD4AD0EE375}"/>
                </c:ext>
              </c:extLst>
            </c:dLbl>
            <c:dLbl>
              <c:idx val="1"/>
              <c:layout>
                <c:manualLayout>
                  <c:x val="-1.116577968890946E-2"/>
                  <c:y val="2.1572770475404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ECA-48CA-B7DB-8DD4AD0EE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устная (на личном приеме)</c:v>
                </c:pt>
                <c:pt idx="1">
                  <c:v>устная (по телефону)</c:v>
                </c:pt>
                <c:pt idx="2">
                  <c:v>устная (выезд)</c:v>
                </c:pt>
                <c:pt idx="3">
                  <c:v>письменная</c:v>
                </c:pt>
                <c:pt idx="4">
                  <c:v>электронная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1773</c:v>
                </c:pt>
                <c:pt idx="1">
                  <c:v>330</c:v>
                </c:pt>
                <c:pt idx="2">
                  <c:v>5</c:v>
                </c:pt>
                <c:pt idx="3">
                  <c:v>19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A-48CA-B7DB-8DD4AD0EE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5489688046650811E-17"/>
                  <c:y val="-8.629108190161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ECA-48CA-B7DB-8DD4AD0EE375}"/>
                </c:ext>
              </c:extLst>
            </c:dLbl>
            <c:dLbl>
              <c:idx val="2"/>
              <c:layout>
                <c:manualLayout>
                  <c:x val="-7.4438531259396401E-3"/>
                  <c:y val="7.90992446485921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ECA-48CA-B7DB-8DD4AD0EE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устная (на личном приеме)</c:v>
                </c:pt>
                <c:pt idx="1">
                  <c:v>устная (по телефону)</c:v>
                </c:pt>
                <c:pt idx="2">
                  <c:v>устная (выезд)</c:v>
                </c:pt>
                <c:pt idx="3">
                  <c:v>письменная</c:v>
                </c:pt>
                <c:pt idx="4">
                  <c:v>электронная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1846</c:v>
                </c:pt>
                <c:pt idx="1">
                  <c:v>273</c:v>
                </c:pt>
                <c:pt idx="2">
                  <c:v>120</c:v>
                </c:pt>
                <c:pt idx="3">
                  <c:v>40</c:v>
                </c:pt>
                <c:pt idx="4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CA-48CA-B7DB-8DD4AD0EE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991294208621381E-4"/>
                  <c:y val="7.699576579173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63357212927612E-2"/>
                      <c:h val="2.37160270148427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ECA-48CA-B7DB-8DD4AD0EE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устная (на личном приеме)</c:v>
                </c:pt>
                <c:pt idx="1">
                  <c:v>устная (по телефону)</c:v>
                </c:pt>
                <c:pt idx="2">
                  <c:v>устная (выезд)</c:v>
                </c:pt>
                <c:pt idx="3">
                  <c:v>письменная</c:v>
                </c:pt>
                <c:pt idx="4">
                  <c:v>электронная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1735</c:v>
                </c:pt>
                <c:pt idx="1">
                  <c:v>420</c:v>
                </c:pt>
                <c:pt idx="2">
                  <c:v>98</c:v>
                </c:pt>
                <c:pt idx="3">
                  <c:v>16</c:v>
                </c:pt>
                <c:pt idx="4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CA-48CA-B7DB-8DD4AD0EE37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2192656296982E-3"/>
                  <c:y val="2.3730047522944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ECA-48CA-B7DB-8DD4AD0EE375}"/>
                </c:ext>
              </c:extLst>
            </c:dLbl>
            <c:dLbl>
              <c:idx val="1"/>
              <c:layout>
                <c:manualLayout>
                  <c:x val="1.3647064064222673E-2"/>
                  <c:y val="-6.4718311426214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ECA-48CA-B7DB-8DD4AD0EE375}"/>
                </c:ext>
              </c:extLst>
            </c:dLbl>
            <c:dLbl>
              <c:idx val="4"/>
              <c:layout>
                <c:manualLayout>
                  <c:x val="4.962568750626427E-3"/>
                  <c:y val="2.1572770475404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ECA-48CA-B7DB-8DD4AD0EE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устная (на личном приеме)</c:v>
                </c:pt>
                <c:pt idx="1">
                  <c:v>устная (по телефону)</c:v>
                </c:pt>
                <c:pt idx="2">
                  <c:v>устная (выезд)</c:v>
                </c:pt>
                <c:pt idx="3">
                  <c:v>письменная</c:v>
                </c:pt>
                <c:pt idx="4">
                  <c:v>электронная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1932</c:v>
                </c:pt>
                <c:pt idx="1">
                  <c:v>372</c:v>
                </c:pt>
                <c:pt idx="2">
                  <c:v>44</c:v>
                </c:pt>
                <c:pt idx="3">
                  <c:v>15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CA-48CA-B7DB-8DD4AD0EE37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 мес. 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6844953135962466E-3"/>
                  <c:y val="5.60892032360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ECA-48CA-B7DB-8DD4AD0EE375}"/>
                </c:ext>
              </c:extLst>
            </c:dLbl>
            <c:dLbl>
              <c:idx val="1"/>
              <c:layout>
                <c:manualLayout>
                  <c:x val="2.1090917190162314E-2"/>
                  <c:y val="-6.4718311426213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ECA-48CA-B7DB-8DD4AD0EE375}"/>
                </c:ext>
              </c:extLst>
            </c:dLbl>
            <c:dLbl>
              <c:idx val="4"/>
              <c:layout>
                <c:manualLayout>
                  <c:x val="1.488770625187928E-2"/>
                  <c:y val="-2.15727704754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ECA-48CA-B7DB-8DD4AD0EE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устная (на личном приеме)</c:v>
                </c:pt>
                <c:pt idx="1">
                  <c:v>устная (по телефону)</c:v>
                </c:pt>
                <c:pt idx="2">
                  <c:v>устная (выезд)</c:v>
                </c:pt>
                <c:pt idx="3">
                  <c:v>письменная</c:v>
                </c:pt>
                <c:pt idx="4">
                  <c:v>электронная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1578</c:v>
                </c:pt>
                <c:pt idx="1">
                  <c:v>252</c:v>
                </c:pt>
                <c:pt idx="2">
                  <c:v>131</c:v>
                </c:pt>
                <c:pt idx="3">
                  <c:v>28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CA-48CA-B7DB-8DD4AD0EE3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98413296"/>
        <c:axId val="246745112"/>
        <c:axId val="0"/>
      </c:bar3DChart>
      <c:catAx>
        <c:axId val="49841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45112"/>
        <c:crosses val="autoZero"/>
        <c:auto val="1"/>
        <c:lblAlgn val="ctr"/>
        <c:lblOffset val="100"/>
        <c:noMultiLvlLbl val="0"/>
      </c:catAx>
      <c:valAx>
        <c:axId val="246745112"/>
        <c:scaling>
          <c:orientation val="minMax"/>
          <c:max val="13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498413296"/>
        <c:crosses val="autoZero"/>
        <c:crossBetween val="between"/>
        <c:majorUnit val="15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19334221804164E-2"/>
          <c:y val="0.15218084327619241"/>
          <c:w val="0.89879407652400845"/>
          <c:h val="0.671965938984246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8606-4AD5-A258-1D32C7714C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8606-4AD5-A258-1D32C7714C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8606-4AD5-A258-1D32C7714C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8606-4AD5-A258-1D32C7714C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8606-4AD5-A258-1D32C7714C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8606-4AD5-A258-1D32C7714C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D-8606-4AD5-A258-1D32C7714C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15000"/>
                      <a:satMod val="180000"/>
                    </a:schemeClr>
                  </a:gs>
                  <a:gs pos="50000">
                    <a:schemeClr val="accent2">
                      <a:lumMod val="60000"/>
                      <a:shade val="45000"/>
                      <a:satMod val="170000"/>
                    </a:schemeClr>
                  </a:gs>
                  <a:gs pos="70000">
                    <a:schemeClr val="accent2">
                      <a:lumMod val="6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lumMod val="6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606-4AD5-A258-1D32C7714C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1-8606-4AD5-A258-1D32C7714C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3-8606-4AD5-A258-1D32C7714C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15000"/>
                      <a:satMod val="180000"/>
                    </a:schemeClr>
                  </a:gs>
                  <a:gs pos="50000">
                    <a:schemeClr val="accent5">
                      <a:lumMod val="60000"/>
                      <a:shade val="45000"/>
                      <a:satMod val="170000"/>
                    </a:schemeClr>
                  </a:gs>
                  <a:gs pos="70000">
                    <a:schemeClr val="accent5">
                      <a:lumMod val="6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5">
                      <a:lumMod val="6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606-4AD5-A258-1D32C7714CE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7-8606-4AD5-A258-1D32C7714CE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9-8606-4AD5-A258-1D32C7714CE4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B-8606-4AD5-A258-1D32C7714CE4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15000"/>
                      <a:satMod val="180000"/>
                    </a:schemeClr>
                  </a:gs>
                  <a:gs pos="50000">
                    <a:schemeClr val="accent3">
                      <a:lumMod val="80000"/>
                      <a:lumOff val="20000"/>
                      <a:shade val="45000"/>
                      <a:satMod val="170000"/>
                    </a:schemeClr>
                  </a:gs>
                  <a:gs pos="70000">
                    <a:schemeClr val="accent3">
                      <a:lumMod val="80000"/>
                      <a:lumOff val="2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8606-4AD5-A258-1D32C7714CE4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hade val="15000"/>
                      <a:satMod val="180000"/>
                    </a:schemeClr>
                  </a:gs>
                  <a:gs pos="50000">
                    <a:schemeClr val="accent4">
                      <a:lumMod val="80000"/>
                      <a:lumOff val="20000"/>
                      <a:shade val="45000"/>
                      <a:satMod val="170000"/>
                    </a:schemeClr>
                  </a:gs>
                  <a:gs pos="70000">
                    <a:schemeClr val="accent4">
                      <a:lumMod val="80000"/>
                      <a:lumOff val="2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8606-4AD5-A258-1D32C7714CE4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21-8606-4AD5-A258-1D32C7714CE4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hade val="15000"/>
                      <a:satMod val="180000"/>
                    </a:schemeClr>
                  </a:gs>
                  <a:gs pos="50000">
                    <a:schemeClr val="accent6">
                      <a:lumMod val="80000"/>
                      <a:lumOff val="20000"/>
                      <a:shade val="45000"/>
                      <a:satMod val="170000"/>
                    </a:schemeClr>
                  </a:gs>
                  <a:gs pos="70000">
                    <a:schemeClr val="accent6">
                      <a:lumMod val="80000"/>
                      <a:lumOff val="2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8606-4AD5-A258-1D32C7714CE4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hade val="15000"/>
                      <a:satMod val="180000"/>
                    </a:schemeClr>
                  </a:gs>
                  <a:gs pos="50000">
                    <a:schemeClr val="accent1">
                      <a:lumMod val="80000"/>
                      <a:shade val="45000"/>
                      <a:satMod val="170000"/>
                    </a:schemeClr>
                  </a:gs>
                  <a:gs pos="70000">
                    <a:schemeClr val="accent1">
                      <a:lumMod val="8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1">
                      <a:lumMod val="8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8606-4AD5-A258-1D32C7714CE4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27-8606-4AD5-A258-1D32C7714CE4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hade val="15000"/>
                      <a:satMod val="180000"/>
                    </a:schemeClr>
                  </a:gs>
                  <a:gs pos="50000">
                    <a:schemeClr val="accent3">
                      <a:lumMod val="80000"/>
                      <a:shade val="45000"/>
                      <a:satMod val="170000"/>
                    </a:schemeClr>
                  </a:gs>
                  <a:gs pos="70000">
                    <a:schemeClr val="accent3">
                      <a:lumMod val="8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lumMod val="8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8606-4AD5-A258-1D32C7714CE4}"/>
              </c:ext>
            </c:extLst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hade val="15000"/>
                      <a:satMod val="180000"/>
                    </a:schemeClr>
                  </a:gs>
                  <a:gs pos="50000">
                    <a:schemeClr val="accent4">
                      <a:lumMod val="80000"/>
                      <a:shade val="45000"/>
                      <a:satMod val="170000"/>
                    </a:schemeClr>
                  </a:gs>
                  <a:gs pos="70000">
                    <a:schemeClr val="accent4">
                      <a:lumMod val="8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4">
                      <a:lumMod val="8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8606-4AD5-A258-1D32C7714CE4}"/>
              </c:ext>
            </c:extLst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hade val="15000"/>
                      <a:satMod val="180000"/>
                    </a:schemeClr>
                  </a:gs>
                  <a:gs pos="50000">
                    <a:schemeClr val="accent5">
                      <a:lumMod val="80000"/>
                      <a:shade val="45000"/>
                      <a:satMod val="170000"/>
                    </a:schemeClr>
                  </a:gs>
                  <a:gs pos="70000">
                    <a:schemeClr val="accent5">
                      <a:lumMod val="8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5">
                      <a:lumMod val="8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8606-4AD5-A258-1D32C7714CE4}"/>
              </c:ext>
            </c:extLst>
          </c:dPt>
          <c:dPt>
            <c:idx val="23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hade val="15000"/>
                      <a:satMod val="180000"/>
                    </a:schemeClr>
                  </a:gs>
                  <a:gs pos="50000">
                    <a:schemeClr val="accent6">
                      <a:lumMod val="80000"/>
                      <a:shade val="45000"/>
                      <a:satMod val="170000"/>
                    </a:schemeClr>
                  </a:gs>
                  <a:gs pos="70000">
                    <a:schemeClr val="accent6">
                      <a:lumMod val="8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6">
                      <a:lumMod val="8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8606-4AD5-A258-1D32C7714CE4}"/>
              </c:ext>
            </c:extLst>
          </c:dPt>
          <c:dPt>
            <c:idx val="24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hade val="15000"/>
                      <a:satMod val="180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45000"/>
                      <a:satMod val="170000"/>
                    </a:schemeClr>
                  </a:gs>
                  <a:gs pos="70000">
                    <a:schemeClr val="accent1">
                      <a:lumMod val="60000"/>
                      <a:lumOff val="40000"/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8606-4AD5-A258-1D32C7714CE4}"/>
              </c:ext>
            </c:extLst>
          </c:dPt>
          <c:dLbls>
            <c:dLbl>
              <c:idx val="0"/>
              <c:layout>
                <c:manualLayout>
                  <c:x val="1.3401139740972196E-2"/>
                  <c:y val="-0.203217004715124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00454828924123E-2"/>
                      <c:h val="4.24621710567276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06-4AD5-A258-1D32C7714CE4}"/>
                </c:ext>
              </c:extLst>
            </c:dLbl>
            <c:dLbl>
              <c:idx val="1"/>
              <c:layout>
                <c:manualLayout>
                  <c:x val="0.12529156548190859"/>
                  <c:y val="-0.206696978224758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9635713652613"/>
                      <c:h val="4.2396015194903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06-4AD5-A258-1D32C7714CE4}"/>
                </c:ext>
              </c:extLst>
            </c:dLbl>
            <c:dLbl>
              <c:idx val="2"/>
              <c:layout>
                <c:manualLayout>
                  <c:x val="0.18253843597033681"/>
                  <c:y val="-0.158803688344718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06-4AD5-A258-1D32C7714CE4}"/>
                </c:ext>
              </c:extLst>
            </c:dLbl>
            <c:dLbl>
              <c:idx val="3"/>
              <c:layout>
                <c:manualLayout>
                  <c:x val="0.19521471422673883"/>
                  <c:y val="-0.130518307336900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06-4AD5-A258-1D32C7714CE4}"/>
                </c:ext>
              </c:extLst>
            </c:dLbl>
            <c:dLbl>
              <c:idx val="4"/>
              <c:layout>
                <c:manualLayout>
                  <c:x val="0.18634131812552343"/>
                  <c:y val="-0.126645518563083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606-4AD5-A258-1D32C7714CE4}"/>
                </c:ext>
              </c:extLst>
            </c:dLbl>
            <c:dLbl>
              <c:idx val="5"/>
              <c:layout>
                <c:manualLayout>
                  <c:x val="0.19458085031289452"/>
                  <c:y val="-0.106983395245718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01388441947425"/>
                      <c:h val="4.2396015194903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606-4AD5-A258-1D32C7714CE4}"/>
                </c:ext>
              </c:extLst>
            </c:dLbl>
            <c:dLbl>
              <c:idx val="6"/>
              <c:layout>
                <c:manualLayout>
                  <c:x val="0.22437015855930384"/>
                  <c:y val="-5.98966170760942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606-4AD5-A258-1D32C7714CE4}"/>
                </c:ext>
              </c:extLst>
            </c:dLbl>
            <c:dLbl>
              <c:idx val="7"/>
              <c:layout>
                <c:manualLayout>
                  <c:x val="0.20789099437133235"/>
                  <c:y val="-3.55179328166167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606-4AD5-A258-1D32C7714CE4}"/>
                </c:ext>
              </c:extLst>
            </c:dLbl>
            <c:dLbl>
              <c:idx val="8"/>
              <c:layout>
                <c:manualLayout>
                  <c:x val="0.20400117300507301"/>
                  <c:y val="-2.03124093033521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606-4AD5-A258-1D32C7714CE4}"/>
                </c:ext>
              </c:extLst>
            </c:dLbl>
            <c:dLbl>
              <c:idx val="9"/>
              <c:layout>
                <c:manualLayout>
                  <c:x val="0.18657058911365063"/>
                  <c:y val="2.25495693399879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606-4AD5-A258-1D32C7714CE4}"/>
                </c:ext>
              </c:extLst>
            </c:dLbl>
            <c:dLbl>
              <c:idx val="10"/>
              <c:layout>
                <c:manualLayout>
                  <c:x val="0.17112978195201139"/>
                  <c:y val="2.9045915803625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606-4AD5-A258-1D32C7714CE4}"/>
                </c:ext>
              </c:extLst>
            </c:dLbl>
            <c:dLbl>
              <c:idx val="11"/>
              <c:layout>
                <c:manualLayout>
                  <c:x val="0.14848505476552276"/>
                  <c:y val="1.85203632712651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71745909054977"/>
                      <c:h val="5.0698545212393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8606-4AD5-A258-1D32C7714CE4}"/>
                </c:ext>
              </c:extLst>
            </c:dLbl>
            <c:dLbl>
              <c:idx val="12"/>
              <c:layout>
                <c:manualLayout>
                  <c:x val="9.9581063913205606E-2"/>
                  <c:y val="7.68368112634246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8606-4AD5-A258-1D32C7714CE4}"/>
                </c:ext>
              </c:extLst>
            </c:dLbl>
            <c:dLbl>
              <c:idx val="13"/>
              <c:layout>
                <c:manualLayout>
                  <c:x val="-0.14450959364836519"/>
                  <c:y val="3.99702222849722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606-4AD5-A258-1D32C7714CE4}"/>
                </c:ext>
              </c:extLst>
            </c:dLbl>
            <c:dLbl>
              <c:idx val="14"/>
              <c:layout>
                <c:manualLayout>
                  <c:x val="-8.8209260822530153E-2"/>
                  <c:y val="9.48848575223308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606-4AD5-A258-1D32C7714CE4}"/>
                </c:ext>
              </c:extLst>
            </c:dLbl>
            <c:dLbl>
              <c:idx val="15"/>
              <c:layout>
                <c:manualLayout>
                  <c:x val="-0.19482903497116089"/>
                  <c:y val="7.7854242069604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8606-4AD5-A258-1D32C7714CE4}"/>
                </c:ext>
              </c:extLst>
            </c:dLbl>
            <c:dLbl>
              <c:idx val="16"/>
              <c:layout>
                <c:manualLayout>
                  <c:x val="-0.16732689790863337"/>
                  <c:y val="3.81987700792201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8606-4AD5-A258-1D32C7714CE4}"/>
                </c:ext>
              </c:extLst>
            </c:dLbl>
            <c:dLbl>
              <c:idx val="17"/>
              <c:layout>
                <c:manualLayout>
                  <c:x val="-0.15770746349452056"/>
                  <c:y val="1.26774957300317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52710068876823"/>
                      <c:h val="4.23960792419786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3-8606-4AD5-A258-1D32C7714CE4}"/>
                </c:ext>
              </c:extLst>
            </c:dLbl>
            <c:dLbl>
              <c:idx val="18"/>
              <c:layout>
                <c:manualLayout>
                  <c:x val="-0.18380606209660483"/>
                  <c:y val="-1.25128088810541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8606-4AD5-A258-1D32C7714CE4}"/>
                </c:ext>
              </c:extLst>
            </c:dLbl>
            <c:dLbl>
              <c:idx val="19"/>
              <c:layout>
                <c:manualLayout>
                  <c:x val="-0.17968696974221837"/>
                  <c:y val="-4.0119072546015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8606-4AD5-A258-1D32C7714CE4}"/>
                </c:ext>
              </c:extLst>
            </c:dLbl>
            <c:dLbl>
              <c:idx val="20"/>
              <c:layout>
                <c:manualLayout>
                  <c:x val="-0.16732689790863339"/>
                  <c:y val="-4.37930111641527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8606-4AD5-A258-1D32C7714CE4}"/>
                </c:ext>
              </c:extLst>
            </c:dLbl>
            <c:dLbl>
              <c:idx val="21"/>
              <c:layout>
                <c:manualLayout>
                  <c:x val="-0.21422913444362909"/>
                  <c:y val="-0.107711841986539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8606-4AD5-A258-1D32C7714CE4}"/>
                </c:ext>
              </c:extLst>
            </c:dLbl>
            <c:dLbl>
              <c:idx val="22"/>
              <c:layout>
                <c:manualLayout>
                  <c:x val="-0.21929964650146649"/>
                  <c:y val="-0.153805231444914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8606-4AD5-A258-1D32C7714CE4}"/>
                </c:ext>
              </c:extLst>
            </c:dLbl>
            <c:dLbl>
              <c:idx val="23"/>
              <c:layout>
                <c:manualLayout>
                  <c:x val="-0.18965735443868803"/>
                  <c:y val="-0.218651071808086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65292495462703"/>
                      <c:h val="4.1272709961722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8606-4AD5-A258-1D32C7714CE4}"/>
                </c:ext>
              </c:extLst>
            </c:dLbl>
            <c:dLbl>
              <c:idx val="24"/>
              <c:layout>
                <c:manualLayout>
                  <c:x val="-7.395550925282357E-2"/>
                  <c:y val="-0.206618721684686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8606-4AD5-A258-1D32C7714CE4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Лист1!$A$2:$A$26</c:f>
              <c:strCache>
                <c:ptCount val="25"/>
                <c:pt idx="0">
                  <c:v>Вельский</c:v>
                </c:pt>
                <c:pt idx="1">
                  <c:v>Верхнетоемский</c:v>
                </c:pt>
                <c:pt idx="2">
                  <c:v>Вилегодский</c:v>
                </c:pt>
                <c:pt idx="3">
                  <c:v>Плесецкий</c:v>
                </c:pt>
                <c:pt idx="4">
                  <c:v>Няндомский</c:v>
                </c:pt>
                <c:pt idx="5">
                  <c:v>Коношский</c:v>
                </c:pt>
                <c:pt idx="6">
                  <c:v>Коряжма </c:v>
                </c:pt>
                <c:pt idx="7">
                  <c:v>Онежский</c:v>
                </c:pt>
                <c:pt idx="8">
                  <c:v>Котласский</c:v>
                </c:pt>
                <c:pt idx="9">
                  <c:v>Красноборский</c:v>
                </c:pt>
                <c:pt idx="10">
                  <c:v>Приморский</c:v>
                </c:pt>
                <c:pt idx="11">
                  <c:v>Лешуконский</c:v>
                </c:pt>
                <c:pt idx="12">
                  <c:v>Мезенский</c:v>
                </c:pt>
                <c:pt idx="13">
                  <c:v>Новодвинск</c:v>
                </c:pt>
                <c:pt idx="14">
                  <c:v>Новая Земля </c:v>
                </c:pt>
                <c:pt idx="15">
                  <c:v>Мирный</c:v>
                </c:pt>
                <c:pt idx="16">
                  <c:v>Виноградовский</c:v>
                </c:pt>
                <c:pt idx="17">
                  <c:v>Пинежский</c:v>
                </c:pt>
                <c:pt idx="18">
                  <c:v>Котлас </c:v>
                </c:pt>
                <c:pt idx="19">
                  <c:v>Ленский</c:v>
                </c:pt>
                <c:pt idx="20">
                  <c:v>Северодвинск</c:v>
                </c:pt>
                <c:pt idx="21">
                  <c:v>Устьянский</c:v>
                </c:pt>
                <c:pt idx="22">
                  <c:v>Каргопольский</c:v>
                </c:pt>
                <c:pt idx="23">
                  <c:v>Шенкурский</c:v>
                </c:pt>
                <c:pt idx="24">
                  <c:v>Холмогорский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58</c:v>
                </c:pt>
                <c:pt idx="1">
                  <c:v>13</c:v>
                </c:pt>
                <c:pt idx="2">
                  <c:v>39</c:v>
                </c:pt>
                <c:pt idx="3">
                  <c:v>153</c:v>
                </c:pt>
                <c:pt idx="4">
                  <c:v>91</c:v>
                </c:pt>
                <c:pt idx="5">
                  <c:v>41</c:v>
                </c:pt>
                <c:pt idx="6">
                  <c:v>35</c:v>
                </c:pt>
                <c:pt idx="7">
                  <c:v>106</c:v>
                </c:pt>
                <c:pt idx="8">
                  <c:v>38</c:v>
                </c:pt>
                <c:pt idx="9">
                  <c:v>48</c:v>
                </c:pt>
                <c:pt idx="10">
                  <c:v>348</c:v>
                </c:pt>
                <c:pt idx="11">
                  <c:v>59</c:v>
                </c:pt>
                <c:pt idx="12">
                  <c:v>76</c:v>
                </c:pt>
                <c:pt idx="13">
                  <c:v>526</c:v>
                </c:pt>
                <c:pt idx="14">
                  <c:v>3</c:v>
                </c:pt>
                <c:pt idx="15">
                  <c:v>14</c:v>
                </c:pt>
                <c:pt idx="16">
                  <c:v>46</c:v>
                </c:pt>
                <c:pt idx="17">
                  <c:v>77</c:v>
                </c:pt>
                <c:pt idx="18">
                  <c:v>59</c:v>
                </c:pt>
                <c:pt idx="19">
                  <c:v>29</c:v>
                </c:pt>
                <c:pt idx="20">
                  <c:v>305</c:v>
                </c:pt>
                <c:pt idx="21">
                  <c:v>65</c:v>
                </c:pt>
                <c:pt idx="22">
                  <c:v>46</c:v>
                </c:pt>
                <c:pt idx="23">
                  <c:v>45</c:v>
                </c:pt>
                <c:pt idx="2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8606-4AD5-A258-1D32C7714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499201893417027E-2"/>
          <c:y val="0.9044064746785726"/>
          <c:w val="0.75687583921544566"/>
          <c:h val="9.5593476718727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жилищные</c:v>
                </c:pt>
                <c:pt idx="1">
                  <c:v>трудовые</c:v>
                </c:pt>
                <c:pt idx="2">
                  <c:v>наследственные </c:v>
                </c:pt>
                <c:pt idx="3">
                  <c:v>пенсионные</c:v>
                </c:pt>
                <c:pt idx="4">
                  <c:v>ЗПП </c:v>
                </c:pt>
                <c:pt idx="5">
                  <c:v>меры соц.поддержки</c:v>
                </c:pt>
                <c:pt idx="6">
                  <c:v>семейные</c:v>
                </c:pt>
                <c:pt idx="7">
                  <c:v>уголовно, уголовно-исполнительное</c:v>
                </c:pt>
                <c:pt idx="8">
                  <c:v>процессуальные</c:v>
                </c:pt>
                <c:pt idx="9">
                  <c:v>прочие гражданские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505</c:v>
                </c:pt>
                <c:pt idx="1">
                  <c:v>77</c:v>
                </c:pt>
                <c:pt idx="2">
                  <c:v>70</c:v>
                </c:pt>
                <c:pt idx="3">
                  <c:v>63</c:v>
                </c:pt>
                <c:pt idx="4">
                  <c:v>23</c:v>
                </c:pt>
                <c:pt idx="5">
                  <c:v>145</c:v>
                </c:pt>
                <c:pt idx="6">
                  <c:v>32</c:v>
                </c:pt>
                <c:pt idx="7">
                  <c:v>48</c:v>
                </c:pt>
                <c:pt idx="10">
                  <c:v>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B-457E-AC6D-7E6D1C2718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2.1961930118175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6B-457E-AC6D-7E6D1C271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жилищные</c:v>
                </c:pt>
                <c:pt idx="1">
                  <c:v>трудовые</c:v>
                </c:pt>
                <c:pt idx="2">
                  <c:v>наследственные </c:v>
                </c:pt>
                <c:pt idx="3">
                  <c:v>пенсионные</c:v>
                </c:pt>
                <c:pt idx="4">
                  <c:v>ЗПП </c:v>
                </c:pt>
                <c:pt idx="5">
                  <c:v>меры соц.поддержки</c:v>
                </c:pt>
                <c:pt idx="6">
                  <c:v>семейные</c:v>
                </c:pt>
                <c:pt idx="7">
                  <c:v>уголовно, уголовно-исполнительное</c:v>
                </c:pt>
                <c:pt idx="8">
                  <c:v>процессуальные</c:v>
                </c:pt>
                <c:pt idx="9">
                  <c:v>прочие гражданские</c:v>
                </c:pt>
                <c:pt idx="10">
                  <c:v>прочие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774</c:v>
                </c:pt>
                <c:pt idx="1">
                  <c:v>112</c:v>
                </c:pt>
                <c:pt idx="2">
                  <c:v>101</c:v>
                </c:pt>
                <c:pt idx="3">
                  <c:v>100</c:v>
                </c:pt>
                <c:pt idx="4">
                  <c:v>54</c:v>
                </c:pt>
                <c:pt idx="5">
                  <c:v>221</c:v>
                </c:pt>
                <c:pt idx="6">
                  <c:v>138</c:v>
                </c:pt>
                <c:pt idx="7">
                  <c:v>65</c:v>
                </c:pt>
                <c:pt idx="8">
                  <c:v>144</c:v>
                </c:pt>
                <c:pt idx="9">
                  <c:v>231</c:v>
                </c:pt>
                <c:pt idx="1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B-457E-AC6D-7E6D1C2718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5373351082723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6B-457E-AC6D-7E6D1C27186B}"/>
                </c:ext>
              </c:extLst>
            </c:dLbl>
            <c:dLbl>
              <c:idx val="4"/>
              <c:layout>
                <c:manualLayout>
                  <c:x val="0"/>
                  <c:y val="-2.8550509153628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6B-457E-AC6D-7E6D1C27186B}"/>
                </c:ext>
              </c:extLst>
            </c:dLbl>
            <c:dLbl>
              <c:idx val="5"/>
              <c:layout>
                <c:manualLayout>
                  <c:x val="0"/>
                  <c:y val="-3.5139088189081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6B-457E-AC6D-7E6D1C27186B}"/>
                </c:ext>
              </c:extLst>
            </c:dLbl>
            <c:dLbl>
              <c:idx val="8"/>
              <c:layout>
                <c:manualLayout>
                  <c:x val="-1.2676280144593437E-3"/>
                  <c:y val="-4.3923860236351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C6B-457E-AC6D-7E6D1C27186B}"/>
                </c:ext>
              </c:extLst>
            </c:dLbl>
            <c:dLbl>
              <c:idx val="10"/>
              <c:layout>
                <c:manualLayout>
                  <c:x val="0"/>
                  <c:y val="1.09809650590879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C6B-457E-AC6D-7E6D1C271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жилищные</c:v>
                </c:pt>
                <c:pt idx="1">
                  <c:v>трудовые</c:v>
                </c:pt>
                <c:pt idx="2">
                  <c:v>наследственные </c:v>
                </c:pt>
                <c:pt idx="3">
                  <c:v>пенсионные</c:v>
                </c:pt>
                <c:pt idx="4">
                  <c:v>ЗПП </c:v>
                </c:pt>
                <c:pt idx="5">
                  <c:v>меры соц.поддержки</c:v>
                </c:pt>
                <c:pt idx="6">
                  <c:v>семейные</c:v>
                </c:pt>
                <c:pt idx="7">
                  <c:v>уголовно, уголовно-исполнительное</c:v>
                </c:pt>
                <c:pt idx="8">
                  <c:v>процессуальные</c:v>
                </c:pt>
                <c:pt idx="9">
                  <c:v>прочие гражданские</c:v>
                </c:pt>
                <c:pt idx="10">
                  <c:v>прочие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860</c:v>
                </c:pt>
                <c:pt idx="1">
                  <c:v>151</c:v>
                </c:pt>
                <c:pt idx="2">
                  <c:v>93</c:v>
                </c:pt>
                <c:pt idx="3">
                  <c:v>113</c:v>
                </c:pt>
                <c:pt idx="4">
                  <c:v>59</c:v>
                </c:pt>
                <c:pt idx="5">
                  <c:v>219</c:v>
                </c:pt>
                <c:pt idx="6">
                  <c:v>195</c:v>
                </c:pt>
                <c:pt idx="7">
                  <c:v>57</c:v>
                </c:pt>
                <c:pt idx="8">
                  <c:v>143</c:v>
                </c:pt>
                <c:pt idx="9">
                  <c:v>315</c:v>
                </c:pt>
                <c:pt idx="10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6B-457E-AC6D-7E6D1C27186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2676280144593203E-3"/>
                  <c:y val="-2.85505091536287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C6B-457E-AC6D-7E6D1C27186B}"/>
                </c:ext>
              </c:extLst>
            </c:dLbl>
            <c:dLbl>
              <c:idx val="3"/>
              <c:layout>
                <c:manualLayout>
                  <c:x val="1.2676280144592973E-3"/>
                  <c:y val="-3.73352812008990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C6B-457E-AC6D-7E6D1C27186B}"/>
                </c:ext>
              </c:extLst>
            </c:dLbl>
            <c:dLbl>
              <c:idx val="10"/>
              <c:layout>
                <c:manualLayout>
                  <c:x val="2.5352560289186874E-3"/>
                  <c:y val="-2.85505091536287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C6B-457E-AC6D-7E6D1C271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жилищные</c:v>
                </c:pt>
                <c:pt idx="1">
                  <c:v>трудовые</c:v>
                </c:pt>
                <c:pt idx="2">
                  <c:v>наследственные </c:v>
                </c:pt>
                <c:pt idx="3">
                  <c:v>пенсионные</c:v>
                </c:pt>
                <c:pt idx="4">
                  <c:v>ЗПП </c:v>
                </c:pt>
                <c:pt idx="5">
                  <c:v>меры соц.поддержки</c:v>
                </c:pt>
                <c:pt idx="6">
                  <c:v>семейные</c:v>
                </c:pt>
                <c:pt idx="7">
                  <c:v>уголовно, уголовно-исполнительное</c:v>
                </c:pt>
                <c:pt idx="8">
                  <c:v>процессуальные</c:v>
                </c:pt>
                <c:pt idx="9">
                  <c:v>прочие гражданские</c:v>
                </c:pt>
                <c:pt idx="10">
                  <c:v>прочие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815</c:v>
                </c:pt>
                <c:pt idx="1">
                  <c:v>161</c:v>
                </c:pt>
                <c:pt idx="2">
                  <c:v>73</c:v>
                </c:pt>
                <c:pt idx="3">
                  <c:v>128</c:v>
                </c:pt>
                <c:pt idx="4">
                  <c:v>46</c:v>
                </c:pt>
                <c:pt idx="5">
                  <c:v>158</c:v>
                </c:pt>
                <c:pt idx="6">
                  <c:v>239</c:v>
                </c:pt>
                <c:pt idx="7">
                  <c:v>47</c:v>
                </c:pt>
                <c:pt idx="8">
                  <c:v>125</c:v>
                </c:pt>
                <c:pt idx="9">
                  <c:v>372</c:v>
                </c:pt>
                <c:pt idx="10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6B-457E-AC6D-7E6D1C27186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0"/>
                  <c:y val="-3.9531474212716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C6B-457E-AC6D-7E6D1C271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жилищные</c:v>
                </c:pt>
                <c:pt idx="1">
                  <c:v>трудовые</c:v>
                </c:pt>
                <c:pt idx="2">
                  <c:v>наследственные </c:v>
                </c:pt>
                <c:pt idx="3">
                  <c:v>пенсионные</c:v>
                </c:pt>
                <c:pt idx="4">
                  <c:v>ЗПП </c:v>
                </c:pt>
                <c:pt idx="5">
                  <c:v>меры соц.поддержки</c:v>
                </c:pt>
                <c:pt idx="6">
                  <c:v>семейные</c:v>
                </c:pt>
                <c:pt idx="7">
                  <c:v>уголовно, уголовно-исполнительное</c:v>
                </c:pt>
                <c:pt idx="8">
                  <c:v>процессуальные</c:v>
                </c:pt>
                <c:pt idx="9">
                  <c:v>прочие гражданские</c:v>
                </c:pt>
                <c:pt idx="10">
                  <c:v>прочие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898</c:v>
                </c:pt>
                <c:pt idx="1">
                  <c:v>148</c:v>
                </c:pt>
                <c:pt idx="2">
                  <c:v>84</c:v>
                </c:pt>
                <c:pt idx="3">
                  <c:v>123</c:v>
                </c:pt>
                <c:pt idx="4">
                  <c:v>40</c:v>
                </c:pt>
                <c:pt idx="5">
                  <c:v>134</c:v>
                </c:pt>
                <c:pt idx="6">
                  <c:v>191</c:v>
                </c:pt>
                <c:pt idx="7">
                  <c:v>34</c:v>
                </c:pt>
                <c:pt idx="8">
                  <c:v>259</c:v>
                </c:pt>
                <c:pt idx="9">
                  <c:v>377</c:v>
                </c:pt>
                <c:pt idx="1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6B-457E-AC6D-7E6D1C27186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 мес. 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5352560289186874E-3"/>
                  <c:y val="-2.415812312999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C6B-457E-AC6D-7E6D1C27186B}"/>
                </c:ext>
              </c:extLst>
            </c:dLbl>
            <c:dLbl>
              <c:idx val="4"/>
              <c:layout>
                <c:manualLayout>
                  <c:x val="0"/>
                  <c:y val="-3.513908818908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C6B-457E-AC6D-7E6D1C27186B}"/>
                </c:ext>
              </c:extLst>
            </c:dLbl>
            <c:dLbl>
              <c:idx val="5"/>
              <c:layout>
                <c:manualLayout>
                  <c:x val="2.5352560289186874E-3"/>
                  <c:y val="-4.831624625998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C6B-457E-AC6D-7E6D1C27186B}"/>
                </c:ext>
              </c:extLst>
            </c:dLbl>
            <c:dLbl>
              <c:idx val="8"/>
              <c:layout>
                <c:manualLayout>
                  <c:x val="0"/>
                  <c:y val="-3.513908818908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C6B-457E-AC6D-7E6D1C271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жилищные</c:v>
                </c:pt>
                <c:pt idx="1">
                  <c:v>трудовые</c:v>
                </c:pt>
                <c:pt idx="2">
                  <c:v>наследственные </c:v>
                </c:pt>
                <c:pt idx="3">
                  <c:v>пенсионные</c:v>
                </c:pt>
                <c:pt idx="4">
                  <c:v>ЗПП </c:v>
                </c:pt>
                <c:pt idx="5">
                  <c:v>меры соц.поддержки</c:v>
                </c:pt>
                <c:pt idx="6">
                  <c:v>семейные</c:v>
                </c:pt>
                <c:pt idx="7">
                  <c:v>уголовно, уголовно-исполнительное</c:v>
                </c:pt>
                <c:pt idx="8">
                  <c:v>процессуальные</c:v>
                </c:pt>
                <c:pt idx="9">
                  <c:v>прочие гражданские</c:v>
                </c:pt>
                <c:pt idx="10">
                  <c:v>прочие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  <c:pt idx="0">
                  <c:v>655</c:v>
                </c:pt>
                <c:pt idx="1">
                  <c:v>97</c:v>
                </c:pt>
                <c:pt idx="2">
                  <c:v>73</c:v>
                </c:pt>
                <c:pt idx="3">
                  <c:v>132</c:v>
                </c:pt>
                <c:pt idx="4">
                  <c:v>49</c:v>
                </c:pt>
                <c:pt idx="5">
                  <c:v>116</c:v>
                </c:pt>
                <c:pt idx="6">
                  <c:v>158</c:v>
                </c:pt>
                <c:pt idx="7">
                  <c:v>25</c:v>
                </c:pt>
                <c:pt idx="8">
                  <c:v>260</c:v>
                </c:pt>
                <c:pt idx="9">
                  <c:v>365</c:v>
                </c:pt>
                <c:pt idx="10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C6B-457E-AC6D-7E6D1C2718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7186480"/>
        <c:axId val="497186872"/>
      </c:barChart>
      <c:catAx>
        <c:axId val="4971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186872"/>
        <c:crosses val="autoZero"/>
        <c:auto val="1"/>
        <c:lblAlgn val="ctr"/>
        <c:lblOffset val="100"/>
        <c:noMultiLvlLbl val="0"/>
      </c:catAx>
      <c:valAx>
        <c:axId val="497186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18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632754253537504E-2"/>
                  <c:y val="2.3437498558224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227-466E-A952-E65222CB9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устные консультации</c:v>
                </c:pt>
                <c:pt idx="1">
                  <c:v>письменные консультации</c:v>
                </c:pt>
                <c:pt idx="2">
                  <c:v>документы правового характера</c:v>
                </c:pt>
                <c:pt idx="3">
                  <c:v>представительство</c:v>
                </c:pt>
                <c:pt idx="4">
                  <c:v>иные виды помощи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605</c:v>
                </c:pt>
                <c:pt idx="1">
                  <c:v>473</c:v>
                </c:pt>
                <c:pt idx="2">
                  <c:v>114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7-466E-A952-E65222CB9B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устные консультации</c:v>
                </c:pt>
                <c:pt idx="1">
                  <c:v>письменные консультации</c:v>
                </c:pt>
                <c:pt idx="2">
                  <c:v>документы правового характера</c:v>
                </c:pt>
                <c:pt idx="3">
                  <c:v>представительство</c:v>
                </c:pt>
                <c:pt idx="4">
                  <c:v>иные виды помощи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2261</c:v>
                </c:pt>
                <c:pt idx="1">
                  <c:v>477</c:v>
                </c:pt>
                <c:pt idx="2">
                  <c:v>856</c:v>
                </c:pt>
                <c:pt idx="3">
                  <c:v>83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7-466E-A952-E65222CB9B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46264125196525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227-466E-A952-E65222CB9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устные консультации</c:v>
                </c:pt>
                <c:pt idx="1">
                  <c:v>письменные консультации</c:v>
                </c:pt>
                <c:pt idx="2">
                  <c:v>документы правового характера</c:v>
                </c:pt>
                <c:pt idx="3">
                  <c:v>представительство</c:v>
                </c:pt>
                <c:pt idx="4">
                  <c:v>иные виды помощи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3707</c:v>
                </c:pt>
                <c:pt idx="1">
                  <c:v>407</c:v>
                </c:pt>
                <c:pt idx="2">
                  <c:v>1145</c:v>
                </c:pt>
                <c:pt idx="3">
                  <c:v>105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27-466E-A952-E65222CB9B8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877584751179152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227-466E-A952-E65222CB9B84}"/>
                </c:ext>
              </c:extLst>
            </c:dLbl>
            <c:dLbl>
              <c:idx val="3"/>
              <c:layout>
                <c:manualLayout>
                  <c:x val="-1.2925282503931455E-3"/>
                  <c:y val="-2.578124841404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227-466E-A952-E65222CB9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устные консультации</c:v>
                </c:pt>
                <c:pt idx="1">
                  <c:v>письменные консультации</c:v>
                </c:pt>
                <c:pt idx="2">
                  <c:v>документы правового характера</c:v>
                </c:pt>
                <c:pt idx="3">
                  <c:v>представительство</c:v>
                </c:pt>
                <c:pt idx="4">
                  <c:v>иные виды помощи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4487</c:v>
                </c:pt>
                <c:pt idx="1">
                  <c:v>331</c:v>
                </c:pt>
                <c:pt idx="2">
                  <c:v>1008</c:v>
                </c:pt>
                <c:pt idx="3">
                  <c:v>129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27-466E-A952-E65222CB9B8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775847511791049E-3"/>
                  <c:y val="2.3437498558224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227-466E-A952-E65222CB9B84}"/>
                </c:ext>
              </c:extLst>
            </c:dLbl>
            <c:dLbl>
              <c:idx val="2"/>
              <c:layout>
                <c:manualLayout>
                  <c:x val="1.6802867255109658E-2"/>
                  <c:y val="4.68749971164486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27-466E-A952-E65222CB9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устные консультации</c:v>
                </c:pt>
                <c:pt idx="1">
                  <c:v>письменные консультации</c:v>
                </c:pt>
                <c:pt idx="2">
                  <c:v>документы правового характера</c:v>
                </c:pt>
                <c:pt idx="3">
                  <c:v>представительство</c:v>
                </c:pt>
                <c:pt idx="4">
                  <c:v>иные виды помощи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4063</c:v>
                </c:pt>
                <c:pt idx="1">
                  <c:v>264</c:v>
                </c:pt>
                <c:pt idx="2">
                  <c:v>952</c:v>
                </c:pt>
                <c:pt idx="3">
                  <c:v>167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27-466E-A952-E65222CB9B8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 мес. 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217810754323558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227-466E-A952-E65222CB9B84}"/>
                </c:ext>
              </c:extLst>
            </c:dLbl>
            <c:dLbl>
              <c:idx val="2"/>
              <c:layout>
                <c:manualLayout>
                  <c:x val="2.4558036757467868E-2"/>
                  <c:y val="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227-466E-A952-E65222CB9B84}"/>
                </c:ext>
              </c:extLst>
            </c:dLbl>
            <c:dLbl>
              <c:idx val="3"/>
              <c:layout>
                <c:manualLayout>
                  <c:x val="6.46264125196525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227-466E-A952-E65222CB9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устные консультации</c:v>
                </c:pt>
                <c:pt idx="1">
                  <c:v>письменные консультации</c:v>
                </c:pt>
                <c:pt idx="2">
                  <c:v>документы правового характера</c:v>
                </c:pt>
                <c:pt idx="3">
                  <c:v>представительство</c:v>
                </c:pt>
                <c:pt idx="4">
                  <c:v>иные виды помощи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3054</c:v>
                </c:pt>
                <c:pt idx="1">
                  <c:v>259</c:v>
                </c:pt>
                <c:pt idx="2">
                  <c:v>703</c:v>
                </c:pt>
                <c:pt idx="3">
                  <c:v>103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27-466E-A952-E65222CB9B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9457784"/>
        <c:axId val="469458176"/>
      </c:barChart>
      <c:catAx>
        <c:axId val="46945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9458176"/>
        <c:crosses val="autoZero"/>
        <c:auto val="1"/>
        <c:lblAlgn val="ctr"/>
        <c:lblOffset val="100"/>
        <c:noMultiLvlLbl val="0"/>
      </c:catAx>
      <c:valAx>
        <c:axId val="46945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9457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4443C-97A3-4250-8654-57C1607DB2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F8040-65DB-4415-81A3-3593E2D0822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7AEBA-C14B-464D-9C7F-42246D052775}" type="parTrans" cxnId="{EDC3AE33-E260-4284-BE22-03BD3AD741A7}">
      <dgm:prSet/>
      <dgm:spPr/>
      <dgm:t>
        <a:bodyPr/>
        <a:lstStyle/>
        <a:p>
          <a:endParaRPr lang="ru-RU"/>
        </a:p>
      </dgm:t>
    </dgm:pt>
    <dgm:pt modelId="{BD0CA2E3-652F-4699-821D-4BFA9CB531C3}" type="sibTrans" cxnId="{EDC3AE33-E260-4284-BE22-03BD3AD741A7}">
      <dgm:prSet/>
      <dgm:spPr/>
      <dgm:t>
        <a:bodyPr/>
        <a:lstStyle/>
        <a:p>
          <a:endParaRPr lang="ru-RU"/>
        </a:p>
      </dgm:t>
    </dgm:pt>
    <dgm:pt modelId="{0019BE02-B978-45C9-B649-ABCF09EBD4AB}">
      <dgm:prSet phldrT="[Текст]" custT="1"/>
      <dgm:spPr/>
      <dgm:t>
        <a:bodyPr/>
        <a:lstStyle/>
        <a:p>
          <a:r>
            <a:rPr lang="ru-RU" sz="2400" b="1" dirty="0" smtClean="0"/>
            <a:t>по</a:t>
          </a:r>
          <a:r>
            <a:rPr lang="ru-RU" sz="2400" dirty="0" smtClean="0"/>
            <a:t> направлению органов социальной защиты населения, за исключением экстренных случаев </a:t>
          </a:r>
          <a:endParaRPr lang="ru-RU" sz="2400" dirty="0"/>
        </a:p>
      </dgm:t>
    </dgm:pt>
    <dgm:pt modelId="{1B4D09C8-1CCA-4AF4-83E9-1E3D4EA99A74}" type="parTrans" cxnId="{6EECDF91-25FF-4544-B843-8FBC4846B851}">
      <dgm:prSet/>
      <dgm:spPr/>
      <dgm:t>
        <a:bodyPr/>
        <a:lstStyle/>
        <a:p>
          <a:endParaRPr lang="ru-RU"/>
        </a:p>
      </dgm:t>
    </dgm:pt>
    <dgm:pt modelId="{7FF3D90C-0375-4509-8950-D03FDAA2C9B9}" type="sibTrans" cxnId="{6EECDF91-25FF-4544-B843-8FBC4846B851}">
      <dgm:prSet/>
      <dgm:spPr/>
      <dgm:t>
        <a:bodyPr/>
        <a:lstStyle/>
        <a:p>
          <a:endParaRPr lang="ru-RU"/>
        </a:p>
      </dgm:t>
    </dgm:pt>
    <dgm:pt modelId="{433E5683-30E2-41DA-9867-51EDC7F1623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1EFCA52-68A5-4D72-A662-190BFAC854DC}" type="parTrans" cxnId="{7144E082-387F-4233-9475-7BBBD860FEB4}">
      <dgm:prSet/>
      <dgm:spPr/>
      <dgm:t>
        <a:bodyPr/>
        <a:lstStyle/>
        <a:p>
          <a:endParaRPr lang="ru-RU"/>
        </a:p>
      </dgm:t>
    </dgm:pt>
    <dgm:pt modelId="{FE960B92-4422-463F-AADF-ABA51BAE9F9A}" type="sibTrans" cxnId="{7144E082-387F-4233-9475-7BBBD860FEB4}">
      <dgm:prSet/>
      <dgm:spPr/>
      <dgm:t>
        <a:bodyPr/>
        <a:lstStyle/>
        <a:p>
          <a:endParaRPr lang="ru-RU"/>
        </a:p>
      </dgm:t>
    </dgm:pt>
    <dgm:pt modelId="{ECDEB116-049B-4E00-8344-44DD2B28AACB}">
      <dgm:prSet phldrT="[Текст]" custT="1"/>
      <dgm:spPr/>
      <dgm:t>
        <a:bodyPr/>
        <a:lstStyle/>
        <a:p>
          <a:r>
            <a:rPr lang="ru-RU" sz="2400" dirty="0" smtClean="0"/>
            <a:t>в </a:t>
          </a:r>
          <a:r>
            <a:rPr lang="ru-RU" sz="2400" dirty="0" smtClean="0"/>
            <a:t>экстренных случаях - </a:t>
          </a:r>
          <a:r>
            <a:rPr lang="ru-RU" sz="2400" b="1" dirty="0" smtClean="0"/>
            <a:t>без</a:t>
          </a:r>
          <a:r>
            <a:rPr lang="ru-RU" sz="2400" dirty="0" smtClean="0"/>
            <a:t> направления органов социальной защиты населения</a:t>
          </a:r>
          <a:endParaRPr lang="ru-RU" sz="2400" dirty="0"/>
        </a:p>
      </dgm:t>
    </dgm:pt>
    <dgm:pt modelId="{93F7B95C-D4A9-40A1-9F07-E82D3687E421}" type="parTrans" cxnId="{A155E2DE-C188-47BE-A45A-3FA29175A480}">
      <dgm:prSet/>
      <dgm:spPr/>
      <dgm:t>
        <a:bodyPr/>
        <a:lstStyle/>
        <a:p>
          <a:endParaRPr lang="ru-RU"/>
        </a:p>
      </dgm:t>
    </dgm:pt>
    <dgm:pt modelId="{AF639AAD-4CEC-4729-BDE9-3EBC336FE596}" type="sibTrans" cxnId="{A155E2DE-C188-47BE-A45A-3FA29175A480}">
      <dgm:prSet/>
      <dgm:spPr/>
      <dgm:t>
        <a:bodyPr/>
        <a:lstStyle/>
        <a:p>
          <a:endParaRPr lang="ru-RU"/>
        </a:p>
      </dgm:t>
    </dgm:pt>
    <dgm:pt modelId="{37C2B5FD-D74A-4532-95D0-5F2A820EAFF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2B67CED-75F3-4F90-AC12-1E5C8D4532E2}" type="parTrans" cxnId="{876E7538-58C1-4CC0-A3A1-C1023350D18A}">
      <dgm:prSet/>
      <dgm:spPr/>
      <dgm:t>
        <a:bodyPr/>
        <a:lstStyle/>
        <a:p>
          <a:endParaRPr lang="ru-RU"/>
        </a:p>
      </dgm:t>
    </dgm:pt>
    <dgm:pt modelId="{7D5AE2AB-35B7-4FB3-BCC2-D7CB42F7C439}" type="sibTrans" cxnId="{876E7538-58C1-4CC0-A3A1-C1023350D18A}">
      <dgm:prSet/>
      <dgm:spPr/>
      <dgm:t>
        <a:bodyPr/>
        <a:lstStyle/>
        <a:p>
          <a:endParaRPr lang="ru-RU"/>
        </a:p>
      </dgm:t>
    </dgm:pt>
    <dgm:pt modelId="{B38FD300-B163-4D43-91D5-1A9C0852D57F}">
      <dgm:prSet phldrT="[Текст]" custT="1"/>
      <dgm:spPr/>
      <dgm:t>
        <a:bodyPr/>
        <a:lstStyle/>
        <a:p>
          <a:r>
            <a:rPr lang="ru-RU" sz="2400" dirty="0" smtClean="0"/>
            <a:t>граждане, чьи денежные средства привлечены для строительства многоквартирных домов и чьи права нарушены, включенные в реестр</a:t>
          </a:r>
          <a:endParaRPr lang="ru-RU" sz="2400" dirty="0"/>
        </a:p>
      </dgm:t>
    </dgm:pt>
    <dgm:pt modelId="{9DE940EF-307D-40DC-8453-C9F4AEF2A3BB}" type="parTrans" cxnId="{CB9E8213-6C28-426E-8A33-473CFDF71BDA}">
      <dgm:prSet/>
      <dgm:spPr/>
      <dgm:t>
        <a:bodyPr/>
        <a:lstStyle/>
        <a:p>
          <a:endParaRPr lang="ru-RU"/>
        </a:p>
      </dgm:t>
    </dgm:pt>
    <dgm:pt modelId="{9FCFA585-D176-45AD-8335-4CDC2F233D96}" type="sibTrans" cxnId="{CB9E8213-6C28-426E-8A33-473CFDF71BDA}">
      <dgm:prSet/>
      <dgm:spPr/>
      <dgm:t>
        <a:bodyPr/>
        <a:lstStyle/>
        <a:p>
          <a:endParaRPr lang="ru-RU"/>
        </a:p>
      </dgm:t>
    </dgm:pt>
    <dgm:pt modelId="{8C9D6517-C53D-4024-9C93-157E79671DF6}" type="pres">
      <dgm:prSet presAssocID="{86C4443C-97A3-4250-8654-57C1607DB2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EC19C-9CD4-4BA4-A2EC-73C3C363066E}" type="pres">
      <dgm:prSet presAssocID="{4C9F8040-65DB-4415-81A3-3593E2D0822E}" presName="linNode" presStyleCnt="0"/>
      <dgm:spPr/>
    </dgm:pt>
    <dgm:pt modelId="{A1D3A154-0B11-4F8C-A017-14259A05428E}" type="pres">
      <dgm:prSet presAssocID="{4C9F8040-65DB-4415-81A3-3593E2D0822E}" presName="parentText" presStyleLbl="node1" presStyleIdx="0" presStyleCnt="3" custScaleX="621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DCEDC-E2F4-49D4-A736-89A5621FE665}" type="pres">
      <dgm:prSet presAssocID="{4C9F8040-65DB-4415-81A3-3593E2D0822E}" presName="descendantText" presStyleLbl="alignAccFollowNode1" presStyleIdx="0" presStyleCnt="3" custScaleX="199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7B836-5172-4DB6-A4A0-F8ECA432C747}" type="pres">
      <dgm:prSet presAssocID="{BD0CA2E3-652F-4699-821D-4BFA9CB531C3}" presName="sp" presStyleCnt="0"/>
      <dgm:spPr/>
    </dgm:pt>
    <dgm:pt modelId="{C90FF4F3-7D32-405A-8B20-28BAC8F8B2C7}" type="pres">
      <dgm:prSet presAssocID="{433E5683-30E2-41DA-9867-51EDC7F1623D}" presName="linNode" presStyleCnt="0"/>
      <dgm:spPr/>
    </dgm:pt>
    <dgm:pt modelId="{3875DF49-47DA-4671-8205-C5F6A8D554F8}" type="pres">
      <dgm:prSet presAssocID="{433E5683-30E2-41DA-9867-51EDC7F1623D}" presName="parentText" presStyleLbl="node1" presStyleIdx="1" presStyleCnt="3" custScaleX="420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37056-0C02-4512-B4EC-BDA9A0A8D213}" type="pres">
      <dgm:prSet presAssocID="{433E5683-30E2-41DA-9867-51EDC7F1623D}" presName="descendantText" presStyleLbl="alignAccFollowNode1" presStyleIdx="1" presStyleCnt="3" custScaleX="133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7BBF6-8CA6-490E-BBA3-F8D7CDF14EF0}" type="pres">
      <dgm:prSet presAssocID="{FE960B92-4422-463F-AADF-ABA51BAE9F9A}" presName="sp" presStyleCnt="0"/>
      <dgm:spPr/>
    </dgm:pt>
    <dgm:pt modelId="{3F1F798D-FEA9-4095-A4C5-66F911CF854E}" type="pres">
      <dgm:prSet presAssocID="{37C2B5FD-D74A-4532-95D0-5F2A820EAFFA}" presName="linNode" presStyleCnt="0"/>
      <dgm:spPr/>
    </dgm:pt>
    <dgm:pt modelId="{D955FDC8-7F0A-4361-A96B-2A2A3741FD7D}" type="pres">
      <dgm:prSet presAssocID="{37C2B5FD-D74A-4532-95D0-5F2A820EAFFA}" presName="parentText" presStyleLbl="node1" presStyleIdx="2" presStyleCnt="3" custScaleX="41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EDB6-9550-4062-A98D-D3BFD3E40F40}" type="pres">
      <dgm:prSet presAssocID="{37C2B5FD-D74A-4532-95D0-5F2A820EAFFA}" presName="descendantText" presStyleLbl="alignAccFollowNode1" presStyleIdx="2" presStyleCnt="3" custScaleX="132421" custScaleY="127377" custLinFactNeighborX="1110" custLinFactNeighborY="6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B89D8-C92E-4EE5-AC5D-9785CE63F96C}" type="presOf" srcId="{433E5683-30E2-41DA-9867-51EDC7F1623D}" destId="{3875DF49-47DA-4671-8205-C5F6A8D554F8}" srcOrd="0" destOrd="0" presId="urn:microsoft.com/office/officeart/2005/8/layout/vList5"/>
    <dgm:cxn modelId="{EDC3AE33-E260-4284-BE22-03BD3AD741A7}" srcId="{86C4443C-97A3-4250-8654-57C1607DB2FE}" destId="{4C9F8040-65DB-4415-81A3-3593E2D0822E}" srcOrd="0" destOrd="0" parTransId="{7D07AEBA-C14B-464D-9C7F-42246D052775}" sibTransId="{BD0CA2E3-652F-4699-821D-4BFA9CB531C3}"/>
    <dgm:cxn modelId="{CB9E8213-6C28-426E-8A33-473CFDF71BDA}" srcId="{37C2B5FD-D74A-4532-95D0-5F2A820EAFFA}" destId="{B38FD300-B163-4D43-91D5-1A9C0852D57F}" srcOrd="0" destOrd="0" parTransId="{9DE940EF-307D-40DC-8453-C9F4AEF2A3BB}" sibTransId="{9FCFA585-D176-45AD-8335-4CDC2F233D96}"/>
    <dgm:cxn modelId="{88E50D81-6E6A-402C-814A-5AD52EEB2FE1}" type="presOf" srcId="{ECDEB116-049B-4E00-8344-44DD2B28AACB}" destId="{F9637056-0C02-4512-B4EC-BDA9A0A8D213}" srcOrd="0" destOrd="0" presId="urn:microsoft.com/office/officeart/2005/8/layout/vList5"/>
    <dgm:cxn modelId="{10DDA1E8-0D62-489E-B973-753D155F98C1}" type="presOf" srcId="{37C2B5FD-D74A-4532-95D0-5F2A820EAFFA}" destId="{D955FDC8-7F0A-4361-A96B-2A2A3741FD7D}" srcOrd="0" destOrd="0" presId="urn:microsoft.com/office/officeart/2005/8/layout/vList5"/>
    <dgm:cxn modelId="{6EECDF91-25FF-4544-B843-8FBC4846B851}" srcId="{4C9F8040-65DB-4415-81A3-3593E2D0822E}" destId="{0019BE02-B978-45C9-B649-ABCF09EBD4AB}" srcOrd="0" destOrd="0" parTransId="{1B4D09C8-1CCA-4AF4-83E9-1E3D4EA99A74}" sibTransId="{7FF3D90C-0375-4509-8950-D03FDAA2C9B9}"/>
    <dgm:cxn modelId="{A155E2DE-C188-47BE-A45A-3FA29175A480}" srcId="{433E5683-30E2-41DA-9867-51EDC7F1623D}" destId="{ECDEB116-049B-4E00-8344-44DD2B28AACB}" srcOrd="0" destOrd="0" parTransId="{93F7B95C-D4A9-40A1-9F07-E82D3687E421}" sibTransId="{AF639AAD-4CEC-4729-BDE9-3EBC336FE596}"/>
    <dgm:cxn modelId="{26265255-8664-4362-9FD6-EB3616A71D9C}" type="presOf" srcId="{B38FD300-B163-4D43-91D5-1A9C0852D57F}" destId="{2227EDB6-9550-4062-A98D-D3BFD3E40F40}" srcOrd="0" destOrd="0" presId="urn:microsoft.com/office/officeart/2005/8/layout/vList5"/>
    <dgm:cxn modelId="{B3777768-744F-4F6D-9712-9CA3E4D88C84}" type="presOf" srcId="{86C4443C-97A3-4250-8654-57C1607DB2FE}" destId="{8C9D6517-C53D-4024-9C93-157E79671DF6}" srcOrd="0" destOrd="0" presId="urn:microsoft.com/office/officeart/2005/8/layout/vList5"/>
    <dgm:cxn modelId="{BDED38BD-3A42-4974-A7EA-7EE394EFC727}" type="presOf" srcId="{4C9F8040-65DB-4415-81A3-3593E2D0822E}" destId="{A1D3A154-0B11-4F8C-A017-14259A05428E}" srcOrd="0" destOrd="0" presId="urn:microsoft.com/office/officeart/2005/8/layout/vList5"/>
    <dgm:cxn modelId="{97500776-8764-4413-98F8-1FE3C9615BAA}" type="presOf" srcId="{0019BE02-B978-45C9-B649-ABCF09EBD4AB}" destId="{FBCDCEDC-E2F4-49D4-A736-89A5621FE665}" srcOrd="0" destOrd="0" presId="urn:microsoft.com/office/officeart/2005/8/layout/vList5"/>
    <dgm:cxn modelId="{7144E082-387F-4233-9475-7BBBD860FEB4}" srcId="{86C4443C-97A3-4250-8654-57C1607DB2FE}" destId="{433E5683-30E2-41DA-9867-51EDC7F1623D}" srcOrd="1" destOrd="0" parTransId="{81EFCA52-68A5-4D72-A662-190BFAC854DC}" sibTransId="{FE960B92-4422-463F-AADF-ABA51BAE9F9A}"/>
    <dgm:cxn modelId="{876E7538-58C1-4CC0-A3A1-C1023350D18A}" srcId="{86C4443C-97A3-4250-8654-57C1607DB2FE}" destId="{37C2B5FD-D74A-4532-95D0-5F2A820EAFFA}" srcOrd="2" destOrd="0" parTransId="{92B67CED-75F3-4F90-AC12-1E5C8D4532E2}" sibTransId="{7D5AE2AB-35B7-4FB3-BCC2-D7CB42F7C439}"/>
    <dgm:cxn modelId="{A2478B45-04BC-4510-B35F-14BE79FD3879}" type="presParOf" srcId="{8C9D6517-C53D-4024-9C93-157E79671DF6}" destId="{0D5EC19C-9CD4-4BA4-A2EC-73C3C363066E}" srcOrd="0" destOrd="0" presId="urn:microsoft.com/office/officeart/2005/8/layout/vList5"/>
    <dgm:cxn modelId="{AC314B69-785B-4CC0-A2C5-07E9A59B8078}" type="presParOf" srcId="{0D5EC19C-9CD4-4BA4-A2EC-73C3C363066E}" destId="{A1D3A154-0B11-4F8C-A017-14259A05428E}" srcOrd="0" destOrd="0" presId="urn:microsoft.com/office/officeart/2005/8/layout/vList5"/>
    <dgm:cxn modelId="{7C277EE8-31A7-45FF-A3A0-AE732337B1CB}" type="presParOf" srcId="{0D5EC19C-9CD4-4BA4-A2EC-73C3C363066E}" destId="{FBCDCEDC-E2F4-49D4-A736-89A5621FE665}" srcOrd="1" destOrd="0" presId="urn:microsoft.com/office/officeart/2005/8/layout/vList5"/>
    <dgm:cxn modelId="{E48DC94C-1D3C-49AF-9D9A-8394F7A14ADC}" type="presParOf" srcId="{8C9D6517-C53D-4024-9C93-157E79671DF6}" destId="{D147B836-5172-4DB6-A4A0-F8ECA432C747}" srcOrd="1" destOrd="0" presId="urn:microsoft.com/office/officeart/2005/8/layout/vList5"/>
    <dgm:cxn modelId="{07B31C81-2604-4B83-BF83-070F2BF18545}" type="presParOf" srcId="{8C9D6517-C53D-4024-9C93-157E79671DF6}" destId="{C90FF4F3-7D32-405A-8B20-28BAC8F8B2C7}" srcOrd="2" destOrd="0" presId="urn:microsoft.com/office/officeart/2005/8/layout/vList5"/>
    <dgm:cxn modelId="{FEFD5902-4E69-4F57-95EE-89568EF7813B}" type="presParOf" srcId="{C90FF4F3-7D32-405A-8B20-28BAC8F8B2C7}" destId="{3875DF49-47DA-4671-8205-C5F6A8D554F8}" srcOrd="0" destOrd="0" presId="urn:microsoft.com/office/officeart/2005/8/layout/vList5"/>
    <dgm:cxn modelId="{CDBE5C81-B924-48D1-ABEB-25F5001DF0BE}" type="presParOf" srcId="{C90FF4F3-7D32-405A-8B20-28BAC8F8B2C7}" destId="{F9637056-0C02-4512-B4EC-BDA9A0A8D213}" srcOrd="1" destOrd="0" presId="urn:microsoft.com/office/officeart/2005/8/layout/vList5"/>
    <dgm:cxn modelId="{5ADF0891-D7EC-4440-8721-11254F23514F}" type="presParOf" srcId="{8C9D6517-C53D-4024-9C93-157E79671DF6}" destId="{97B7BBF6-8CA6-490E-BBA3-F8D7CDF14EF0}" srcOrd="3" destOrd="0" presId="urn:microsoft.com/office/officeart/2005/8/layout/vList5"/>
    <dgm:cxn modelId="{18C1A13E-9E8F-4E31-9F99-442EFCEBA3BD}" type="presParOf" srcId="{8C9D6517-C53D-4024-9C93-157E79671DF6}" destId="{3F1F798D-FEA9-4095-A4C5-66F911CF854E}" srcOrd="4" destOrd="0" presId="urn:microsoft.com/office/officeart/2005/8/layout/vList5"/>
    <dgm:cxn modelId="{B607C4CC-EC39-49DC-9E96-5D1F6C6DFBFE}" type="presParOf" srcId="{3F1F798D-FEA9-4095-A4C5-66F911CF854E}" destId="{D955FDC8-7F0A-4361-A96B-2A2A3741FD7D}" srcOrd="0" destOrd="0" presId="urn:microsoft.com/office/officeart/2005/8/layout/vList5"/>
    <dgm:cxn modelId="{6C5662B2-F10F-4D32-93B4-C220B083356F}" type="presParOf" srcId="{3F1F798D-FEA9-4095-A4C5-66F911CF854E}" destId="{2227EDB6-9550-4062-A98D-D3BFD3E40F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DCEDC-E2F4-49D4-A736-89A5621FE665}">
      <dsp:nvSpPr>
        <dsp:cNvPr id="0" name=""/>
        <dsp:cNvSpPr/>
      </dsp:nvSpPr>
      <dsp:spPr>
        <a:xfrm rot="5400000">
          <a:off x="2901302" y="-1796390"/>
          <a:ext cx="1366482" cy="53058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по</a:t>
          </a:r>
          <a:r>
            <a:rPr lang="ru-RU" sz="2400" kern="1200" dirty="0" smtClean="0"/>
            <a:t> направлению органов социальной защиты населения, за исключением экстренных случаев </a:t>
          </a:r>
          <a:endParaRPr lang="ru-RU" sz="2400" kern="1200" dirty="0"/>
        </a:p>
      </dsp:txBody>
      <dsp:txXfrm rot="-5400000">
        <a:off x="931595" y="240023"/>
        <a:ext cx="5239191" cy="1233070"/>
      </dsp:txXfrm>
    </dsp:sp>
    <dsp:sp modelId="{A1D3A154-0B11-4F8C-A017-14259A05428E}">
      <dsp:nvSpPr>
        <dsp:cNvPr id="0" name=""/>
        <dsp:cNvSpPr/>
      </dsp:nvSpPr>
      <dsp:spPr>
        <a:xfrm>
          <a:off x="448" y="2506"/>
          <a:ext cx="931146" cy="1708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1</a:t>
          </a:r>
          <a:endParaRPr lang="ru-RU" sz="6000" kern="1200" dirty="0"/>
        </a:p>
      </dsp:txBody>
      <dsp:txXfrm>
        <a:off x="45903" y="47961"/>
        <a:ext cx="840236" cy="1617193"/>
      </dsp:txXfrm>
    </dsp:sp>
    <dsp:sp modelId="{F9637056-0C02-4512-B4EC-BDA9A0A8D213}">
      <dsp:nvSpPr>
        <dsp:cNvPr id="0" name=""/>
        <dsp:cNvSpPr/>
      </dsp:nvSpPr>
      <dsp:spPr>
        <a:xfrm rot="5400000">
          <a:off x="2906845" y="139"/>
          <a:ext cx="1366482" cy="529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</a:t>
          </a:r>
          <a:r>
            <a:rPr lang="ru-RU" sz="2400" kern="1200" dirty="0" smtClean="0"/>
            <a:t>экстренных случаях - </a:t>
          </a:r>
          <a:r>
            <a:rPr lang="ru-RU" sz="2400" b="1" kern="1200" dirty="0" smtClean="0"/>
            <a:t>без</a:t>
          </a:r>
          <a:r>
            <a:rPr lang="ru-RU" sz="2400" kern="1200" dirty="0" smtClean="0"/>
            <a:t> направления органов социальной защиты населения</a:t>
          </a:r>
          <a:endParaRPr lang="ru-RU" sz="2400" kern="1200" dirty="0"/>
        </a:p>
      </dsp:txBody>
      <dsp:txXfrm rot="-5400000">
        <a:off x="940159" y="2033531"/>
        <a:ext cx="5233148" cy="1233070"/>
      </dsp:txXfrm>
    </dsp:sp>
    <dsp:sp modelId="{3875DF49-47DA-4671-8205-C5F6A8D554F8}">
      <dsp:nvSpPr>
        <dsp:cNvPr id="0" name=""/>
        <dsp:cNvSpPr/>
      </dsp:nvSpPr>
      <dsp:spPr>
        <a:xfrm>
          <a:off x="448" y="1796015"/>
          <a:ext cx="939710" cy="1708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2</a:t>
          </a:r>
          <a:endParaRPr lang="ru-RU" sz="6000" kern="1200" dirty="0"/>
        </a:p>
      </dsp:txBody>
      <dsp:txXfrm>
        <a:off x="46321" y="1841888"/>
        <a:ext cx="847964" cy="1616357"/>
      </dsp:txXfrm>
    </dsp:sp>
    <dsp:sp modelId="{2227EDB6-9550-4062-A98D-D3BFD3E40F40}">
      <dsp:nvSpPr>
        <dsp:cNvPr id="0" name=""/>
        <dsp:cNvSpPr/>
      </dsp:nvSpPr>
      <dsp:spPr>
        <a:xfrm rot="5400000">
          <a:off x="2728373" y="1820526"/>
          <a:ext cx="1740584" cy="5283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граждане, чьи денежные средства привлечены для строительства многоквартирных домов и чьи права нарушены, включенные в реестр</a:t>
          </a:r>
          <a:endParaRPr lang="ru-RU" sz="2400" kern="1200" dirty="0"/>
        </a:p>
      </dsp:txBody>
      <dsp:txXfrm rot="-5400000">
        <a:off x="956870" y="3676997"/>
        <a:ext cx="5198623" cy="1570648"/>
      </dsp:txXfrm>
    </dsp:sp>
    <dsp:sp modelId="{D955FDC8-7F0A-4361-A96B-2A2A3741FD7D}">
      <dsp:nvSpPr>
        <dsp:cNvPr id="0" name=""/>
        <dsp:cNvSpPr/>
      </dsp:nvSpPr>
      <dsp:spPr>
        <a:xfrm>
          <a:off x="448" y="3605764"/>
          <a:ext cx="938372" cy="1708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3</a:t>
          </a:r>
          <a:endParaRPr lang="ru-RU" sz="6000" kern="1200" dirty="0"/>
        </a:p>
      </dsp:txBody>
      <dsp:txXfrm>
        <a:off x="46256" y="3651572"/>
        <a:ext cx="846756" cy="1616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7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152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27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054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958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425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283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04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0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2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0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5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3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5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333" y="177800"/>
            <a:ext cx="10353273" cy="649393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4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ИНФОРМАЦИЯ</a:t>
            </a:r>
            <a:r>
              <a:rPr lang="ru-RU" sz="14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br>
              <a:rPr lang="ru-RU" sz="14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 реализации областного закона </a:t>
            </a:r>
            <a:br>
              <a:rPr lang="ru-RU" sz="1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2800" dirty="0" smtClean="0">
                <a:solidFill>
                  <a:schemeClr val="accent1">
                    <a:lumMod val="75000"/>
                  </a:schemeClr>
                </a:solidFill>
              </a:rPr>
              <a:t> от 24 сентября 2012 года № 536-33-ОЗ</a:t>
            </a:r>
          </a:p>
          <a:p>
            <a:pPr algn="ctr"/>
            <a:r>
              <a:rPr lang="ru-RU" sz="13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13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 бесплатной юридической помощи, </a:t>
            </a:r>
            <a:r>
              <a:rPr lang="en-US" sz="13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sz="13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3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правовом информировании и правовом просвещении в Архангельской области</a:t>
            </a:r>
            <a:r>
              <a:rPr lang="ru-RU" sz="13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»</a:t>
            </a:r>
          </a:p>
          <a:p>
            <a:pPr algn="ctr"/>
            <a:endParaRPr lang="ru-RU" sz="8000" b="1" dirty="0" smtClean="0">
              <a:cs typeface="Times New Roman" pitchFamily="18" charset="0"/>
            </a:endParaRPr>
          </a:p>
          <a:p>
            <a:endParaRPr lang="ru-RU" sz="8000" dirty="0" smtClean="0">
              <a:cs typeface="Times New Roman" pitchFamily="18" charset="0"/>
            </a:endParaRPr>
          </a:p>
          <a:p>
            <a:r>
              <a:rPr lang="ru-RU" sz="8000" dirty="0" smtClean="0">
                <a:cs typeface="Times New Roman" pitchFamily="18" charset="0"/>
              </a:rPr>
              <a:t>Директор правового департамента</a:t>
            </a:r>
            <a:br>
              <a:rPr lang="ru-RU" sz="8000" dirty="0" smtClean="0">
                <a:cs typeface="Times New Roman" pitchFamily="18" charset="0"/>
              </a:rPr>
            </a:br>
            <a:r>
              <a:rPr lang="ru-RU" sz="8000" dirty="0" smtClean="0">
                <a:cs typeface="Times New Roman" pitchFamily="18" charset="0"/>
              </a:rPr>
              <a:t> администрации Губернатора Архангельской области и </a:t>
            </a:r>
            <a:br>
              <a:rPr lang="ru-RU" sz="8000" dirty="0" smtClean="0">
                <a:cs typeface="Times New Roman" pitchFamily="18" charset="0"/>
              </a:rPr>
            </a:br>
            <a:r>
              <a:rPr lang="ru-RU" sz="8000" dirty="0" smtClean="0">
                <a:cs typeface="Times New Roman" pitchFamily="18" charset="0"/>
              </a:rPr>
              <a:t>Правительства Архангельской области </a:t>
            </a:r>
            <a:br>
              <a:rPr lang="ru-RU" sz="8000" dirty="0" smtClean="0">
                <a:cs typeface="Times New Roman" pitchFamily="18" charset="0"/>
              </a:rPr>
            </a:br>
            <a:r>
              <a:rPr lang="ru-RU" sz="8000" dirty="0" smtClean="0">
                <a:cs typeface="Times New Roman" pitchFamily="18" charset="0"/>
              </a:rPr>
              <a:t>Игорь Сергеевич </a:t>
            </a:r>
            <a:r>
              <a:rPr lang="ru-RU" sz="8000" dirty="0" err="1" smtClean="0">
                <a:cs typeface="Times New Roman" pitchFamily="18" charset="0"/>
              </a:rPr>
              <a:t>Андреечев</a:t>
            </a:r>
            <a:endParaRPr lang="ru-RU" sz="8000" dirty="0" smtClean="0">
              <a:cs typeface="Times New Roman" pitchFamily="18" charset="0"/>
            </a:endParaRPr>
          </a:p>
          <a:p>
            <a:r>
              <a:rPr lang="ru-RU" sz="8000" dirty="0" smtClean="0">
                <a:cs typeface="Times New Roman" pitchFamily="18" charset="0"/>
              </a:rPr>
              <a:t> </a:t>
            </a:r>
          </a:p>
          <a:p>
            <a:r>
              <a:rPr lang="ru-RU" sz="8000" dirty="0" smtClean="0">
                <a:cs typeface="Times New Roman" pitchFamily="18" charset="0"/>
              </a:rPr>
              <a:t>Начальник ГКУ АО «Госюрбюро»</a:t>
            </a:r>
            <a:br>
              <a:rPr lang="ru-RU" sz="8000" dirty="0" smtClean="0">
                <a:cs typeface="Times New Roman" pitchFamily="18" charset="0"/>
              </a:rPr>
            </a:br>
            <a:r>
              <a:rPr lang="ru-RU" sz="8000" dirty="0" smtClean="0">
                <a:cs typeface="Times New Roman" pitchFamily="18" charset="0"/>
              </a:rPr>
              <a:t>Екатерина Дмитриевна Сунгурова  </a:t>
            </a:r>
          </a:p>
          <a:p>
            <a:endParaRPr lang="ru-RU" sz="8000" dirty="0" smtClean="0">
              <a:cs typeface="Times New Roman" pitchFamily="18" charset="0"/>
            </a:endParaRPr>
          </a:p>
          <a:p>
            <a:r>
              <a:rPr lang="ru-RU" sz="8000" dirty="0" smtClean="0"/>
              <a:t>Начальник юридического отдела ГКУ АО «Госюрбюро», </a:t>
            </a:r>
            <a:br>
              <a:rPr lang="ru-RU" sz="8000" dirty="0" smtClean="0"/>
            </a:br>
            <a:r>
              <a:rPr lang="ru-RU" sz="8000" dirty="0" smtClean="0"/>
              <a:t>Сергей Ростиславович Ярмолюк</a:t>
            </a:r>
            <a:endParaRPr lang="en-US" sz="4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7" y="2402532"/>
            <a:ext cx="3729566" cy="250613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cs typeface="Times New Roman" pitchFamily="18" charset="0"/>
              </a:rPr>
              <a:t>Областным законом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smtClean="0"/>
              <a:t>от </a:t>
            </a:r>
            <a:r>
              <a:rPr lang="ru-RU" sz="3100" b="1" dirty="0"/>
              <a:t>24 сентября 2012 года № 536-33-ОЗ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cs typeface="Times New Roman" pitchFamily="18" charset="0"/>
              </a:rPr>
              <a:t>«</a:t>
            </a:r>
            <a:r>
              <a:rPr lang="ru-RU" sz="3100" b="1" dirty="0">
                <a:cs typeface="Times New Roman" pitchFamily="18" charset="0"/>
              </a:rPr>
              <a:t>О бесплатной юридической помощи, </a:t>
            </a:r>
            <a:r>
              <a:rPr lang="ru-RU" sz="3100" b="1" dirty="0" smtClean="0">
                <a:cs typeface="Times New Roman" pitchFamily="18" charset="0"/>
              </a:rPr>
              <a:t>правовом </a:t>
            </a:r>
            <a:r>
              <a:rPr lang="ru-RU" sz="3100" b="1" dirty="0">
                <a:cs typeface="Times New Roman" pitchFamily="18" charset="0"/>
              </a:rPr>
              <a:t>информировании и правовом просвещении в Архангельской области»</a:t>
            </a:r>
            <a:r>
              <a:rPr lang="ru-RU" sz="3100" b="1" dirty="0" smtClean="0">
                <a:cs typeface="Times New Roman" pitchFamily="18" charset="0"/>
              </a:rPr>
              <a:t> </a:t>
            </a:r>
            <a:r>
              <a:rPr lang="ru-RU" sz="1800" b="1" dirty="0">
                <a:cs typeface="Times New Roman" pitchFamily="18" charset="0"/>
              </a:rPr>
              <a:t/>
            </a:r>
            <a:br>
              <a:rPr lang="ru-RU" sz="1800" b="1" dirty="0">
                <a:cs typeface="Times New Roman" pitchFamily="18" charset="0"/>
              </a:rPr>
            </a:b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72014"/>
              </p:ext>
            </p:extLst>
          </p:nvPr>
        </p:nvGraphicFramePr>
        <p:xfrm>
          <a:off x="5262563" y="685799"/>
          <a:ext cx="6240462" cy="533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18433" y="4563686"/>
            <a:ext cx="3729565" cy="2202873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расширен перечень категорий граждан, имеющих право на бесплатную юридическую помощь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1509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411356" cy="89746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Экстренные случаи – трудная жизненная ситуация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34533"/>
            <a:ext cx="10018713" cy="4656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гражданин </a:t>
            </a:r>
            <a:r>
              <a:rPr lang="ru-RU" b="1" dirty="0"/>
              <a:t>(его законный представитель или представитель)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 </a:t>
            </a:r>
            <a:r>
              <a:rPr lang="ru-RU" b="1" dirty="0"/>
              <a:t>может представить документы, требуемые для подтверждения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 </a:t>
            </a:r>
            <a:r>
              <a:rPr lang="ru-RU" b="1" dirty="0"/>
              <a:t>него права на получение такой помощи,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при этом неоказание бесплатной юридической помощи может привести к одному из следующих </a:t>
            </a:r>
            <a:r>
              <a:rPr lang="ru-RU" b="1" dirty="0">
                <a:solidFill>
                  <a:srgbClr val="FF0000"/>
                </a:solidFill>
              </a:rPr>
              <a:t>последствий</a:t>
            </a:r>
            <a:r>
              <a:rPr lang="ru-RU" b="1" dirty="0"/>
              <a:t>:</a:t>
            </a:r>
          </a:p>
          <a:p>
            <a:pPr marL="541338" indent="0">
              <a:buNone/>
            </a:pPr>
            <a:r>
              <a:rPr lang="ru-RU" b="1" dirty="0"/>
              <a:t>1) причинение гражданину значительных убытков;</a:t>
            </a:r>
          </a:p>
          <a:p>
            <a:pPr marL="541338" indent="0">
              <a:buNone/>
            </a:pPr>
            <a:r>
              <a:rPr lang="ru-RU" b="1" dirty="0"/>
              <a:t>2) пропуск срока исковой давности, процессуальных сроков или иных сроков, несоблюдение которых является правовым основанием для отказа в реализации или защите прав гражданина;</a:t>
            </a:r>
          </a:p>
          <a:p>
            <a:pPr marL="541338" indent="0">
              <a:buNone/>
            </a:pPr>
            <a:r>
              <a:rPr lang="ru-RU" b="1" dirty="0"/>
              <a:t>3) утрата информации, документов или доказательств, необходимых для реализации или защиты прав </a:t>
            </a:r>
            <a:r>
              <a:rPr lang="ru-RU" b="1" dirty="0" smtClean="0"/>
              <a:t>гражданина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59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6566"/>
              </p:ext>
            </p:extLst>
          </p:nvPr>
        </p:nvGraphicFramePr>
        <p:xfrm>
          <a:off x="1490132" y="245531"/>
          <a:ext cx="10456336" cy="611269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690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163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статус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мес. 2018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(в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те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кто не подтвердил свой статус)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граждане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9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отбывающие наказание в виде лишения свободы, ареста, находящиеся под стражей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I и II групп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III группы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дети-инвалиды, дети-сироты, дети, оставшиеся без попечения родителей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4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несовершеннолетних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Великой Отечественной войны, Герои Российской Федерации, Герои Советского Союза, Герои Социалистического Труда, Герои Труда Российской Федерации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иных категорий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8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пожилого возраста и инвалиды, проживающие в организациях социального обслуживания, представляющих социальные услуги в стационарной форме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признанные судом недееспособными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граждан, признанных судом недееспособными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87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имеющие право на бесплатную юридическую помощь в соответствии с Законом Российской Федерации от 2 июля 1992 года № 3185-1 «О психиатрической помощи и гарантиях прав граждан при ее оказании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оказавшиеся в трудной жизненной ситуации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статус беженца или временного переселенца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усыновители (по вопросам, связанным с защитой усыновленных детей)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56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лицо, желающее принять на воспитание в свою семью ребенка, оставшегося без попечения родителей (по вопросам, связанным с устройство ребенка в семью)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44" marR="32544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3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4311" y="134755"/>
            <a:ext cx="10018713" cy="6737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Обращения по статусам лиц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194960"/>
              </p:ext>
            </p:extLst>
          </p:nvPr>
        </p:nvGraphicFramePr>
        <p:xfrm>
          <a:off x="914400" y="263236"/>
          <a:ext cx="10824153" cy="635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0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9887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СРЕДНЕЕ ЧИСЛО ОБРАЩЕНИЙ В МЕСЯЦ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576601"/>
              </p:ext>
            </p:extLst>
          </p:nvPr>
        </p:nvGraphicFramePr>
        <p:xfrm>
          <a:off x="1484312" y="1484671"/>
          <a:ext cx="1001871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год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среднее число</a:t>
                      </a:r>
                      <a:r>
                        <a:rPr lang="ru-RU" sz="3600" baseline="0" dirty="0" smtClean="0"/>
                        <a:t> обращений в месяц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2013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101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2014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185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2015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204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2016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201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2017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206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2018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209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9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01600"/>
            <a:ext cx="10018713" cy="44026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Способ обращения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519373"/>
              </p:ext>
            </p:extLst>
          </p:nvPr>
        </p:nvGraphicFramePr>
        <p:xfrm>
          <a:off x="1484311" y="541867"/>
          <a:ext cx="10236634" cy="588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43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9702" y="933243"/>
            <a:ext cx="8208183" cy="5807732"/>
          </a:xfrm>
          <a:prstGeom prst="rect">
            <a:avLst/>
          </a:prstGeom>
          <a:solidFill>
            <a:srgbClr val="7FD37E"/>
          </a:solidFill>
          <a:ln w="9525">
            <a:solidFill>
              <a:srgbClr val="93E98F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96934" y="3149858"/>
            <a:ext cx="161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КАРПОГОРЫ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7613583" y="3274084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8616" y="3390840"/>
            <a:ext cx="1540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ХОЛМОГОРЫ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275758" y="3539193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5482" y="4940247"/>
            <a:ext cx="130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ШЕНКУРСК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573794" y="5083468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2833" y="4618623"/>
            <a:ext cx="195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ВЕРХНЯЯ ТОЙМА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7953979" y="4749401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1583" y="4166355"/>
            <a:ext cx="1688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БЕРЕЗНИК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6884144" y="4297132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484311" y="126316"/>
            <a:ext cx="10018713" cy="73030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Районы Архангельской области, на территории которых проводились выездные мероприятия</a:t>
            </a:r>
            <a:endParaRPr lang="ru-RU" sz="3200" b="1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7340390" y="1616108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8519516" y="2404953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8449202" y="2336626"/>
            <a:ext cx="1524696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ЛЕШУКОНСКОЕ</a:t>
            </a:r>
            <a:endParaRPr lang="ru-RU" sz="11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40390" y="1517288"/>
            <a:ext cx="94001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МЕЗЕНЬ</a:t>
            </a:r>
            <a:endParaRPr lang="ru-RU" sz="11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9715046" y="5201802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9520313" y="5806343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5045" y="5117190"/>
            <a:ext cx="868287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УРДОМА</a:t>
            </a:r>
            <a:endParaRPr lang="ru-RU" sz="11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79639" y="5806343"/>
            <a:ext cx="138852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СОЛЬВЫЧЕГОДСК</a:t>
            </a:r>
            <a:endParaRPr lang="ru-RU" sz="11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8470089" y="5286412"/>
            <a:ext cx="98854" cy="107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6353" y="5191245"/>
            <a:ext cx="135126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КРАСНОБОРСК</a:t>
            </a:r>
            <a:endParaRPr lang="ru-RU" sz="11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4311" y="173255"/>
            <a:ext cx="10018713" cy="107803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Количество обращений граждан, полученных </a:t>
            </a:r>
            <a:br>
              <a:rPr lang="ru-RU" sz="3200" b="1" dirty="0" smtClean="0"/>
            </a:br>
            <a:r>
              <a:rPr lang="ru-RU" sz="3200" b="1" dirty="0" smtClean="0"/>
              <a:t>в рамках выездных мероприятий</a:t>
            </a:r>
            <a:endParaRPr lang="ru-RU" sz="32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841291"/>
              </p:ext>
            </p:extLst>
          </p:nvPr>
        </p:nvGraphicFramePr>
        <p:xfrm>
          <a:off x="1560512" y="1251285"/>
          <a:ext cx="10301288" cy="522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7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52401"/>
            <a:ext cx="10018713" cy="5334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Выездные мероприятия по БЮП в районы области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1" y="829733"/>
            <a:ext cx="4895056" cy="406400"/>
          </a:xfrm>
        </p:spPr>
        <p:txBody>
          <a:bodyPr/>
          <a:lstStyle/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4311" y="1380065"/>
            <a:ext cx="4895056" cy="4961468"/>
          </a:xfrm>
        </p:spPr>
        <p:txBody>
          <a:bodyPr>
            <a:noAutofit/>
          </a:bodyPr>
          <a:lstStyle/>
          <a:p>
            <a:r>
              <a:rPr lang="ru-RU" sz="1300" b="1" dirty="0" smtClean="0"/>
              <a:t>Лешуконский муниципальный район</a:t>
            </a:r>
          </a:p>
          <a:p>
            <a:r>
              <a:rPr lang="ru-RU" sz="1300" b="1" dirty="0" smtClean="0"/>
              <a:t>Онежский муниципальный район</a:t>
            </a:r>
          </a:p>
          <a:p>
            <a:r>
              <a:rPr lang="ru-RU" sz="1300" b="1" dirty="0" smtClean="0"/>
              <a:t>Плесецкий муниципальный район</a:t>
            </a:r>
          </a:p>
          <a:p>
            <a:r>
              <a:rPr lang="ru-RU" sz="1300" b="1" dirty="0"/>
              <a:t>МО «Мирный</a:t>
            </a:r>
            <a:r>
              <a:rPr lang="ru-RU" sz="1300" b="1" dirty="0" smtClean="0"/>
              <a:t>»</a:t>
            </a:r>
          </a:p>
          <a:p>
            <a:r>
              <a:rPr lang="ru-RU" sz="1300" b="1" dirty="0" smtClean="0"/>
              <a:t>Холмогорский муниципальный район – 2 командировки</a:t>
            </a:r>
          </a:p>
          <a:p>
            <a:r>
              <a:rPr lang="ru-RU" sz="1300" b="1" dirty="0" smtClean="0"/>
              <a:t>Шенкурский муниципальный район</a:t>
            </a:r>
          </a:p>
          <a:p>
            <a:r>
              <a:rPr lang="ru-RU" sz="1300" b="1" dirty="0" err="1" smtClean="0"/>
              <a:t>Красноборский</a:t>
            </a:r>
            <a:r>
              <a:rPr lang="ru-RU" sz="1300" b="1" dirty="0" smtClean="0"/>
              <a:t> муниципальный район</a:t>
            </a:r>
          </a:p>
          <a:p>
            <a:r>
              <a:rPr lang="ru-RU" sz="1300" b="1" dirty="0" err="1" smtClean="0"/>
              <a:t>Виноградоский</a:t>
            </a:r>
            <a:r>
              <a:rPr lang="ru-RU" sz="1300" b="1" dirty="0" smtClean="0"/>
              <a:t> </a:t>
            </a:r>
            <a:r>
              <a:rPr lang="ru-RU" sz="1300" b="1" dirty="0"/>
              <a:t>муниципальный район</a:t>
            </a:r>
          </a:p>
          <a:p>
            <a:r>
              <a:rPr lang="ru-RU" sz="1300" b="1" dirty="0" err="1" smtClean="0"/>
              <a:t>Каргопольский</a:t>
            </a:r>
            <a:r>
              <a:rPr lang="ru-RU" sz="1300" b="1" dirty="0" smtClean="0"/>
              <a:t> </a:t>
            </a:r>
            <a:r>
              <a:rPr lang="ru-RU" sz="1300" b="1" dirty="0"/>
              <a:t>муниципальный район</a:t>
            </a:r>
          </a:p>
          <a:p>
            <a:r>
              <a:rPr lang="ru-RU" sz="1300" b="1" dirty="0" smtClean="0"/>
              <a:t>Няндомский </a:t>
            </a:r>
            <a:r>
              <a:rPr lang="ru-RU" sz="1300" b="1" dirty="0"/>
              <a:t>муниципальный район</a:t>
            </a:r>
          </a:p>
          <a:p>
            <a:r>
              <a:rPr lang="ru-RU" sz="1300" b="1" dirty="0" err="1" smtClean="0"/>
              <a:t>Пинежский</a:t>
            </a:r>
            <a:r>
              <a:rPr lang="ru-RU" sz="1300" b="1" dirty="0" smtClean="0"/>
              <a:t> </a:t>
            </a:r>
            <a:r>
              <a:rPr lang="ru-RU" sz="1300" b="1" dirty="0"/>
              <a:t>муниципальный район</a:t>
            </a:r>
          </a:p>
          <a:p>
            <a:r>
              <a:rPr lang="ru-RU" sz="1300" b="1" dirty="0" smtClean="0"/>
              <a:t>Приморский муниципальный район</a:t>
            </a:r>
          </a:p>
          <a:p>
            <a:r>
              <a:rPr lang="ru-RU" sz="1300" b="1" dirty="0" smtClean="0"/>
              <a:t>Новодвинск – 12 командировок</a:t>
            </a:r>
          </a:p>
          <a:p>
            <a:r>
              <a:rPr lang="ru-RU" sz="1300" b="1" dirty="0" smtClean="0"/>
              <a:t>Северодвинск – 6 командировок</a:t>
            </a:r>
            <a:endParaRPr lang="ru-RU" sz="13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80487" y="829734"/>
            <a:ext cx="4622537" cy="508000"/>
          </a:xfrm>
        </p:spPr>
        <p:txBody>
          <a:bodyPr/>
          <a:lstStyle/>
          <a:p>
            <a:pPr algn="ctr"/>
            <a:r>
              <a:rPr lang="ru-RU" dirty="0" smtClean="0"/>
              <a:t>10 мес. 2018 год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7968" y="1380065"/>
            <a:ext cx="4895056" cy="51900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Лешуконский муниципальный район – 2 командировки </a:t>
            </a:r>
          </a:p>
          <a:p>
            <a:r>
              <a:rPr lang="ru-RU" b="1" dirty="0" smtClean="0"/>
              <a:t>Онежский муниципальный район </a:t>
            </a:r>
          </a:p>
          <a:p>
            <a:r>
              <a:rPr lang="ru-RU" b="1" dirty="0" smtClean="0"/>
              <a:t>Приморский муниципальный район</a:t>
            </a:r>
          </a:p>
          <a:p>
            <a:r>
              <a:rPr lang="ru-RU" b="1" dirty="0" smtClean="0"/>
              <a:t>Мезенский муниципальный район</a:t>
            </a:r>
          </a:p>
          <a:p>
            <a:r>
              <a:rPr lang="ru-RU" b="1" dirty="0" smtClean="0"/>
              <a:t>Виноградовский муниципальный район</a:t>
            </a:r>
          </a:p>
          <a:p>
            <a:r>
              <a:rPr lang="ru-RU" b="1" dirty="0" smtClean="0"/>
              <a:t>Плесецкий муниципальный район</a:t>
            </a:r>
          </a:p>
          <a:p>
            <a:r>
              <a:rPr lang="ru-RU" b="1" dirty="0" smtClean="0"/>
              <a:t>МО «Мирный»</a:t>
            </a:r>
          </a:p>
          <a:p>
            <a:r>
              <a:rPr lang="ru-RU" b="1" dirty="0" smtClean="0"/>
              <a:t>Шенкурский муниципальный район</a:t>
            </a:r>
          </a:p>
          <a:p>
            <a:r>
              <a:rPr lang="ru-RU" b="1" dirty="0" smtClean="0"/>
              <a:t>Няндомский муниципальный район</a:t>
            </a:r>
          </a:p>
          <a:p>
            <a:r>
              <a:rPr lang="ru-RU" b="1" dirty="0" smtClean="0"/>
              <a:t>Коношский муниципальный район</a:t>
            </a:r>
          </a:p>
          <a:p>
            <a:r>
              <a:rPr lang="ru-RU" b="1" dirty="0" err="1" smtClean="0"/>
              <a:t>Верхнетоемский</a:t>
            </a:r>
            <a:r>
              <a:rPr lang="ru-RU" b="1" dirty="0" smtClean="0"/>
              <a:t> </a:t>
            </a:r>
            <a:r>
              <a:rPr lang="ru-RU" b="1" dirty="0"/>
              <a:t>муниципальный район</a:t>
            </a:r>
          </a:p>
          <a:p>
            <a:r>
              <a:rPr lang="ru-RU" b="1" dirty="0" err="1" smtClean="0"/>
              <a:t>Пинежский</a:t>
            </a:r>
            <a:r>
              <a:rPr lang="ru-RU" b="1" dirty="0" smtClean="0"/>
              <a:t> </a:t>
            </a:r>
            <a:r>
              <a:rPr lang="ru-RU" b="1" dirty="0"/>
              <a:t>муниципальный район</a:t>
            </a:r>
          </a:p>
          <a:p>
            <a:r>
              <a:rPr lang="ru-RU" b="1" dirty="0" err="1" smtClean="0"/>
              <a:t>Котласский</a:t>
            </a:r>
            <a:r>
              <a:rPr lang="ru-RU" b="1" dirty="0" smtClean="0"/>
              <a:t> </a:t>
            </a:r>
            <a:r>
              <a:rPr lang="ru-RU" b="1" dirty="0"/>
              <a:t>муниципальный район</a:t>
            </a:r>
          </a:p>
          <a:p>
            <a:r>
              <a:rPr lang="ru-RU" b="1" dirty="0" smtClean="0"/>
              <a:t>Вельский </a:t>
            </a:r>
            <a:r>
              <a:rPr lang="ru-RU" b="1" dirty="0"/>
              <a:t>муниципальный район</a:t>
            </a:r>
          </a:p>
          <a:p>
            <a:r>
              <a:rPr lang="ru-RU" b="1" dirty="0" smtClean="0"/>
              <a:t>Устьянский </a:t>
            </a:r>
            <a:r>
              <a:rPr lang="ru-RU" b="1" dirty="0"/>
              <a:t>муниципальный </a:t>
            </a:r>
            <a:r>
              <a:rPr lang="ru-RU" b="1" dirty="0" smtClean="0"/>
              <a:t>район</a:t>
            </a:r>
          </a:p>
          <a:p>
            <a:r>
              <a:rPr lang="ru-RU" b="1" dirty="0" smtClean="0"/>
              <a:t>Новодвинск – 19 командировок</a:t>
            </a:r>
          </a:p>
          <a:p>
            <a:r>
              <a:rPr lang="ru-RU" b="1" dirty="0" smtClean="0"/>
              <a:t>Северодвинск – 13 командировок</a:t>
            </a:r>
          </a:p>
          <a:p>
            <a:r>
              <a:rPr lang="ru-RU" b="1" dirty="0" smtClean="0"/>
              <a:t>Холмогоры – 4 командировки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5571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96254"/>
            <a:ext cx="10018713" cy="8373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Структура обращений по категориям дел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455725"/>
              </p:ext>
            </p:extLst>
          </p:nvPr>
        </p:nvGraphicFramePr>
        <p:xfrm>
          <a:off x="1484313" y="804333"/>
          <a:ext cx="10018712" cy="578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25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0028" y="306860"/>
            <a:ext cx="982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84311" y="431800"/>
            <a:ext cx="10512955" cy="15155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Правовая основа концепции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оказания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бесплатной  юридической помощи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территории Архангельской области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08666" y="1947333"/>
            <a:ext cx="10278533" cy="4444999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Федеральные законы: </a:t>
            </a:r>
            <a:br>
              <a:rPr lang="ru-RU" b="1" dirty="0"/>
            </a:br>
            <a:endParaRPr lang="ru-RU" sz="7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«</a:t>
            </a:r>
            <a:r>
              <a:rPr lang="ru-RU" b="1" dirty="0"/>
              <a:t>О бесплатной  </a:t>
            </a:r>
            <a:r>
              <a:rPr lang="ru-RU" b="1" dirty="0" smtClean="0"/>
              <a:t>юридической </a:t>
            </a:r>
            <a:r>
              <a:rPr lang="ru-RU" b="1" dirty="0"/>
              <a:t>помощи в Российской Федерации</a:t>
            </a:r>
            <a:r>
              <a:rPr lang="ru-RU" b="1" dirty="0" smtClean="0"/>
              <a:t>»</a:t>
            </a:r>
            <a:r>
              <a:rPr lang="ru-RU" b="1" dirty="0"/>
              <a:t> от 21 ноября 2011 года № 324-ФЗ </a:t>
            </a:r>
            <a:r>
              <a:rPr lang="ru-RU" b="1" dirty="0" smtClean="0"/>
              <a:t>;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endParaRPr lang="ru-RU" sz="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«</a:t>
            </a:r>
            <a:r>
              <a:rPr lang="ru-RU" b="1" dirty="0"/>
              <a:t>О внесении изменений в отдельные законодательные акты Российской Федерации в связи с принятием Федерального закона </a:t>
            </a:r>
            <a:r>
              <a:rPr lang="ru-RU" b="1" dirty="0" smtClean="0"/>
              <a:t>«</a:t>
            </a:r>
            <a:r>
              <a:rPr lang="ru-RU" b="1" dirty="0"/>
              <a:t>О бесплатной юридической помощи в Российской Федерации</a:t>
            </a:r>
            <a:r>
              <a:rPr lang="ru-RU" b="1" dirty="0" smtClean="0"/>
              <a:t>»</a:t>
            </a:r>
            <a:r>
              <a:rPr lang="ru-RU" b="1" dirty="0"/>
              <a:t> от 21 ноября 2011 года </a:t>
            </a:r>
            <a:r>
              <a:rPr lang="ru-RU" b="1" dirty="0" smtClean="0"/>
              <a:t>№ </a:t>
            </a:r>
            <a:r>
              <a:rPr lang="ru-RU" b="1" dirty="0"/>
              <a:t>326-ФЗ </a:t>
            </a:r>
            <a:r>
              <a:rPr lang="ru-RU" b="1" dirty="0" smtClean="0"/>
              <a:t>;</a:t>
            </a:r>
            <a:endParaRPr lang="ru-RU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b="1" dirty="0"/>
              <a:t>Основы государственной политики Российской Федерации в сфере развития правовой грамотности и правосознания граждан, утвержденные Президентом Российской Федерации </a:t>
            </a:r>
            <a:br>
              <a:rPr lang="ru-RU" b="1" dirty="0"/>
            </a:br>
            <a:r>
              <a:rPr lang="ru-RU" b="1" dirty="0"/>
              <a:t>28 апреля 2011 года № Пр-1168</a:t>
            </a:r>
          </a:p>
          <a:p>
            <a:pPr marL="0" indent="0">
              <a:buNone/>
            </a:pPr>
            <a:endParaRPr lang="ru-RU" b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cs typeface="Times New Roman" pitchFamily="18" charset="0"/>
              </a:rPr>
              <a:t>Областной </a:t>
            </a:r>
            <a:r>
              <a:rPr lang="ru-RU" b="1" dirty="0">
                <a:cs typeface="Times New Roman" pitchFamily="18" charset="0"/>
              </a:rPr>
              <a:t>закон </a:t>
            </a:r>
            <a:r>
              <a:rPr lang="ru-RU" b="1" dirty="0"/>
              <a:t>от 24 сентября 2012 года № 536-33-ОЗ </a:t>
            </a:r>
            <a:r>
              <a:rPr lang="ru-RU" b="1" dirty="0" smtClean="0">
                <a:cs typeface="Times New Roman" pitchFamily="18" charset="0"/>
              </a:rPr>
              <a:t>«</a:t>
            </a:r>
            <a:r>
              <a:rPr lang="ru-RU" b="1" dirty="0">
                <a:cs typeface="Times New Roman" pitchFamily="18" charset="0"/>
              </a:rPr>
              <a:t>О бесплатной юридической помощи, </a:t>
            </a:r>
            <a:r>
              <a:rPr lang="ru-RU" b="1" dirty="0" smtClean="0">
                <a:cs typeface="Times New Roman" pitchFamily="18" charset="0"/>
              </a:rPr>
              <a:t>правовом </a:t>
            </a:r>
            <a:r>
              <a:rPr lang="ru-RU" b="1" dirty="0">
                <a:cs typeface="Times New Roman" pitchFamily="18" charset="0"/>
              </a:rPr>
              <a:t>информировании и правовом просвещении в Архангельской </a:t>
            </a:r>
            <a:r>
              <a:rPr lang="ru-RU" b="1" dirty="0" smtClean="0">
                <a:cs typeface="Times New Roman" pitchFamily="18" charset="0"/>
              </a:rPr>
              <a:t>области</a:t>
            </a:r>
            <a:r>
              <a:rPr lang="ru-RU" b="1" dirty="0" smtClean="0">
                <a:cs typeface="Times New Roman" pitchFamily="18" charset="0"/>
              </a:rPr>
              <a:t>»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9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57316"/>
            <a:ext cx="10018713" cy="1421227"/>
          </a:xfrm>
        </p:spPr>
        <p:txBody>
          <a:bodyPr/>
          <a:lstStyle/>
          <a:p>
            <a:r>
              <a:rPr lang="ru-RU" b="1" dirty="0" smtClean="0"/>
              <a:t>Виды помощи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7794" y="1578543"/>
            <a:ext cx="9615229" cy="4899259"/>
          </a:xfrm>
        </p:spPr>
        <p:txBody>
          <a:bodyPr anchor="t"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06781741"/>
              </p:ext>
            </p:extLst>
          </p:nvPr>
        </p:nvGraphicFramePr>
        <p:xfrm>
          <a:off x="2031999" y="719666"/>
          <a:ext cx="982570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103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ОБРАЩЕНИЙ И ЕДИНИЦ ПОМОЩИ НА 1 СОТРУДНИКА В МЕСЯЦ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57711"/>
              </p:ext>
            </p:extLst>
          </p:nvPr>
        </p:nvGraphicFramePr>
        <p:xfrm>
          <a:off x="1484313" y="2163096"/>
          <a:ext cx="10018712" cy="355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7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54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</a:t>
                      </a:r>
                      <a:r>
                        <a:rPr lang="ru-RU" baseline="0" dirty="0" smtClean="0"/>
                        <a:t> количество сотрудников – консультантов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 число обращений на одного сотрудника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</a:t>
                      </a:r>
                      <a:r>
                        <a:rPr lang="ru-RU" baseline="0" dirty="0" smtClean="0"/>
                        <a:t> число единиц помощи на одного сотрудника в месяц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11756"/>
            <a:ext cx="10018713" cy="128978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Правовое просвещение, правовое информирование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01541"/>
            <a:ext cx="10018713" cy="5145065"/>
          </a:xfrm>
        </p:spPr>
        <p:txBody>
          <a:bodyPr anchor="t">
            <a:normAutofit fontScale="92500" lnSpcReduction="10000"/>
          </a:bodyPr>
          <a:lstStyle/>
          <a:p>
            <a:pPr marL="3500438" indent="-904875" defTabSz="1284288">
              <a:buFont typeface="Wingdings" panose="05000000000000000000" pitchFamily="2" charset="2"/>
              <a:buChar char="ü"/>
            </a:pPr>
            <a:r>
              <a:rPr lang="ru-RU" b="1" dirty="0" smtClean="0"/>
              <a:t>Семинары, лекции  </a:t>
            </a:r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b="1" dirty="0"/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r>
              <a:rPr lang="ru-RU" b="1" dirty="0" err="1" smtClean="0"/>
              <a:t>Радиолекции</a:t>
            </a:r>
            <a:endParaRPr lang="ru-RU" b="1" dirty="0" smtClean="0"/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b="1" dirty="0"/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r>
              <a:rPr lang="ru-RU" b="1" dirty="0" smtClean="0"/>
              <a:t>Буклеты, брошюры, листовки</a:t>
            </a:r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b="1" dirty="0"/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r>
              <a:rPr lang="ru-RU" b="1" dirty="0" smtClean="0"/>
              <a:t>Телефонные горячие линии</a:t>
            </a:r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b="1" dirty="0"/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r>
              <a:rPr lang="ru-RU" b="1" dirty="0" smtClean="0"/>
              <a:t>Публикации в СМИ</a:t>
            </a:r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b="1" dirty="0"/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r>
              <a:rPr lang="ru-RU" b="1" dirty="0" smtClean="0"/>
              <a:t>Сайт</a:t>
            </a:r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9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6808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Информационный сайт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gosurburo29.ru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госюрбюро29.рф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4853" t="7981" r="22875" b="3364"/>
          <a:stretch/>
        </p:blipFill>
        <p:spPr bwMode="auto">
          <a:xfrm>
            <a:off x="5092700" y="124805"/>
            <a:ext cx="6602412" cy="6318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9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11756"/>
            <a:ext cx="10018713" cy="1289785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Проблемы развития системы бесплатной юридической помощи, правового просвещения и правового информирования в Архангельской области 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01541"/>
            <a:ext cx="10018713" cy="5145065"/>
          </a:xfrm>
        </p:spPr>
        <p:txBody>
          <a:bodyPr anchor="t">
            <a:normAutofit fontScale="92500" lnSpcReduction="10000"/>
          </a:bodyPr>
          <a:lstStyle/>
          <a:p>
            <a:pPr marL="3500438" indent="-904875" defTabSz="1284288">
              <a:buFont typeface="Wingdings" panose="05000000000000000000" pitchFamily="2" charset="2"/>
              <a:buChar char="ü"/>
            </a:pPr>
            <a:r>
              <a:rPr lang="ru-RU" sz="2000" b="1" dirty="0" smtClean="0"/>
              <a:t>Охват всей территории Архангельской области на постоянной (регулярной) основе, в том числе в труднодоступных местностях на территории Архангельской области (решение: развитие филиальной сети ГЮБ на примере Республики </a:t>
            </a:r>
            <a:r>
              <a:rPr lang="ru-RU" sz="2000" b="1" dirty="0" smtClean="0"/>
              <a:t>Карелия, Московской, Ульяновской областей, </a:t>
            </a:r>
            <a:r>
              <a:rPr lang="ru-RU" sz="2000" b="1" smtClean="0"/>
              <a:t>Краснодарского края </a:t>
            </a:r>
            <a:r>
              <a:rPr lang="ru-RU" sz="2000" b="1" dirty="0" smtClean="0"/>
              <a:t>и </a:t>
            </a:r>
            <a:r>
              <a:rPr lang="ru-RU" sz="2000" b="1" dirty="0" smtClean="0"/>
              <a:t>привлечение адвокатов в труднодоступных местностях )</a:t>
            </a:r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r>
              <a:rPr lang="ru-RU" sz="2000" b="1" dirty="0" smtClean="0"/>
              <a:t>Расширение мероприятий по правовому просвещению и правовому информированию (решение: за счет программных мероприятий)</a:t>
            </a:r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r>
              <a:rPr lang="ru-RU" sz="2000" b="1" dirty="0" smtClean="0"/>
              <a:t>Оказание государственной поддержки социально-ориентированным некоммерческим, осуществляющим оказание юридической помощи на безвозмездной или на льготной основе гражданам и некоммерческим организациям и правовое просвещение населения, деятельность по защите прав и свобод человека и гражданина</a:t>
            </a:r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dirty="0"/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500438" indent="-904875" defTabSz="1284288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9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419821" cy="25229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КОНЦЕПЦИЯ </a:t>
            </a:r>
            <a:br>
              <a:rPr lang="ru-RU" b="1" dirty="0"/>
            </a:br>
            <a:r>
              <a:rPr lang="ru-RU" b="1" dirty="0"/>
              <a:t>ОКАЗАНИЯ БЕСПЛАТНОЙ ЮРИДИЧЕСКОЙ ПОМОЩИ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ТЕРРИТОРИИ АРХАНГЕЛЬСКОЙ ОБЛАСТИ ГОСУДАРСТВЕННЫМ ЮРИДИЧЕСКИМ БЮРО</a:t>
            </a:r>
            <a:r>
              <a:rPr lang="ru-RU" dirty="0"/>
              <a:t>       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1484312" y="3915296"/>
            <a:ext cx="10018713" cy="253630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cs typeface="Times New Roman" pitchFamily="18" charset="0"/>
              </a:rPr>
              <a:t>областной </a:t>
            </a:r>
            <a:r>
              <a:rPr lang="ru-RU" sz="2800" b="1" dirty="0">
                <a:cs typeface="Times New Roman" pitchFamily="18" charset="0"/>
              </a:rPr>
              <a:t>закон </a:t>
            </a:r>
            <a:r>
              <a:rPr lang="ru-RU" sz="2800" b="1" dirty="0"/>
              <a:t>от 24 сентября 2012 года № 536-33-ОЗ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cs typeface="Times New Roman" pitchFamily="18" charset="0"/>
              </a:rPr>
              <a:t>«</a:t>
            </a:r>
            <a:r>
              <a:rPr lang="ru-RU" sz="2800" b="1" dirty="0">
                <a:cs typeface="Times New Roman" pitchFamily="18" charset="0"/>
              </a:rPr>
              <a:t>О бесплатной юридической помощи, </a:t>
            </a:r>
            <a:r>
              <a:rPr lang="ru-RU" sz="2800" b="1" dirty="0" smtClean="0">
                <a:cs typeface="Times New Roman" pitchFamily="18" charset="0"/>
              </a:rPr>
              <a:t/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правовом </a:t>
            </a:r>
            <a:r>
              <a:rPr lang="ru-RU" sz="2800" b="1" dirty="0">
                <a:cs typeface="Times New Roman" pitchFamily="18" charset="0"/>
              </a:rPr>
              <a:t>информировании и правовом просвещении </a:t>
            </a:r>
            <a:r>
              <a:rPr lang="ru-RU" sz="2800" b="1" dirty="0" smtClean="0">
                <a:cs typeface="Times New Roman" pitchFamily="18" charset="0"/>
              </a:rPr>
              <a:t/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в </a:t>
            </a:r>
            <a:r>
              <a:rPr lang="ru-RU" sz="2800" b="1" dirty="0">
                <a:cs typeface="Times New Roman" pitchFamily="18" charset="0"/>
              </a:rPr>
              <a:t>Архангельской области</a:t>
            </a:r>
            <a:r>
              <a:rPr lang="ru-RU" sz="2800" b="1" dirty="0" smtClean="0">
                <a:cs typeface="Times New Roman" pitchFamily="18" charset="0"/>
              </a:rPr>
              <a:t>»</a:t>
            </a:r>
            <a:endParaRPr lang="ru-RU" sz="2800" b="1" dirty="0"/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9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79799" y="143229"/>
            <a:ext cx="855133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b="1" dirty="0" smtClean="0"/>
              <a:t>создание механизма гарантированного оказания квалифицированной бесплатной юридической помощи в случаях и порядке, предусмотренных </a:t>
            </a:r>
            <a:r>
              <a:rPr lang="ru-RU" sz="2000" b="1" dirty="0" smtClean="0"/>
              <a:t>федеральным и областным законом;</a:t>
            </a:r>
            <a:endParaRPr lang="ru-RU" sz="2000" b="1" dirty="0" smtClean="0"/>
          </a:p>
          <a:p>
            <a:pPr marL="342900" indent="-342900" algn="r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000" b="1" dirty="0" smtClean="0"/>
              <a:t>  </a:t>
            </a:r>
            <a:r>
              <a:rPr lang="ru-RU" sz="2000" b="1" dirty="0" smtClean="0"/>
              <a:t>максимальная </a:t>
            </a:r>
            <a:r>
              <a:rPr lang="ru-RU" sz="2000" b="1" dirty="0" smtClean="0"/>
              <a:t>доступность квалифицированной юридической помощи, оказываемой при непосредственном обращении гражданина в </a:t>
            </a:r>
            <a:r>
              <a:rPr lang="ru-RU" sz="2000" b="1" dirty="0" smtClean="0"/>
              <a:t>госюрбюро </a:t>
            </a:r>
            <a:r>
              <a:rPr lang="ru-RU" sz="2000" b="1" dirty="0" smtClean="0"/>
              <a:t>в любое время;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000" b="1" dirty="0" smtClean="0"/>
              <a:t> качество квалифицированной юридической помощи </a:t>
            </a:r>
            <a:br>
              <a:rPr lang="ru-RU" sz="2000" b="1" dirty="0" smtClean="0"/>
            </a:br>
            <a:r>
              <a:rPr lang="ru-RU" sz="2000" b="1" dirty="0" smtClean="0"/>
              <a:t>(полный спектр правовой </a:t>
            </a:r>
            <a:r>
              <a:rPr lang="ru-RU" sz="2000" b="1" dirty="0" smtClean="0"/>
              <a:t>услуги, а не разовая услуга в форме первичного консультирования в качестве разовой акции);</a:t>
            </a:r>
            <a:endParaRPr lang="ru-RU" sz="2000" b="1" dirty="0" smtClean="0"/>
          </a:p>
          <a:p>
            <a:pPr marL="342900" indent="-342900" algn="r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000" b="1" dirty="0" smtClean="0"/>
              <a:t>четкая система делопроизводства, в </a:t>
            </a:r>
            <a:r>
              <a:rPr lang="ru-RU" sz="2000" b="1" dirty="0" smtClean="0"/>
              <a:t>том числе предусматривающая </a:t>
            </a:r>
            <a:r>
              <a:rPr lang="ru-RU" sz="2000" b="1" dirty="0" smtClean="0"/>
              <a:t>порядок формирования и хранения архивов </a:t>
            </a:r>
            <a:r>
              <a:rPr lang="ru-RU" sz="2000" b="1" dirty="0" smtClean="0"/>
              <a:t>госюрбюро;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 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000" b="1" dirty="0" smtClean="0"/>
              <a:t> обеспечение устойчивого взаимодействия со СМИ, органами государственной власти Архангельской области и </a:t>
            </a:r>
            <a:r>
              <a:rPr lang="ru-RU" sz="2000" b="1" dirty="0" smtClean="0"/>
              <a:t>органами местного самоуправления;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 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000" b="1" dirty="0" smtClean="0"/>
              <a:t> внедрение механизмов правового просвещения </a:t>
            </a:r>
            <a:br>
              <a:rPr lang="ru-RU" sz="2000" b="1" dirty="0" smtClean="0"/>
            </a:br>
            <a:r>
              <a:rPr lang="ru-RU" sz="2000" b="1" dirty="0" smtClean="0"/>
              <a:t>и правового информирования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509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74813"/>
            <a:ext cx="10018713" cy="793376"/>
          </a:xfrm>
        </p:spPr>
        <p:txBody>
          <a:bodyPr/>
          <a:lstStyle/>
          <a:p>
            <a:r>
              <a:rPr lang="ru-RU" b="1" dirty="0" smtClean="0"/>
              <a:t>ГКУ АО «ГОСЮРБЮРО»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968190"/>
            <a:ext cx="10504490" cy="5378822"/>
          </a:xfrm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/>
              <a:t>Создано</a:t>
            </a:r>
            <a:r>
              <a:rPr lang="ru-RU" sz="2800" dirty="0" smtClean="0"/>
              <a:t>: 12 ноября 2012 года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/>
              <a:t>Подведомственность</a:t>
            </a:r>
            <a:r>
              <a:rPr lang="ru-RU" sz="2800" dirty="0" smtClean="0"/>
              <a:t>: администрация Губернатора Архангельской области и Правительства Архангельской </a:t>
            </a:r>
            <a:r>
              <a:rPr lang="ru-RU" sz="2800" dirty="0" smtClean="0"/>
              <a:t>области, курирует правовой департамент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/>
              <a:t>Местонахождение</a:t>
            </a:r>
            <a:r>
              <a:rPr lang="ru-RU" sz="2800" dirty="0" smtClean="0"/>
              <a:t>: г. Архангельск, пр. Новгородский, д.160,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каб</a:t>
            </a:r>
            <a:r>
              <a:rPr lang="ru-RU" sz="2800" dirty="0" smtClean="0"/>
              <a:t>. 111-112</a:t>
            </a: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/>
              <a:t>Фактическое начало работы</a:t>
            </a:r>
            <a:r>
              <a:rPr lang="ru-RU" sz="2800" dirty="0" smtClean="0"/>
              <a:t>: февраль 2013 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55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948266"/>
            <a:ext cx="3691467" cy="187113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ФИНАНСИРОВАНИЕ</a:t>
            </a:r>
            <a:br>
              <a:rPr lang="ru-RU" sz="2800" b="1" dirty="0" smtClean="0"/>
            </a:br>
            <a:r>
              <a:rPr lang="ru-RU" sz="2800" b="1" dirty="0" smtClean="0"/>
              <a:t>ДЕЯТЕЛЬНОСТИ </a:t>
            </a:r>
            <a:endParaRPr lang="ru-RU" sz="28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293106"/>
              </p:ext>
            </p:extLst>
          </p:nvPr>
        </p:nvGraphicFramePr>
        <p:xfrm>
          <a:off x="4821383" y="219635"/>
          <a:ext cx="7091218" cy="621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92200" y="2985246"/>
            <a:ext cx="3530601" cy="17346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средства областного бюджета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1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4311" y="376518"/>
            <a:ext cx="10018713" cy="1089211"/>
          </a:xfrm>
        </p:spPr>
        <p:txBody>
          <a:bodyPr/>
          <a:lstStyle/>
          <a:p>
            <a:r>
              <a:rPr lang="ru-RU" b="1" dirty="0" smtClean="0"/>
              <a:t>ФУНКЦИИ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4310" y="1573307"/>
            <a:ext cx="10018713" cy="4217894"/>
          </a:xfrm>
        </p:spPr>
        <p:txBody>
          <a:bodyPr anchor="t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/>
              <a:t>Оказание бесплатной юридической помощи</a:t>
            </a:r>
          </a:p>
          <a:p>
            <a:pPr marL="0" indent="0">
              <a:buNone/>
            </a:pPr>
            <a:r>
              <a:rPr lang="ru-RU" sz="3600" b="1" dirty="0" smtClean="0"/>
              <a:t>(категориям граждан и по видам услуг, определенным федеральным и областным законом) </a:t>
            </a:r>
          </a:p>
          <a:p>
            <a:pPr marL="0" indent="0">
              <a:buNone/>
            </a:pPr>
            <a:endParaRPr lang="ru-RU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/>
              <a:t>Правовое информирование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/>
              <a:t>Правовое просвещение</a:t>
            </a:r>
          </a:p>
        </p:txBody>
      </p:sp>
    </p:spTree>
    <p:extLst>
      <p:ext uri="{BB962C8B-B14F-4D97-AF65-F5344CB8AC3E}">
        <p14:creationId xmlns:p14="http://schemas.microsoft.com/office/powerpoint/2010/main" val="9070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54676"/>
          </a:xfrm>
        </p:spPr>
        <p:txBody>
          <a:bodyPr/>
          <a:lstStyle/>
          <a:p>
            <a:r>
              <a:rPr lang="ru-RU" b="1" dirty="0" smtClean="0"/>
              <a:t>Бесплатная юридическая помощь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659246"/>
              </p:ext>
            </p:extLst>
          </p:nvPr>
        </p:nvGraphicFramePr>
        <p:xfrm>
          <a:off x="1484313" y="1787236"/>
          <a:ext cx="10018712" cy="400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0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0028" y="306860"/>
            <a:ext cx="982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110067"/>
            <a:ext cx="10018712" cy="10244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/>
              <a:t>Федеральным законом </a:t>
            </a:r>
            <a:r>
              <a:rPr lang="ru-RU" sz="2200" b="1" dirty="0"/>
              <a:t>от 21 ноября 2011 года № 324-ФЗ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«</a:t>
            </a:r>
            <a:r>
              <a:rPr lang="ru-RU" sz="2200" b="1" dirty="0"/>
              <a:t>О бесплатной </a:t>
            </a:r>
            <a:r>
              <a:rPr lang="ru-RU" sz="2200" b="1" dirty="0" smtClean="0"/>
              <a:t>юридической </a:t>
            </a:r>
            <a:r>
              <a:rPr lang="ru-RU" sz="2200" b="1" dirty="0"/>
              <a:t>помощи </a:t>
            </a:r>
            <a:r>
              <a:rPr lang="ru-RU" sz="2200" b="1" dirty="0" smtClean="0"/>
              <a:t>в </a:t>
            </a:r>
            <a:r>
              <a:rPr lang="ru-RU" sz="2200" b="1" dirty="0"/>
              <a:t>Российской Федерации</a:t>
            </a:r>
            <a:r>
              <a:rPr lang="ru-RU" sz="2200" b="1" dirty="0" smtClean="0"/>
              <a:t>» определены: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1" y="1473201"/>
            <a:ext cx="4895056" cy="635000"/>
          </a:xfrm>
        </p:spPr>
        <p:txBody>
          <a:bodyPr/>
          <a:lstStyle/>
          <a:p>
            <a:pPr algn="ctr"/>
            <a:r>
              <a:rPr lang="ru-RU" sz="1600" b="1" dirty="0" smtClean="0"/>
              <a:t>виды </a:t>
            </a:r>
            <a:r>
              <a:rPr lang="ru-RU" sz="1600" b="1" dirty="0"/>
              <a:t>бесплатной юридической </a:t>
            </a:r>
            <a:r>
              <a:rPr lang="ru-RU" sz="1600" b="1" dirty="0" smtClean="0"/>
              <a:t>помощи</a:t>
            </a:r>
            <a:endParaRPr lang="ru-RU" sz="1600" b="1" dirty="0"/>
          </a:p>
          <a:p>
            <a:endParaRPr lang="ru-RU" sz="105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84311" y="2286000"/>
            <a:ext cx="4895056" cy="416559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dirty="0" smtClean="0"/>
              <a:t>правового </a:t>
            </a:r>
            <a:r>
              <a:rPr lang="ru-RU" b="1" dirty="0"/>
              <a:t>консультирования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устной и письменной </a:t>
            </a:r>
            <a:r>
              <a:rPr lang="ru-RU" dirty="0" smtClean="0"/>
              <a:t>форме</a:t>
            </a:r>
            <a:endParaRPr lang="ru-RU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b="1" dirty="0" smtClean="0"/>
              <a:t>составления</a:t>
            </a:r>
            <a:r>
              <a:rPr lang="ru-RU" dirty="0" smtClean="0"/>
              <a:t> </a:t>
            </a:r>
            <a:r>
              <a:rPr lang="ru-RU" dirty="0"/>
              <a:t>заявлений, жалоб, ходатайств и </a:t>
            </a:r>
            <a:r>
              <a:rPr lang="ru-RU" dirty="0" smtClean="0"/>
              <a:t>других </a:t>
            </a:r>
            <a:r>
              <a:rPr lang="ru-RU" dirty="0" smtClean="0"/>
              <a:t>документов </a:t>
            </a:r>
            <a:r>
              <a:rPr lang="ru-RU" dirty="0"/>
              <a:t>правового </a:t>
            </a:r>
            <a:r>
              <a:rPr lang="ru-RU" dirty="0" smtClean="0"/>
              <a:t>характера</a:t>
            </a:r>
            <a:endParaRPr lang="ru-RU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b="1" dirty="0" smtClean="0"/>
              <a:t>представления </a:t>
            </a:r>
            <a:r>
              <a:rPr lang="ru-RU" b="1" dirty="0"/>
              <a:t>интересов </a:t>
            </a:r>
            <a:r>
              <a:rPr lang="ru-RU" dirty="0"/>
              <a:t>гражданина в судах, государственных </a:t>
            </a:r>
            <a:r>
              <a:rPr lang="ru-RU" dirty="0" smtClean="0"/>
              <a:t>и </a:t>
            </a:r>
            <a:r>
              <a:rPr lang="ru-RU" dirty="0"/>
              <a:t>муниципальных органах, </a:t>
            </a:r>
            <a:r>
              <a:rPr lang="ru-RU" dirty="0" smtClean="0"/>
              <a:t>организациях</a:t>
            </a:r>
            <a:endParaRPr lang="ru-RU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b="1" dirty="0" smtClean="0"/>
              <a:t>иных</a:t>
            </a:r>
            <a:r>
              <a:rPr lang="ru-RU" dirty="0" smtClean="0"/>
              <a:t> </a:t>
            </a:r>
            <a:r>
              <a:rPr lang="ru-RU" dirty="0"/>
              <a:t>не запрещенных законодательством Российской Федерации </a:t>
            </a:r>
            <a:r>
              <a:rPr lang="ru-RU" dirty="0" smtClean="0"/>
              <a:t>формах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607968" y="1473201"/>
            <a:ext cx="4895056" cy="635000"/>
          </a:xfrm>
        </p:spPr>
        <p:txBody>
          <a:bodyPr/>
          <a:lstStyle/>
          <a:p>
            <a:endParaRPr lang="ru-RU" sz="1600" dirty="0" smtClean="0"/>
          </a:p>
          <a:p>
            <a:pPr algn="ctr"/>
            <a:r>
              <a:rPr lang="ru-RU" sz="1600" b="1" dirty="0" smtClean="0"/>
              <a:t>категории </a:t>
            </a:r>
            <a:r>
              <a:rPr lang="ru-RU" sz="1600" b="1" dirty="0"/>
              <a:t>граждан</a:t>
            </a:r>
            <a:r>
              <a:rPr lang="ru-RU" sz="1600" b="1" dirty="0" smtClean="0"/>
              <a:t>, </a:t>
            </a:r>
            <a:r>
              <a:rPr lang="ru-RU" sz="1600" b="1" dirty="0"/>
              <a:t>а  также случаи оказания им </a:t>
            </a:r>
            <a:r>
              <a:rPr lang="ru-RU" sz="1600" b="1" dirty="0" smtClean="0"/>
              <a:t>бесплатной юридической </a:t>
            </a:r>
            <a:r>
              <a:rPr lang="ru-RU" sz="1600" b="1" dirty="0"/>
              <a:t>помощи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607967" y="2286001"/>
            <a:ext cx="4895056" cy="408093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dirty="0" smtClean="0"/>
              <a:t>установлено </a:t>
            </a:r>
            <a:r>
              <a:rPr lang="ru-RU" b="1" dirty="0"/>
              <a:t>восемь категорий граждан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(включая инвалидов </a:t>
            </a:r>
            <a:r>
              <a:rPr lang="en-US" dirty="0"/>
              <a:t>I </a:t>
            </a:r>
            <a:r>
              <a:rPr lang="ru-RU" dirty="0"/>
              <a:t>и </a:t>
            </a:r>
            <a:r>
              <a:rPr lang="en-US" dirty="0"/>
              <a:t>II</a:t>
            </a:r>
            <a:r>
              <a:rPr lang="ru-RU" dirty="0"/>
              <a:t> групп, ветеранов ВОВ, детей-инвалидов и детей-сирот</a:t>
            </a:r>
            <a:r>
              <a:rPr lang="ru-RU" dirty="0" smtClean="0"/>
              <a:t>)</a:t>
            </a:r>
            <a:endParaRPr lang="ru-RU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предусмотрено </a:t>
            </a:r>
            <a:r>
              <a:rPr lang="ru-RU" b="1" dirty="0"/>
              <a:t>15 категорий дел</a:t>
            </a:r>
            <a:r>
              <a:rPr lang="ru-RU" dirty="0"/>
              <a:t>, по которым возможно оказание </a:t>
            </a:r>
            <a:br>
              <a:rPr lang="ru-RU" dirty="0"/>
            </a:br>
            <a:r>
              <a:rPr lang="ru-RU" dirty="0"/>
              <a:t>бесплатной юридической помощи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данные </a:t>
            </a:r>
            <a:r>
              <a:rPr lang="ru-RU" dirty="0"/>
              <a:t>категории </a:t>
            </a:r>
            <a:r>
              <a:rPr lang="ru-RU" b="1" dirty="0"/>
              <a:t>могут быть расширены субъектами </a:t>
            </a:r>
            <a:r>
              <a:rPr lang="ru-RU" dirty="0"/>
              <a:t>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9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1019</Words>
  <Application>Microsoft Office PowerPoint</Application>
  <PresentationFormat>Широкоэкранный</PresentationFormat>
  <Paragraphs>402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Wingdings</vt:lpstr>
      <vt:lpstr>Параллакс</vt:lpstr>
      <vt:lpstr>Презентация PowerPoint</vt:lpstr>
      <vt:lpstr>Правовая основа концепции  оказания бесплатной  юридической помощи  на территории Архангельской области  </vt:lpstr>
      <vt:lpstr>КОНЦЕПЦИЯ  ОКАЗАНИЯ БЕСПЛАТНОЙ ЮРИДИЧЕСКОЙ ПОМОЩИ  НА ТЕРРИТОРИИ АРХАНГЕЛЬСКОЙ ОБЛАСТИ ГОСУДАРСТВЕННЫМ ЮРИДИЧЕСКИМ БЮРО        </vt:lpstr>
      <vt:lpstr>Презентация PowerPoint</vt:lpstr>
      <vt:lpstr>ГКУ АО «ГОСЮРБЮРО»</vt:lpstr>
      <vt:lpstr>ФИНАНСИРОВАНИЕ ДЕЯТЕЛЬНОСТИ </vt:lpstr>
      <vt:lpstr>ФУНКЦИИ </vt:lpstr>
      <vt:lpstr>Бесплатная юридическая помощь</vt:lpstr>
      <vt:lpstr> Федеральным законом от 21 ноября 2011 года № 324-ФЗ  «О бесплатной юридической помощи в Российской Федерации» определены:</vt:lpstr>
      <vt:lpstr>Областным законом  от 24 сентября 2012 года № 536-33-ОЗ  «О бесплатной юридической помощи, правовом информировании и правовом просвещении в Архангельской области»  </vt:lpstr>
      <vt:lpstr>Экстренные случаи – трудная жизненная ситуация</vt:lpstr>
      <vt:lpstr>Презентация PowerPoint</vt:lpstr>
      <vt:lpstr>Обращения по статусам лиц</vt:lpstr>
      <vt:lpstr>СРЕДНЕЕ ЧИСЛО ОБРАЩЕНИЙ В МЕСЯЦ</vt:lpstr>
      <vt:lpstr>Способ обращения</vt:lpstr>
      <vt:lpstr>Районы Архангельской области, на территории которых проводились выездные мероприятия</vt:lpstr>
      <vt:lpstr>Количество обращений граждан, полученных  в рамках выездных мероприятий</vt:lpstr>
      <vt:lpstr>Выездные мероприятия по БЮП в районы области </vt:lpstr>
      <vt:lpstr>Структура обращений по категориям дел</vt:lpstr>
      <vt:lpstr>Виды помощи</vt:lpstr>
      <vt:lpstr>ЧИСЛО ОБРАЩЕНИЙ И ЕДИНИЦ ПОМОЩИ НА 1 СОТРУДНИКА В МЕСЯЦ</vt:lpstr>
      <vt:lpstr>Правовое просвещение, правовое информирование</vt:lpstr>
      <vt:lpstr>Информационный сайт</vt:lpstr>
      <vt:lpstr>Проблемы развития системы бесплатной юридической помощи, правового просвещения и правового информирования в Архангельской области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ГКУ АО «ГОСЮРБЮРО»</dc:title>
  <dc:creator>YS</dc:creator>
  <cp:lastModifiedBy>Андреечев Игорь Сергеевич</cp:lastModifiedBy>
  <cp:revision>113</cp:revision>
  <cp:lastPrinted>2018-11-08T13:06:04Z</cp:lastPrinted>
  <dcterms:created xsi:type="dcterms:W3CDTF">2014-05-08T06:19:53Z</dcterms:created>
  <dcterms:modified xsi:type="dcterms:W3CDTF">2018-11-12T05:38:29Z</dcterms:modified>
</cp:coreProperties>
</file>