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71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52" r:id="rId11"/>
    <p:sldId id="345" r:id="rId12"/>
    <p:sldId id="346" r:id="rId13"/>
    <p:sldId id="347" r:id="rId14"/>
    <p:sldId id="348" r:id="rId15"/>
    <p:sldId id="349" r:id="rId1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3F5BD"/>
    <a:srgbClr val="00B150"/>
    <a:srgbClr val="00B050"/>
    <a:srgbClr val="F4FAF9"/>
    <a:srgbClr val="4A8EF2"/>
    <a:srgbClr val="F19193"/>
    <a:srgbClr val="FF0000"/>
    <a:srgbClr val="99F3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460" autoAdjust="0"/>
    <p:restoredTop sz="90643" autoAdjust="0"/>
  </p:normalViewPr>
  <p:slideViewPr>
    <p:cSldViewPr snapToGrid="0">
      <p:cViewPr varScale="1"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9895548292661845E-2"/>
          <c:y val="7.3283965628712658E-2"/>
          <c:w val="0.74164832884491771"/>
          <c:h val="0.862596001422144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6657-49A5-84DE-A0F1BB8CFF4C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57-49A5-84DE-A0F1BB8CFF4C}"/>
              </c:ext>
            </c:extLst>
          </c:dPt>
          <c:dLbls>
            <c:dLbl>
              <c:idx val="0"/>
              <c:layout>
                <c:manualLayout>
                  <c:x val="7.0942293054894634E-2"/>
                  <c:y val="-6.00497628301999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57-49A5-84DE-A0F1BB8CFF4C}"/>
                </c:ext>
              </c:extLst>
            </c:dLbl>
            <c:dLbl>
              <c:idx val="1"/>
              <c:layout>
                <c:manualLayout>
                  <c:x val="-4.3773438673511515E-2"/>
                  <c:y val="8.3177129325222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7-49A5-84DE-A0F1BB8CF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Выполнены полностью</c:v>
                </c:pt>
                <c:pt idx="1">
                  <c:v>Выполнены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57-49A5-84DE-A0F1BB8CFF4C}"/>
            </c:ext>
          </c:extLst>
        </c:ser>
        <c:dLbls>
          <c:showVal val="1"/>
        </c:dLbls>
        <c:firstSliceAng val="0"/>
      </c:pieChart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6.2548881704796874E-2"/>
          <c:y val="0.89544661784378665"/>
          <c:w val="0.79835553900719003"/>
          <c:h val="0.10455338215621363"/>
        </c:manualLayout>
      </c:layout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43284165656533"/>
          <c:y val="1.6026412470967425E-2"/>
          <c:w val="0.66431438335544191"/>
          <c:h val="0.837147069055519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80-42A1-AB2A-2A5B001EF0D5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0-42A1-AB2A-2A5B001EF0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 менее, чем на 100%</c:v>
                </c:pt>
                <c:pt idx="1">
                  <c:v>достигнуты на 100% и более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80-42A1-AB2A-2A5B001EF0D5}"/>
            </c:ext>
          </c:extLst>
        </c:ser>
        <c:dLbls>
          <c:showVal val="1"/>
        </c:dLbls>
        <c:firstSliceAng val="0"/>
      </c:pieChart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10276444003838449"/>
          <c:y val="0.84739141662162176"/>
          <c:w val="0.86363151265840676"/>
          <c:h val="0.15055960271893309"/>
        </c:manualLayout>
      </c:layout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C573783-12DE-46AF-8BB7-7A840500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DFB361-496D-4551-9AE8-748497BD2F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FEECFC-4FCB-438D-A96C-96FB2BC8D75E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35CD56-F8E4-4F32-9DD2-EC3CF0668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85984C5-4BDB-41D1-934C-464DC945C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199820-BED6-4F00-BFE5-DE0315332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E04E81-1929-4CB6-8F45-ED31DA216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08DFCF-34F1-4415-AADE-5A0A004F2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98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xmlns="" id="{F869FE32-20E1-41A7-A703-CA7863D87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xmlns="" id="{A2CC386F-6D25-4CDD-AF96-94D98E9EE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xmlns="" id="{F92DB140-7432-4006-BFCC-CD0CCBB4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ECF17C-22FF-4CDA-85F3-C4D835DCC2A7}" type="slidenum">
              <a:rPr lang="ru-RU" altLang="ru-RU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7915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44454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ECC70-248E-44B8-9441-923CC138AC6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67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xmlns="" id="{9B26DC0A-1469-4BBA-A406-C36116996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xmlns="" id="{9A5587B6-29B2-4509-B981-3D9EA8043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xmlns="" id="{02700FBC-C07D-4811-9E50-8B0EAACF0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7FEE77-21CD-4015-8444-9C733A6622DB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806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xmlns="" id="{E200E92B-B24C-407A-B0FB-E5949681F0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xmlns="" id="{86B10108-CCB7-4885-978C-A598A55540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xmlns="" id="{2D30EA2A-8112-49AD-93B4-EF930BEC6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AF1200-BF9D-4B96-BC9F-190CB05071E4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528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xmlns="" id="{68407B4C-F455-49F3-9324-2C4879A45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xmlns="" id="{6855F41A-7CA0-4EE5-B6DB-CD16D49D9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xmlns="" id="{FDDF9A02-A41E-47B1-9585-3A99CC663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1F8FA3-D47E-40F3-A646-18B0D9005FF6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2845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xmlns="" id="{3C333687-9667-4982-B681-58F482721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xmlns="" id="{91F903D0-6F81-4686-AFBF-0191ED0A3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xmlns="" id="{40B51D94-E3AC-4C69-B45E-950205034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7F4AFF-8ADF-49B8-A7DC-DE04F60512C0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613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xmlns="" id="{DBBE7644-92D1-4D8E-A43D-CBB90BF42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xmlns="" id="{50248455-33E6-4089-BD7C-90E9F4CBB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xmlns="" id="{7BACADCA-D8A4-4A62-AA9F-4BE46A529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BCD007-9CC5-4F0B-A184-98B031EAE438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772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xmlns="" id="{2F70F721-4A50-4759-95D2-A289DF6DC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xmlns="" id="{EAF3C44F-0F3D-4D57-9895-89CBB8D2F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xmlns="" id="{86B62702-98D5-41E6-87F2-72EEABDB2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ACAD72-B15D-4EB7-909E-E3A8B628198C}" type="slidenum">
              <a:rPr lang="ru-RU" altLang="ru-RU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6937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7D6345BB-E3DF-4C0D-8EC1-5D4AD6FF8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2538780E-7C98-4E62-8DE1-AF570A8F2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7BEE9647-EC21-4E11-AE94-26203A288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031B0B-7248-4B9B-8AD3-D3611A2B4959}" type="slidenum">
              <a:rPr lang="ru-RU" altLang="ru-RU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0472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xmlns="" id="{2CDE094B-B0C4-4831-A497-7A11205A7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xmlns="" id="{3546EF9E-F788-4791-9784-1F25530918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xmlns="" id="{11D67D17-9FF2-44F5-94AC-A13A276A2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116419-732A-46E1-B1FD-4F5E8D2C512F}" type="slidenum">
              <a:rPr lang="ru-RU" altLang="ru-RU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3147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5E7DA361-1842-41A2-B6DE-2EC0C25A78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460A6CFD-2E3C-441E-A486-F5FC1BC3A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9FAD17A0-5B7D-4474-B9D8-480BE6A3E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13EC1F-C347-4AE4-B95E-50E158A979CF}" type="slidenum">
              <a:rPr lang="ru-RU" altLang="ru-RU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2908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xmlns="" id="{3E5A7DE4-1B56-4A99-BE95-9BB14FC65D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xmlns="" id="{FECAF81D-16E8-44C7-8E52-505E8340D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23E4EE65-2AE3-448C-82C0-22A3BEC22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159-9A2B-4A59-8786-6E5A473692B8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0313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E3EFBDD7-CA38-44A5-AE8D-CE995D7D72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F139BCEC-8554-47B3-91C5-094546194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72CB39BF-2CD4-4DEB-81CE-317CA4081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5C1FC6-4DE9-4587-A2E4-E9C9468D4B80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110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xmlns="" id="{763934A3-CC71-4E73-89AE-39B15C983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xmlns="" id="{AC657358-79F2-4708-A968-341C9DBD1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xmlns="" id="{079A75B9-7326-4056-83C9-7C52B6636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527D09-E758-4EEE-B794-8D28A758CAD2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952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xmlns="" id="{88926402-DE03-4178-86CD-36090D109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xmlns="" id="{29D0B27D-0E98-44EA-92E5-3D7262E88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2913">
              <a:spcBef>
                <a:spcPct val="0"/>
              </a:spcBef>
            </a:pPr>
            <a:endParaRPr lang="ru-RU" altLang="ru-RU" sz="1400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xmlns="" id="{90054D3C-16E4-4B30-A436-3A7391E3E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97BBAA-67E0-4FC9-9EB1-29DD6AD85D79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5657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639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01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06F4886B-A47E-45A6-8044-625B88576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6214CA-359F-4945-ACC5-B472693A26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113978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57DF6EB-5B8D-4BE2-8BF9-F28178CA6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9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3D32048-E21D-44A1-A152-3297038F0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62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E8CA74-C024-4DD4-BFBB-8CF4CCA9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54EA79-80FC-4EEC-8604-B9CCF96A5EE2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007A17-39AD-41EC-BBEE-9FDE118B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C687C-E5B4-45CD-A9DC-ADB9B448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D9C12CB-AC94-48EE-9B2E-25B31310F3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327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2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E8F0A7-ED1A-4109-8FDB-D1BABA09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CFEE9E-15F8-4218-A5EB-48A9AE1C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7F4ED2-4BE8-46A0-8077-A6949AD3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24B8BE-5A97-449B-BCA4-B5F1C783B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20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D3C1BF-7832-4FE1-9B05-3385D2275ED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  <p:sldLayoutId id="2147483743" r:id="rId5"/>
    <p:sldLayoutId id="2147483744" r:id="rId6"/>
    <p:sldLayoutId id="2147483740" r:id="rId7"/>
    <p:sldLayoutId id="2147483745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>
            <a:extLst>
              <a:ext uri="{FF2B5EF4-FFF2-40B4-BE49-F238E27FC236}">
                <a16:creationId xmlns:a16="http://schemas.microsoft.com/office/drawing/2014/main" xmlns="" id="{1D55A6B0-26F4-4FF2-899C-690D1F11164D}"/>
              </a:ext>
            </a:extLst>
          </p:cNvPr>
          <p:cNvSpPr/>
          <p:nvPr/>
        </p:nvSpPr>
        <p:spPr>
          <a:xfrm>
            <a:off x="2423592" y="3304408"/>
            <a:ext cx="7352845" cy="2218352"/>
          </a:xfrm>
          <a:custGeom>
            <a:avLst/>
            <a:gdLst>
              <a:gd name="connsiteX0" fmla="*/ 0 w 6696744"/>
              <a:gd name="connsiteY0" fmla="*/ 0 h 2664296"/>
              <a:gd name="connsiteX1" fmla="*/ 6252686 w 6696744"/>
              <a:gd name="connsiteY1" fmla="*/ 0 h 2664296"/>
              <a:gd name="connsiteX2" fmla="*/ 6696744 w 6696744"/>
              <a:gd name="connsiteY2" fmla="*/ 444058 h 2664296"/>
              <a:gd name="connsiteX3" fmla="*/ 6696744 w 6696744"/>
              <a:gd name="connsiteY3" fmla="*/ 2664296 h 2664296"/>
              <a:gd name="connsiteX4" fmla="*/ 6696744 w 6696744"/>
              <a:gd name="connsiteY4" fmla="*/ 2664296 h 2664296"/>
              <a:gd name="connsiteX5" fmla="*/ 444058 w 6696744"/>
              <a:gd name="connsiteY5" fmla="*/ 2664296 h 2664296"/>
              <a:gd name="connsiteX6" fmla="*/ 0 w 6696744"/>
              <a:gd name="connsiteY6" fmla="*/ 2220238 h 2664296"/>
              <a:gd name="connsiteX7" fmla="*/ 0 w 6696744"/>
              <a:gd name="connsiteY7" fmla="*/ 0 h 2664296"/>
              <a:gd name="connsiteX0" fmla="*/ 0 w 6696744"/>
              <a:gd name="connsiteY0" fmla="*/ 0 h 2664296"/>
              <a:gd name="connsiteX1" fmla="*/ 6252686 w 6696744"/>
              <a:gd name="connsiteY1" fmla="*/ 0 h 2664296"/>
              <a:gd name="connsiteX2" fmla="*/ 6696744 w 6696744"/>
              <a:gd name="connsiteY2" fmla="*/ 444058 h 2664296"/>
              <a:gd name="connsiteX3" fmla="*/ 6696744 w 6696744"/>
              <a:gd name="connsiteY3" fmla="*/ 2664296 h 2664296"/>
              <a:gd name="connsiteX4" fmla="*/ 6696744 w 6696744"/>
              <a:gd name="connsiteY4" fmla="*/ 2664296 h 2664296"/>
              <a:gd name="connsiteX5" fmla="*/ 444058 w 6696744"/>
              <a:gd name="connsiteY5" fmla="*/ 2664296 h 2664296"/>
              <a:gd name="connsiteX6" fmla="*/ 479833 w 6696744"/>
              <a:gd name="connsiteY6" fmla="*/ 1559335 h 2664296"/>
              <a:gd name="connsiteX7" fmla="*/ 0 w 6696744"/>
              <a:gd name="connsiteY7" fmla="*/ 0 h 2664296"/>
              <a:gd name="connsiteX0" fmla="*/ 1502437 w 6252686"/>
              <a:gd name="connsiteY0" fmla="*/ 9054 h 2664296"/>
              <a:gd name="connsiteX1" fmla="*/ 5808628 w 6252686"/>
              <a:gd name="connsiteY1" fmla="*/ 0 h 2664296"/>
              <a:gd name="connsiteX2" fmla="*/ 6252686 w 6252686"/>
              <a:gd name="connsiteY2" fmla="*/ 444058 h 2664296"/>
              <a:gd name="connsiteX3" fmla="*/ 6252686 w 6252686"/>
              <a:gd name="connsiteY3" fmla="*/ 2664296 h 2664296"/>
              <a:gd name="connsiteX4" fmla="*/ 6252686 w 6252686"/>
              <a:gd name="connsiteY4" fmla="*/ 2664296 h 2664296"/>
              <a:gd name="connsiteX5" fmla="*/ 0 w 6252686"/>
              <a:gd name="connsiteY5" fmla="*/ 2664296 h 2664296"/>
              <a:gd name="connsiteX6" fmla="*/ 35775 w 6252686"/>
              <a:gd name="connsiteY6" fmla="*/ 1559335 h 2664296"/>
              <a:gd name="connsiteX7" fmla="*/ 1502437 w 6252686"/>
              <a:gd name="connsiteY7" fmla="*/ 9054 h 2664296"/>
              <a:gd name="connsiteX0" fmla="*/ 1502437 w 6252686"/>
              <a:gd name="connsiteY0" fmla="*/ 9054 h 2664296"/>
              <a:gd name="connsiteX1" fmla="*/ 5808628 w 6252686"/>
              <a:gd name="connsiteY1" fmla="*/ 0 h 2664296"/>
              <a:gd name="connsiteX2" fmla="*/ 6252686 w 6252686"/>
              <a:gd name="connsiteY2" fmla="*/ 444058 h 2664296"/>
              <a:gd name="connsiteX3" fmla="*/ 6252686 w 6252686"/>
              <a:gd name="connsiteY3" fmla="*/ 2664296 h 2664296"/>
              <a:gd name="connsiteX4" fmla="*/ 6252686 w 6252686"/>
              <a:gd name="connsiteY4" fmla="*/ 2664296 h 2664296"/>
              <a:gd name="connsiteX5" fmla="*/ 0 w 6252686"/>
              <a:gd name="connsiteY5" fmla="*/ 2664296 h 2664296"/>
              <a:gd name="connsiteX6" fmla="*/ 35775 w 6252686"/>
              <a:gd name="connsiteY6" fmla="*/ 1559335 h 2664296"/>
              <a:gd name="connsiteX7" fmla="*/ 1502437 w 6252686"/>
              <a:gd name="connsiteY7" fmla="*/ 9054 h 2664296"/>
              <a:gd name="connsiteX0" fmla="*/ 1502437 w 6261739"/>
              <a:gd name="connsiteY0" fmla="*/ 9054 h 2664296"/>
              <a:gd name="connsiteX1" fmla="*/ 5808628 w 6261739"/>
              <a:gd name="connsiteY1" fmla="*/ 0 h 2664296"/>
              <a:gd name="connsiteX2" fmla="*/ 6261739 w 6261739"/>
              <a:gd name="connsiteY2" fmla="*/ 1104961 h 2664296"/>
              <a:gd name="connsiteX3" fmla="*/ 6252686 w 6261739"/>
              <a:gd name="connsiteY3" fmla="*/ 2664296 h 2664296"/>
              <a:gd name="connsiteX4" fmla="*/ 6252686 w 6261739"/>
              <a:gd name="connsiteY4" fmla="*/ 2664296 h 2664296"/>
              <a:gd name="connsiteX5" fmla="*/ 0 w 6261739"/>
              <a:gd name="connsiteY5" fmla="*/ 2664296 h 2664296"/>
              <a:gd name="connsiteX6" fmla="*/ 35775 w 6261739"/>
              <a:gd name="connsiteY6" fmla="*/ 1559335 h 2664296"/>
              <a:gd name="connsiteX7" fmla="*/ 1502437 w 6261739"/>
              <a:gd name="connsiteY7" fmla="*/ 9054 h 2664296"/>
              <a:gd name="connsiteX0" fmla="*/ 1502437 w 6261739"/>
              <a:gd name="connsiteY0" fmla="*/ 1 h 2655243"/>
              <a:gd name="connsiteX1" fmla="*/ 4305753 w 6261739"/>
              <a:gd name="connsiteY1" fmla="*/ 0 h 2655243"/>
              <a:gd name="connsiteX2" fmla="*/ 6261739 w 6261739"/>
              <a:gd name="connsiteY2" fmla="*/ 1095908 h 2655243"/>
              <a:gd name="connsiteX3" fmla="*/ 6252686 w 6261739"/>
              <a:gd name="connsiteY3" fmla="*/ 2655243 h 2655243"/>
              <a:gd name="connsiteX4" fmla="*/ 6252686 w 6261739"/>
              <a:gd name="connsiteY4" fmla="*/ 2655243 h 2655243"/>
              <a:gd name="connsiteX5" fmla="*/ 0 w 6261739"/>
              <a:gd name="connsiteY5" fmla="*/ 2655243 h 2655243"/>
              <a:gd name="connsiteX6" fmla="*/ 35775 w 6261739"/>
              <a:gd name="connsiteY6" fmla="*/ 1550282 h 2655243"/>
              <a:gd name="connsiteX7" fmla="*/ 1502437 w 6261739"/>
              <a:gd name="connsiteY7" fmla="*/ 1 h 2655243"/>
              <a:gd name="connsiteX0" fmla="*/ 1502437 w 6253557"/>
              <a:gd name="connsiteY0" fmla="*/ 1 h 2655243"/>
              <a:gd name="connsiteX1" fmla="*/ 4305753 w 6253557"/>
              <a:gd name="connsiteY1" fmla="*/ 0 h 2655243"/>
              <a:gd name="connsiteX2" fmla="*/ 6252685 w 6253557"/>
              <a:gd name="connsiteY2" fmla="*/ 1693437 h 2655243"/>
              <a:gd name="connsiteX3" fmla="*/ 6252686 w 6253557"/>
              <a:gd name="connsiteY3" fmla="*/ 2655243 h 2655243"/>
              <a:gd name="connsiteX4" fmla="*/ 6252686 w 6253557"/>
              <a:gd name="connsiteY4" fmla="*/ 2655243 h 2655243"/>
              <a:gd name="connsiteX5" fmla="*/ 0 w 6253557"/>
              <a:gd name="connsiteY5" fmla="*/ 2655243 h 2655243"/>
              <a:gd name="connsiteX6" fmla="*/ 35775 w 6253557"/>
              <a:gd name="connsiteY6" fmla="*/ 1550282 h 2655243"/>
              <a:gd name="connsiteX7" fmla="*/ 1502437 w 6253557"/>
              <a:gd name="connsiteY7" fmla="*/ 1 h 2655243"/>
              <a:gd name="connsiteX0" fmla="*/ 1502437 w 6253557"/>
              <a:gd name="connsiteY0" fmla="*/ 1 h 2655243"/>
              <a:gd name="connsiteX1" fmla="*/ 4305753 w 6253557"/>
              <a:gd name="connsiteY1" fmla="*/ 0 h 2655243"/>
              <a:gd name="connsiteX2" fmla="*/ 6252685 w 6253557"/>
              <a:gd name="connsiteY2" fmla="*/ 1693437 h 2655243"/>
              <a:gd name="connsiteX3" fmla="*/ 6252686 w 6253557"/>
              <a:gd name="connsiteY3" fmla="*/ 2655243 h 2655243"/>
              <a:gd name="connsiteX4" fmla="*/ 6252686 w 6253557"/>
              <a:gd name="connsiteY4" fmla="*/ 2655243 h 2655243"/>
              <a:gd name="connsiteX5" fmla="*/ 0 w 6253557"/>
              <a:gd name="connsiteY5" fmla="*/ 2655243 h 2655243"/>
              <a:gd name="connsiteX6" fmla="*/ 35775 w 6253557"/>
              <a:gd name="connsiteY6" fmla="*/ 1550282 h 2655243"/>
              <a:gd name="connsiteX7" fmla="*/ 1502437 w 6253557"/>
              <a:gd name="connsiteY7" fmla="*/ 1 h 2655243"/>
              <a:gd name="connsiteX0" fmla="*/ 1505203 w 6256323"/>
              <a:gd name="connsiteY0" fmla="*/ 1 h 2655243"/>
              <a:gd name="connsiteX1" fmla="*/ 4308519 w 6256323"/>
              <a:gd name="connsiteY1" fmla="*/ 0 h 2655243"/>
              <a:gd name="connsiteX2" fmla="*/ 6255451 w 6256323"/>
              <a:gd name="connsiteY2" fmla="*/ 1693437 h 2655243"/>
              <a:gd name="connsiteX3" fmla="*/ 6255452 w 6256323"/>
              <a:gd name="connsiteY3" fmla="*/ 2655243 h 2655243"/>
              <a:gd name="connsiteX4" fmla="*/ 6255452 w 6256323"/>
              <a:gd name="connsiteY4" fmla="*/ 2655243 h 2655243"/>
              <a:gd name="connsiteX5" fmla="*/ 2766 w 6256323"/>
              <a:gd name="connsiteY5" fmla="*/ 2655243 h 2655243"/>
              <a:gd name="connsiteX6" fmla="*/ 0 w 6256323"/>
              <a:gd name="connsiteY6" fmla="*/ 2021062 h 2655243"/>
              <a:gd name="connsiteX7" fmla="*/ 1505203 w 6256323"/>
              <a:gd name="connsiteY7" fmla="*/ 1 h 2655243"/>
              <a:gd name="connsiteX0" fmla="*/ 1502437 w 6253557"/>
              <a:gd name="connsiteY0" fmla="*/ 1 h 2655243"/>
              <a:gd name="connsiteX1" fmla="*/ 4305753 w 6253557"/>
              <a:gd name="connsiteY1" fmla="*/ 0 h 2655243"/>
              <a:gd name="connsiteX2" fmla="*/ 6252685 w 6253557"/>
              <a:gd name="connsiteY2" fmla="*/ 1693437 h 2655243"/>
              <a:gd name="connsiteX3" fmla="*/ 6252686 w 6253557"/>
              <a:gd name="connsiteY3" fmla="*/ 2655243 h 2655243"/>
              <a:gd name="connsiteX4" fmla="*/ 6252686 w 6253557"/>
              <a:gd name="connsiteY4" fmla="*/ 2655243 h 2655243"/>
              <a:gd name="connsiteX5" fmla="*/ 0 w 6253557"/>
              <a:gd name="connsiteY5" fmla="*/ 2655243 h 2655243"/>
              <a:gd name="connsiteX6" fmla="*/ 12651 w 6253557"/>
              <a:gd name="connsiteY6" fmla="*/ 2346987 h 2655243"/>
              <a:gd name="connsiteX7" fmla="*/ 1502437 w 6253557"/>
              <a:gd name="connsiteY7" fmla="*/ 1 h 2655243"/>
              <a:gd name="connsiteX0" fmla="*/ 1664313 w 6253557"/>
              <a:gd name="connsiteY0" fmla="*/ 380247 h 2655243"/>
              <a:gd name="connsiteX1" fmla="*/ 4305753 w 6253557"/>
              <a:gd name="connsiteY1" fmla="*/ 0 h 2655243"/>
              <a:gd name="connsiteX2" fmla="*/ 6252685 w 6253557"/>
              <a:gd name="connsiteY2" fmla="*/ 1693437 h 2655243"/>
              <a:gd name="connsiteX3" fmla="*/ 6252686 w 6253557"/>
              <a:gd name="connsiteY3" fmla="*/ 2655243 h 2655243"/>
              <a:gd name="connsiteX4" fmla="*/ 6252686 w 6253557"/>
              <a:gd name="connsiteY4" fmla="*/ 2655243 h 2655243"/>
              <a:gd name="connsiteX5" fmla="*/ 0 w 6253557"/>
              <a:gd name="connsiteY5" fmla="*/ 2655243 h 2655243"/>
              <a:gd name="connsiteX6" fmla="*/ 12651 w 6253557"/>
              <a:gd name="connsiteY6" fmla="*/ 2346987 h 2655243"/>
              <a:gd name="connsiteX7" fmla="*/ 1664313 w 6253557"/>
              <a:gd name="connsiteY7" fmla="*/ 380247 h 2655243"/>
              <a:gd name="connsiteX0" fmla="*/ 1664313 w 6253557"/>
              <a:gd name="connsiteY0" fmla="*/ 1 h 2274997"/>
              <a:gd name="connsiteX1" fmla="*/ 4475337 w 6253557"/>
              <a:gd name="connsiteY1" fmla="*/ 0 h 2274997"/>
              <a:gd name="connsiteX2" fmla="*/ 6252685 w 6253557"/>
              <a:gd name="connsiteY2" fmla="*/ 1313191 h 2274997"/>
              <a:gd name="connsiteX3" fmla="*/ 6252686 w 6253557"/>
              <a:gd name="connsiteY3" fmla="*/ 2274997 h 2274997"/>
              <a:gd name="connsiteX4" fmla="*/ 6252686 w 6253557"/>
              <a:gd name="connsiteY4" fmla="*/ 2274997 h 2274997"/>
              <a:gd name="connsiteX5" fmla="*/ 0 w 6253557"/>
              <a:gd name="connsiteY5" fmla="*/ 2274997 h 2274997"/>
              <a:gd name="connsiteX6" fmla="*/ 12651 w 6253557"/>
              <a:gd name="connsiteY6" fmla="*/ 1966741 h 2274997"/>
              <a:gd name="connsiteX7" fmla="*/ 1664313 w 6253557"/>
              <a:gd name="connsiteY7" fmla="*/ 1 h 2274997"/>
              <a:gd name="connsiteX0" fmla="*/ 1664313 w 6253557"/>
              <a:gd name="connsiteY0" fmla="*/ 1 h 2274997"/>
              <a:gd name="connsiteX1" fmla="*/ 4475337 w 6253557"/>
              <a:gd name="connsiteY1" fmla="*/ 0 h 2274997"/>
              <a:gd name="connsiteX2" fmla="*/ 6252685 w 6253557"/>
              <a:gd name="connsiteY2" fmla="*/ 1313191 h 2274997"/>
              <a:gd name="connsiteX3" fmla="*/ 6252686 w 6253557"/>
              <a:gd name="connsiteY3" fmla="*/ 2274997 h 2274997"/>
              <a:gd name="connsiteX4" fmla="*/ 6252686 w 6253557"/>
              <a:gd name="connsiteY4" fmla="*/ 2274997 h 2274997"/>
              <a:gd name="connsiteX5" fmla="*/ 0 w 6253557"/>
              <a:gd name="connsiteY5" fmla="*/ 2274997 h 2274997"/>
              <a:gd name="connsiteX6" fmla="*/ 12651 w 6253557"/>
              <a:gd name="connsiteY6" fmla="*/ 1966741 h 2274997"/>
              <a:gd name="connsiteX7" fmla="*/ 1664313 w 6253557"/>
              <a:gd name="connsiteY7" fmla="*/ 1 h 2274997"/>
              <a:gd name="connsiteX0" fmla="*/ 1664313 w 6253557"/>
              <a:gd name="connsiteY0" fmla="*/ 1 h 2274997"/>
              <a:gd name="connsiteX1" fmla="*/ 4475337 w 6253557"/>
              <a:gd name="connsiteY1" fmla="*/ 0 h 2274997"/>
              <a:gd name="connsiteX2" fmla="*/ 6252685 w 6253557"/>
              <a:gd name="connsiteY2" fmla="*/ 1313191 h 2274997"/>
              <a:gd name="connsiteX3" fmla="*/ 6252686 w 6253557"/>
              <a:gd name="connsiteY3" fmla="*/ 2274997 h 2274997"/>
              <a:gd name="connsiteX4" fmla="*/ 6252686 w 6253557"/>
              <a:gd name="connsiteY4" fmla="*/ 2274997 h 2274997"/>
              <a:gd name="connsiteX5" fmla="*/ 0 w 6253557"/>
              <a:gd name="connsiteY5" fmla="*/ 2274997 h 2274997"/>
              <a:gd name="connsiteX6" fmla="*/ 12651 w 6253557"/>
              <a:gd name="connsiteY6" fmla="*/ 1966741 h 2274997"/>
              <a:gd name="connsiteX7" fmla="*/ 1664313 w 6253557"/>
              <a:gd name="connsiteY7" fmla="*/ 1 h 2274997"/>
              <a:gd name="connsiteX0" fmla="*/ 1664313 w 6253557"/>
              <a:gd name="connsiteY0" fmla="*/ 1 h 2274997"/>
              <a:gd name="connsiteX1" fmla="*/ 4475337 w 6253557"/>
              <a:gd name="connsiteY1" fmla="*/ 0 h 2274997"/>
              <a:gd name="connsiteX2" fmla="*/ 6252685 w 6253557"/>
              <a:gd name="connsiteY2" fmla="*/ 1313191 h 2274997"/>
              <a:gd name="connsiteX3" fmla="*/ 6252686 w 6253557"/>
              <a:gd name="connsiteY3" fmla="*/ 2274997 h 2274997"/>
              <a:gd name="connsiteX4" fmla="*/ 6252686 w 6253557"/>
              <a:gd name="connsiteY4" fmla="*/ 2274997 h 2274997"/>
              <a:gd name="connsiteX5" fmla="*/ 0 w 6253557"/>
              <a:gd name="connsiteY5" fmla="*/ 2274997 h 2274997"/>
              <a:gd name="connsiteX6" fmla="*/ 12651 w 6253557"/>
              <a:gd name="connsiteY6" fmla="*/ 1966741 h 2274997"/>
              <a:gd name="connsiteX7" fmla="*/ 1664313 w 6253557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1756811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1756811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1756811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52862"/>
              <a:gd name="connsiteY0" fmla="*/ 1 h 2274997"/>
              <a:gd name="connsiteX1" fmla="*/ 4475337 w 6252862"/>
              <a:gd name="connsiteY1" fmla="*/ 0 h 2274997"/>
              <a:gd name="connsiteX2" fmla="*/ 6229560 w 6252862"/>
              <a:gd name="connsiteY2" fmla="*/ 1946934 h 2274997"/>
              <a:gd name="connsiteX3" fmla="*/ 6252686 w 6252862"/>
              <a:gd name="connsiteY3" fmla="*/ 2274997 h 2274997"/>
              <a:gd name="connsiteX4" fmla="*/ 6252686 w 6252862"/>
              <a:gd name="connsiteY4" fmla="*/ 2274997 h 2274997"/>
              <a:gd name="connsiteX5" fmla="*/ 0 w 6252862"/>
              <a:gd name="connsiteY5" fmla="*/ 2274997 h 2274997"/>
              <a:gd name="connsiteX6" fmla="*/ 12651 w 6252862"/>
              <a:gd name="connsiteY6" fmla="*/ 1966741 h 2274997"/>
              <a:gd name="connsiteX7" fmla="*/ 1664313 w 6252862"/>
              <a:gd name="connsiteY7" fmla="*/ 1 h 2274997"/>
              <a:gd name="connsiteX0" fmla="*/ 1664313 w 6253107"/>
              <a:gd name="connsiteY0" fmla="*/ 1 h 2274997"/>
              <a:gd name="connsiteX1" fmla="*/ 4475337 w 6253107"/>
              <a:gd name="connsiteY1" fmla="*/ 0 h 2274997"/>
              <a:gd name="connsiteX2" fmla="*/ 6229560 w 6253107"/>
              <a:gd name="connsiteY2" fmla="*/ 1946934 h 2274997"/>
              <a:gd name="connsiteX3" fmla="*/ 6252686 w 6253107"/>
              <a:gd name="connsiteY3" fmla="*/ 2274997 h 2274997"/>
              <a:gd name="connsiteX4" fmla="*/ 6252686 w 6253107"/>
              <a:gd name="connsiteY4" fmla="*/ 2274997 h 2274997"/>
              <a:gd name="connsiteX5" fmla="*/ 0 w 6253107"/>
              <a:gd name="connsiteY5" fmla="*/ 2274997 h 2274997"/>
              <a:gd name="connsiteX6" fmla="*/ 12651 w 6253107"/>
              <a:gd name="connsiteY6" fmla="*/ 1966741 h 2274997"/>
              <a:gd name="connsiteX7" fmla="*/ 1664313 w 6253107"/>
              <a:gd name="connsiteY7" fmla="*/ 1 h 2274997"/>
              <a:gd name="connsiteX0" fmla="*/ 1664313 w 6264850"/>
              <a:gd name="connsiteY0" fmla="*/ 1 h 2274997"/>
              <a:gd name="connsiteX1" fmla="*/ 4475337 w 6264850"/>
              <a:gd name="connsiteY1" fmla="*/ 0 h 2274997"/>
              <a:gd name="connsiteX2" fmla="*/ 6260393 w 6264850"/>
              <a:gd name="connsiteY2" fmla="*/ 2037468 h 2274997"/>
              <a:gd name="connsiteX3" fmla="*/ 6252686 w 6264850"/>
              <a:gd name="connsiteY3" fmla="*/ 2274997 h 2274997"/>
              <a:gd name="connsiteX4" fmla="*/ 6252686 w 6264850"/>
              <a:gd name="connsiteY4" fmla="*/ 2274997 h 2274997"/>
              <a:gd name="connsiteX5" fmla="*/ 0 w 6264850"/>
              <a:gd name="connsiteY5" fmla="*/ 2274997 h 2274997"/>
              <a:gd name="connsiteX6" fmla="*/ 12651 w 6264850"/>
              <a:gd name="connsiteY6" fmla="*/ 1966741 h 2274997"/>
              <a:gd name="connsiteX7" fmla="*/ 1664313 w 6264850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2037468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2037468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60393"/>
              <a:gd name="connsiteY0" fmla="*/ 1 h 2274997"/>
              <a:gd name="connsiteX1" fmla="*/ 4475337 w 6260393"/>
              <a:gd name="connsiteY1" fmla="*/ 0 h 2274997"/>
              <a:gd name="connsiteX2" fmla="*/ 6260393 w 6260393"/>
              <a:gd name="connsiteY2" fmla="*/ 2037468 h 2274997"/>
              <a:gd name="connsiteX3" fmla="*/ 6252686 w 6260393"/>
              <a:gd name="connsiteY3" fmla="*/ 2274997 h 2274997"/>
              <a:gd name="connsiteX4" fmla="*/ 6252686 w 6260393"/>
              <a:gd name="connsiteY4" fmla="*/ 2274997 h 2274997"/>
              <a:gd name="connsiteX5" fmla="*/ 0 w 6260393"/>
              <a:gd name="connsiteY5" fmla="*/ 2274997 h 2274997"/>
              <a:gd name="connsiteX6" fmla="*/ 12651 w 6260393"/>
              <a:gd name="connsiteY6" fmla="*/ 1966741 h 2274997"/>
              <a:gd name="connsiteX7" fmla="*/ 1664313 w 6260393"/>
              <a:gd name="connsiteY7" fmla="*/ 1 h 2274997"/>
              <a:gd name="connsiteX0" fmla="*/ 1664313 w 6260393"/>
              <a:gd name="connsiteY0" fmla="*/ 0 h 2274996"/>
              <a:gd name="connsiteX1" fmla="*/ 4490754 w 6260393"/>
              <a:gd name="connsiteY1" fmla="*/ 90533 h 2274996"/>
              <a:gd name="connsiteX2" fmla="*/ 6260393 w 6260393"/>
              <a:gd name="connsiteY2" fmla="*/ 2037467 h 2274996"/>
              <a:gd name="connsiteX3" fmla="*/ 6252686 w 6260393"/>
              <a:gd name="connsiteY3" fmla="*/ 2274996 h 2274996"/>
              <a:gd name="connsiteX4" fmla="*/ 6252686 w 6260393"/>
              <a:gd name="connsiteY4" fmla="*/ 2274996 h 2274996"/>
              <a:gd name="connsiteX5" fmla="*/ 0 w 6260393"/>
              <a:gd name="connsiteY5" fmla="*/ 2274996 h 2274996"/>
              <a:gd name="connsiteX6" fmla="*/ 12651 w 6260393"/>
              <a:gd name="connsiteY6" fmla="*/ 1966740 h 2274996"/>
              <a:gd name="connsiteX7" fmla="*/ 1664313 w 6260393"/>
              <a:gd name="connsiteY7" fmla="*/ 0 h 2274996"/>
              <a:gd name="connsiteX0" fmla="*/ 1756812 w 6260393"/>
              <a:gd name="connsiteY0" fmla="*/ 0 h 2247835"/>
              <a:gd name="connsiteX1" fmla="*/ 4490754 w 6260393"/>
              <a:gd name="connsiteY1" fmla="*/ 63372 h 2247835"/>
              <a:gd name="connsiteX2" fmla="*/ 6260393 w 6260393"/>
              <a:gd name="connsiteY2" fmla="*/ 2010306 h 2247835"/>
              <a:gd name="connsiteX3" fmla="*/ 6252686 w 6260393"/>
              <a:gd name="connsiteY3" fmla="*/ 2247835 h 2247835"/>
              <a:gd name="connsiteX4" fmla="*/ 6252686 w 6260393"/>
              <a:gd name="connsiteY4" fmla="*/ 2247835 h 2247835"/>
              <a:gd name="connsiteX5" fmla="*/ 0 w 6260393"/>
              <a:gd name="connsiteY5" fmla="*/ 2247835 h 2247835"/>
              <a:gd name="connsiteX6" fmla="*/ 12651 w 6260393"/>
              <a:gd name="connsiteY6" fmla="*/ 1939579 h 2247835"/>
              <a:gd name="connsiteX7" fmla="*/ 1756812 w 6260393"/>
              <a:gd name="connsiteY7" fmla="*/ 0 h 2247835"/>
              <a:gd name="connsiteX0" fmla="*/ 1756812 w 6260393"/>
              <a:gd name="connsiteY0" fmla="*/ 0 h 2247835"/>
              <a:gd name="connsiteX1" fmla="*/ 4490754 w 6260393"/>
              <a:gd name="connsiteY1" fmla="*/ 63372 h 2247835"/>
              <a:gd name="connsiteX2" fmla="*/ 6260393 w 6260393"/>
              <a:gd name="connsiteY2" fmla="*/ 2010306 h 2247835"/>
              <a:gd name="connsiteX3" fmla="*/ 6252686 w 6260393"/>
              <a:gd name="connsiteY3" fmla="*/ 2247835 h 2247835"/>
              <a:gd name="connsiteX4" fmla="*/ 6252686 w 6260393"/>
              <a:gd name="connsiteY4" fmla="*/ 2247835 h 2247835"/>
              <a:gd name="connsiteX5" fmla="*/ 0 w 6260393"/>
              <a:gd name="connsiteY5" fmla="*/ 2247835 h 2247835"/>
              <a:gd name="connsiteX6" fmla="*/ 12651 w 6260393"/>
              <a:gd name="connsiteY6" fmla="*/ 1939579 h 2247835"/>
              <a:gd name="connsiteX7" fmla="*/ 1756812 w 6260393"/>
              <a:gd name="connsiteY7" fmla="*/ 0 h 2247835"/>
              <a:gd name="connsiteX0" fmla="*/ 1756812 w 6260393"/>
              <a:gd name="connsiteY0" fmla="*/ 41532 h 2289367"/>
              <a:gd name="connsiteX1" fmla="*/ 4490754 w 6260393"/>
              <a:gd name="connsiteY1" fmla="*/ 104904 h 2289367"/>
              <a:gd name="connsiteX2" fmla="*/ 6260393 w 6260393"/>
              <a:gd name="connsiteY2" fmla="*/ 2051838 h 2289367"/>
              <a:gd name="connsiteX3" fmla="*/ 6252686 w 6260393"/>
              <a:gd name="connsiteY3" fmla="*/ 2289367 h 2289367"/>
              <a:gd name="connsiteX4" fmla="*/ 6252686 w 6260393"/>
              <a:gd name="connsiteY4" fmla="*/ 2289367 h 2289367"/>
              <a:gd name="connsiteX5" fmla="*/ 0 w 6260393"/>
              <a:gd name="connsiteY5" fmla="*/ 2289367 h 2289367"/>
              <a:gd name="connsiteX6" fmla="*/ 12651 w 6260393"/>
              <a:gd name="connsiteY6" fmla="*/ 1981111 h 2289367"/>
              <a:gd name="connsiteX7" fmla="*/ 1756812 w 6260393"/>
              <a:gd name="connsiteY7" fmla="*/ 41532 h 2289367"/>
              <a:gd name="connsiteX0" fmla="*/ 1741396 w 6260393"/>
              <a:gd name="connsiteY0" fmla="*/ 69331 h 2217578"/>
              <a:gd name="connsiteX1" fmla="*/ 4490754 w 6260393"/>
              <a:gd name="connsiteY1" fmla="*/ 33115 h 2217578"/>
              <a:gd name="connsiteX2" fmla="*/ 6260393 w 6260393"/>
              <a:gd name="connsiteY2" fmla="*/ 1980049 h 2217578"/>
              <a:gd name="connsiteX3" fmla="*/ 6252686 w 6260393"/>
              <a:gd name="connsiteY3" fmla="*/ 2217578 h 2217578"/>
              <a:gd name="connsiteX4" fmla="*/ 6252686 w 6260393"/>
              <a:gd name="connsiteY4" fmla="*/ 2217578 h 2217578"/>
              <a:gd name="connsiteX5" fmla="*/ 0 w 6260393"/>
              <a:gd name="connsiteY5" fmla="*/ 2217578 h 2217578"/>
              <a:gd name="connsiteX6" fmla="*/ 12651 w 6260393"/>
              <a:gd name="connsiteY6" fmla="*/ 1909322 h 2217578"/>
              <a:gd name="connsiteX7" fmla="*/ 1741396 w 6260393"/>
              <a:gd name="connsiteY7" fmla="*/ 69331 h 2217578"/>
              <a:gd name="connsiteX0" fmla="*/ 1741396 w 6260393"/>
              <a:gd name="connsiteY0" fmla="*/ 182873 h 2331120"/>
              <a:gd name="connsiteX1" fmla="*/ 4490754 w 6260393"/>
              <a:gd name="connsiteY1" fmla="*/ 146657 h 2331120"/>
              <a:gd name="connsiteX2" fmla="*/ 6260393 w 6260393"/>
              <a:gd name="connsiteY2" fmla="*/ 2093591 h 2331120"/>
              <a:gd name="connsiteX3" fmla="*/ 6252686 w 6260393"/>
              <a:gd name="connsiteY3" fmla="*/ 2331120 h 2331120"/>
              <a:gd name="connsiteX4" fmla="*/ 6252686 w 6260393"/>
              <a:gd name="connsiteY4" fmla="*/ 2331120 h 2331120"/>
              <a:gd name="connsiteX5" fmla="*/ 0 w 6260393"/>
              <a:gd name="connsiteY5" fmla="*/ 2331120 h 2331120"/>
              <a:gd name="connsiteX6" fmla="*/ 12651 w 6260393"/>
              <a:gd name="connsiteY6" fmla="*/ 2022864 h 2331120"/>
              <a:gd name="connsiteX7" fmla="*/ 1741396 w 6260393"/>
              <a:gd name="connsiteY7" fmla="*/ 182873 h 2331120"/>
              <a:gd name="connsiteX0" fmla="*/ 1741396 w 6260393"/>
              <a:gd name="connsiteY0" fmla="*/ 222077 h 2370324"/>
              <a:gd name="connsiteX1" fmla="*/ 4490754 w 6260393"/>
              <a:gd name="connsiteY1" fmla="*/ 185861 h 2370324"/>
              <a:gd name="connsiteX2" fmla="*/ 6260393 w 6260393"/>
              <a:gd name="connsiteY2" fmla="*/ 2132795 h 2370324"/>
              <a:gd name="connsiteX3" fmla="*/ 6252686 w 6260393"/>
              <a:gd name="connsiteY3" fmla="*/ 2370324 h 2370324"/>
              <a:gd name="connsiteX4" fmla="*/ 6252686 w 6260393"/>
              <a:gd name="connsiteY4" fmla="*/ 2370324 h 2370324"/>
              <a:gd name="connsiteX5" fmla="*/ 0 w 6260393"/>
              <a:gd name="connsiteY5" fmla="*/ 2370324 h 2370324"/>
              <a:gd name="connsiteX6" fmla="*/ 12651 w 6260393"/>
              <a:gd name="connsiteY6" fmla="*/ 2062068 h 2370324"/>
              <a:gd name="connsiteX7" fmla="*/ 1741396 w 6260393"/>
              <a:gd name="connsiteY7" fmla="*/ 222077 h 2370324"/>
              <a:gd name="connsiteX0" fmla="*/ 1494729 w 6260393"/>
              <a:gd name="connsiteY0" fmla="*/ 329343 h 2278414"/>
              <a:gd name="connsiteX1" fmla="*/ 4490754 w 6260393"/>
              <a:gd name="connsiteY1" fmla="*/ 93951 h 2278414"/>
              <a:gd name="connsiteX2" fmla="*/ 6260393 w 6260393"/>
              <a:gd name="connsiteY2" fmla="*/ 2040885 h 2278414"/>
              <a:gd name="connsiteX3" fmla="*/ 6252686 w 6260393"/>
              <a:gd name="connsiteY3" fmla="*/ 2278414 h 2278414"/>
              <a:gd name="connsiteX4" fmla="*/ 6252686 w 6260393"/>
              <a:gd name="connsiteY4" fmla="*/ 2278414 h 2278414"/>
              <a:gd name="connsiteX5" fmla="*/ 0 w 6260393"/>
              <a:gd name="connsiteY5" fmla="*/ 2278414 h 2278414"/>
              <a:gd name="connsiteX6" fmla="*/ 12651 w 6260393"/>
              <a:gd name="connsiteY6" fmla="*/ 1970158 h 2278414"/>
              <a:gd name="connsiteX7" fmla="*/ 1494729 w 6260393"/>
              <a:gd name="connsiteY7" fmla="*/ 329343 h 2278414"/>
              <a:gd name="connsiteX0" fmla="*/ 1494729 w 6260393"/>
              <a:gd name="connsiteY0" fmla="*/ 237500 h 2186571"/>
              <a:gd name="connsiteX1" fmla="*/ 4691171 w 6260393"/>
              <a:gd name="connsiteY1" fmla="*/ 165071 h 2186571"/>
              <a:gd name="connsiteX2" fmla="*/ 6260393 w 6260393"/>
              <a:gd name="connsiteY2" fmla="*/ 1949042 h 2186571"/>
              <a:gd name="connsiteX3" fmla="*/ 6252686 w 6260393"/>
              <a:gd name="connsiteY3" fmla="*/ 2186571 h 2186571"/>
              <a:gd name="connsiteX4" fmla="*/ 6252686 w 6260393"/>
              <a:gd name="connsiteY4" fmla="*/ 2186571 h 2186571"/>
              <a:gd name="connsiteX5" fmla="*/ 0 w 6260393"/>
              <a:gd name="connsiteY5" fmla="*/ 2186571 h 2186571"/>
              <a:gd name="connsiteX6" fmla="*/ 12651 w 6260393"/>
              <a:gd name="connsiteY6" fmla="*/ 1878315 h 2186571"/>
              <a:gd name="connsiteX7" fmla="*/ 1494729 w 6260393"/>
              <a:gd name="connsiteY7" fmla="*/ 237500 h 2186571"/>
              <a:gd name="connsiteX0" fmla="*/ 1502437 w 6260393"/>
              <a:gd name="connsiteY0" fmla="*/ 214960 h 2218352"/>
              <a:gd name="connsiteX1" fmla="*/ 4691171 w 6260393"/>
              <a:gd name="connsiteY1" fmla="*/ 196852 h 2218352"/>
              <a:gd name="connsiteX2" fmla="*/ 6260393 w 6260393"/>
              <a:gd name="connsiteY2" fmla="*/ 1980823 h 2218352"/>
              <a:gd name="connsiteX3" fmla="*/ 6252686 w 6260393"/>
              <a:gd name="connsiteY3" fmla="*/ 2218352 h 2218352"/>
              <a:gd name="connsiteX4" fmla="*/ 6252686 w 6260393"/>
              <a:gd name="connsiteY4" fmla="*/ 2218352 h 2218352"/>
              <a:gd name="connsiteX5" fmla="*/ 0 w 6260393"/>
              <a:gd name="connsiteY5" fmla="*/ 2218352 h 2218352"/>
              <a:gd name="connsiteX6" fmla="*/ 12651 w 6260393"/>
              <a:gd name="connsiteY6" fmla="*/ 1910096 h 2218352"/>
              <a:gd name="connsiteX7" fmla="*/ 1502437 w 6260393"/>
              <a:gd name="connsiteY7" fmla="*/ 214960 h 22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93" h="2218352">
                <a:moveTo>
                  <a:pt x="1502437" y="214960"/>
                </a:moveTo>
                <a:cubicBezTo>
                  <a:pt x="3076669" y="-162268"/>
                  <a:pt x="3556315" y="39926"/>
                  <a:pt x="4691171" y="196852"/>
                </a:cubicBezTo>
                <a:cubicBezTo>
                  <a:pt x="5532856" y="906187"/>
                  <a:pt x="5117462" y="393304"/>
                  <a:pt x="6260393" y="1980823"/>
                </a:cubicBezTo>
                <a:cubicBezTo>
                  <a:pt x="6249667" y="2210890"/>
                  <a:pt x="6255704" y="1698574"/>
                  <a:pt x="6252686" y="2218352"/>
                </a:cubicBezTo>
                <a:lnTo>
                  <a:pt x="6252686" y="2218352"/>
                </a:lnTo>
                <a:lnTo>
                  <a:pt x="0" y="2218352"/>
                </a:lnTo>
                <a:lnTo>
                  <a:pt x="12651" y="1910096"/>
                </a:lnTo>
                <a:cubicBezTo>
                  <a:pt x="501538" y="1393336"/>
                  <a:pt x="772160" y="894682"/>
                  <a:pt x="1502437" y="2149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2">
            <a:extLst>
              <a:ext uri="{FF2B5EF4-FFF2-40B4-BE49-F238E27FC236}">
                <a16:creationId xmlns:a16="http://schemas.microsoft.com/office/drawing/2014/main" xmlns="" id="{80B5E8FE-7FDE-41FB-A9CD-4E0B4439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710238"/>
            <a:ext cx="4464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Министр здравоохранения Архангельской области</a:t>
            </a:r>
          </a:p>
          <a:p>
            <a:pPr algn="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А.С. </a:t>
            </a:r>
            <a:r>
              <a:rPr lang="ru-RU" altLang="ru-RU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Герштанский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Rectangle 1">
            <a:extLst>
              <a:ext uri="{FF2B5EF4-FFF2-40B4-BE49-F238E27FC236}">
                <a16:creationId xmlns:a16="http://schemas.microsoft.com/office/drawing/2014/main" xmlns="" id="{8A32F944-9282-49C1-B5FE-8C423E7C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4825"/>
            <a:ext cx="1219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Отчет </a:t>
            </a:r>
          </a:p>
          <a:p>
            <a:pPr algn="ctr"/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о реализации в 2022 году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государственной программы </a:t>
            </a:r>
          </a:p>
          <a:p>
            <a:pPr algn="ctr" eaLnBrk="0" hangingPunct="0"/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Архангельской области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ru-RU" altLang="ru-RU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«Развитие здравоохранения Архангельской области»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7175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DAEEEDFD-3324-499F-AFD8-CF07160F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38" y="522288"/>
            <a:ext cx="19653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4">
            <a:extLst>
              <a:ext uri="{FF2B5EF4-FFF2-40B4-BE49-F238E27FC236}">
                <a16:creationId xmlns:a16="http://schemas.microsoft.com/office/drawing/2014/main" xmlns="" id="{53FD80F8-42BA-40C9-8BB5-16A9F599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2700"/>
            <a:ext cx="1219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100" dirty="0">
                <a:solidFill>
                  <a:srgbClr val="000000"/>
                </a:solidFill>
                <a:latin typeface="Arial" panose="020B0604020202020204" pitchFamily="34" charset="0"/>
              </a:rPr>
              <a:t>г. Архангельск</a:t>
            </a:r>
          </a:p>
          <a:p>
            <a:pPr algn="ctr"/>
            <a:r>
              <a:rPr lang="ru-RU" altLang="ru-RU" sz="1100" dirty="0">
                <a:solidFill>
                  <a:srgbClr val="000000"/>
                </a:solidFill>
                <a:latin typeface="Arial" panose="020B0604020202020204" pitchFamily="34" charset="0"/>
              </a:rPr>
              <a:t>23 мая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FB3B2BD1-3D4A-BEA0-7713-7214FDE7055F}"/>
              </a:ext>
            </a:extLst>
          </p:cNvPr>
          <p:cNvGrpSpPr/>
          <p:nvPr/>
        </p:nvGrpSpPr>
        <p:grpSpPr>
          <a:xfrm>
            <a:off x="4321289" y="1579404"/>
            <a:ext cx="3497371" cy="2866456"/>
            <a:chOff x="-8079556" y="-5266701"/>
            <a:chExt cx="5045155" cy="4527043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xmlns="" id="{AFA4F823-9143-591A-8E01-A6E54F0FA1A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-7982616" y="-5232275"/>
              <a:ext cx="4948215" cy="4492617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D255A56C-88B7-C82B-A3E8-9F1F49AE5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94565" l="1389" r="98333">
                          <a14:foregroundMark x1="63333" y1="79348" x2="75000" y2="74457"/>
                          <a14:foregroundMark x1="78333" y1="23913" x2="87500" y2="36413"/>
                          <a14:foregroundMark x1="60833" y1="87500" x2="85556" y2="75543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6" t="8255" r="4714" b="11853"/>
            <a:stretch/>
          </p:blipFill>
          <p:spPr>
            <a:xfrm>
              <a:off x="-8079556" y="-5266701"/>
              <a:ext cx="5045155" cy="4527043"/>
            </a:xfrm>
            <a:prstGeom prst="donut">
              <a:avLst>
                <a:gd name="adj" fmla="val 6213"/>
              </a:avLst>
            </a:prstGeom>
          </p:spPr>
        </p:pic>
      </p:grp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4CEEE78-BD45-E9A3-51B5-A2935DA030FF}"/>
              </a:ext>
            </a:extLst>
          </p:cNvPr>
          <p:cNvSpPr/>
          <p:nvPr/>
        </p:nvSpPr>
        <p:spPr>
          <a:xfrm>
            <a:off x="4677280" y="1700838"/>
            <a:ext cx="3076162" cy="2623588"/>
          </a:xfrm>
          <a:prstGeom prst="ellipse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</p:txBody>
      </p:sp>
      <p:pic>
        <p:nvPicPr>
          <p:cNvPr id="74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96525D48-8450-9D47-A958-7D0395C0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4" y="65006"/>
            <a:ext cx="1114579" cy="11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7413E636-42B7-3678-E7D1-83B89230DDDE}"/>
              </a:ext>
            </a:extLst>
          </p:cNvPr>
          <p:cNvGrpSpPr/>
          <p:nvPr/>
        </p:nvGrpSpPr>
        <p:grpSpPr>
          <a:xfrm>
            <a:off x="10864764" y="0"/>
            <a:ext cx="1080121" cy="1015663"/>
            <a:chOff x="179510" y="208356"/>
            <a:chExt cx="1080121" cy="1015663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8FC6FF1E-BE16-25B6-F5BB-FB16798211E1}"/>
                </a:ext>
              </a:extLst>
            </p:cNvPr>
            <p:cNvSpPr/>
            <p:nvPr/>
          </p:nvSpPr>
          <p:spPr>
            <a:xfrm>
              <a:off x="179511" y="208356"/>
              <a:ext cx="10801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ru-RU" sz="6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32D1DF94-3808-B323-94C5-75F8FE2E1FD8}"/>
                </a:ext>
              </a:extLst>
            </p:cNvPr>
            <p:cNvSpPr/>
            <p:nvPr/>
          </p:nvSpPr>
          <p:spPr>
            <a:xfrm>
              <a:off x="179510" y="1008991"/>
              <a:ext cx="108012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ПОДПРОГРАММА</a:t>
              </a:r>
              <a:endParaRPr lang="ru-RU"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1FD402BE-3798-B11E-1F97-6AA111632639}"/>
              </a:ext>
            </a:extLst>
          </p:cNvPr>
          <p:cNvSpPr/>
          <p:nvPr/>
        </p:nvSpPr>
        <p:spPr>
          <a:xfrm>
            <a:off x="25603" y="56242"/>
            <a:ext cx="12166397" cy="1384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F305B371-A7D4-5BE9-52F5-3E0DF1535569}"/>
              </a:ext>
            </a:extLst>
          </p:cNvPr>
          <p:cNvSpPr txBox="1">
            <a:spLocks/>
          </p:cNvSpPr>
          <p:nvPr/>
        </p:nvSpPr>
        <p:spPr bwMode="auto">
          <a:xfrm>
            <a:off x="0" y="5131436"/>
            <a:ext cx="12192000" cy="4165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01B01D99-2506-780F-7EA3-A745467FE19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520229"/>
          <a:ext cx="9144000" cy="126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(освоено)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Федеральный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7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56DABE3-8A0C-D9DD-4A09-96F071ACCE87}"/>
              </a:ext>
            </a:extLst>
          </p:cNvPr>
          <p:cNvSpPr/>
          <p:nvPr/>
        </p:nvSpPr>
        <p:spPr>
          <a:xfrm>
            <a:off x="5036306" y="1052817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Доработка РС ЕИСЗ АО в соответствии с задачами 2022 г.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5C14B91-2C91-A099-1F35-10E7A59412D2}"/>
              </a:ext>
            </a:extLst>
          </p:cNvPr>
          <p:cNvSpPr/>
          <p:nvPr/>
        </p:nvSpPr>
        <p:spPr>
          <a:xfrm>
            <a:off x="7753442" y="1898583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Модернизация МИС медицинских организаций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FB1883B-F5DC-996F-F60F-E49BD6E62C6D}"/>
              </a:ext>
            </a:extLst>
          </p:cNvPr>
          <p:cNvSpPr/>
          <p:nvPr/>
        </p:nvSpPr>
        <p:spPr>
          <a:xfrm>
            <a:off x="2388557" y="1898583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информационной безопасности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9CA3969-476C-9D4B-6D30-581C4E3DAEB8}"/>
              </a:ext>
            </a:extLst>
          </p:cNvPr>
          <p:cNvSpPr/>
          <p:nvPr/>
        </p:nvSpPr>
        <p:spPr>
          <a:xfrm>
            <a:off x="2470289" y="3411386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функциональности сервиса «ТМК»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F995659-78EB-BF7D-E93C-47A5558FC0E9}"/>
              </a:ext>
            </a:extLst>
          </p:cNvPr>
          <p:cNvSpPr/>
          <p:nvPr/>
        </p:nvSpPr>
        <p:spPr>
          <a:xfrm>
            <a:off x="7730682" y="3341115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Поставка серверного оборудования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101B2AA-4154-F304-7877-66CD4AE60294}"/>
              </a:ext>
            </a:extLst>
          </p:cNvPr>
          <p:cNvSpPr/>
          <p:nvPr/>
        </p:nvSpPr>
        <p:spPr>
          <a:xfrm>
            <a:off x="5069621" y="4103614"/>
            <a:ext cx="2067339" cy="1053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Внедрение функционала «Электронный рецепт»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75F135D-E78B-41C6-9EF2-28BE12E30166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информатизации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8817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3031246C-B5CF-400C-873C-25BB324F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Группа 58">
            <a:extLst>
              <a:ext uri="{FF2B5EF4-FFF2-40B4-BE49-F238E27FC236}">
                <a16:creationId xmlns:a16="http://schemas.microsoft.com/office/drawing/2014/main" xmlns="" id="{571C2BD9-2ABD-465C-AEBC-2F5F6E645F81}"/>
              </a:ext>
            </a:extLst>
          </p:cNvPr>
          <p:cNvGrpSpPr>
            <a:grpSpLocks/>
          </p:cNvGrpSpPr>
          <p:nvPr/>
        </p:nvGrpSpPr>
        <p:grpSpPr bwMode="auto">
          <a:xfrm>
            <a:off x="10758488" y="0"/>
            <a:ext cx="1385887" cy="1016000"/>
            <a:chOff x="72500" y="208356"/>
            <a:chExt cx="1386451" cy="1015663"/>
          </a:xfrm>
        </p:grpSpPr>
        <p:sp>
          <p:nvSpPr>
            <p:cNvPr id="17456" name="Прямоугольник 59">
              <a:extLst>
                <a:ext uri="{FF2B5EF4-FFF2-40B4-BE49-F238E27FC236}">
                  <a16:creationId xmlns:a16="http://schemas.microsoft.com/office/drawing/2014/main" xmlns="" id="{24B0BBDE-9EB1-4FBE-B2ED-827A648B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0" y="208356"/>
              <a:ext cx="138645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endParaRPr lang="ru-RU" altLang="ru-RU" sz="1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7" name="Прямоугольник 60">
              <a:extLst>
                <a:ext uri="{FF2B5EF4-FFF2-40B4-BE49-F238E27FC236}">
                  <a16:creationId xmlns:a16="http://schemas.microsoft.com/office/drawing/2014/main" xmlns="" id="{E89F10AE-E237-4C7F-9EBC-AC3453EA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AC53263-7E22-495F-83D5-3C50DD70C1B7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планирования Архангельской области</a:t>
            </a:r>
          </a:p>
        </p:txBody>
      </p:sp>
      <p:sp>
        <p:nvSpPr>
          <p:cNvPr id="17413" name="Заголовок 1">
            <a:extLst>
              <a:ext uri="{FF2B5EF4-FFF2-40B4-BE49-F238E27FC236}">
                <a16:creationId xmlns:a16="http://schemas.microsoft.com/office/drawing/2014/main" xmlns="" id="{0E6FE222-717C-428A-8ACB-F3CE082D5DB0}"/>
              </a:ext>
            </a:extLst>
          </p:cNvPr>
          <p:cNvSpPr txBox="1">
            <a:spLocks/>
          </p:cNvSpPr>
          <p:nvPr/>
        </p:nvSpPr>
        <p:spPr bwMode="auto">
          <a:xfrm>
            <a:off x="-4763" y="5065713"/>
            <a:ext cx="1219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C319E4BA-C92D-4BEF-8C14-DBFBBAA4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827258"/>
              </p:ext>
            </p:extLst>
          </p:nvPr>
        </p:nvGraphicFramePr>
        <p:xfrm>
          <a:off x="1524000" y="5448300"/>
          <a:ext cx="9144000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4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0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4 836,1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4 629,4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11 973,7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11 928,0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16 809,8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16 557,4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7441" name="Группа 47">
            <a:extLst>
              <a:ext uri="{FF2B5EF4-FFF2-40B4-BE49-F238E27FC236}">
                <a16:creationId xmlns:a16="http://schemas.microsoft.com/office/drawing/2014/main" xmlns="" id="{6C395C9F-7E58-4E63-A7D8-E8F4D80B85E8}"/>
              </a:ext>
            </a:extLst>
          </p:cNvPr>
          <p:cNvGrpSpPr>
            <a:grpSpLocks/>
          </p:cNvGrpSpPr>
          <p:nvPr/>
        </p:nvGrpSpPr>
        <p:grpSpPr bwMode="auto">
          <a:xfrm>
            <a:off x="9607550" y="1906588"/>
            <a:ext cx="2551113" cy="2254250"/>
            <a:chOff x="2060937" y="1633002"/>
            <a:chExt cx="1512000" cy="151249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C941A50A-36D1-46A5-851D-A4CE157B2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2786" t="8255" r="4714" b="11853"/>
            <a:stretch/>
          </p:blipFill>
          <p:spPr>
            <a:xfrm>
              <a:off x="2190062" y="1742558"/>
              <a:ext cx="1304715" cy="1303200"/>
            </a:xfrm>
            <a:prstGeom prst="donut">
              <a:avLst>
                <a:gd name="adj" fmla="val 6213"/>
              </a:avLst>
            </a:prstGeom>
          </p:spPr>
        </p:pic>
        <p:grpSp>
          <p:nvGrpSpPr>
            <p:cNvPr id="17453" name="Группа 51">
              <a:extLst>
                <a:ext uri="{FF2B5EF4-FFF2-40B4-BE49-F238E27FC236}">
                  <a16:creationId xmlns:a16="http://schemas.microsoft.com/office/drawing/2014/main" xmlns="" id="{86F04DF1-45DE-4996-A659-E14EF8550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37" y="1633002"/>
              <a:ext cx="1512000" cy="1512494"/>
              <a:chOff x="2060937" y="1633002"/>
              <a:chExt cx="1512000" cy="1512494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5730EE21-27CA-4810-A4D4-2A0A62FE558B}"/>
                  </a:ext>
                </a:extLst>
              </p:cNvPr>
              <p:cNvSpPr/>
              <p:nvPr/>
            </p:nvSpPr>
            <p:spPr>
              <a:xfrm>
                <a:off x="2089164" y="1633002"/>
                <a:ext cx="1483773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xmlns="" id="{2BE7DD19-BB28-4868-82D6-160EFEF66C7F}"/>
                  </a:ext>
                </a:extLst>
              </p:cNvPr>
              <p:cNvSpPr/>
              <p:nvPr/>
            </p:nvSpPr>
            <p:spPr>
              <a:xfrm rot="21408484">
                <a:off x="2060937" y="1876918"/>
                <a:ext cx="254980" cy="879803"/>
              </a:xfrm>
              <a:custGeom>
                <a:avLst/>
                <a:gdLst>
                  <a:gd name="connsiteX0" fmla="*/ 236424 w 286666"/>
                  <a:gd name="connsiteY0" fmla="*/ 0 h 969666"/>
                  <a:gd name="connsiteX1" fmla="*/ 281641 w 286666"/>
                  <a:gd name="connsiteY1" fmla="*/ 80387 h 969666"/>
                  <a:gd name="connsiteX2" fmla="*/ 271593 w 286666"/>
                  <a:gd name="connsiteY2" fmla="*/ 95459 h 969666"/>
                  <a:gd name="connsiteX3" fmla="*/ 266569 w 286666"/>
                  <a:gd name="connsiteY3" fmla="*/ 110532 h 969666"/>
                  <a:gd name="connsiteX4" fmla="*/ 251496 w 286666"/>
                  <a:gd name="connsiteY4" fmla="*/ 120580 h 969666"/>
                  <a:gd name="connsiteX5" fmla="*/ 241448 w 286666"/>
                  <a:gd name="connsiteY5" fmla="*/ 130629 h 969666"/>
                  <a:gd name="connsiteX6" fmla="*/ 226375 w 286666"/>
                  <a:gd name="connsiteY6" fmla="*/ 160774 h 969666"/>
                  <a:gd name="connsiteX7" fmla="*/ 216327 w 286666"/>
                  <a:gd name="connsiteY7" fmla="*/ 185895 h 969666"/>
                  <a:gd name="connsiteX8" fmla="*/ 191206 w 286666"/>
                  <a:gd name="connsiteY8" fmla="*/ 256233 h 969666"/>
                  <a:gd name="connsiteX9" fmla="*/ 156037 w 286666"/>
                  <a:gd name="connsiteY9" fmla="*/ 321547 h 969666"/>
                  <a:gd name="connsiteX10" fmla="*/ 140964 w 286666"/>
                  <a:gd name="connsiteY10" fmla="*/ 356717 h 969666"/>
                  <a:gd name="connsiteX11" fmla="*/ 130916 w 286666"/>
                  <a:gd name="connsiteY11" fmla="*/ 376813 h 969666"/>
                  <a:gd name="connsiteX12" fmla="*/ 125892 w 286666"/>
                  <a:gd name="connsiteY12" fmla="*/ 401934 h 969666"/>
                  <a:gd name="connsiteX13" fmla="*/ 110819 w 286666"/>
                  <a:gd name="connsiteY13" fmla="*/ 447152 h 969666"/>
                  <a:gd name="connsiteX14" fmla="*/ 90723 w 286666"/>
                  <a:gd name="connsiteY14" fmla="*/ 517490 h 969666"/>
                  <a:gd name="connsiteX15" fmla="*/ 100771 w 286666"/>
                  <a:gd name="connsiteY15" fmla="*/ 874207 h 969666"/>
                  <a:gd name="connsiteX16" fmla="*/ 105795 w 286666"/>
                  <a:gd name="connsiteY16" fmla="*/ 899327 h 969666"/>
                  <a:gd name="connsiteX17" fmla="*/ 100771 w 286666"/>
                  <a:gd name="connsiteY17" fmla="*/ 964642 h 969666"/>
                  <a:gd name="connsiteX18" fmla="*/ 85698 w 286666"/>
                  <a:gd name="connsiteY18" fmla="*/ 969666 h 969666"/>
                  <a:gd name="connsiteX19" fmla="*/ 45505 w 286666"/>
                  <a:gd name="connsiteY19" fmla="*/ 964642 h 969666"/>
                  <a:gd name="connsiteX20" fmla="*/ 35457 w 286666"/>
                  <a:gd name="connsiteY20" fmla="*/ 944545 h 969666"/>
                  <a:gd name="connsiteX21" fmla="*/ 25408 w 286666"/>
                  <a:gd name="connsiteY21" fmla="*/ 899327 h 969666"/>
                  <a:gd name="connsiteX22" fmla="*/ 10336 w 286666"/>
                  <a:gd name="connsiteY22" fmla="*/ 864158 h 969666"/>
                  <a:gd name="connsiteX23" fmla="*/ 287 w 286666"/>
                  <a:gd name="connsiteY23" fmla="*/ 612949 h 969666"/>
                  <a:gd name="connsiteX24" fmla="*/ 10336 w 286666"/>
                  <a:gd name="connsiteY24" fmla="*/ 316523 h 969666"/>
                  <a:gd name="connsiteX25" fmla="*/ 15360 w 286666"/>
                  <a:gd name="connsiteY25" fmla="*/ 301451 h 969666"/>
                  <a:gd name="connsiteX26" fmla="*/ 30433 w 286666"/>
                  <a:gd name="connsiteY26" fmla="*/ 241160 h 969666"/>
                  <a:gd name="connsiteX27" fmla="*/ 40481 w 286666"/>
                  <a:gd name="connsiteY27" fmla="*/ 155749 h 969666"/>
                  <a:gd name="connsiteX28" fmla="*/ 60578 w 286666"/>
                  <a:gd name="connsiteY28" fmla="*/ 115556 h 969666"/>
                  <a:gd name="connsiteX29" fmla="*/ 85698 w 286666"/>
                  <a:gd name="connsiteY29" fmla="*/ 70338 h 969666"/>
                  <a:gd name="connsiteX30" fmla="*/ 95747 w 286666"/>
                  <a:gd name="connsiteY30" fmla="*/ 50242 h 969666"/>
                  <a:gd name="connsiteX31" fmla="*/ 125892 w 286666"/>
                  <a:gd name="connsiteY31" fmla="*/ 40193 h 969666"/>
                  <a:gd name="connsiteX32" fmla="*/ 161061 w 286666"/>
                  <a:gd name="connsiteY32" fmla="*/ 25121 h 969666"/>
                  <a:gd name="connsiteX33" fmla="*/ 191206 w 286666"/>
                  <a:gd name="connsiteY33" fmla="*/ 15073 h 969666"/>
                  <a:gd name="connsiteX34" fmla="*/ 236424 w 286666"/>
                  <a:gd name="connsiteY34" fmla="*/ 0 h 96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6666" h="969666">
                    <a:moveTo>
                      <a:pt x="236424" y="0"/>
                    </a:moveTo>
                    <a:cubicBezTo>
                      <a:pt x="270773" y="41218"/>
                      <a:pt x="298374" y="41346"/>
                      <a:pt x="281641" y="80387"/>
                    </a:cubicBezTo>
                    <a:cubicBezTo>
                      <a:pt x="279262" y="85937"/>
                      <a:pt x="274942" y="90435"/>
                      <a:pt x="271593" y="95459"/>
                    </a:cubicBezTo>
                    <a:cubicBezTo>
                      <a:pt x="269918" y="100483"/>
                      <a:pt x="269877" y="106396"/>
                      <a:pt x="266569" y="110532"/>
                    </a:cubicBezTo>
                    <a:cubicBezTo>
                      <a:pt x="262797" y="115247"/>
                      <a:pt x="256211" y="116808"/>
                      <a:pt x="251496" y="120580"/>
                    </a:cubicBezTo>
                    <a:cubicBezTo>
                      <a:pt x="247797" y="123539"/>
                      <a:pt x="244797" y="127279"/>
                      <a:pt x="241448" y="130629"/>
                    </a:cubicBezTo>
                    <a:cubicBezTo>
                      <a:pt x="228819" y="168515"/>
                      <a:pt x="245856" y="121813"/>
                      <a:pt x="226375" y="160774"/>
                    </a:cubicBezTo>
                    <a:cubicBezTo>
                      <a:pt x="222342" y="168841"/>
                      <a:pt x="219409" y="177419"/>
                      <a:pt x="216327" y="185895"/>
                    </a:cubicBezTo>
                    <a:cubicBezTo>
                      <a:pt x="205319" y="216169"/>
                      <a:pt x="205183" y="224287"/>
                      <a:pt x="191206" y="256233"/>
                    </a:cubicBezTo>
                    <a:cubicBezTo>
                      <a:pt x="171540" y="301182"/>
                      <a:pt x="175687" y="286175"/>
                      <a:pt x="156037" y="321547"/>
                    </a:cubicBezTo>
                    <a:cubicBezTo>
                      <a:pt x="135211" y="359036"/>
                      <a:pt x="154305" y="325590"/>
                      <a:pt x="140964" y="356717"/>
                    </a:cubicBezTo>
                    <a:cubicBezTo>
                      <a:pt x="138014" y="363601"/>
                      <a:pt x="134265" y="370114"/>
                      <a:pt x="130916" y="376813"/>
                    </a:cubicBezTo>
                    <a:cubicBezTo>
                      <a:pt x="129241" y="385187"/>
                      <a:pt x="128238" y="393723"/>
                      <a:pt x="125892" y="401934"/>
                    </a:cubicBezTo>
                    <a:cubicBezTo>
                      <a:pt x="121527" y="417211"/>
                      <a:pt x="113935" y="431572"/>
                      <a:pt x="110819" y="447152"/>
                    </a:cubicBezTo>
                    <a:cubicBezTo>
                      <a:pt x="102679" y="487852"/>
                      <a:pt x="108495" y="464172"/>
                      <a:pt x="90723" y="517490"/>
                    </a:cubicBezTo>
                    <a:cubicBezTo>
                      <a:pt x="91885" y="589529"/>
                      <a:pt x="84879" y="762962"/>
                      <a:pt x="100771" y="874207"/>
                    </a:cubicBezTo>
                    <a:cubicBezTo>
                      <a:pt x="101979" y="882660"/>
                      <a:pt x="104120" y="890954"/>
                      <a:pt x="105795" y="899327"/>
                    </a:cubicBezTo>
                    <a:cubicBezTo>
                      <a:pt x="104120" y="921099"/>
                      <a:pt x="106770" y="943646"/>
                      <a:pt x="100771" y="964642"/>
                    </a:cubicBezTo>
                    <a:cubicBezTo>
                      <a:pt x="99316" y="969734"/>
                      <a:pt x="90994" y="969666"/>
                      <a:pt x="85698" y="969666"/>
                    </a:cubicBezTo>
                    <a:cubicBezTo>
                      <a:pt x="72196" y="969666"/>
                      <a:pt x="58903" y="966317"/>
                      <a:pt x="45505" y="964642"/>
                    </a:cubicBezTo>
                    <a:cubicBezTo>
                      <a:pt x="42156" y="957943"/>
                      <a:pt x="38087" y="951558"/>
                      <a:pt x="35457" y="944545"/>
                    </a:cubicBezTo>
                    <a:cubicBezTo>
                      <a:pt x="25803" y="918800"/>
                      <a:pt x="34952" y="927959"/>
                      <a:pt x="25408" y="899327"/>
                    </a:cubicBezTo>
                    <a:cubicBezTo>
                      <a:pt x="21375" y="887227"/>
                      <a:pt x="15360" y="875881"/>
                      <a:pt x="10336" y="864158"/>
                    </a:cubicBezTo>
                    <a:cubicBezTo>
                      <a:pt x="2205" y="766581"/>
                      <a:pt x="-1038" y="741460"/>
                      <a:pt x="287" y="612949"/>
                    </a:cubicBezTo>
                    <a:cubicBezTo>
                      <a:pt x="1306" y="514089"/>
                      <a:pt x="5558" y="415273"/>
                      <a:pt x="10336" y="316523"/>
                    </a:cubicBezTo>
                    <a:cubicBezTo>
                      <a:pt x="10592" y="311233"/>
                      <a:pt x="13995" y="306568"/>
                      <a:pt x="15360" y="301451"/>
                    </a:cubicBezTo>
                    <a:cubicBezTo>
                      <a:pt x="20698" y="281435"/>
                      <a:pt x="25409" y="261257"/>
                      <a:pt x="30433" y="241160"/>
                    </a:cubicBezTo>
                    <a:cubicBezTo>
                      <a:pt x="32426" y="221232"/>
                      <a:pt x="36039" y="177961"/>
                      <a:pt x="40481" y="155749"/>
                    </a:cubicBezTo>
                    <a:cubicBezTo>
                      <a:pt x="44257" y="136867"/>
                      <a:pt x="50775" y="135161"/>
                      <a:pt x="60578" y="115556"/>
                    </a:cubicBezTo>
                    <a:cubicBezTo>
                      <a:pt x="104887" y="26939"/>
                      <a:pt x="36292" y="149386"/>
                      <a:pt x="85698" y="70338"/>
                    </a:cubicBezTo>
                    <a:cubicBezTo>
                      <a:pt x="89667" y="63987"/>
                      <a:pt x="89755" y="54736"/>
                      <a:pt x="95747" y="50242"/>
                    </a:cubicBezTo>
                    <a:cubicBezTo>
                      <a:pt x="104221" y="43887"/>
                      <a:pt x="117079" y="46068"/>
                      <a:pt x="125892" y="40193"/>
                    </a:cubicBezTo>
                    <a:cubicBezTo>
                      <a:pt x="149804" y="24252"/>
                      <a:pt x="131567" y="33969"/>
                      <a:pt x="161061" y="25121"/>
                    </a:cubicBezTo>
                    <a:cubicBezTo>
                      <a:pt x="171206" y="22078"/>
                      <a:pt x="180614" y="15073"/>
                      <a:pt x="191206" y="15073"/>
                    </a:cubicBezTo>
                    <a:lnTo>
                      <a:pt x="236424" y="0"/>
                    </a:lnTo>
                    <a:close/>
                  </a:path>
                </a:pathLst>
              </a:custGeom>
              <a:solidFill>
                <a:srgbClr val="F1F9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442" name="Рисунок 23">
            <a:extLst>
              <a:ext uri="{FF2B5EF4-FFF2-40B4-BE49-F238E27FC236}">
                <a16:creationId xmlns:a16="http://schemas.microsoft.com/office/drawing/2014/main" xmlns="" id="{AA5A516C-7B39-4609-A2A0-F8DB1E20E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17613"/>
            <a:ext cx="26812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3">
            <a:extLst>
              <a:ext uri="{FF2B5EF4-FFF2-40B4-BE49-F238E27FC236}">
                <a16:creationId xmlns:a16="http://schemas.microsoft.com/office/drawing/2014/main" xmlns="" id="{C2A4509C-CAA5-4050-82EE-22ED2122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5" y="2833688"/>
            <a:ext cx="26812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Рисунок 25">
            <a:extLst>
              <a:ext uri="{FF2B5EF4-FFF2-40B4-BE49-F238E27FC236}">
                <a16:creationId xmlns:a16="http://schemas.microsoft.com/office/drawing/2014/main" xmlns="" id="{7012ACF8-E813-45C1-B902-61CD3BC5D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805238"/>
            <a:ext cx="22383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5" name="Прямоугольник 26">
            <a:extLst>
              <a:ext uri="{FF2B5EF4-FFF2-40B4-BE49-F238E27FC236}">
                <a16:creationId xmlns:a16="http://schemas.microsoft.com/office/drawing/2014/main" xmlns="" id="{0C352363-93FB-42F9-9885-1D041987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481138"/>
            <a:ext cx="3617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200"/>
              </a:spcAft>
            </a:pPr>
            <a:r>
              <a:rPr lang="ru-RU" altLang="ru-RU" sz="1400">
                <a:latin typeface="Arial" panose="020B0604020202020204" pitchFamily="34" charset="0"/>
              </a:rPr>
              <a:t>Завершено строительство поликлиники ГБУЗ АО «Мезенская ЦРБ» (получено разрешение на ввод 30.12.2022 года). </a:t>
            </a:r>
          </a:p>
        </p:txBody>
      </p:sp>
      <p:sp>
        <p:nvSpPr>
          <p:cNvPr id="17446" name="Прямоугольник 27">
            <a:extLst>
              <a:ext uri="{FF2B5EF4-FFF2-40B4-BE49-F238E27FC236}">
                <a16:creationId xmlns:a16="http://schemas.microsoft.com/office/drawing/2014/main" xmlns="" id="{FD07C8CD-5B78-44AB-81A2-DBFD2871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4238625"/>
            <a:ext cx="5019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ru-RU" altLang="ru-RU" sz="1400">
                <a:latin typeface="Arial" panose="020B0604020202020204" pitchFamily="34" charset="0"/>
              </a:rPr>
              <a:t>Завершен </a:t>
            </a:r>
            <a:r>
              <a:rPr lang="en-US" altLang="ru-RU" sz="1400">
                <a:latin typeface="Arial" panose="020B0604020202020204" pitchFamily="34" charset="0"/>
              </a:rPr>
              <a:t>I</a:t>
            </a:r>
            <a:r>
              <a:rPr lang="ru-RU" altLang="ru-RU" sz="1400">
                <a:latin typeface="Arial" panose="020B0604020202020204" pitchFamily="34" charset="0"/>
              </a:rPr>
              <a:t> этап строительства лечебно-диагностического корпуса ГБУЗ АО «Архангельская областная детская клиническая больница им. П.Г. Выжлецова» 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ECBA4294-4833-42BA-B64B-5E01BE1F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8785" y="1485668"/>
            <a:ext cx="2343215" cy="1974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48" name="TextBox 29">
            <a:extLst>
              <a:ext uri="{FF2B5EF4-FFF2-40B4-BE49-F238E27FC236}">
                <a16:creationId xmlns:a16="http://schemas.microsoft.com/office/drawing/2014/main" xmlns="" id="{B4114574-6CE7-460D-95C0-E693622A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2362200"/>
            <a:ext cx="336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Введен в эксплуатацию ФАП </a:t>
            </a:r>
          </a:p>
          <a:p>
            <a:pPr algn="just"/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 дер. </a:t>
            </a:r>
            <a:r>
              <a:rPr lang="ru-RU" altLang="ru-RU" sz="1400" dirty="0" err="1">
                <a:latin typeface="Arial" panose="020B0604020202020204" pitchFamily="34" charset="0"/>
                <a:ea typeface="Calibri" panose="020F0502020204030204" pitchFamily="34" charset="0"/>
              </a:rPr>
              <a:t>Усачевская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ru-RU" altLang="ru-RU" sz="1400" dirty="0" err="1">
                <a:latin typeface="Arial" panose="020B0604020202020204" pitchFamily="34" charset="0"/>
                <a:ea typeface="Calibri" panose="020F0502020204030204" pitchFamily="34" charset="0"/>
              </a:rPr>
              <a:t>Каргопольского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 района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7449" name="Прямоугольник 30">
            <a:extLst>
              <a:ext uri="{FF2B5EF4-FFF2-40B4-BE49-F238E27FC236}">
                <a16:creationId xmlns:a16="http://schemas.microsoft.com/office/drawing/2014/main" xmlns="" id="{3BB27FD3-BB64-483D-A580-428F3C0D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252538"/>
            <a:ext cx="354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ru-RU" altLang="ru-RU" sz="1400">
                <a:latin typeface="Arial" panose="020B0604020202020204" pitchFamily="34" charset="0"/>
                <a:ea typeface="Calibri" panose="020F0502020204030204" pitchFamily="34" charset="0"/>
              </a:rPr>
              <a:t>Введено в эксплуатацию новое здание ГБУЗ АО «Виноградовская ЦРБ»</a:t>
            </a:r>
          </a:p>
        </p:txBody>
      </p:sp>
      <p:sp>
        <p:nvSpPr>
          <p:cNvPr id="17450" name="TextBox 31">
            <a:extLst>
              <a:ext uri="{FF2B5EF4-FFF2-40B4-BE49-F238E27FC236}">
                <a16:creationId xmlns:a16="http://schemas.microsoft.com/office/drawing/2014/main" xmlns="" id="{CE64291E-FBCD-4902-A816-E4AA9FC8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4410552"/>
            <a:ext cx="4514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latin typeface="Arial" panose="020B0604020202020204" pitchFamily="34" charset="0"/>
              </a:rPr>
              <a:t>Проведен ремонт в 34 медицинских организациях</a:t>
            </a:r>
          </a:p>
        </p:txBody>
      </p:sp>
      <p:sp>
        <p:nvSpPr>
          <p:cNvPr id="17451" name="Прямоугольник 1">
            <a:extLst>
              <a:ext uri="{FF2B5EF4-FFF2-40B4-BE49-F238E27FC236}">
                <a16:creationId xmlns:a16="http://schemas.microsoft.com/office/drawing/2014/main" xmlns="" id="{0ED58748-E9FD-48C0-8012-B04E6CE8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233738"/>
            <a:ext cx="374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200"/>
              </a:spcAft>
            </a:pPr>
            <a:r>
              <a:rPr lang="ru-RU" altLang="ru-RU" sz="1400">
                <a:latin typeface="Arial" panose="020B0604020202020204" pitchFamily="34" charset="0"/>
              </a:rPr>
              <a:t>Продолжается строительство поликлиники ГБУЗ АО «Котласская ЦГБ»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B2B9E122-3642-4B55-87E0-CFB046F6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Группа 58">
            <a:extLst>
              <a:ext uri="{FF2B5EF4-FFF2-40B4-BE49-F238E27FC236}">
                <a16:creationId xmlns:a16="http://schemas.microsoft.com/office/drawing/2014/main" xmlns="" id="{7FE32A53-F576-406F-BA82-419431D73770}"/>
              </a:ext>
            </a:extLst>
          </p:cNvPr>
          <p:cNvGrpSpPr>
            <a:grpSpLocks/>
          </p:cNvGrpSpPr>
          <p:nvPr/>
        </p:nvGrpSpPr>
        <p:grpSpPr bwMode="auto">
          <a:xfrm>
            <a:off x="10758488" y="0"/>
            <a:ext cx="1385887" cy="1016000"/>
            <a:chOff x="72500" y="208356"/>
            <a:chExt cx="1386451" cy="1015663"/>
          </a:xfrm>
        </p:grpSpPr>
        <p:sp>
          <p:nvSpPr>
            <p:cNvPr id="18459" name="Прямоугольник 59">
              <a:extLst>
                <a:ext uri="{FF2B5EF4-FFF2-40B4-BE49-F238E27FC236}">
                  <a16:creationId xmlns:a16="http://schemas.microsoft.com/office/drawing/2014/main" xmlns="" id="{50B625AB-8E74-444C-B6FA-D2BAAD36B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0" y="208356"/>
              <a:ext cx="138645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endParaRPr lang="ru-RU" altLang="ru-RU" sz="1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0" name="Прямоугольник 60">
              <a:extLst>
                <a:ext uri="{FF2B5EF4-FFF2-40B4-BE49-F238E27FC236}">
                  <a16:creationId xmlns:a16="http://schemas.microsoft.com/office/drawing/2014/main" xmlns="" id="{8FF9C94E-34BF-423D-8351-69A0AE4CB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9A219D3-19A9-4C11-8DB3-EA2C5EB4F977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территориального планирования Архангельской области</a:t>
            </a:r>
          </a:p>
        </p:txBody>
      </p:sp>
      <p:pic>
        <p:nvPicPr>
          <p:cNvPr id="7" name="Picture 3" descr="C:\Users\morevatv\Desktop\2020-05-03_16-55-46.png">
            <a:extLst>
              <a:ext uri="{FF2B5EF4-FFF2-40B4-BE49-F238E27FC236}">
                <a16:creationId xmlns:a16="http://schemas.microsoft.com/office/drawing/2014/main" xmlns="" id="{72112BEA-62E5-4028-80FF-F4087BCEA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1518"/>
          <a:stretch/>
        </p:blipFill>
        <p:spPr bwMode="auto">
          <a:xfrm>
            <a:off x="7052086" y="5629962"/>
            <a:ext cx="3050972" cy="884263"/>
          </a:xfrm>
          <a:prstGeom prst="rect">
            <a:avLst/>
          </a:prstGeom>
          <a:noFill/>
          <a:effectLst>
            <a:softEdge rad="113231"/>
          </a:effectLst>
        </p:spPr>
      </p:pic>
      <p:grpSp>
        <p:nvGrpSpPr>
          <p:cNvPr id="18438" name="Группа 10">
            <a:extLst>
              <a:ext uri="{FF2B5EF4-FFF2-40B4-BE49-F238E27FC236}">
                <a16:creationId xmlns:a16="http://schemas.microsoft.com/office/drawing/2014/main" xmlns="" id="{8F9657BE-21C9-4DC2-BD88-61EC8427C8E8}"/>
              </a:ext>
            </a:extLst>
          </p:cNvPr>
          <p:cNvGrpSpPr>
            <a:grpSpLocks/>
          </p:cNvGrpSpPr>
          <p:nvPr/>
        </p:nvGrpSpPr>
        <p:grpSpPr bwMode="auto">
          <a:xfrm>
            <a:off x="9926102" y="3296295"/>
            <a:ext cx="1979613" cy="1944688"/>
            <a:chOff x="2060937" y="1633002"/>
            <a:chExt cx="1512000" cy="151249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455319D-30CB-44DF-8281-08DA748B0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2786" t="8255" r="4714" b="11853"/>
            <a:stretch/>
          </p:blipFill>
          <p:spPr>
            <a:xfrm>
              <a:off x="2190062" y="1742558"/>
              <a:ext cx="1304715" cy="1303200"/>
            </a:xfrm>
            <a:prstGeom prst="donut">
              <a:avLst>
                <a:gd name="adj" fmla="val 6213"/>
              </a:avLst>
            </a:prstGeom>
          </p:spPr>
        </p:pic>
        <p:grpSp>
          <p:nvGrpSpPr>
            <p:cNvPr id="18456" name="Группа 12">
              <a:extLst>
                <a:ext uri="{FF2B5EF4-FFF2-40B4-BE49-F238E27FC236}">
                  <a16:creationId xmlns:a16="http://schemas.microsoft.com/office/drawing/2014/main" xmlns="" id="{171F8718-345C-46ED-A214-A1A15D895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37" y="1633002"/>
              <a:ext cx="1512000" cy="1512494"/>
              <a:chOff x="2060937" y="1633002"/>
              <a:chExt cx="1512000" cy="1512494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C8BA118E-5B2E-4636-9E31-2C3E9CD354B0}"/>
                  </a:ext>
                </a:extLst>
              </p:cNvPr>
              <p:cNvSpPr/>
              <p:nvPr/>
            </p:nvSpPr>
            <p:spPr>
              <a:xfrm>
                <a:off x="2088825" y="1633002"/>
                <a:ext cx="1484112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xmlns="" id="{C4316AAC-1E5F-450B-8B34-8BD6455E8B7B}"/>
                  </a:ext>
                </a:extLst>
              </p:cNvPr>
              <p:cNvSpPr/>
              <p:nvPr/>
            </p:nvSpPr>
            <p:spPr>
              <a:xfrm rot="21408484">
                <a:off x="2060937" y="1876236"/>
                <a:ext cx="255840" cy="880333"/>
              </a:xfrm>
              <a:custGeom>
                <a:avLst/>
                <a:gdLst>
                  <a:gd name="connsiteX0" fmla="*/ 236424 w 286666"/>
                  <a:gd name="connsiteY0" fmla="*/ 0 h 969666"/>
                  <a:gd name="connsiteX1" fmla="*/ 281641 w 286666"/>
                  <a:gd name="connsiteY1" fmla="*/ 80387 h 969666"/>
                  <a:gd name="connsiteX2" fmla="*/ 271593 w 286666"/>
                  <a:gd name="connsiteY2" fmla="*/ 95459 h 969666"/>
                  <a:gd name="connsiteX3" fmla="*/ 266569 w 286666"/>
                  <a:gd name="connsiteY3" fmla="*/ 110532 h 969666"/>
                  <a:gd name="connsiteX4" fmla="*/ 251496 w 286666"/>
                  <a:gd name="connsiteY4" fmla="*/ 120580 h 969666"/>
                  <a:gd name="connsiteX5" fmla="*/ 241448 w 286666"/>
                  <a:gd name="connsiteY5" fmla="*/ 130629 h 969666"/>
                  <a:gd name="connsiteX6" fmla="*/ 226375 w 286666"/>
                  <a:gd name="connsiteY6" fmla="*/ 160774 h 969666"/>
                  <a:gd name="connsiteX7" fmla="*/ 216327 w 286666"/>
                  <a:gd name="connsiteY7" fmla="*/ 185895 h 969666"/>
                  <a:gd name="connsiteX8" fmla="*/ 191206 w 286666"/>
                  <a:gd name="connsiteY8" fmla="*/ 256233 h 969666"/>
                  <a:gd name="connsiteX9" fmla="*/ 156037 w 286666"/>
                  <a:gd name="connsiteY9" fmla="*/ 321547 h 969666"/>
                  <a:gd name="connsiteX10" fmla="*/ 140964 w 286666"/>
                  <a:gd name="connsiteY10" fmla="*/ 356717 h 969666"/>
                  <a:gd name="connsiteX11" fmla="*/ 130916 w 286666"/>
                  <a:gd name="connsiteY11" fmla="*/ 376813 h 969666"/>
                  <a:gd name="connsiteX12" fmla="*/ 125892 w 286666"/>
                  <a:gd name="connsiteY12" fmla="*/ 401934 h 969666"/>
                  <a:gd name="connsiteX13" fmla="*/ 110819 w 286666"/>
                  <a:gd name="connsiteY13" fmla="*/ 447152 h 969666"/>
                  <a:gd name="connsiteX14" fmla="*/ 90723 w 286666"/>
                  <a:gd name="connsiteY14" fmla="*/ 517490 h 969666"/>
                  <a:gd name="connsiteX15" fmla="*/ 100771 w 286666"/>
                  <a:gd name="connsiteY15" fmla="*/ 874207 h 969666"/>
                  <a:gd name="connsiteX16" fmla="*/ 105795 w 286666"/>
                  <a:gd name="connsiteY16" fmla="*/ 899327 h 969666"/>
                  <a:gd name="connsiteX17" fmla="*/ 100771 w 286666"/>
                  <a:gd name="connsiteY17" fmla="*/ 964642 h 969666"/>
                  <a:gd name="connsiteX18" fmla="*/ 85698 w 286666"/>
                  <a:gd name="connsiteY18" fmla="*/ 969666 h 969666"/>
                  <a:gd name="connsiteX19" fmla="*/ 45505 w 286666"/>
                  <a:gd name="connsiteY19" fmla="*/ 964642 h 969666"/>
                  <a:gd name="connsiteX20" fmla="*/ 35457 w 286666"/>
                  <a:gd name="connsiteY20" fmla="*/ 944545 h 969666"/>
                  <a:gd name="connsiteX21" fmla="*/ 25408 w 286666"/>
                  <a:gd name="connsiteY21" fmla="*/ 899327 h 969666"/>
                  <a:gd name="connsiteX22" fmla="*/ 10336 w 286666"/>
                  <a:gd name="connsiteY22" fmla="*/ 864158 h 969666"/>
                  <a:gd name="connsiteX23" fmla="*/ 287 w 286666"/>
                  <a:gd name="connsiteY23" fmla="*/ 612949 h 969666"/>
                  <a:gd name="connsiteX24" fmla="*/ 10336 w 286666"/>
                  <a:gd name="connsiteY24" fmla="*/ 316523 h 969666"/>
                  <a:gd name="connsiteX25" fmla="*/ 15360 w 286666"/>
                  <a:gd name="connsiteY25" fmla="*/ 301451 h 969666"/>
                  <a:gd name="connsiteX26" fmla="*/ 30433 w 286666"/>
                  <a:gd name="connsiteY26" fmla="*/ 241160 h 969666"/>
                  <a:gd name="connsiteX27" fmla="*/ 40481 w 286666"/>
                  <a:gd name="connsiteY27" fmla="*/ 155749 h 969666"/>
                  <a:gd name="connsiteX28" fmla="*/ 60578 w 286666"/>
                  <a:gd name="connsiteY28" fmla="*/ 115556 h 969666"/>
                  <a:gd name="connsiteX29" fmla="*/ 85698 w 286666"/>
                  <a:gd name="connsiteY29" fmla="*/ 70338 h 969666"/>
                  <a:gd name="connsiteX30" fmla="*/ 95747 w 286666"/>
                  <a:gd name="connsiteY30" fmla="*/ 50242 h 969666"/>
                  <a:gd name="connsiteX31" fmla="*/ 125892 w 286666"/>
                  <a:gd name="connsiteY31" fmla="*/ 40193 h 969666"/>
                  <a:gd name="connsiteX32" fmla="*/ 161061 w 286666"/>
                  <a:gd name="connsiteY32" fmla="*/ 25121 h 969666"/>
                  <a:gd name="connsiteX33" fmla="*/ 191206 w 286666"/>
                  <a:gd name="connsiteY33" fmla="*/ 15073 h 969666"/>
                  <a:gd name="connsiteX34" fmla="*/ 236424 w 286666"/>
                  <a:gd name="connsiteY34" fmla="*/ 0 h 96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6666" h="969666">
                    <a:moveTo>
                      <a:pt x="236424" y="0"/>
                    </a:moveTo>
                    <a:cubicBezTo>
                      <a:pt x="270773" y="41218"/>
                      <a:pt x="298374" y="41346"/>
                      <a:pt x="281641" y="80387"/>
                    </a:cubicBezTo>
                    <a:cubicBezTo>
                      <a:pt x="279262" y="85937"/>
                      <a:pt x="274942" y="90435"/>
                      <a:pt x="271593" y="95459"/>
                    </a:cubicBezTo>
                    <a:cubicBezTo>
                      <a:pt x="269918" y="100483"/>
                      <a:pt x="269877" y="106396"/>
                      <a:pt x="266569" y="110532"/>
                    </a:cubicBezTo>
                    <a:cubicBezTo>
                      <a:pt x="262797" y="115247"/>
                      <a:pt x="256211" y="116808"/>
                      <a:pt x="251496" y="120580"/>
                    </a:cubicBezTo>
                    <a:cubicBezTo>
                      <a:pt x="247797" y="123539"/>
                      <a:pt x="244797" y="127279"/>
                      <a:pt x="241448" y="130629"/>
                    </a:cubicBezTo>
                    <a:cubicBezTo>
                      <a:pt x="228819" y="168515"/>
                      <a:pt x="245856" y="121813"/>
                      <a:pt x="226375" y="160774"/>
                    </a:cubicBezTo>
                    <a:cubicBezTo>
                      <a:pt x="222342" y="168841"/>
                      <a:pt x="219409" y="177419"/>
                      <a:pt x="216327" y="185895"/>
                    </a:cubicBezTo>
                    <a:cubicBezTo>
                      <a:pt x="205319" y="216169"/>
                      <a:pt x="205183" y="224287"/>
                      <a:pt x="191206" y="256233"/>
                    </a:cubicBezTo>
                    <a:cubicBezTo>
                      <a:pt x="171540" y="301182"/>
                      <a:pt x="175687" y="286175"/>
                      <a:pt x="156037" y="321547"/>
                    </a:cubicBezTo>
                    <a:cubicBezTo>
                      <a:pt x="135211" y="359036"/>
                      <a:pt x="154305" y="325590"/>
                      <a:pt x="140964" y="356717"/>
                    </a:cubicBezTo>
                    <a:cubicBezTo>
                      <a:pt x="138014" y="363601"/>
                      <a:pt x="134265" y="370114"/>
                      <a:pt x="130916" y="376813"/>
                    </a:cubicBezTo>
                    <a:cubicBezTo>
                      <a:pt x="129241" y="385187"/>
                      <a:pt x="128238" y="393723"/>
                      <a:pt x="125892" y="401934"/>
                    </a:cubicBezTo>
                    <a:cubicBezTo>
                      <a:pt x="121527" y="417211"/>
                      <a:pt x="113935" y="431572"/>
                      <a:pt x="110819" y="447152"/>
                    </a:cubicBezTo>
                    <a:cubicBezTo>
                      <a:pt x="102679" y="487852"/>
                      <a:pt x="108495" y="464172"/>
                      <a:pt x="90723" y="517490"/>
                    </a:cubicBezTo>
                    <a:cubicBezTo>
                      <a:pt x="91885" y="589529"/>
                      <a:pt x="84879" y="762962"/>
                      <a:pt x="100771" y="874207"/>
                    </a:cubicBezTo>
                    <a:cubicBezTo>
                      <a:pt x="101979" y="882660"/>
                      <a:pt x="104120" y="890954"/>
                      <a:pt x="105795" y="899327"/>
                    </a:cubicBezTo>
                    <a:cubicBezTo>
                      <a:pt x="104120" y="921099"/>
                      <a:pt x="106770" y="943646"/>
                      <a:pt x="100771" y="964642"/>
                    </a:cubicBezTo>
                    <a:cubicBezTo>
                      <a:pt x="99316" y="969734"/>
                      <a:pt x="90994" y="969666"/>
                      <a:pt x="85698" y="969666"/>
                    </a:cubicBezTo>
                    <a:cubicBezTo>
                      <a:pt x="72196" y="969666"/>
                      <a:pt x="58903" y="966317"/>
                      <a:pt x="45505" y="964642"/>
                    </a:cubicBezTo>
                    <a:cubicBezTo>
                      <a:pt x="42156" y="957943"/>
                      <a:pt x="38087" y="951558"/>
                      <a:pt x="35457" y="944545"/>
                    </a:cubicBezTo>
                    <a:cubicBezTo>
                      <a:pt x="25803" y="918800"/>
                      <a:pt x="34952" y="927959"/>
                      <a:pt x="25408" y="899327"/>
                    </a:cubicBezTo>
                    <a:cubicBezTo>
                      <a:pt x="21375" y="887227"/>
                      <a:pt x="15360" y="875881"/>
                      <a:pt x="10336" y="864158"/>
                    </a:cubicBezTo>
                    <a:cubicBezTo>
                      <a:pt x="2205" y="766581"/>
                      <a:pt x="-1038" y="741460"/>
                      <a:pt x="287" y="612949"/>
                    </a:cubicBezTo>
                    <a:cubicBezTo>
                      <a:pt x="1306" y="514089"/>
                      <a:pt x="5558" y="415273"/>
                      <a:pt x="10336" y="316523"/>
                    </a:cubicBezTo>
                    <a:cubicBezTo>
                      <a:pt x="10592" y="311233"/>
                      <a:pt x="13995" y="306568"/>
                      <a:pt x="15360" y="301451"/>
                    </a:cubicBezTo>
                    <a:cubicBezTo>
                      <a:pt x="20698" y="281435"/>
                      <a:pt x="25409" y="261257"/>
                      <a:pt x="30433" y="241160"/>
                    </a:cubicBezTo>
                    <a:cubicBezTo>
                      <a:pt x="32426" y="221232"/>
                      <a:pt x="36039" y="177961"/>
                      <a:pt x="40481" y="155749"/>
                    </a:cubicBezTo>
                    <a:cubicBezTo>
                      <a:pt x="44257" y="136867"/>
                      <a:pt x="50775" y="135161"/>
                      <a:pt x="60578" y="115556"/>
                    </a:cubicBezTo>
                    <a:cubicBezTo>
                      <a:pt x="104887" y="26939"/>
                      <a:pt x="36292" y="149386"/>
                      <a:pt x="85698" y="70338"/>
                    </a:cubicBezTo>
                    <a:cubicBezTo>
                      <a:pt x="89667" y="63987"/>
                      <a:pt x="89755" y="54736"/>
                      <a:pt x="95747" y="50242"/>
                    </a:cubicBezTo>
                    <a:cubicBezTo>
                      <a:pt x="104221" y="43887"/>
                      <a:pt x="117079" y="46068"/>
                      <a:pt x="125892" y="40193"/>
                    </a:cubicBezTo>
                    <a:cubicBezTo>
                      <a:pt x="149804" y="24252"/>
                      <a:pt x="131567" y="33969"/>
                      <a:pt x="161061" y="25121"/>
                    </a:cubicBezTo>
                    <a:cubicBezTo>
                      <a:pt x="171206" y="22078"/>
                      <a:pt x="180614" y="15073"/>
                      <a:pt x="191206" y="15073"/>
                    </a:cubicBezTo>
                    <a:lnTo>
                      <a:pt x="236424" y="0"/>
                    </a:lnTo>
                    <a:close/>
                  </a:path>
                </a:pathLst>
              </a:custGeom>
              <a:solidFill>
                <a:srgbClr val="F1F9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6" name="Рисунок 15" descr="В Устьянской ЦРБ установлен новый рентген-аппарат">
            <a:extLst>
              <a:ext uri="{FF2B5EF4-FFF2-40B4-BE49-F238E27FC236}">
                <a16:creationId xmlns:a16="http://schemas.microsoft.com/office/drawing/2014/main" xmlns="" id="{D6870635-A4D1-4F4A-8C93-B565633E60E9}"/>
              </a:ext>
            </a:extLst>
          </p:cNvPr>
          <p:cNvPicPr/>
          <p:nvPr/>
        </p:nvPicPr>
        <p:blipFill rotWithShape="1">
          <a:blip r:embed="rId6" cstate="print"/>
          <a:srcRect l="14265" r="21659"/>
          <a:stretch/>
        </p:blipFill>
        <p:spPr bwMode="auto">
          <a:xfrm>
            <a:off x="10220923" y="3536679"/>
            <a:ext cx="1563132" cy="148211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440" name="Группа 16">
            <a:extLst>
              <a:ext uri="{FF2B5EF4-FFF2-40B4-BE49-F238E27FC236}">
                <a16:creationId xmlns:a16="http://schemas.microsoft.com/office/drawing/2014/main" xmlns="" id="{A7D0A69E-3966-4320-AF3B-9D11B6008DC6}"/>
              </a:ext>
            </a:extLst>
          </p:cNvPr>
          <p:cNvGrpSpPr>
            <a:grpSpLocks/>
          </p:cNvGrpSpPr>
          <p:nvPr/>
        </p:nvGrpSpPr>
        <p:grpSpPr bwMode="auto">
          <a:xfrm>
            <a:off x="9822557" y="1211397"/>
            <a:ext cx="1979612" cy="1944688"/>
            <a:chOff x="2060937" y="1633002"/>
            <a:chExt cx="1512000" cy="151249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B0DDBB67-AC13-4BDC-9F47-8F9AFA222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2786" t="8255" r="4714" b="11853"/>
            <a:stretch/>
          </p:blipFill>
          <p:spPr>
            <a:xfrm>
              <a:off x="2190062" y="1742558"/>
              <a:ext cx="1304715" cy="1303200"/>
            </a:xfrm>
            <a:prstGeom prst="donut">
              <a:avLst>
                <a:gd name="adj" fmla="val 6213"/>
              </a:avLst>
            </a:prstGeom>
          </p:spPr>
        </p:pic>
        <p:grpSp>
          <p:nvGrpSpPr>
            <p:cNvPr id="18452" name="Группа 18">
              <a:extLst>
                <a:ext uri="{FF2B5EF4-FFF2-40B4-BE49-F238E27FC236}">
                  <a16:creationId xmlns:a16="http://schemas.microsoft.com/office/drawing/2014/main" xmlns="" id="{4F240717-B669-41CC-8127-D88AB0E1A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37" y="1633002"/>
              <a:ext cx="1512000" cy="1512494"/>
              <a:chOff x="2060937" y="1633002"/>
              <a:chExt cx="1512000" cy="1512494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6E9A0E0B-95FB-40C0-955E-D32033002438}"/>
                  </a:ext>
                </a:extLst>
              </p:cNvPr>
              <p:cNvSpPr/>
              <p:nvPr/>
            </p:nvSpPr>
            <p:spPr>
              <a:xfrm>
                <a:off x="2088824" y="1633002"/>
                <a:ext cx="1484113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xmlns="" id="{DCEB1C8F-CDDB-4470-9541-9AE010DDBC68}"/>
                  </a:ext>
                </a:extLst>
              </p:cNvPr>
              <p:cNvSpPr/>
              <p:nvPr/>
            </p:nvSpPr>
            <p:spPr>
              <a:xfrm rot="21408484">
                <a:off x="2060937" y="1876236"/>
                <a:ext cx="255839" cy="880333"/>
              </a:xfrm>
              <a:custGeom>
                <a:avLst/>
                <a:gdLst>
                  <a:gd name="connsiteX0" fmla="*/ 236424 w 286666"/>
                  <a:gd name="connsiteY0" fmla="*/ 0 h 969666"/>
                  <a:gd name="connsiteX1" fmla="*/ 281641 w 286666"/>
                  <a:gd name="connsiteY1" fmla="*/ 80387 h 969666"/>
                  <a:gd name="connsiteX2" fmla="*/ 271593 w 286666"/>
                  <a:gd name="connsiteY2" fmla="*/ 95459 h 969666"/>
                  <a:gd name="connsiteX3" fmla="*/ 266569 w 286666"/>
                  <a:gd name="connsiteY3" fmla="*/ 110532 h 969666"/>
                  <a:gd name="connsiteX4" fmla="*/ 251496 w 286666"/>
                  <a:gd name="connsiteY4" fmla="*/ 120580 h 969666"/>
                  <a:gd name="connsiteX5" fmla="*/ 241448 w 286666"/>
                  <a:gd name="connsiteY5" fmla="*/ 130629 h 969666"/>
                  <a:gd name="connsiteX6" fmla="*/ 226375 w 286666"/>
                  <a:gd name="connsiteY6" fmla="*/ 160774 h 969666"/>
                  <a:gd name="connsiteX7" fmla="*/ 216327 w 286666"/>
                  <a:gd name="connsiteY7" fmla="*/ 185895 h 969666"/>
                  <a:gd name="connsiteX8" fmla="*/ 191206 w 286666"/>
                  <a:gd name="connsiteY8" fmla="*/ 256233 h 969666"/>
                  <a:gd name="connsiteX9" fmla="*/ 156037 w 286666"/>
                  <a:gd name="connsiteY9" fmla="*/ 321547 h 969666"/>
                  <a:gd name="connsiteX10" fmla="*/ 140964 w 286666"/>
                  <a:gd name="connsiteY10" fmla="*/ 356717 h 969666"/>
                  <a:gd name="connsiteX11" fmla="*/ 130916 w 286666"/>
                  <a:gd name="connsiteY11" fmla="*/ 376813 h 969666"/>
                  <a:gd name="connsiteX12" fmla="*/ 125892 w 286666"/>
                  <a:gd name="connsiteY12" fmla="*/ 401934 h 969666"/>
                  <a:gd name="connsiteX13" fmla="*/ 110819 w 286666"/>
                  <a:gd name="connsiteY13" fmla="*/ 447152 h 969666"/>
                  <a:gd name="connsiteX14" fmla="*/ 90723 w 286666"/>
                  <a:gd name="connsiteY14" fmla="*/ 517490 h 969666"/>
                  <a:gd name="connsiteX15" fmla="*/ 100771 w 286666"/>
                  <a:gd name="connsiteY15" fmla="*/ 874207 h 969666"/>
                  <a:gd name="connsiteX16" fmla="*/ 105795 w 286666"/>
                  <a:gd name="connsiteY16" fmla="*/ 899327 h 969666"/>
                  <a:gd name="connsiteX17" fmla="*/ 100771 w 286666"/>
                  <a:gd name="connsiteY17" fmla="*/ 964642 h 969666"/>
                  <a:gd name="connsiteX18" fmla="*/ 85698 w 286666"/>
                  <a:gd name="connsiteY18" fmla="*/ 969666 h 969666"/>
                  <a:gd name="connsiteX19" fmla="*/ 45505 w 286666"/>
                  <a:gd name="connsiteY19" fmla="*/ 964642 h 969666"/>
                  <a:gd name="connsiteX20" fmla="*/ 35457 w 286666"/>
                  <a:gd name="connsiteY20" fmla="*/ 944545 h 969666"/>
                  <a:gd name="connsiteX21" fmla="*/ 25408 w 286666"/>
                  <a:gd name="connsiteY21" fmla="*/ 899327 h 969666"/>
                  <a:gd name="connsiteX22" fmla="*/ 10336 w 286666"/>
                  <a:gd name="connsiteY22" fmla="*/ 864158 h 969666"/>
                  <a:gd name="connsiteX23" fmla="*/ 287 w 286666"/>
                  <a:gd name="connsiteY23" fmla="*/ 612949 h 969666"/>
                  <a:gd name="connsiteX24" fmla="*/ 10336 w 286666"/>
                  <a:gd name="connsiteY24" fmla="*/ 316523 h 969666"/>
                  <a:gd name="connsiteX25" fmla="*/ 15360 w 286666"/>
                  <a:gd name="connsiteY25" fmla="*/ 301451 h 969666"/>
                  <a:gd name="connsiteX26" fmla="*/ 30433 w 286666"/>
                  <a:gd name="connsiteY26" fmla="*/ 241160 h 969666"/>
                  <a:gd name="connsiteX27" fmla="*/ 40481 w 286666"/>
                  <a:gd name="connsiteY27" fmla="*/ 155749 h 969666"/>
                  <a:gd name="connsiteX28" fmla="*/ 60578 w 286666"/>
                  <a:gd name="connsiteY28" fmla="*/ 115556 h 969666"/>
                  <a:gd name="connsiteX29" fmla="*/ 85698 w 286666"/>
                  <a:gd name="connsiteY29" fmla="*/ 70338 h 969666"/>
                  <a:gd name="connsiteX30" fmla="*/ 95747 w 286666"/>
                  <a:gd name="connsiteY30" fmla="*/ 50242 h 969666"/>
                  <a:gd name="connsiteX31" fmla="*/ 125892 w 286666"/>
                  <a:gd name="connsiteY31" fmla="*/ 40193 h 969666"/>
                  <a:gd name="connsiteX32" fmla="*/ 161061 w 286666"/>
                  <a:gd name="connsiteY32" fmla="*/ 25121 h 969666"/>
                  <a:gd name="connsiteX33" fmla="*/ 191206 w 286666"/>
                  <a:gd name="connsiteY33" fmla="*/ 15073 h 969666"/>
                  <a:gd name="connsiteX34" fmla="*/ 236424 w 286666"/>
                  <a:gd name="connsiteY34" fmla="*/ 0 h 96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6666" h="969666">
                    <a:moveTo>
                      <a:pt x="236424" y="0"/>
                    </a:moveTo>
                    <a:cubicBezTo>
                      <a:pt x="270773" y="41218"/>
                      <a:pt x="298374" y="41346"/>
                      <a:pt x="281641" y="80387"/>
                    </a:cubicBezTo>
                    <a:cubicBezTo>
                      <a:pt x="279262" y="85937"/>
                      <a:pt x="274942" y="90435"/>
                      <a:pt x="271593" y="95459"/>
                    </a:cubicBezTo>
                    <a:cubicBezTo>
                      <a:pt x="269918" y="100483"/>
                      <a:pt x="269877" y="106396"/>
                      <a:pt x="266569" y="110532"/>
                    </a:cubicBezTo>
                    <a:cubicBezTo>
                      <a:pt x="262797" y="115247"/>
                      <a:pt x="256211" y="116808"/>
                      <a:pt x="251496" y="120580"/>
                    </a:cubicBezTo>
                    <a:cubicBezTo>
                      <a:pt x="247797" y="123539"/>
                      <a:pt x="244797" y="127279"/>
                      <a:pt x="241448" y="130629"/>
                    </a:cubicBezTo>
                    <a:cubicBezTo>
                      <a:pt x="228819" y="168515"/>
                      <a:pt x="245856" y="121813"/>
                      <a:pt x="226375" y="160774"/>
                    </a:cubicBezTo>
                    <a:cubicBezTo>
                      <a:pt x="222342" y="168841"/>
                      <a:pt x="219409" y="177419"/>
                      <a:pt x="216327" y="185895"/>
                    </a:cubicBezTo>
                    <a:cubicBezTo>
                      <a:pt x="205319" y="216169"/>
                      <a:pt x="205183" y="224287"/>
                      <a:pt x="191206" y="256233"/>
                    </a:cubicBezTo>
                    <a:cubicBezTo>
                      <a:pt x="171540" y="301182"/>
                      <a:pt x="175687" y="286175"/>
                      <a:pt x="156037" y="321547"/>
                    </a:cubicBezTo>
                    <a:cubicBezTo>
                      <a:pt x="135211" y="359036"/>
                      <a:pt x="154305" y="325590"/>
                      <a:pt x="140964" y="356717"/>
                    </a:cubicBezTo>
                    <a:cubicBezTo>
                      <a:pt x="138014" y="363601"/>
                      <a:pt x="134265" y="370114"/>
                      <a:pt x="130916" y="376813"/>
                    </a:cubicBezTo>
                    <a:cubicBezTo>
                      <a:pt x="129241" y="385187"/>
                      <a:pt x="128238" y="393723"/>
                      <a:pt x="125892" y="401934"/>
                    </a:cubicBezTo>
                    <a:cubicBezTo>
                      <a:pt x="121527" y="417211"/>
                      <a:pt x="113935" y="431572"/>
                      <a:pt x="110819" y="447152"/>
                    </a:cubicBezTo>
                    <a:cubicBezTo>
                      <a:pt x="102679" y="487852"/>
                      <a:pt x="108495" y="464172"/>
                      <a:pt x="90723" y="517490"/>
                    </a:cubicBezTo>
                    <a:cubicBezTo>
                      <a:pt x="91885" y="589529"/>
                      <a:pt x="84879" y="762962"/>
                      <a:pt x="100771" y="874207"/>
                    </a:cubicBezTo>
                    <a:cubicBezTo>
                      <a:pt x="101979" y="882660"/>
                      <a:pt x="104120" y="890954"/>
                      <a:pt x="105795" y="899327"/>
                    </a:cubicBezTo>
                    <a:cubicBezTo>
                      <a:pt x="104120" y="921099"/>
                      <a:pt x="106770" y="943646"/>
                      <a:pt x="100771" y="964642"/>
                    </a:cubicBezTo>
                    <a:cubicBezTo>
                      <a:pt x="99316" y="969734"/>
                      <a:pt x="90994" y="969666"/>
                      <a:pt x="85698" y="969666"/>
                    </a:cubicBezTo>
                    <a:cubicBezTo>
                      <a:pt x="72196" y="969666"/>
                      <a:pt x="58903" y="966317"/>
                      <a:pt x="45505" y="964642"/>
                    </a:cubicBezTo>
                    <a:cubicBezTo>
                      <a:pt x="42156" y="957943"/>
                      <a:pt x="38087" y="951558"/>
                      <a:pt x="35457" y="944545"/>
                    </a:cubicBezTo>
                    <a:cubicBezTo>
                      <a:pt x="25803" y="918800"/>
                      <a:pt x="34952" y="927959"/>
                      <a:pt x="25408" y="899327"/>
                    </a:cubicBezTo>
                    <a:cubicBezTo>
                      <a:pt x="21375" y="887227"/>
                      <a:pt x="15360" y="875881"/>
                      <a:pt x="10336" y="864158"/>
                    </a:cubicBezTo>
                    <a:cubicBezTo>
                      <a:pt x="2205" y="766581"/>
                      <a:pt x="-1038" y="741460"/>
                      <a:pt x="287" y="612949"/>
                    </a:cubicBezTo>
                    <a:cubicBezTo>
                      <a:pt x="1306" y="514089"/>
                      <a:pt x="5558" y="415273"/>
                      <a:pt x="10336" y="316523"/>
                    </a:cubicBezTo>
                    <a:cubicBezTo>
                      <a:pt x="10592" y="311233"/>
                      <a:pt x="13995" y="306568"/>
                      <a:pt x="15360" y="301451"/>
                    </a:cubicBezTo>
                    <a:cubicBezTo>
                      <a:pt x="20698" y="281435"/>
                      <a:pt x="25409" y="261257"/>
                      <a:pt x="30433" y="241160"/>
                    </a:cubicBezTo>
                    <a:cubicBezTo>
                      <a:pt x="32426" y="221232"/>
                      <a:pt x="36039" y="177961"/>
                      <a:pt x="40481" y="155749"/>
                    </a:cubicBezTo>
                    <a:cubicBezTo>
                      <a:pt x="44257" y="136867"/>
                      <a:pt x="50775" y="135161"/>
                      <a:pt x="60578" y="115556"/>
                    </a:cubicBezTo>
                    <a:cubicBezTo>
                      <a:pt x="104887" y="26939"/>
                      <a:pt x="36292" y="149386"/>
                      <a:pt x="85698" y="70338"/>
                    </a:cubicBezTo>
                    <a:cubicBezTo>
                      <a:pt x="89667" y="63987"/>
                      <a:pt x="89755" y="54736"/>
                      <a:pt x="95747" y="50242"/>
                    </a:cubicBezTo>
                    <a:cubicBezTo>
                      <a:pt x="104221" y="43887"/>
                      <a:pt x="117079" y="46068"/>
                      <a:pt x="125892" y="40193"/>
                    </a:cubicBezTo>
                    <a:cubicBezTo>
                      <a:pt x="149804" y="24252"/>
                      <a:pt x="131567" y="33969"/>
                      <a:pt x="161061" y="25121"/>
                    </a:cubicBezTo>
                    <a:cubicBezTo>
                      <a:pt x="171206" y="22078"/>
                      <a:pt x="180614" y="15073"/>
                      <a:pt x="191206" y="15073"/>
                    </a:cubicBezTo>
                    <a:lnTo>
                      <a:pt x="236424" y="0"/>
                    </a:lnTo>
                    <a:close/>
                  </a:path>
                </a:pathLst>
              </a:custGeom>
              <a:solidFill>
                <a:srgbClr val="F1F9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4CE34F1-A557-4E8C-9C63-09B792EFF605}"/>
              </a:ext>
            </a:extLst>
          </p:cNvPr>
          <p:cNvPicPr/>
          <p:nvPr/>
        </p:nvPicPr>
        <p:blipFill rotWithShape="1">
          <a:blip r:embed="rId7" cstate="print"/>
          <a:srcRect b="18951"/>
          <a:stretch/>
        </p:blipFill>
        <p:spPr>
          <a:xfrm>
            <a:off x="563130" y="1294465"/>
            <a:ext cx="1352148" cy="1253419"/>
          </a:xfrm>
          <a:prstGeom prst="ellipse">
            <a:avLst/>
          </a:prstGeom>
        </p:spPr>
      </p:pic>
      <p:sp>
        <p:nvSpPr>
          <p:cNvPr id="18442" name="Прямоугольник 22">
            <a:extLst>
              <a:ext uri="{FF2B5EF4-FFF2-40B4-BE49-F238E27FC236}">
                <a16:creationId xmlns:a16="http://schemas.microsoft.com/office/drawing/2014/main" xmlns="" id="{3157C535-DAA8-4F2B-B5F7-C5CF7C7B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98" y="1161996"/>
            <a:ext cx="99869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Arial" panose="020B0604020202020204" pitchFamily="34" charset="0"/>
              </a:rPr>
              <a:t>за счет средств областного бюджета </a:t>
            </a:r>
          </a:p>
          <a:p>
            <a:pPr algn="ctr"/>
            <a:endParaRPr lang="ru-RU" altLang="ru-RU" sz="1400" b="1" dirty="0">
              <a:latin typeface="Arial" panose="020B0604020202020204" pitchFamily="34" charset="0"/>
            </a:endParaRPr>
          </a:p>
          <a:p>
            <a:pPr algn="ctr"/>
            <a:r>
              <a:rPr lang="ru-RU" altLang="ru-RU" sz="1400" b="1" dirty="0">
                <a:latin typeface="Arial" panose="020B0604020202020204" pitchFamily="34" charset="0"/>
              </a:rPr>
              <a:t>оснащены/переоснащены</a:t>
            </a:r>
            <a:r>
              <a:rPr lang="ru-RU" altLang="ru-RU" sz="1400" dirty="0"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гериатрические отделения в 4 медицинских организациях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7 ФАП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ГБУЗ АО «</a:t>
            </a:r>
            <a:r>
              <a:rPr lang="ru-RU" altLang="ru-RU" sz="1400" dirty="0" err="1">
                <a:latin typeface="Arial" panose="020B0604020202020204" pitchFamily="34" charset="0"/>
              </a:rPr>
              <a:t>Виноградовская</a:t>
            </a:r>
            <a:r>
              <a:rPr lang="ru-RU" altLang="ru-RU" sz="1400" dirty="0">
                <a:latin typeface="Arial" panose="020B0604020202020204" pitchFamily="34" charset="0"/>
              </a:rPr>
              <a:t> ЦРБ»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РСЦ ГБУЗ АО «Архангельская областная клиническая больница»</a:t>
            </a:r>
          </a:p>
          <a:p>
            <a:r>
              <a:rPr lang="ru-RU" altLang="ru-RU" sz="1400" dirty="0">
                <a:latin typeface="Arial" panose="020B0604020202020204" pitchFamily="34" charset="0"/>
              </a:rPr>
              <a:t>отделение </a:t>
            </a:r>
            <a:r>
              <a:rPr lang="ru-RU" altLang="ru-RU" sz="1400" dirty="0" err="1">
                <a:latin typeface="Arial" panose="020B0604020202020204" pitchFamily="34" charset="0"/>
              </a:rPr>
              <a:t>гепатопанкреатобилиарной</a:t>
            </a:r>
            <a:r>
              <a:rPr lang="ru-RU" altLang="ru-RU" sz="1400" dirty="0">
                <a:latin typeface="Arial" panose="020B0604020202020204" pitchFamily="34" charset="0"/>
              </a:rPr>
              <a:t> хирургии ГБУЗ АО «Первая городская клиническая больница им. Е.Е. Волосевич»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молекулярно-генетическая лаборатория ГБУЗ АО «Бюро СМЭ»</a:t>
            </a:r>
          </a:p>
          <a:p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Приобретены: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7 единиц санитарного транспорта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16 стоматологических установок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9A45A429-79BE-42B9-B031-A2D44733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3583" y="1432556"/>
            <a:ext cx="1557557" cy="1497255"/>
          </a:xfrm>
          <a:prstGeom prst="ellipse">
            <a:avLst/>
          </a:prstGeom>
          <a:noFill/>
          <a:ln>
            <a:noFill/>
          </a:ln>
          <a:effectLst/>
        </p:spPr>
      </p:pic>
      <p:grpSp>
        <p:nvGrpSpPr>
          <p:cNvPr id="18444" name="Группа 24">
            <a:extLst>
              <a:ext uri="{FF2B5EF4-FFF2-40B4-BE49-F238E27FC236}">
                <a16:creationId xmlns:a16="http://schemas.microsoft.com/office/drawing/2014/main" xmlns="" id="{6363E375-C1D4-4170-A30C-4282EC35202A}"/>
              </a:ext>
            </a:extLst>
          </p:cNvPr>
          <p:cNvGrpSpPr>
            <a:grpSpLocks/>
          </p:cNvGrpSpPr>
          <p:nvPr/>
        </p:nvGrpSpPr>
        <p:grpSpPr bwMode="auto">
          <a:xfrm>
            <a:off x="367925" y="1034678"/>
            <a:ext cx="1670426" cy="1658350"/>
            <a:chOff x="2060937" y="1633002"/>
            <a:chExt cx="1512000" cy="151249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E910146D-D53D-4C92-88B9-94A8EAB78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2786" t="8255" r="4714" b="11853"/>
            <a:stretch/>
          </p:blipFill>
          <p:spPr>
            <a:xfrm>
              <a:off x="2190062" y="1742558"/>
              <a:ext cx="1304715" cy="1303200"/>
            </a:xfrm>
            <a:prstGeom prst="donut">
              <a:avLst>
                <a:gd name="adj" fmla="val 6213"/>
              </a:avLst>
            </a:prstGeom>
          </p:spPr>
        </p:pic>
        <p:grpSp>
          <p:nvGrpSpPr>
            <p:cNvPr id="18448" name="Группа 26">
              <a:extLst>
                <a:ext uri="{FF2B5EF4-FFF2-40B4-BE49-F238E27FC236}">
                  <a16:creationId xmlns:a16="http://schemas.microsoft.com/office/drawing/2014/main" xmlns="" id="{8B9A940A-5F21-4DA6-BFF7-F89892474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937" y="1633002"/>
              <a:ext cx="1512000" cy="1512494"/>
              <a:chOff x="2060937" y="1633002"/>
              <a:chExt cx="1512000" cy="1512494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8210B33E-6DCE-44E3-A540-F7DA9DDDD7FA}"/>
                  </a:ext>
                </a:extLst>
              </p:cNvPr>
              <p:cNvSpPr/>
              <p:nvPr/>
            </p:nvSpPr>
            <p:spPr>
              <a:xfrm>
                <a:off x="2088825" y="1633002"/>
                <a:ext cx="1484112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xmlns="" id="{AF56EE79-C95E-4899-A362-84EA424E4CEC}"/>
                  </a:ext>
                </a:extLst>
              </p:cNvPr>
              <p:cNvSpPr/>
              <p:nvPr/>
            </p:nvSpPr>
            <p:spPr>
              <a:xfrm rot="21408484">
                <a:off x="2060937" y="1876435"/>
                <a:ext cx="255840" cy="879817"/>
              </a:xfrm>
              <a:custGeom>
                <a:avLst/>
                <a:gdLst>
                  <a:gd name="connsiteX0" fmla="*/ 236424 w 286666"/>
                  <a:gd name="connsiteY0" fmla="*/ 0 h 969666"/>
                  <a:gd name="connsiteX1" fmla="*/ 281641 w 286666"/>
                  <a:gd name="connsiteY1" fmla="*/ 80387 h 969666"/>
                  <a:gd name="connsiteX2" fmla="*/ 271593 w 286666"/>
                  <a:gd name="connsiteY2" fmla="*/ 95459 h 969666"/>
                  <a:gd name="connsiteX3" fmla="*/ 266569 w 286666"/>
                  <a:gd name="connsiteY3" fmla="*/ 110532 h 969666"/>
                  <a:gd name="connsiteX4" fmla="*/ 251496 w 286666"/>
                  <a:gd name="connsiteY4" fmla="*/ 120580 h 969666"/>
                  <a:gd name="connsiteX5" fmla="*/ 241448 w 286666"/>
                  <a:gd name="connsiteY5" fmla="*/ 130629 h 969666"/>
                  <a:gd name="connsiteX6" fmla="*/ 226375 w 286666"/>
                  <a:gd name="connsiteY6" fmla="*/ 160774 h 969666"/>
                  <a:gd name="connsiteX7" fmla="*/ 216327 w 286666"/>
                  <a:gd name="connsiteY7" fmla="*/ 185895 h 969666"/>
                  <a:gd name="connsiteX8" fmla="*/ 191206 w 286666"/>
                  <a:gd name="connsiteY8" fmla="*/ 256233 h 969666"/>
                  <a:gd name="connsiteX9" fmla="*/ 156037 w 286666"/>
                  <a:gd name="connsiteY9" fmla="*/ 321547 h 969666"/>
                  <a:gd name="connsiteX10" fmla="*/ 140964 w 286666"/>
                  <a:gd name="connsiteY10" fmla="*/ 356717 h 969666"/>
                  <a:gd name="connsiteX11" fmla="*/ 130916 w 286666"/>
                  <a:gd name="connsiteY11" fmla="*/ 376813 h 969666"/>
                  <a:gd name="connsiteX12" fmla="*/ 125892 w 286666"/>
                  <a:gd name="connsiteY12" fmla="*/ 401934 h 969666"/>
                  <a:gd name="connsiteX13" fmla="*/ 110819 w 286666"/>
                  <a:gd name="connsiteY13" fmla="*/ 447152 h 969666"/>
                  <a:gd name="connsiteX14" fmla="*/ 90723 w 286666"/>
                  <a:gd name="connsiteY14" fmla="*/ 517490 h 969666"/>
                  <a:gd name="connsiteX15" fmla="*/ 100771 w 286666"/>
                  <a:gd name="connsiteY15" fmla="*/ 874207 h 969666"/>
                  <a:gd name="connsiteX16" fmla="*/ 105795 w 286666"/>
                  <a:gd name="connsiteY16" fmla="*/ 899327 h 969666"/>
                  <a:gd name="connsiteX17" fmla="*/ 100771 w 286666"/>
                  <a:gd name="connsiteY17" fmla="*/ 964642 h 969666"/>
                  <a:gd name="connsiteX18" fmla="*/ 85698 w 286666"/>
                  <a:gd name="connsiteY18" fmla="*/ 969666 h 969666"/>
                  <a:gd name="connsiteX19" fmla="*/ 45505 w 286666"/>
                  <a:gd name="connsiteY19" fmla="*/ 964642 h 969666"/>
                  <a:gd name="connsiteX20" fmla="*/ 35457 w 286666"/>
                  <a:gd name="connsiteY20" fmla="*/ 944545 h 969666"/>
                  <a:gd name="connsiteX21" fmla="*/ 25408 w 286666"/>
                  <a:gd name="connsiteY21" fmla="*/ 899327 h 969666"/>
                  <a:gd name="connsiteX22" fmla="*/ 10336 w 286666"/>
                  <a:gd name="connsiteY22" fmla="*/ 864158 h 969666"/>
                  <a:gd name="connsiteX23" fmla="*/ 287 w 286666"/>
                  <a:gd name="connsiteY23" fmla="*/ 612949 h 969666"/>
                  <a:gd name="connsiteX24" fmla="*/ 10336 w 286666"/>
                  <a:gd name="connsiteY24" fmla="*/ 316523 h 969666"/>
                  <a:gd name="connsiteX25" fmla="*/ 15360 w 286666"/>
                  <a:gd name="connsiteY25" fmla="*/ 301451 h 969666"/>
                  <a:gd name="connsiteX26" fmla="*/ 30433 w 286666"/>
                  <a:gd name="connsiteY26" fmla="*/ 241160 h 969666"/>
                  <a:gd name="connsiteX27" fmla="*/ 40481 w 286666"/>
                  <a:gd name="connsiteY27" fmla="*/ 155749 h 969666"/>
                  <a:gd name="connsiteX28" fmla="*/ 60578 w 286666"/>
                  <a:gd name="connsiteY28" fmla="*/ 115556 h 969666"/>
                  <a:gd name="connsiteX29" fmla="*/ 85698 w 286666"/>
                  <a:gd name="connsiteY29" fmla="*/ 70338 h 969666"/>
                  <a:gd name="connsiteX30" fmla="*/ 95747 w 286666"/>
                  <a:gd name="connsiteY30" fmla="*/ 50242 h 969666"/>
                  <a:gd name="connsiteX31" fmla="*/ 125892 w 286666"/>
                  <a:gd name="connsiteY31" fmla="*/ 40193 h 969666"/>
                  <a:gd name="connsiteX32" fmla="*/ 161061 w 286666"/>
                  <a:gd name="connsiteY32" fmla="*/ 25121 h 969666"/>
                  <a:gd name="connsiteX33" fmla="*/ 191206 w 286666"/>
                  <a:gd name="connsiteY33" fmla="*/ 15073 h 969666"/>
                  <a:gd name="connsiteX34" fmla="*/ 236424 w 286666"/>
                  <a:gd name="connsiteY34" fmla="*/ 0 h 96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6666" h="969666">
                    <a:moveTo>
                      <a:pt x="236424" y="0"/>
                    </a:moveTo>
                    <a:cubicBezTo>
                      <a:pt x="270773" y="41218"/>
                      <a:pt x="298374" y="41346"/>
                      <a:pt x="281641" y="80387"/>
                    </a:cubicBezTo>
                    <a:cubicBezTo>
                      <a:pt x="279262" y="85937"/>
                      <a:pt x="274942" y="90435"/>
                      <a:pt x="271593" y="95459"/>
                    </a:cubicBezTo>
                    <a:cubicBezTo>
                      <a:pt x="269918" y="100483"/>
                      <a:pt x="269877" y="106396"/>
                      <a:pt x="266569" y="110532"/>
                    </a:cubicBezTo>
                    <a:cubicBezTo>
                      <a:pt x="262797" y="115247"/>
                      <a:pt x="256211" y="116808"/>
                      <a:pt x="251496" y="120580"/>
                    </a:cubicBezTo>
                    <a:cubicBezTo>
                      <a:pt x="247797" y="123539"/>
                      <a:pt x="244797" y="127279"/>
                      <a:pt x="241448" y="130629"/>
                    </a:cubicBezTo>
                    <a:cubicBezTo>
                      <a:pt x="228819" y="168515"/>
                      <a:pt x="245856" y="121813"/>
                      <a:pt x="226375" y="160774"/>
                    </a:cubicBezTo>
                    <a:cubicBezTo>
                      <a:pt x="222342" y="168841"/>
                      <a:pt x="219409" y="177419"/>
                      <a:pt x="216327" y="185895"/>
                    </a:cubicBezTo>
                    <a:cubicBezTo>
                      <a:pt x="205319" y="216169"/>
                      <a:pt x="205183" y="224287"/>
                      <a:pt x="191206" y="256233"/>
                    </a:cubicBezTo>
                    <a:cubicBezTo>
                      <a:pt x="171540" y="301182"/>
                      <a:pt x="175687" y="286175"/>
                      <a:pt x="156037" y="321547"/>
                    </a:cubicBezTo>
                    <a:cubicBezTo>
                      <a:pt x="135211" y="359036"/>
                      <a:pt x="154305" y="325590"/>
                      <a:pt x="140964" y="356717"/>
                    </a:cubicBezTo>
                    <a:cubicBezTo>
                      <a:pt x="138014" y="363601"/>
                      <a:pt x="134265" y="370114"/>
                      <a:pt x="130916" y="376813"/>
                    </a:cubicBezTo>
                    <a:cubicBezTo>
                      <a:pt x="129241" y="385187"/>
                      <a:pt x="128238" y="393723"/>
                      <a:pt x="125892" y="401934"/>
                    </a:cubicBezTo>
                    <a:cubicBezTo>
                      <a:pt x="121527" y="417211"/>
                      <a:pt x="113935" y="431572"/>
                      <a:pt x="110819" y="447152"/>
                    </a:cubicBezTo>
                    <a:cubicBezTo>
                      <a:pt x="102679" y="487852"/>
                      <a:pt x="108495" y="464172"/>
                      <a:pt x="90723" y="517490"/>
                    </a:cubicBezTo>
                    <a:cubicBezTo>
                      <a:pt x="91885" y="589529"/>
                      <a:pt x="84879" y="762962"/>
                      <a:pt x="100771" y="874207"/>
                    </a:cubicBezTo>
                    <a:cubicBezTo>
                      <a:pt x="101979" y="882660"/>
                      <a:pt x="104120" y="890954"/>
                      <a:pt x="105795" y="899327"/>
                    </a:cubicBezTo>
                    <a:cubicBezTo>
                      <a:pt x="104120" y="921099"/>
                      <a:pt x="106770" y="943646"/>
                      <a:pt x="100771" y="964642"/>
                    </a:cubicBezTo>
                    <a:cubicBezTo>
                      <a:pt x="99316" y="969734"/>
                      <a:pt x="90994" y="969666"/>
                      <a:pt x="85698" y="969666"/>
                    </a:cubicBezTo>
                    <a:cubicBezTo>
                      <a:pt x="72196" y="969666"/>
                      <a:pt x="58903" y="966317"/>
                      <a:pt x="45505" y="964642"/>
                    </a:cubicBezTo>
                    <a:cubicBezTo>
                      <a:pt x="42156" y="957943"/>
                      <a:pt x="38087" y="951558"/>
                      <a:pt x="35457" y="944545"/>
                    </a:cubicBezTo>
                    <a:cubicBezTo>
                      <a:pt x="25803" y="918800"/>
                      <a:pt x="34952" y="927959"/>
                      <a:pt x="25408" y="899327"/>
                    </a:cubicBezTo>
                    <a:cubicBezTo>
                      <a:pt x="21375" y="887227"/>
                      <a:pt x="15360" y="875881"/>
                      <a:pt x="10336" y="864158"/>
                    </a:cubicBezTo>
                    <a:cubicBezTo>
                      <a:pt x="2205" y="766581"/>
                      <a:pt x="-1038" y="741460"/>
                      <a:pt x="287" y="612949"/>
                    </a:cubicBezTo>
                    <a:cubicBezTo>
                      <a:pt x="1306" y="514089"/>
                      <a:pt x="5558" y="415273"/>
                      <a:pt x="10336" y="316523"/>
                    </a:cubicBezTo>
                    <a:cubicBezTo>
                      <a:pt x="10592" y="311233"/>
                      <a:pt x="13995" y="306568"/>
                      <a:pt x="15360" y="301451"/>
                    </a:cubicBezTo>
                    <a:cubicBezTo>
                      <a:pt x="20698" y="281435"/>
                      <a:pt x="25409" y="261257"/>
                      <a:pt x="30433" y="241160"/>
                    </a:cubicBezTo>
                    <a:cubicBezTo>
                      <a:pt x="32426" y="221232"/>
                      <a:pt x="36039" y="177961"/>
                      <a:pt x="40481" y="155749"/>
                    </a:cubicBezTo>
                    <a:cubicBezTo>
                      <a:pt x="44257" y="136867"/>
                      <a:pt x="50775" y="135161"/>
                      <a:pt x="60578" y="115556"/>
                    </a:cubicBezTo>
                    <a:cubicBezTo>
                      <a:pt x="104887" y="26939"/>
                      <a:pt x="36292" y="149386"/>
                      <a:pt x="85698" y="70338"/>
                    </a:cubicBezTo>
                    <a:cubicBezTo>
                      <a:pt x="89667" y="63987"/>
                      <a:pt x="89755" y="54736"/>
                      <a:pt x="95747" y="50242"/>
                    </a:cubicBezTo>
                    <a:cubicBezTo>
                      <a:pt x="104221" y="43887"/>
                      <a:pt x="117079" y="46068"/>
                      <a:pt x="125892" y="40193"/>
                    </a:cubicBezTo>
                    <a:cubicBezTo>
                      <a:pt x="149804" y="24252"/>
                      <a:pt x="131567" y="33969"/>
                      <a:pt x="161061" y="25121"/>
                    </a:cubicBezTo>
                    <a:cubicBezTo>
                      <a:pt x="171206" y="22078"/>
                      <a:pt x="180614" y="15073"/>
                      <a:pt x="191206" y="15073"/>
                    </a:cubicBezTo>
                    <a:lnTo>
                      <a:pt x="236424" y="0"/>
                    </a:lnTo>
                    <a:close/>
                  </a:path>
                </a:pathLst>
              </a:custGeom>
              <a:solidFill>
                <a:srgbClr val="F1F9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445" name="Прямоугольник 35">
            <a:extLst>
              <a:ext uri="{FF2B5EF4-FFF2-40B4-BE49-F238E27FC236}">
                <a16:creationId xmlns:a16="http://schemas.microsoft.com/office/drawing/2014/main" xmlns="" id="{2863B6BC-B705-46FC-AA11-A1D21E9A6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764947"/>
            <a:ext cx="6599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ru-RU" altLang="ru-RU" sz="1400" dirty="0">
                <a:latin typeface="Arial" panose="020B0604020202020204" pitchFamily="34" charset="0"/>
              </a:rPr>
              <a:t>14 автомобилей скорой медицинской помощи класса «В»</a:t>
            </a:r>
          </a:p>
          <a:p>
            <a:pPr>
              <a:spcAft>
                <a:spcPts val="200"/>
              </a:spcAft>
            </a:pPr>
            <a:r>
              <a:rPr lang="ru-RU" altLang="ru-RU" sz="1400" dirty="0">
                <a:latin typeface="Arial" panose="020B0604020202020204" pitchFamily="34" charset="0"/>
              </a:rPr>
              <a:t>поставлено за счет федерального бюджета поставлено</a:t>
            </a:r>
          </a:p>
        </p:txBody>
      </p:sp>
      <p:sp>
        <p:nvSpPr>
          <p:cNvPr id="18446" name="Прямоугольник 36">
            <a:extLst>
              <a:ext uri="{FF2B5EF4-FFF2-40B4-BE49-F238E27FC236}">
                <a16:creationId xmlns:a16="http://schemas.microsoft.com/office/drawing/2014/main" xmlns="" id="{AE81B5E6-5BF2-4FA5-9563-8161C5F61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85" y="4462074"/>
            <a:ext cx="988536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20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в рамках региональной программы модернизации первичного звена здравоохранения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Aft>
                <a:spcPts val="20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для 27 медицинских организаций приобретено 50 единиц медицинского оборудования, в т.ч.:</a:t>
            </a:r>
          </a:p>
          <a:p>
            <a:pPr>
              <a:spcAft>
                <a:spcPts val="200"/>
              </a:spcAft>
            </a:pPr>
            <a:r>
              <a:rPr lang="ru-RU" altLang="ru-RU" sz="1400" dirty="0">
                <a:latin typeface="Arial" panose="020B0604020202020204" pitchFamily="34" charset="0"/>
              </a:rPr>
              <a:t>1 МРТ, 7 флюорографов, 6 маммографов, 10 рентгеновских комплексов,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17 единиц санитарного транспорта</a:t>
            </a:r>
          </a:p>
          <a:p>
            <a:pPr>
              <a:spcAft>
                <a:spcPts val="200"/>
              </a:spcAft>
            </a:pPr>
            <a:endParaRPr lang="ru-RU" altLang="ru-RU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225E1092-B5A3-4354-858C-CA8EEA3E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58650BB4-017D-44A7-B6CC-36DCBE35C612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финансирования и освоения средств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программы  (млн. рублей)</a:t>
            </a:r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45C97826-1A47-4F66-8467-1B137C023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706973"/>
              </p:ext>
            </p:extLst>
          </p:nvPr>
        </p:nvGraphicFramePr>
        <p:xfrm>
          <a:off x="109538" y="1773238"/>
          <a:ext cx="11972925" cy="385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8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332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</a:t>
                      </a:r>
                      <a:r>
                        <a:rPr lang="ru-RU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6 288,8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6 081,4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Областной бюджет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19 325,6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19 253,1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25 290,7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26 105,3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0" marR="91450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50 905,0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51 439,8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ED915438-C518-4D9D-A041-D468C83F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: скругленные углы 21">
            <a:extLst>
              <a:ext uri="{FF2B5EF4-FFF2-40B4-BE49-F238E27FC236}">
                <a16:creationId xmlns:a16="http://schemas.microsoft.com/office/drawing/2014/main" xmlns="" id="{E908104E-6A99-4DC4-AF13-5D9843BF512A}"/>
              </a:ext>
            </a:extLst>
          </p:cNvPr>
          <p:cNvSpPr/>
          <p:nvPr/>
        </p:nvSpPr>
        <p:spPr>
          <a:xfrm>
            <a:off x="1517650" y="4959350"/>
            <a:ext cx="4602163" cy="18986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2">
            <a:extLst>
              <a:ext uri="{FF2B5EF4-FFF2-40B4-BE49-F238E27FC236}">
                <a16:creationId xmlns:a16="http://schemas.microsoft.com/office/drawing/2014/main" xmlns="" id="{0AAD09AE-0E9A-465C-ACE7-C7BBCDEDDA9F}"/>
              </a:ext>
            </a:extLst>
          </p:cNvPr>
          <p:cNvSpPr/>
          <p:nvPr/>
        </p:nvSpPr>
        <p:spPr>
          <a:xfrm>
            <a:off x="6107113" y="4951413"/>
            <a:ext cx="4560887" cy="19065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C9280335-7B7A-4BA1-86D1-961402077AD0}"/>
              </a:ext>
            </a:extLst>
          </p:cNvPr>
          <p:cNvSpPr/>
          <p:nvPr/>
        </p:nvSpPr>
        <p:spPr>
          <a:xfrm>
            <a:off x="6110288" y="0"/>
            <a:ext cx="4557712" cy="49482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317DC40-4269-4BBC-9ED0-B41414239630}"/>
              </a:ext>
            </a:extLst>
          </p:cNvPr>
          <p:cNvSpPr/>
          <p:nvPr/>
        </p:nvSpPr>
        <p:spPr>
          <a:xfrm>
            <a:off x="1524000" y="101600"/>
            <a:ext cx="4557713" cy="4694238"/>
          </a:xfrm>
          <a:prstGeom prst="roundRect">
            <a:avLst>
              <a:gd name="adj" fmla="val 33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BFD2FBD-08D8-4C3A-9FA3-A8959E196125}"/>
              </a:ext>
            </a:extLst>
          </p:cNvPr>
          <p:cNvSpPr/>
          <p:nvPr/>
        </p:nvSpPr>
        <p:spPr>
          <a:xfrm>
            <a:off x="0" y="211138"/>
            <a:ext cx="6081713" cy="67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госпрограммы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A28B20A-981A-4A9B-94F5-05A0B467C883}"/>
              </a:ext>
            </a:extLst>
          </p:cNvPr>
          <p:cNvSpPr/>
          <p:nvPr/>
        </p:nvSpPr>
        <p:spPr>
          <a:xfrm>
            <a:off x="6107113" y="204788"/>
            <a:ext cx="6091237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целевых показателей</a:t>
            </a:r>
          </a:p>
        </p:txBody>
      </p:sp>
      <p:sp>
        <p:nvSpPr>
          <p:cNvPr id="20491" name="Прямоугольник 23">
            <a:extLst>
              <a:ext uri="{FF2B5EF4-FFF2-40B4-BE49-F238E27FC236}">
                <a16:creationId xmlns:a16="http://schemas.microsoft.com/office/drawing/2014/main" xmlns="" id="{76E8C2FD-D8F3-4F6D-86E6-66992C07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9" y="1089819"/>
            <a:ext cx="611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Arial" panose="020B0604020202020204" pitchFamily="34" charset="0"/>
              </a:rPr>
              <a:t>93 мероприятия</a:t>
            </a:r>
          </a:p>
        </p:txBody>
      </p:sp>
      <p:sp>
        <p:nvSpPr>
          <p:cNvPr id="20492" name="Прямоугольник 24">
            <a:extLst>
              <a:ext uri="{FF2B5EF4-FFF2-40B4-BE49-F238E27FC236}">
                <a16:creationId xmlns:a16="http://schemas.microsoft.com/office/drawing/2014/main" xmlns="" id="{12BD4485-E73C-498C-99F2-D7FE8A8A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1091406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Arial" panose="020B0604020202020204" pitchFamily="34" charset="0"/>
              </a:rPr>
              <a:t>83 целевых показателя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7E8BD09-3AC6-43EC-B976-79AC343592EA}"/>
              </a:ext>
            </a:extLst>
          </p:cNvPr>
          <p:cNvSpPr/>
          <p:nvPr/>
        </p:nvSpPr>
        <p:spPr>
          <a:xfrm>
            <a:off x="6497638" y="5021263"/>
            <a:ext cx="3414712" cy="167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3">
            <a:extLst>
              <a:ext uri="{FF2B5EF4-FFF2-40B4-BE49-F238E27FC236}">
                <a16:creationId xmlns:a16="http://schemas.microsoft.com/office/drawing/2014/main" xmlns="" id="{8452F867-07A9-4630-8874-D5E8AB2BD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8219602"/>
              </p:ext>
            </p:extLst>
          </p:nvPr>
        </p:nvGraphicFramePr>
        <p:xfrm>
          <a:off x="220347" y="1519238"/>
          <a:ext cx="6091236" cy="523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3">
            <a:extLst>
              <a:ext uri="{FF2B5EF4-FFF2-40B4-BE49-F238E27FC236}">
                <a16:creationId xmlns:a16="http://schemas.microsoft.com/office/drawing/2014/main" xmlns="" id="{324E5944-CA75-41C7-8205-2B7D3BA37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9334028"/>
              </p:ext>
            </p:extLst>
          </p:nvPr>
        </p:nvGraphicFramePr>
        <p:xfrm>
          <a:off x="5168901" y="1459706"/>
          <a:ext cx="6802752" cy="539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7B6E132C-D1D4-4E83-927A-42CE09A4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98863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Arial" panose="020B0604020202020204" pitchFamily="34" charset="0"/>
              </a:rPr>
              <a:t>Благодарю за внимание</a:t>
            </a:r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21507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E2CAA8C2-4FFE-4B39-864C-DAA72231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338" y="522288"/>
            <a:ext cx="19653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D6FB23-BACE-485A-A2F0-3E76420E8790}"/>
              </a:ext>
            </a:extLst>
          </p:cNvPr>
          <p:cNvSpPr/>
          <p:nvPr/>
        </p:nvSpPr>
        <p:spPr>
          <a:xfrm>
            <a:off x="203200" y="3221038"/>
            <a:ext cx="12192000" cy="758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реализации государственной программы в 2022 году</a:t>
            </a:r>
          </a:p>
        </p:txBody>
      </p:sp>
      <p:sp>
        <p:nvSpPr>
          <p:cNvPr id="8195" name="TextBox 17">
            <a:extLst>
              <a:ext uri="{FF2B5EF4-FFF2-40B4-BE49-F238E27FC236}">
                <a16:creationId xmlns:a16="http://schemas.microsoft.com/office/drawing/2014/main" xmlns="" id="{58E5D1CA-5192-4224-8E9C-2248C995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716088"/>
            <a:ext cx="18637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Профилактика заболеваний и формирование здорового образа жизни, развитие первичной медико-санитарной помощи</a:t>
            </a:r>
          </a:p>
        </p:txBody>
      </p:sp>
      <p:sp>
        <p:nvSpPr>
          <p:cNvPr id="8196" name="TextBox 18">
            <a:extLst>
              <a:ext uri="{FF2B5EF4-FFF2-40B4-BE49-F238E27FC236}">
                <a16:creationId xmlns:a16="http://schemas.microsoft.com/office/drawing/2014/main" xmlns="" id="{36451092-47A1-4633-8209-D550C6A2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700213"/>
            <a:ext cx="2108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Совершенствование оказания специализированной, включая высокотехнологичную, медицинской помощи</a:t>
            </a:r>
          </a:p>
        </p:txBody>
      </p:sp>
      <p:sp>
        <p:nvSpPr>
          <p:cNvPr id="8197" name="TextBox 20">
            <a:extLst>
              <a:ext uri="{FF2B5EF4-FFF2-40B4-BE49-F238E27FC236}">
                <a16:creationId xmlns:a16="http://schemas.microsoft.com/office/drawing/2014/main" xmlns="" id="{4B0D2406-F523-41A4-BB17-51F8A18A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1878013"/>
            <a:ext cx="143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Охрана здоровья матери и ребенка</a:t>
            </a:r>
          </a:p>
        </p:txBody>
      </p:sp>
      <p:sp>
        <p:nvSpPr>
          <p:cNvPr id="8198" name="TextBox 22">
            <a:extLst>
              <a:ext uri="{FF2B5EF4-FFF2-40B4-BE49-F238E27FC236}">
                <a16:creationId xmlns:a16="http://schemas.microsoft.com/office/drawing/2014/main" xmlns="" id="{34311DF0-8AC8-4A09-9AFC-0E758882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809750"/>
            <a:ext cx="1666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Развитие медицинской реабилитации 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и санаторно-курортного лечения</a:t>
            </a:r>
          </a:p>
        </p:txBody>
      </p:sp>
      <p:sp>
        <p:nvSpPr>
          <p:cNvPr id="8199" name="TextBox 23">
            <a:extLst>
              <a:ext uri="{FF2B5EF4-FFF2-40B4-BE49-F238E27FC236}">
                <a16:creationId xmlns:a16="http://schemas.microsoft.com/office/drawing/2014/main" xmlns="" id="{3B2038B5-3851-48A9-80A7-A0FF9140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538" y="1984375"/>
            <a:ext cx="14303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Оказание паллиативной помощи, в том числе детям</a:t>
            </a:r>
          </a:p>
        </p:txBody>
      </p:sp>
      <p:sp>
        <p:nvSpPr>
          <p:cNvPr id="8200" name="TextBox 24">
            <a:extLst>
              <a:ext uri="{FF2B5EF4-FFF2-40B4-BE49-F238E27FC236}">
                <a16:creationId xmlns:a16="http://schemas.microsoft.com/office/drawing/2014/main" xmlns="" id="{E9BF4FE3-73B6-4033-BDD4-9D8DEE03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743575"/>
            <a:ext cx="216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Кадровое обеспечение системы здравоохранения</a:t>
            </a:r>
          </a:p>
        </p:txBody>
      </p:sp>
      <p:sp>
        <p:nvSpPr>
          <p:cNvPr id="8201" name="TextBox 25">
            <a:extLst>
              <a:ext uri="{FF2B5EF4-FFF2-40B4-BE49-F238E27FC236}">
                <a16:creationId xmlns:a16="http://schemas.microsoft.com/office/drawing/2014/main" xmlns="" id="{E874815C-8C35-4965-A222-8CCD6C05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5715000"/>
            <a:ext cx="2166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Совершенствование системы лекарственного обеспечения</a:t>
            </a:r>
          </a:p>
        </p:txBody>
      </p:sp>
      <p:sp>
        <p:nvSpPr>
          <p:cNvPr id="8202" name="TextBox 26">
            <a:extLst>
              <a:ext uri="{FF2B5EF4-FFF2-40B4-BE49-F238E27FC236}">
                <a16:creationId xmlns:a16="http://schemas.microsoft.com/office/drawing/2014/main" xmlns="" id="{30A500F3-3345-44A9-8373-96A1D347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834063"/>
            <a:ext cx="1865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Развитие информатизации в здравоохранении</a:t>
            </a:r>
          </a:p>
        </p:txBody>
      </p:sp>
      <p:sp>
        <p:nvSpPr>
          <p:cNvPr id="8203" name="TextBox 27">
            <a:extLst>
              <a:ext uri="{FF2B5EF4-FFF2-40B4-BE49-F238E27FC236}">
                <a16:creationId xmlns:a16="http://schemas.microsoft.com/office/drawing/2014/main" xmlns="" id="{17178175-9E9A-43DC-B446-B24B56C1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5783263"/>
            <a:ext cx="2047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Совершенствование системы территориального планирования</a:t>
            </a:r>
          </a:p>
        </p:txBody>
      </p:sp>
      <p:grpSp>
        <p:nvGrpSpPr>
          <p:cNvPr id="2" name="Группа 28">
            <a:extLst>
              <a:ext uri="{FF2B5EF4-FFF2-40B4-BE49-F238E27FC236}">
                <a16:creationId xmlns:a16="http://schemas.microsoft.com/office/drawing/2014/main" xmlns="" id="{E5966721-48A8-4955-A87E-B0B10DD3C23B}"/>
              </a:ext>
            </a:extLst>
          </p:cNvPr>
          <p:cNvGrpSpPr/>
          <p:nvPr/>
        </p:nvGrpSpPr>
        <p:grpSpPr>
          <a:xfrm>
            <a:off x="9151929" y="4238673"/>
            <a:ext cx="1476069" cy="1504567"/>
            <a:chOff x="7361263" y="3892455"/>
            <a:chExt cx="1476069" cy="1504567"/>
          </a:xfrm>
          <a:noFill/>
        </p:grpSpPr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xmlns="" id="{B7ED0AEA-0DB4-4AD8-BC9E-73A34508E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466123" y="4118397"/>
              <a:ext cx="1138149" cy="1147407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3" name="Группа 30">
              <a:extLst>
                <a:ext uri="{FF2B5EF4-FFF2-40B4-BE49-F238E27FC236}">
                  <a16:creationId xmlns:a16="http://schemas.microsoft.com/office/drawing/2014/main" xmlns="" id="{172ED798-BC1D-4DA2-8875-4B189322145F}"/>
                </a:ext>
              </a:extLst>
            </p:cNvPr>
            <p:cNvGrpSpPr/>
            <p:nvPr/>
          </p:nvGrpSpPr>
          <p:grpSpPr>
            <a:xfrm>
              <a:off x="7361263" y="3892455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xmlns="" id="{F8C37786-513B-4F45-953E-0F6982F84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AB6F028B-F016-4D9D-9728-DDE8ABF50650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Группа 33">
            <a:extLst>
              <a:ext uri="{FF2B5EF4-FFF2-40B4-BE49-F238E27FC236}">
                <a16:creationId xmlns:a16="http://schemas.microsoft.com/office/drawing/2014/main" xmlns="" id="{6B91C9C8-BFDC-4817-9581-9C94F46818BD}"/>
              </a:ext>
            </a:extLst>
          </p:cNvPr>
          <p:cNvGrpSpPr/>
          <p:nvPr/>
        </p:nvGrpSpPr>
        <p:grpSpPr>
          <a:xfrm>
            <a:off x="6524301" y="4200817"/>
            <a:ext cx="1476069" cy="1504567"/>
            <a:chOff x="5046294" y="3892455"/>
            <a:chExt cx="1476069" cy="1504567"/>
          </a:xfrm>
          <a:noFill/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91F81F3B-82FA-4680-B290-EFC59609D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86347" y="4118398"/>
              <a:ext cx="1138149" cy="1147406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5" name="Группа 35">
              <a:extLst>
                <a:ext uri="{FF2B5EF4-FFF2-40B4-BE49-F238E27FC236}">
                  <a16:creationId xmlns:a16="http://schemas.microsoft.com/office/drawing/2014/main" xmlns="" id="{5105103B-E083-4118-B569-9DFFE29FE7D6}"/>
                </a:ext>
              </a:extLst>
            </p:cNvPr>
            <p:cNvGrpSpPr/>
            <p:nvPr/>
          </p:nvGrpSpPr>
          <p:grpSpPr>
            <a:xfrm>
              <a:off x="5046294" y="3892455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xmlns="" id="{56004CBC-F71E-4154-BE58-247EDA3DD7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D670A099-3C57-47E2-9970-16BF71BB8622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Группа 38">
            <a:extLst>
              <a:ext uri="{FF2B5EF4-FFF2-40B4-BE49-F238E27FC236}">
                <a16:creationId xmlns:a16="http://schemas.microsoft.com/office/drawing/2014/main" xmlns="" id="{B4161597-3DEE-4255-9314-161660C7BFE5}"/>
              </a:ext>
            </a:extLst>
          </p:cNvPr>
          <p:cNvGrpSpPr/>
          <p:nvPr/>
        </p:nvGrpSpPr>
        <p:grpSpPr>
          <a:xfrm>
            <a:off x="3773069" y="4205867"/>
            <a:ext cx="1476069" cy="1504567"/>
            <a:chOff x="2665293" y="3935071"/>
            <a:chExt cx="1476069" cy="1504567"/>
          </a:xfrm>
          <a:noFill/>
        </p:grpSpPr>
        <p:pic>
          <p:nvPicPr>
            <p:cNvPr id="40" name="Picture 10">
              <a:extLst>
                <a:ext uri="{FF2B5EF4-FFF2-40B4-BE49-F238E27FC236}">
                  <a16:creationId xmlns:a16="http://schemas.microsoft.com/office/drawing/2014/main" xmlns="" id="{5789F01B-1C17-47A4-B209-38E484542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814760" y="4118397"/>
              <a:ext cx="1138149" cy="1147407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7" name="Группа 40">
              <a:extLst>
                <a:ext uri="{FF2B5EF4-FFF2-40B4-BE49-F238E27FC236}">
                  <a16:creationId xmlns:a16="http://schemas.microsoft.com/office/drawing/2014/main" xmlns="" id="{CCE19345-C4AB-46DE-9AA4-360B6D7F7E8B}"/>
                </a:ext>
              </a:extLst>
            </p:cNvPr>
            <p:cNvGrpSpPr/>
            <p:nvPr/>
          </p:nvGrpSpPr>
          <p:grpSpPr>
            <a:xfrm>
              <a:off x="2665293" y="3935071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BF5C6C73-6CA9-4DEE-95A2-78347AD913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8AA03F58-5740-472F-B436-3AE5F9682D83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Группа 43">
            <a:extLst>
              <a:ext uri="{FF2B5EF4-FFF2-40B4-BE49-F238E27FC236}">
                <a16:creationId xmlns:a16="http://schemas.microsoft.com/office/drawing/2014/main" xmlns="" id="{EA04979A-2C47-4F75-9BA8-4D98AE62FF5B}"/>
              </a:ext>
            </a:extLst>
          </p:cNvPr>
          <p:cNvGrpSpPr/>
          <p:nvPr/>
        </p:nvGrpSpPr>
        <p:grpSpPr>
          <a:xfrm>
            <a:off x="1015139" y="4200817"/>
            <a:ext cx="1476069" cy="1504567"/>
            <a:chOff x="452032" y="3935071"/>
            <a:chExt cx="1476069" cy="1504567"/>
          </a:xfrm>
          <a:noFill/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9AFEC44B-42D1-4C1D-BBCC-D3228640CD4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962" y="4130111"/>
              <a:ext cx="1138149" cy="1138149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9" name="Группа 45">
              <a:extLst>
                <a:ext uri="{FF2B5EF4-FFF2-40B4-BE49-F238E27FC236}">
                  <a16:creationId xmlns:a16="http://schemas.microsoft.com/office/drawing/2014/main" xmlns="" id="{A7EA8CE3-D9AC-45F8-B988-57D74173BD03}"/>
                </a:ext>
              </a:extLst>
            </p:cNvPr>
            <p:cNvGrpSpPr/>
            <p:nvPr/>
          </p:nvGrpSpPr>
          <p:grpSpPr>
            <a:xfrm>
              <a:off x="452032" y="3935071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xmlns="" id="{5FF50007-92D3-435C-BD8C-8D7F7E54C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D9CC36DD-CA91-4CFB-99E9-A00598A25EB3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Группа 48">
            <a:extLst>
              <a:ext uri="{FF2B5EF4-FFF2-40B4-BE49-F238E27FC236}">
                <a16:creationId xmlns:a16="http://schemas.microsoft.com/office/drawing/2014/main" xmlns="" id="{F206A8B7-DDB2-4F54-A1F6-C5692A949576}"/>
              </a:ext>
            </a:extLst>
          </p:cNvPr>
          <p:cNvGrpSpPr/>
          <p:nvPr/>
        </p:nvGrpSpPr>
        <p:grpSpPr>
          <a:xfrm>
            <a:off x="1717952" y="184433"/>
            <a:ext cx="1476069" cy="1504567"/>
            <a:chOff x="401447" y="110641"/>
            <a:chExt cx="1476069" cy="1504567"/>
          </a:xfrm>
          <a:noFill/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16A9CEFC-4E0C-424D-9606-AC00DF13EC1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037" y="270354"/>
              <a:ext cx="1117579" cy="1138149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11" name="Группа 50">
              <a:extLst>
                <a:ext uri="{FF2B5EF4-FFF2-40B4-BE49-F238E27FC236}">
                  <a16:creationId xmlns:a16="http://schemas.microsoft.com/office/drawing/2014/main" xmlns="" id="{33C55B11-70A3-4A90-B7C7-FE09F6F2EF4A}"/>
                </a:ext>
              </a:extLst>
            </p:cNvPr>
            <p:cNvGrpSpPr/>
            <p:nvPr/>
          </p:nvGrpSpPr>
          <p:grpSpPr>
            <a:xfrm>
              <a:off x="401447" y="110641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xmlns="" id="{E28CA775-10C4-40E8-ADF2-A56A527740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A1CFDC60-DB01-4149-AE31-C525229012A6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Группа 53">
            <a:extLst>
              <a:ext uri="{FF2B5EF4-FFF2-40B4-BE49-F238E27FC236}">
                <a16:creationId xmlns:a16="http://schemas.microsoft.com/office/drawing/2014/main" xmlns="" id="{E1211D00-408C-4FA7-9A65-E1CAC49536F5}"/>
              </a:ext>
            </a:extLst>
          </p:cNvPr>
          <p:cNvGrpSpPr/>
          <p:nvPr/>
        </p:nvGrpSpPr>
        <p:grpSpPr>
          <a:xfrm>
            <a:off x="3893765" y="188641"/>
            <a:ext cx="1476069" cy="1504567"/>
            <a:chOff x="2679646" y="66583"/>
            <a:chExt cx="1476069" cy="1504567"/>
          </a:xfrm>
          <a:noFill/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4F368009-6036-4426-AC42-6E51569632B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4760" y="317962"/>
              <a:ext cx="1138149" cy="1128019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13" name="Группа 55">
              <a:extLst>
                <a:ext uri="{FF2B5EF4-FFF2-40B4-BE49-F238E27FC236}">
                  <a16:creationId xmlns:a16="http://schemas.microsoft.com/office/drawing/2014/main" xmlns="" id="{DE0BAA40-AE3A-49DE-B417-B41C387A7C2B}"/>
                </a:ext>
              </a:extLst>
            </p:cNvPr>
            <p:cNvGrpSpPr/>
            <p:nvPr/>
          </p:nvGrpSpPr>
          <p:grpSpPr>
            <a:xfrm>
              <a:off x="2679646" y="66583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xmlns="" id="{E0C57E09-30CB-4A5D-8BB2-FB3D976FFE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B5222D09-5002-4FFB-AEE5-0721C7D8F9EA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Группа 58">
            <a:extLst>
              <a:ext uri="{FF2B5EF4-FFF2-40B4-BE49-F238E27FC236}">
                <a16:creationId xmlns:a16="http://schemas.microsoft.com/office/drawing/2014/main" xmlns="" id="{621AFC0D-AC8F-4E28-8B6D-E9560AC20E16}"/>
              </a:ext>
            </a:extLst>
          </p:cNvPr>
          <p:cNvGrpSpPr/>
          <p:nvPr/>
        </p:nvGrpSpPr>
        <p:grpSpPr>
          <a:xfrm>
            <a:off x="6073066" y="204053"/>
            <a:ext cx="1476069" cy="1504567"/>
            <a:chOff x="5020872" y="108795"/>
            <a:chExt cx="1476069" cy="1504567"/>
          </a:xfrm>
          <a:noFill/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9B90029F-0956-4901-B07F-DD3BD99CBE1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0010" y="345106"/>
              <a:ext cx="1150498" cy="1133300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15" name="Группа 60">
              <a:extLst>
                <a:ext uri="{FF2B5EF4-FFF2-40B4-BE49-F238E27FC236}">
                  <a16:creationId xmlns:a16="http://schemas.microsoft.com/office/drawing/2014/main" xmlns="" id="{15D6FBF8-84FA-4B72-89B5-CA9D68B85FF6}"/>
                </a:ext>
              </a:extLst>
            </p:cNvPr>
            <p:cNvGrpSpPr/>
            <p:nvPr/>
          </p:nvGrpSpPr>
          <p:grpSpPr>
            <a:xfrm>
              <a:off x="5020872" y="108795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xmlns="" id="{D9A7757A-7515-4A39-9369-CE2BCB42F1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xmlns="" id="{E0C3AF78-1639-4E7D-87D5-D02E95939067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Группа 63">
            <a:extLst>
              <a:ext uri="{FF2B5EF4-FFF2-40B4-BE49-F238E27FC236}">
                <a16:creationId xmlns:a16="http://schemas.microsoft.com/office/drawing/2014/main" xmlns="" id="{E92C2667-87F2-4CE7-A011-F781F19DE9AA}"/>
              </a:ext>
            </a:extLst>
          </p:cNvPr>
          <p:cNvGrpSpPr/>
          <p:nvPr/>
        </p:nvGrpSpPr>
        <p:grpSpPr>
          <a:xfrm>
            <a:off x="10114569" y="239601"/>
            <a:ext cx="1476069" cy="1504567"/>
            <a:chOff x="7280057" y="115247"/>
            <a:chExt cx="1476069" cy="1504567"/>
          </a:xfrm>
          <a:noFill/>
        </p:grpSpPr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D34E3B5E-D014-49FC-B943-7EA40970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7404207" y="345106"/>
              <a:ext cx="1138150" cy="1133300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20" name="Группа 65">
              <a:extLst>
                <a:ext uri="{FF2B5EF4-FFF2-40B4-BE49-F238E27FC236}">
                  <a16:creationId xmlns:a16="http://schemas.microsoft.com/office/drawing/2014/main" xmlns="" id="{A5ABD90B-4B64-4030-A1D4-18E7F5AE8B61}"/>
                </a:ext>
              </a:extLst>
            </p:cNvPr>
            <p:cNvGrpSpPr/>
            <p:nvPr/>
          </p:nvGrpSpPr>
          <p:grpSpPr>
            <a:xfrm>
              <a:off x="7280057" y="115247"/>
              <a:ext cx="1476069" cy="1504567"/>
              <a:chOff x="2089091" y="1633002"/>
              <a:chExt cx="1483846" cy="1512494"/>
            </a:xfrm>
            <a:grpFill/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xmlns="" id="{C8EE89E1-716F-4412-B878-10CD058A72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E14B9EE1-658F-4FFC-959F-BA7DBA9E994C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Группа 68">
            <a:extLst>
              <a:ext uri="{FF2B5EF4-FFF2-40B4-BE49-F238E27FC236}">
                <a16:creationId xmlns:a16="http://schemas.microsoft.com/office/drawing/2014/main" xmlns="" id="{6D359930-FD62-44BC-8A50-C93E825F60C6}"/>
              </a:ext>
            </a:extLst>
          </p:cNvPr>
          <p:cNvGrpSpPr/>
          <p:nvPr/>
        </p:nvGrpSpPr>
        <p:grpSpPr>
          <a:xfrm>
            <a:off x="8098299" y="190014"/>
            <a:ext cx="1506535" cy="1512168"/>
            <a:chOff x="2046331" y="2636912"/>
            <a:chExt cx="1613589" cy="1619622"/>
          </a:xfrm>
          <a:noFill/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7C66B126-8507-4666-86CF-4C8417102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5736" y="2816932"/>
              <a:ext cx="1355641" cy="1296254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</p:pic>
        <p:grpSp>
          <p:nvGrpSpPr>
            <p:cNvPr id="29" name="Группа 70">
              <a:extLst>
                <a:ext uri="{FF2B5EF4-FFF2-40B4-BE49-F238E27FC236}">
                  <a16:creationId xmlns:a16="http://schemas.microsoft.com/office/drawing/2014/main" xmlns="" id="{F788905E-E60E-4081-898C-5821AF0C1529}"/>
                </a:ext>
              </a:extLst>
            </p:cNvPr>
            <p:cNvGrpSpPr/>
            <p:nvPr/>
          </p:nvGrpSpPr>
          <p:grpSpPr>
            <a:xfrm>
              <a:off x="2046331" y="2636912"/>
              <a:ext cx="1613589" cy="1619622"/>
              <a:chOff x="2089091" y="1633003"/>
              <a:chExt cx="1483846" cy="1462069"/>
            </a:xfrm>
            <a:grpFill/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ECA7B695-EF19-443D-B128-8F1C3548E4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  <a:grpFill/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xmlns="" id="{E41F76CC-ECBF-4D4F-9D47-25A8C4B543E0}"/>
                  </a:ext>
                </a:extLst>
              </p:cNvPr>
              <p:cNvSpPr/>
              <p:nvPr/>
            </p:nvSpPr>
            <p:spPr>
              <a:xfrm>
                <a:off x="2089091" y="1633003"/>
                <a:ext cx="1483846" cy="1462069"/>
              </a:xfrm>
              <a:prstGeom prst="ellipse">
                <a:avLst/>
              </a:prstGeom>
              <a:grp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213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12154B48-36A3-471F-AFEC-1EC35205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97DF17E4-C035-4391-8E75-92EF3078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00E91A6A-335E-40EE-A902-DE9BA3ED3E7E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заболеваний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формирование здорового образа жизни.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первичной медико-санитарной помощи </a:t>
            </a:r>
          </a:p>
        </p:txBody>
      </p:sp>
      <p:sp>
        <p:nvSpPr>
          <p:cNvPr id="76" name="AutoShape 12">
            <a:extLst>
              <a:ext uri="{FF2B5EF4-FFF2-40B4-BE49-F238E27FC236}">
                <a16:creationId xmlns:a16="http://schemas.microsoft.com/office/drawing/2014/main" xmlns="" id="{9E39CB3A-D9C9-4565-8B71-F48FB6F94C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1627188"/>
            <a:ext cx="12192000" cy="2427287"/>
          </a:xfrm>
          <a:prstGeom prst="round2DiagRect">
            <a:avLst>
              <a:gd name="adj1" fmla="val 0"/>
              <a:gd name="adj2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Более 63 тыс. экземпляров печатных информационных материалов по вопросам профилактики заболеваний и ЗОЖ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Онлайн-школа «Здоровье29»: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индивидуальные консультации врачами-специалистами на сайте zdorovie29.ru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8 </a:t>
            </a:r>
            <a:r>
              <a:rPr lang="ru-RU" sz="1400" dirty="0"/>
              <a:t>мероприятий проекта «Здоровое Поморье», участие приняли 13,5 тысяч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«Телефон здоровья» - более 100 консультаций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«Уроки здоровья» в образовательных организациях – более 17,5 тыс. участников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77" name="AutoShape 19">
            <a:extLst>
              <a:ext uri="{FF2B5EF4-FFF2-40B4-BE49-F238E27FC236}">
                <a16:creationId xmlns:a16="http://schemas.microsoft.com/office/drawing/2014/main" xmlns="" id="{DCE0A14B-6E15-4329-BE0A-44C8433116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871663"/>
            <a:ext cx="12144375" cy="53816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222" name="Прямоугольник 77">
            <a:extLst>
              <a:ext uri="{FF2B5EF4-FFF2-40B4-BE49-F238E27FC236}">
                <a16:creationId xmlns:a16="http://schemas.microsoft.com/office/drawing/2014/main" xmlns="" id="{2ECEF67D-83C1-45B8-8F56-E7A05B73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1219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расходования средств  подпрограммы  (млн. рублей)</a:t>
            </a: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19">
            <a:extLst>
              <a:ext uri="{FF2B5EF4-FFF2-40B4-BE49-F238E27FC236}">
                <a16:creationId xmlns:a16="http://schemas.microsoft.com/office/drawing/2014/main" xmlns="" id="{0CC0247B-A495-4ADF-951C-3C52A47BCD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0" y="2390775"/>
            <a:ext cx="12144375" cy="47625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80" name="Таблица 79">
            <a:extLst>
              <a:ext uri="{FF2B5EF4-FFF2-40B4-BE49-F238E27FC236}">
                <a16:creationId xmlns:a16="http://schemas.microsoft.com/office/drawing/2014/main" xmlns="" id="{70E4766E-E7F6-4D7F-94AC-28A40D680AEC}"/>
              </a:ext>
            </a:extLst>
          </p:cNvPr>
          <p:cNvGraphicFramePr>
            <a:graphicFrameLocks noGrp="1"/>
          </p:cNvGraphicFramePr>
          <p:nvPr/>
        </p:nvGraphicFramePr>
        <p:xfrm>
          <a:off x="1649413" y="4873625"/>
          <a:ext cx="8893175" cy="134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0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6" marR="9526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0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149,9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8 085,2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8 208,4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8 235,3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8 358,5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1" name="AutoShape 19">
            <a:extLst>
              <a:ext uri="{FF2B5EF4-FFF2-40B4-BE49-F238E27FC236}">
                <a16:creationId xmlns:a16="http://schemas.microsoft.com/office/drawing/2014/main" xmlns="" id="{021AD712-24A8-495E-88BB-1C698433BC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" y="2738438"/>
            <a:ext cx="12166600" cy="6477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grpSp>
        <p:nvGrpSpPr>
          <p:cNvPr id="9257" name="Группа 81">
            <a:extLst>
              <a:ext uri="{FF2B5EF4-FFF2-40B4-BE49-F238E27FC236}">
                <a16:creationId xmlns:a16="http://schemas.microsoft.com/office/drawing/2014/main" xmlns="" id="{C90960CC-6FD0-4475-A29A-8748019EBBCE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9273" name="Прямоугольник 82">
              <a:extLst>
                <a:ext uri="{FF2B5EF4-FFF2-40B4-BE49-F238E27FC236}">
                  <a16:creationId xmlns:a16="http://schemas.microsoft.com/office/drawing/2014/main" xmlns="" id="{35E6E072-A6A6-43AD-BDFF-1A3A4B465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1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4" name="Прямоугольник 83">
              <a:extLst>
                <a:ext uri="{FF2B5EF4-FFF2-40B4-BE49-F238E27FC236}">
                  <a16:creationId xmlns:a16="http://schemas.microsoft.com/office/drawing/2014/main" xmlns="" id="{9DDEF749-48D8-4D1D-B2AC-8D8748DE9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258" name="Группа 84">
            <a:extLst>
              <a:ext uri="{FF2B5EF4-FFF2-40B4-BE49-F238E27FC236}">
                <a16:creationId xmlns:a16="http://schemas.microsoft.com/office/drawing/2014/main" xmlns="" id="{9667AE6E-C898-4D54-822C-076CF3BA62C1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5143500"/>
            <a:ext cx="1449388" cy="1381125"/>
            <a:chOff x="3054610" y="889902"/>
            <a:chExt cx="1902974" cy="1903596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0CB46099-E9D8-4AF5-9138-EDBE412DC8D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6097" y="1121700"/>
              <a:ext cx="1440000" cy="1440000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9268" name="Группа 86">
              <a:extLst>
                <a:ext uri="{FF2B5EF4-FFF2-40B4-BE49-F238E27FC236}">
                  <a16:creationId xmlns:a16="http://schemas.microsoft.com/office/drawing/2014/main" xmlns="" id="{6006CF1F-10B3-4B24-8C04-9C52DA305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4610" y="889902"/>
              <a:ext cx="1902974" cy="1903596"/>
              <a:chOff x="2060937" y="1633002"/>
              <a:chExt cx="1512000" cy="1512494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xmlns="" id="{AF1B44BD-6D03-46C8-97DF-CADD35EDB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9270" name="Группа 88">
                <a:extLst>
                  <a:ext uri="{FF2B5EF4-FFF2-40B4-BE49-F238E27FC236}">
                    <a16:creationId xmlns:a16="http://schemas.microsoft.com/office/drawing/2014/main" xmlns="" id="{5400C34E-94CE-4DB8-A925-1108DBBCF7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512000" cy="1512494"/>
                <a:chOff x="2060937" y="1633002"/>
                <a:chExt cx="1512000" cy="1512494"/>
              </a:xfrm>
            </p:grpSpPr>
            <p:sp>
              <p:nvSpPr>
                <p:cNvPr id="90" name="Овал 89">
                  <a:extLst>
                    <a:ext uri="{FF2B5EF4-FFF2-40B4-BE49-F238E27FC236}">
                      <a16:creationId xmlns:a16="http://schemas.microsoft.com/office/drawing/2014/main" xmlns="" id="{7B446718-087A-4C85-9239-E51083D0CFC9}"/>
                    </a:ext>
                  </a:extLst>
                </p:cNvPr>
                <p:cNvSpPr/>
                <p:nvPr/>
              </p:nvSpPr>
              <p:spPr>
                <a:xfrm>
                  <a:off x="2089091" y="1633002"/>
                  <a:ext cx="1483846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Полилиния 90">
                  <a:extLst>
                    <a:ext uri="{FF2B5EF4-FFF2-40B4-BE49-F238E27FC236}">
                      <a16:creationId xmlns:a16="http://schemas.microsoft.com/office/drawing/2014/main" xmlns="" id="{8B9E4A72-5BA7-4C6D-9FB4-A9F8B61205E8}"/>
                    </a:ext>
                  </a:extLst>
                </p:cNvPr>
                <p:cNvSpPr/>
                <p:nvPr/>
              </p:nvSpPr>
              <p:spPr>
                <a:xfrm rot="21408484">
                  <a:off x="2060937" y="1876392"/>
                  <a:ext cx="255036" cy="879680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259" name="Группа 91">
            <a:extLst>
              <a:ext uri="{FF2B5EF4-FFF2-40B4-BE49-F238E27FC236}">
                <a16:creationId xmlns:a16="http://schemas.microsoft.com/office/drawing/2014/main" xmlns="" id="{71B6BADE-87D9-4A40-B49C-CA37A6C42068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143500"/>
            <a:ext cx="1476375" cy="1381125"/>
            <a:chOff x="286612" y="887141"/>
            <a:chExt cx="1902974" cy="1903596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C7B60560-19D1-4E02-B40D-5236A067DF5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929" y="1121700"/>
              <a:ext cx="1413975" cy="1440000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9262" name="Группа 93">
              <a:extLst>
                <a:ext uri="{FF2B5EF4-FFF2-40B4-BE49-F238E27FC236}">
                  <a16:creationId xmlns:a16="http://schemas.microsoft.com/office/drawing/2014/main" xmlns="" id="{9684D595-F3A8-4F1A-9FD4-6FA0488C4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12" y="887141"/>
              <a:ext cx="1902974" cy="1903596"/>
              <a:chOff x="2060937" y="1633002"/>
              <a:chExt cx="1512000" cy="1512494"/>
            </a:xfrm>
          </p:grpSpPr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xmlns="" id="{F591E99A-5757-4B3A-81B9-DE76F64371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9264" name="Группа 95">
                <a:extLst>
                  <a:ext uri="{FF2B5EF4-FFF2-40B4-BE49-F238E27FC236}">
                    <a16:creationId xmlns:a16="http://schemas.microsoft.com/office/drawing/2014/main" xmlns="" id="{4F52934B-65A7-4A2B-A2EE-B86547960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512000" cy="1512494"/>
                <a:chOff x="2060937" y="1633002"/>
                <a:chExt cx="1512000" cy="1512494"/>
              </a:xfrm>
            </p:grpSpPr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xmlns="" id="{471AF3EC-858E-4AE8-A5E5-0B14E13D2CC8}"/>
                    </a:ext>
                  </a:extLst>
                </p:cNvPr>
                <p:cNvSpPr/>
                <p:nvPr/>
              </p:nvSpPr>
              <p:spPr>
                <a:xfrm>
                  <a:off x="2088576" y="1633002"/>
                  <a:ext cx="1484361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Полилиния 97">
                  <a:extLst>
                    <a:ext uri="{FF2B5EF4-FFF2-40B4-BE49-F238E27FC236}">
                      <a16:creationId xmlns:a16="http://schemas.microsoft.com/office/drawing/2014/main" xmlns="" id="{5A9171F6-FCAD-42CA-98CF-C58A06BC8A0D}"/>
                    </a:ext>
                  </a:extLst>
                </p:cNvPr>
                <p:cNvSpPr/>
                <p:nvPr/>
              </p:nvSpPr>
              <p:spPr>
                <a:xfrm rot="21408484">
                  <a:off x="2060937" y="1876392"/>
                  <a:ext cx="255252" cy="879680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9" name="AutoShape 19">
            <a:extLst>
              <a:ext uri="{FF2B5EF4-FFF2-40B4-BE49-F238E27FC236}">
                <a16:creationId xmlns:a16="http://schemas.microsoft.com/office/drawing/2014/main" xmlns="" id="{C9A0E1BE-EC34-4312-97FC-67B552F987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25425" y="3171825"/>
            <a:ext cx="12166600" cy="6477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FF67593C-C3AF-4F97-AA1A-AE1F4645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361AC50-9A99-478A-8186-C8ED6F201547}"/>
              </a:ext>
            </a:extLst>
          </p:cNvPr>
          <p:cNvSpPr/>
          <p:nvPr/>
        </p:nvSpPr>
        <p:spPr>
          <a:xfrm>
            <a:off x="47625" y="68263"/>
            <a:ext cx="12144375" cy="1417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85A07858-6055-4E5B-96F9-B0995A72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159" y="3323716"/>
            <a:ext cx="7577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Высокотехнологичные виды медицинской помощи за счет средств областного бюджета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 гос. мед. организациях получил 9</a:t>
            </a:r>
            <a:r>
              <a:rPr lang="en-US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31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житель области (в 202</a:t>
            </a:r>
            <a:r>
              <a:rPr lang="en-US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году – </a:t>
            </a:r>
            <a:r>
              <a:rPr lang="en-US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917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человек)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45" name="Прямоугольник 29">
            <a:extLst>
              <a:ext uri="{FF2B5EF4-FFF2-40B4-BE49-F238E27FC236}">
                <a16:creationId xmlns:a16="http://schemas.microsoft.com/office/drawing/2014/main" xmlns="" id="{7C1AF7BF-BE7C-4571-9EEA-DAFBD066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564063"/>
            <a:ext cx="1220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 подпрограммы  (млн. рублей)</a:t>
            </a: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xmlns="" id="{C8FC8A7C-5328-420B-8120-20C49756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403" y="2652931"/>
            <a:ext cx="6135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Службой санитарной авиации выполнен 981 вылет,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эвакуирован 1861 человек</a:t>
            </a:r>
          </a:p>
        </p:txBody>
      </p:sp>
      <p:sp>
        <p:nvSpPr>
          <p:cNvPr id="10247" name="Rectangle 1">
            <a:extLst>
              <a:ext uri="{FF2B5EF4-FFF2-40B4-BE49-F238E27FC236}">
                <a16:creationId xmlns:a16="http://schemas.microsoft.com/office/drawing/2014/main" xmlns="" id="{B98804DD-0439-4B64-A022-F352A41E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4005263"/>
            <a:ext cx="6815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 реализации ТПГГ участвовали 13</a:t>
            </a:r>
            <a:r>
              <a:rPr lang="en-US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медицинских организаций, 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в т.ч. 63 - негосударственных форм собственности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DB7C05DB-83BC-4659-B697-7449B8CB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898544"/>
              </p:ext>
            </p:extLst>
          </p:nvPr>
        </p:nvGraphicFramePr>
        <p:xfrm>
          <a:off x="1524000" y="5010150"/>
          <a:ext cx="9143999" cy="138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3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536,2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536,1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7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3 259,5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3 259,3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7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11 479,8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12 279,9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6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15 275,5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16 075,3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4" name="AutoShape 19">
            <a:extLst>
              <a:ext uri="{FF2B5EF4-FFF2-40B4-BE49-F238E27FC236}">
                <a16:creationId xmlns:a16="http://schemas.microsoft.com/office/drawing/2014/main" xmlns="" id="{CF8F2AE2-A50B-4FEF-B771-97533762FA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5275" y="1665288"/>
            <a:ext cx="9209088" cy="85725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Для гос. мед. организаций, оказывающих медицинскую помощь пациентам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 онкологическими и сердечно-сосудистыми заболеваниями закуплено, медицинское оборудование, в т.ч.: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2 рентгенологических комплекса, компьютерный томограф, 2 ангиографа </a:t>
            </a:r>
            <a:endParaRPr lang="ru-RU" sz="1400" dirty="0"/>
          </a:p>
        </p:txBody>
      </p:sp>
      <p:grpSp>
        <p:nvGrpSpPr>
          <p:cNvPr id="10281" name="Группа 37">
            <a:extLst>
              <a:ext uri="{FF2B5EF4-FFF2-40B4-BE49-F238E27FC236}">
                <a16:creationId xmlns:a16="http://schemas.microsoft.com/office/drawing/2014/main" xmlns="" id="{FE145A77-0698-4C32-B02B-18B727247AD8}"/>
              </a:ext>
            </a:extLst>
          </p:cNvPr>
          <p:cNvGrpSpPr>
            <a:grpSpLocks/>
          </p:cNvGrpSpPr>
          <p:nvPr/>
        </p:nvGrpSpPr>
        <p:grpSpPr bwMode="auto">
          <a:xfrm>
            <a:off x="308887" y="2173477"/>
            <a:ext cx="1549400" cy="1549400"/>
            <a:chOff x="3832446" y="1424146"/>
            <a:chExt cx="1652484" cy="1653024"/>
          </a:xfrm>
        </p:grpSpPr>
        <p:pic>
          <p:nvPicPr>
            <p:cNvPr id="39" name="Picture 4" descr="https://i.pics.livejournal.com/vokinburt/13300152/1109103/1109103_900.jpg">
              <a:extLst>
                <a:ext uri="{FF2B5EF4-FFF2-40B4-BE49-F238E27FC236}">
                  <a16:creationId xmlns:a16="http://schemas.microsoft.com/office/drawing/2014/main" xmlns="" id="{1810B80F-C2A3-4787-B346-2A38EE57A6E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0026" y="1762939"/>
              <a:ext cx="1345261" cy="97989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0301" name="Группа 39">
              <a:extLst>
                <a:ext uri="{FF2B5EF4-FFF2-40B4-BE49-F238E27FC236}">
                  <a16:creationId xmlns:a16="http://schemas.microsoft.com/office/drawing/2014/main" xmlns="" id="{AF63A8A1-DC13-408D-9439-631875DEA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2446" y="1424146"/>
              <a:ext cx="1652484" cy="1653024"/>
              <a:chOff x="2060937" y="1633002"/>
              <a:chExt cx="1512000" cy="1512494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E29E80DE-2A5C-449F-A7F6-57333F23FF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0303" name="Группа 41">
                <a:extLst>
                  <a:ext uri="{FF2B5EF4-FFF2-40B4-BE49-F238E27FC236}">
                    <a16:creationId xmlns:a16="http://schemas.microsoft.com/office/drawing/2014/main" xmlns="" id="{9FED5469-362F-4E9B-BBD5-86D97751A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512000" cy="1512494"/>
                <a:chOff x="2060937" y="1633002"/>
                <a:chExt cx="1512000" cy="1512494"/>
              </a:xfrm>
            </p:grpSpPr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xmlns="" id="{689E30D7-E2FA-46E6-B0B1-5949AC20DEDE}"/>
                    </a:ext>
                  </a:extLst>
                </p:cNvPr>
                <p:cNvSpPr/>
                <p:nvPr/>
              </p:nvSpPr>
              <p:spPr>
                <a:xfrm>
                  <a:off x="2088822" y="1633002"/>
                  <a:ext cx="1484115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Полилиния 43">
                  <a:extLst>
                    <a:ext uri="{FF2B5EF4-FFF2-40B4-BE49-F238E27FC236}">
                      <a16:creationId xmlns:a16="http://schemas.microsoft.com/office/drawing/2014/main" xmlns="" id="{F06B08C2-6B21-4F87-AB1D-E31026271563}"/>
                    </a:ext>
                  </a:extLst>
                </p:cNvPr>
                <p:cNvSpPr/>
                <p:nvPr/>
              </p:nvSpPr>
              <p:spPr>
                <a:xfrm rot="21408484">
                  <a:off x="2060937" y="1876303"/>
                  <a:ext cx="255615" cy="880222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282" name="Группа 44">
            <a:extLst>
              <a:ext uri="{FF2B5EF4-FFF2-40B4-BE49-F238E27FC236}">
                <a16:creationId xmlns:a16="http://schemas.microsoft.com/office/drawing/2014/main" xmlns="" id="{EB1C9D31-F149-4F85-979E-64AC3379C99B}"/>
              </a:ext>
            </a:extLst>
          </p:cNvPr>
          <p:cNvGrpSpPr>
            <a:grpSpLocks/>
          </p:cNvGrpSpPr>
          <p:nvPr/>
        </p:nvGrpSpPr>
        <p:grpSpPr bwMode="auto">
          <a:xfrm>
            <a:off x="10563225" y="3149600"/>
            <a:ext cx="1549400" cy="1549400"/>
            <a:chOff x="324615" y="1390510"/>
            <a:chExt cx="1652484" cy="1653024"/>
          </a:xfrm>
        </p:grpSpPr>
        <p:pic>
          <p:nvPicPr>
            <p:cNvPr id="46" name="Picture 5">
              <a:extLst>
                <a:ext uri="{FF2B5EF4-FFF2-40B4-BE49-F238E27FC236}">
                  <a16:creationId xmlns:a16="http://schemas.microsoft.com/office/drawing/2014/main" xmlns="" id="{9069F914-C88C-4937-8840-694B15B5919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7658" y="1586676"/>
              <a:ext cx="1243834" cy="124383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0295" name="Группа 46">
              <a:extLst>
                <a:ext uri="{FF2B5EF4-FFF2-40B4-BE49-F238E27FC236}">
                  <a16:creationId xmlns:a16="http://schemas.microsoft.com/office/drawing/2014/main" xmlns="" id="{A46AFEF6-04B3-4362-AC8C-4EA952FC4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15" y="1390510"/>
              <a:ext cx="1652484" cy="1653024"/>
              <a:chOff x="2060937" y="1633002"/>
              <a:chExt cx="1512000" cy="1512494"/>
            </a:xfrm>
          </p:grpSpPr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xmlns="" id="{1DD645C7-3E4A-4369-B6B0-16ED2453E0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0297" name="Группа 48">
                <a:extLst>
                  <a:ext uri="{FF2B5EF4-FFF2-40B4-BE49-F238E27FC236}">
                    <a16:creationId xmlns:a16="http://schemas.microsoft.com/office/drawing/2014/main" xmlns="" id="{C1775397-5B27-4273-9AC3-56A57FC8D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512000" cy="1512494"/>
                <a:chOff x="2060937" y="1633002"/>
                <a:chExt cx="1512000" cy="1512494"/>
              </a:xfrm>
            </p:grpSpPr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xmlns="" id="{E948011B-6987-4BAB-B968-4F30D40DD362}"/>
                    </a:ext>
                  </a:extLst>
                </p:cNvPr>
                <p:cNvSpPr/>
                <p:nvPr/>
              </p:nvSpPr>
              <p:spPr>
                <a:xfrm>
                  <a:off x="2088822" y="1633002"/>
                  <a:ext cx="1484115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Полилиния 50">
                  <a:extLst>
                    <a:ext uri="{FF2B5EF4-FFF2-40B4-BE49-F238E27FC236}">
                      <a16:creationId xmlns:a16="http://schemas.microsoft.com/office/drawing/2014/main" xmlns="" id="{3B26E592-11BD-41C9-BDBF-5434E4CCB485}"/>
                    </a:ext>
                  </a:extLst>
                </p:cNvPr>
                <p:cNvSpPr/>
                <p:nvPr/>
              </p:nvSpPr>
              <p:spPr>
                <a:xfrm rot="21408484">
                  <a:off x="2060937" y="1876303"/>
                  <a:ext cx="255615" cy="880222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283" name="Группа 51">
            <a:extLst>
              <a:ext uri="{FF2B5EF4-FFF2-40B4-BE49-F238E27FC236}">
                <a16:creationId xmlns:a16="http://schemas.microsoft.com/office/drawing/2014/main" xmlns="" id="{F76C0CA7-442E-4BE7-B24A-57D5F9A98B34}"/>
              </a:ext>
            </a:extLst>
          </p:cNvPr>
          <p:cNvGrpSpPr>
            <a:grpSpLocks/>
          </p:cNvGrpSpPr>
          <p:nvPr/>
        </p:nvGrpSpPr>
        <p:grpSpPr bwMode="auto">
          <a:xfrm>
            <a:off x="10642600" y="1323975"/>
            <a:ext cx="1549400" cy="1549400"/>
            <a:chOff x="2109386" y="1407328"/>
            <a:chExt cx="1652484" cy="165302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F30ED157-4728-487D-8215-C6200EF6747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9621" y="1586676"/>
              <a:ext cx="1243834" cy="124383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0289" name="Группа 53">
              <a:extLst>
                <a:ext uri="{FF2B5EF4-FFF2-40B4-BE49-F238E27FC236}">
                  <a16:creationId xmlns:a16="http://schemas.microsoft.com/office/drawing/2014/main" xmlns="" id="{CE5D7498-4608-4932-98E9-99757265B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386" y="1407328"/>
              <a:ext cx="1652484" cy="1653024"/>
              <a:chOff x="2060937" y="1633002"/>
              <a:chExt cx="1512000" cy="1512494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xmlns="" id="{A52D267E-C824-429F-A999-9C1EA4C75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0291" name="Группа 55">
                <a:extLst>
                  <a:ext uri="{FF2B5EF4-FFF2-40B4-BE49-F238E27FC236}">
                    <a16:creationId xmlns:a16="http://schemas.microsoft.com/office/drawing/2014/main" xmlns="" id="{2BA4760B-D239-4F01-A2F8-26B03CB55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512000" cy="1512494"/>
                <a:chOff x="2060937" y="1633002"/>
                <a:chExt cx="1512000" cy="1512494"/>
              </a:xfrm>
            </p:grpSpPr>
            <p:sp>
              <p:nvSpPr>
                <p:cNvPr id="57" name="Овал 56">
                  <a:extLst>
                    <a:ext uri="{FF2B5EF4-FFF2-40B4-BE49-F238E27FC236}">
                      <a16:creationId xmlns:a16="http://schemas.microsoft.com/office/drawing/2014/main" xmlns="" id="{BC7D1EF7-A411-4F85-AEE1-0108201483F6}"/>
                    </a:ext>
                  </a:extLst>
                </p:cNvPr>
                <p:cNvSpPr/>
                <p:nvPr/>
              </p:nvSpPr>
              <p:spPr>
                <a:xfrm>
                  <a:off x="2088822" y="1633002"/>
                  <a:ext cx="1484115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Полилиния 57">
                  <a:extLst>
                    <a:ext uri="{FF2B5EF4-FFF2-40B4-BE49-F238E27FC236}">
                      <a16:creationId xmlns:a16="http://schemas.microsoft.com/office/drawing/2014/main" xmlns="" id="{FC7903F2-95C9-4701-8F2A-1EB302B891D4}"/>
                    </a:ext>
                  </a:extLst>
                </p:cNvPr>
                <p:cNvSpPr/>
                <p:nvPr/>
              </p:nvSpPr>
              <p:spPr>
                <a:xfrm rot="21408484">
                  <a:off x="2060937" y="1876303"/>
                  <a:ext cx="255615" cy="880222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284" name="Группа 58">
            <a:extLst>
              <a:ext uri="{FF2B5EF4-FFF2-40B4-BE49-F238E27FC236}">
                <a16:creationId xmlns:a16="http://schemas.microsoft.com/office/drawing/2014/main" xmlns="" id="{EF9FFAC8-E883-454F-9426-DDC0B7FBCE9B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0286" name="Прямоугольник 59">
              <a:extLst>
                <a:ext uri="{FF2B5EF4-FFF2-40B4-BE49-F238E27FC236}">
                  <a16:creationId xmlns:a16="http://schemas.microsoft.com/office/drawing/2014/main" xmlns="" id="{BA193EF4-D397-491B-ACE0-679786A7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7" name="Прямоугольник 60">
              <a:extLst>
                <a:ext uri="{FF2B5EF4-FFF2-40B4-BE49-F238E27FC236}">
                  <a16:creationId xmlns:a16="http://schemas.microsoft.com/office/drawing/2014/main" xmlns="" id="{04E9A9FA-E443-4A23-95EB-360E0FB0D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2095E425-3724-489A-9BBD-50516928EBBE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оказания специализированной, включая высокотехнологичную, медицинской помощи, скорой,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скорой специализированной,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помощи, медицинской эвакуации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55182CF9-2E27-4E25-A28D-E48D555D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Группа 58">
            <a:extLst>
              <a:ext uri="{FF2B5EF4-FFF2-40B4-BE49-F238E27FC236}">
                <a16:creationId xmlns:a16="http://schemas.microsoft.com/office/drawing/2014/main" xmlns="" id="{4147A791-629C-45DA-85D1-7AD09186E753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1314" name="Прямоугольник 59">
              <a:extLst>
                <a:ext uri="{FF2B5EF4-FFF2-40B4-BE49-F238E27FC236}">
                  <a16:creationId xmlns:a16="http://schemas.microsoft.com/office/drawing/2014/main" xmlns="" id="{4B4973AA-7101-4E86-8F7D-D092B940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4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5" name="Прямоугольник 60">
              <a:extLst>
                <a:ext uri="{FF2B5EF4-FFF2-40B4-BE49-F238E27FC236}">
                  <a16:creationId xmlns:a16="http://schemas.microsoft.com/office/drawing/2014/main" xmlns="" id="{CE3E9229-6DDD-4C04-BB3B-6DF620D04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A0C11B0-00AB-43C8-B9A3-900DAB30D148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здоровья матери и ребенка</a:t>
            </a:r>
          </a:p>
        </p:txBody>
      </p:sp>
      <p:sp>
        <p:nvSpPr>
          <p:cNvPr id="11269" name="Заголовок 1">
            <a:extLst>
              <a:ext uri="{FF2B5EF4-FFF2-40B4-BE49-F238E27FC236}">
                <a16:creationId xmlns:a16="http://schemas.microsoft.com/office/drawing/2014/main" xmlns="" id="{FFDA399A-AAD0-49FD-BD3D-6E90FB0AAA09}"/>
              </a:ext>
            </a:extLst>
          </p:cNvPr>
          <p:cNvSpPr txBox="1">
            <a:spLocks/>
          </p:cNvSpPr>
          <p:nvPr/>
        </p:nvSpPr>
        <p:spPr bwMode="auto">
          <a:xfrm>
            <a:off x="0" y="4500563"/>
            <a:ext cx="121904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430E664-5F1E-45B5-AD3C-C2ACC9AB9823}"/>
              </a:ext>
            </a:extLst>
          </p:cNvPr>
          <p:cNvSpPr/>
          <p:nvPr/>
        </p:nvSpPr>
        <p:spPr>
          <a:xfrm>
            <a:off x="3324225" y="333375"/>
            <a:ext cx="72358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40CAB39-53FC-4CA3-8F20-939EDB90C4F6}"/>
              </a:ext>
            </a:extLst>
          </p:cNvPr>
          <p:cNvSpPr/>
          <p:nvPr/>
        </p:nvSpPr>
        <p:spPr>
          <a:xfrm>
            <a:off x="0" y="1685925"/>
            <a:ext cx="121904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2FCE2E3-031E-4F33-B0A7-D8319F44A172}"/>
              </a:ext>
            </a:extLst>
          </p:cNvPr>
          <p:cNvSpPr/>
          <p:nvPr/>
        </p:nvSpPr>
        <p:spPr>
          <a:xfrm>
            <a:off x="0" y="4005263"/>
            <a:ext cx="12192000" cy="59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8B378306-6F4A-4913-9889-2972477F93BA}"/>
              </a:ext>
            </a:extLst>
          </p:cNvPr>
          <p:cNvSpPr/>
          <p:nvPr/>
        </p:nvSpPr>
        <p:spPr>
          <a:xfrm>
            <a:off x="47625" y="3130549"/>
            <a:ext cx="12190413" cy="1062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детей с тяжелыми заболеваниями обеспечены лекарственными препаратами,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продуктами лечебного питания, специализированными расходными материалами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домах ребенка получили медицинскую реабилитацию 324 ребенка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91BBE725-7ACF-460D-9019-C76C4FFFDEAB}"/>
              </a:ext>
            </a:extLst>
          </p:cNvPr>
          <p:cNvSpPr/>
          <p:nvPr/>
        </p:nvSpPr>
        <p:spPr>
          <a:xfrm>
            <a:off x="559034" y="1530744"/>
            <a:ext cx="3971290" cy="95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15 138 детей и 8 602 беременные женщины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кормящие матери обеспечены полноценным питанием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xmlns="" id="{0D2C435F-D8BD-43D1-9EF9-2FA603552ECC}"/>
              </a:ext>
            </a:extLst>
          </p:cNvPr>
          <p:cNvGraphicFramePr>
            <a:graphicFrameLocks noGrp="1"/>
          </p:cNvGraphicFramePr>
          <p:nvPr/>
        </p:nvGraphicFramePr>
        <p:xfrm>
          <a:off x="1693863" y="5006975"/>
          <a:ext cx="8650287" cy="143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5 209,4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5 161,9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5 656,8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5 598,8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1307" name="Группа 67">
            <a:extLst>
              <a:ext uri="{FF2B5EF4-FFF2-40B4-BE49-F238E27FC236}">
                <a16:creationId xmlns:a16="http://schemas.microsoft.com/office/drawing/2014/main" xmlns="" id="{A5FF8A9C-F3F8-413F-8962-90CD20D83FA4}"/>
              </a:ext>
            </a:extLst>
          </p:cNvPr>
          <p:cNvGrpSpPr>
            <a:grpSpLocks/>
          </p:cNvGrpSpPr>
          <p:nvPr/>
        </p:nvGrpSpPr>
        <p:grpSpPr bwMode="auto">
          <a:xfrm>
            <a:off x="5508788" y="1361281"/>
            <a:ext cx="1549400" cy="1512887"/>
            <a:chOff x="2827858" y="604377"/>
            <a:chExt cx="2121946" cy="2051872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151DF389-2426-4024-89FC-B9FA216F64C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7954" y="835843"/>
              <a:ext cx="1761754" cy="1659707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1309" name="Группа 69">
              <a:extLst>
                <a:ext uri="{FF2B5EF4-FFF2-40B4-BE49-F238E27FC236}">
                  <a16:creationId xmlns:a16="http://schemas.microsoft.com/office/drawing/2014/main" xmlns="" id="{4EA376CF-09A9-4911-A0D5-393FE985E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858" y="604377"/>
              <a:ext cx="2121946" cy="2051872"/>
              <a:chOff x="2060937" y="1633003"/>
              <a:chExt cx="1512000" cy="1462069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xmlns="" id="{2D7193C8-832E-4537-905A-1C46C92CC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1311" name="Группа 71">
                <a:extLst>
                  <a:ext uri="{FF2B5EF4-FFF2-40B4-BE49-F238E27FC236}">
                    <a16:creationId xmlns:a16="http://schemas.microsoft.com/office/drawing/2014/main" xmlns="" id="{C8AB27D7-9B7B-498E-A569-B335DA8DE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3"/>
                <a:ext cx="1512000" cy="1462069"/>
                <a:chOff x="2060937" y="1633003"/>
                <a:chExt cx="1512000" cy="1462069"/>
              </a:xfrm>
            </p:grpSpPr>
            <p:sp>
              <p:nvSpPr>
                <p:cNvPr id="73" name="Овал 72">
                  <a:extLst>
                    <a:ext uri="{FF2B5EF4-FFF2-40B4-BE49-F238E27FC236}">
                      <a16:creationId xmlns:a16="http://schemas.microsoft.com/office/drawing/2014/main" xmlns="" id="{A35AD4E9-730D-4A0E-B5CE-F689DF4C0714}"/>
                    </a:ext>
                  </a:extLst>
                </p:cNvPr>
                <p:cNvSpPr/>
                <p:nvPr/>
              </p:nvSpPr>
              <p:spPr>
                <a:xfrm>
                  <a:off x="2088822" y="1633003"/>
                  <a:ext cx="1484115" cy="1462069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Полилиния 74">
                  <a:extLst>
                    <a:ext uri="{FF2B5EF4-FFF2-40B4-BE49-F238E27FC236}">
                      <a16:creationId xmlns:a16="http://schemas.microsoft.com/office/drawing/2014/main" xmlns="" id="{50D9288D-6708-4AD5-B6A5-00C274FBC413}"/>
                    </a:ext>
                  </a:extLst>
                </p:cNvPr>
                <p:cNvSpPr/>
                <p:nvPr/>
              </p:nvSpPr>
              <p:spPr>
                <a:xfrm rot="21408484">
                  <a:off x="2060937" y="1876936"/>
                  <a:ext cx="255614" cy="880617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D50F13-65BC-4072-ACCC-0E2E56EE32E6}"/>
              </a:ext>
            </a:extLst>
          </p:cNvPr>
          <p:cNvSpPr/>
          <p:nvPr/>
        </p:nvSpPr>
        <p:spPr>
          <a:xfrm>
            <a:off x="7906243" y="1638456"/>
            <a:ext cx="3726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1 428 женщинам предоставлены выплаты в связи с направлением на родоразрешение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87F9CB7D-AEBF-49DC-A834-0285F172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Группа 58">
            <a:extLst>
              <a:ext uri="{FF2B5EF4-FFF2-40B4-BE49-F238E27FC236}">
                <a16:creationId xmlns:a16="http://schemas.microsoft.com/office/drawing/2014/main" xmlns="" id="{0D7C8CD0-416D-4E17-982F-AD68BB7596FE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2331" name="Прямоугольник 59">
              <a:extLst>
                <a:ext uri="{FF2B5EF4-FFF2-40B4-BE49-F238E27FC236}">
                  <a16:creationId xmlns:a16="http://schemas.microsoft.com/office/drawing/2014/main" xmlns="" id="{95FA2C14-E746-4C52-9859-55FBC936A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5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32" name="Прямоугольник 60">
              <a:extLst>
                <a:ext uri="{FF2B5EF4-FFF2-40B4-BE49-F238E27FC236}">
                  <a16:creationId xmlns:a16="http://schemas.microsoft.com/office/drawing/2014/main" xmlns="" id="{8229A475-ABC6-492F-ADE9-45D46203F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E18BBEAB-CF89-42BD-8444-47BFA74FF4D4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медицинской реабилитации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санаторно-курортного лечения,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детей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xmlns="" id="{10F724D1-C042-48C3-B215-73153B17E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3475356"/>
            <a:ext cx="1219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Стационарные виды реабилитационного лечения составили </a:t>
            </a:r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4 798 случаев госпитализации (в 2021 году – 3 541),</a:t>
            </a:r>
          </a:p>
          <a:p>
            <a:pPr algn="ctr" eaLnBrk="0" hangingPunct="0"/>
            <a:endParaRPr lang="ru-RU" altLang="ru-RU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eaLnBrk="0" hangingPunct="0"/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 амбулаторных условиях  – 2 432 обращения (в 2021 году – 1 474).</a:t>
            </a:r>
          </a:p>
        </p:txBody>
      </p:sp>
      <p:sp>
        <p:nvSpPr>
          <p:cNvPr id="12294" name="Заголовок 1">
            <a:extLst>
              <a:ext uri="{FF2B5EF4-FFF2-40B4-BE49-F238E27FC236}">
                <a16:creationId xmlns:a16="http://schemas.microsoft.com/office/drawing/2014/main" xmlns="" id="{D81C0E15-B8E2-49F0-8836-8F3079F8107E}"/>
              </a:ext>
            </a:extLst>
          </p:cNvPr>
          <p:cNvSpPr txBox="1">
            <a:spLocks/>
          </p:cNvSpPr>
          <p:nvPr/>
        </p:nvSpPr>
        <p:spPr bwMode="auto">
          <a:xfrm>
            <a:off x="0" y="4438650"/>
            <a:ext cx="12192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sp>
        <p:nvSpPr>
          <p:cNvPr id="12295" name="Прямоугольник 22">
            <a:extLst>
              <a:ext uri="{FF2B5EF4-FFF2-40B4-BE49-F238E27FC236}">
                <a16:creationId xmlns:a16="http://schemas.microsoft.com/office/drawing/2014/main" xmlns="" id="{294F28BC-44C1-49BE-9757-33CE2D8C8A95}"/>
              </a:ext>
            </a:extLst>
          </p:cNvPr>
          <p:cNvSpPr>
            <a:spLocks noChangeAspect="1"/>
          </p:cNvSpPr>
          <p:nvPr/>
        </p:nvSpPr>
        <p:spPr bwMode="auto">
          <a:xfrm>
            <a:off x="530477" y="1895333"/>
            <a:ext cx="3543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2 655 детей получили санаторно-курортное и реабилитационное лечение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8A4157E-9DAD-4AAD-9B3E-BCA00974E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396431"/>
              </p:ext>
            </p:extLst>
          </p:nvPr>
        </p:nvGraphicFramePr>
        <p:xfrm>
          <a:off x="1598612" y="5006244"/>
          <a:ext cx="8994775" cy="165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2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2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323" name="Группа 25">
            <a:extLst>
              <a:ext uri="{FF2B5EF4-FFF2-40B4-BE49-F238E27FC236}">
                <a16:creationId xmlns:a16="http://schemas.microsoft.com/office/drawing/2014/main" xmlns="" id="{8C76BD2B-EDC2-4FA1-A397-647154B5C641}"/>
              </a:ext>
            </a:extLst>
          </p:cNvPr>
          <p:cNvGrpSpPr>
            <a:grpSpLocks/>
          </p:cNvGrpSpPr>
          <p:nvPr/>
        </p:nvGrpSpPr>
        <p:grpSpPr bwMode="auto">
          <a:xfrm>
            <a:off x="5304631" y="1439863"/>
            <a:ext cx="1608138" cy="1584325"/>
            <a:chOff x="2015716" y="2636912"/>
            <a:chExt cx="1644205" cy="161962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41051806-BF3E-46D8-9E64-9A5FE2E96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5736" y="2816932"/>
              <a:ext cx="1355641" cy="129625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2326" name="Группа 27">
              <a:extLst>
                <a:ext uri="{FF2B5EF4-FFF2-40B4-BE49-F238E27FC236}">
                  <a16:creationId xmlns:a16="http://schemas.microsoft.com/office/drawing/2014/main" xmlns="" id="{B8358AE3-160F-49FA-8350-4866020E2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716" y="2636912"/>
              <a:ext cx="1644205" cy="1619622"/>
              <a:chOff x="2060937" y="1633003"/>
              <a:chExt cx="1512000" cy="1462069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xmlns="" id="{371DC33F-672B-4EAF-9944-65D36AD6F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2328" name="Группа 29">
                <a:extLst>
                  <a:ext uri="{FF2B5EF4-FFF2-40B4-BE49-F238E27FC236}">
                    <a16:creationId xmlns:a16="http://schemas.microsoft.com/office/drawing/2014/main" xmlns="" id="{43E15F7D-404F-4830-B85A-395D9B4CF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3"/>
                <a:ext cx="1512000" cy="1462069"/>
                <a:chOff x="2060937" y="1633003"/>
                <a:chExt cx="1512000" cy="1462069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xmlns="" id="{F677E156-89CD-482F-85BD-4F8DCCFDF123}"/>
                    </a:ext>
                  </a:extLst>
                </p:cNvPr>
                <p:cNvSpPr/>
                <p:nvPr/>
              </p:nvSpPr>
              <p:spPr>
                <a:xfrm>
                  <a:off x="2089297" y="1633003"/>
                  <a:ext cx="1483640" cy="1462069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Полилиния 31">
                  <a:extLst>
                    <a:ext uri="{FF2B5EF4-FFF2-40B4-BE49-F238E27FC236}">
                      <a16:creationId xmlns:a16="http://schemas.microsoft.com/office/drawing/2014/main" xmlns="" id="{429F9707-2081-4E24-887E-739C77C3A037}"/>
                    </a:ext>
                  </a:extLst>
                </p:cNvPr>
                <p:cNvSpPr/>
                <p:nvPr/>
              </p:nvSpPr>
              <p:spPr>
                <a:xfrm rot="21408484">
                  <a:off x="2060937" y="1876193"/>
                  <a:ext cx="255234" cy="880465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FEBC104B-9670-466F-A52D-F0AC4E7CFD2F}"/>
              </a:ext>
            </a:extLst>
          </p:cNvPr>
          <p:cNvSpPr>
            <a:spLocks noChangeAspect="1"/>
          </p:cNvSpPr>
          <p:nvPr/>
        </p:nvSpPr>
        <p:spPr>
          <a:xfrm>
            <a:off x="7835317" y="1696496"/>
            <a:ext cx="3628005" cy="9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функционировали 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коек мед. реабилитации, в т.ч. 67 – для детей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EBFECFFA-7684-40C7-94C1-073D42E8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Группа 58">
            <a:extLst>
              <a:ext uri="{FF2B5EF4-FFF2-40B4-BE49-F238E27FC236}">
                <a16:creationId xmlns:a16="http://schemas.microsoft.com/office/drawing/2014/main" xmlns="" id="{FB758E26-3375-4103-83C7-9E51007C020A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3355" name="Прямоугольник 59">
              <a:extLst>
                <a:ext uri="{FF2B5EF4-FFF2-40B4-BE49-F238E27FC236}">
                  <a16:creationId xmlns:a16="http://schemas.microsoft.com/office/drawing/2014/main" xmlns="" id="{5EFD0D10-CBEE-49E5-ACAC-855382B64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6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56" name="Прямоугольник 60">
              <a:extLst>
                <a:ext uri="{FF2B5EF4-FFF2-40B4-BE49-F238E27FC236}">
                  <a16:creationId xmlns:a16="http://schemas.microsoft.com/office/drawing/2014/main" xmlns="" id="{DE1B3C83-035B-4DF2-8D09-B92619B7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A1E8D0BD-98B8-4F9E-881F-B00447B4D9E9}"/>
              </a:ext>
            </a:extLst>
          </p:cNvPr>
          <p:cNvSpPr/>
          <p:nvPr/>
        </p:nvSpPr>
        <p:spPr>
          <a:xfrm>
            <a:off x="25400" y="55563"/>
            <a:ext cx="12166600" cy="97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паллиативной помощи, в том числе детям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E37AA3FF-2E3A-4E9D-87C0-D273F178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9930" y="2938963"/>
            <a:ext cx="1219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            Для 23 гос. мед. организаций, осуществляющих оказание паллиативной помощи, закуплены: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            277 единиц оборудования и расходных материалов, </a:t>
            </a:r>
          </a:p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6 автомобилей для выездной паллиативной помощи на дому</a:t>
            </a:r>
          </a:p>
        </p:txBody>
      </p:sp>
      <p:sp>
        <p:nvSpPr>
          <p:cNvPr id="13318" name="Заголовок 1">
            <a:extLst>
              <a:ext uri="{FF2B5EF4-FFF2-40B4-BE49-F238E27FC236}">
                <a16:creationId xmlns:a16="http://schemas.microsoft.com/office/drawing/2014/main" xmlns="" id="{EF538411-A1AE-4D90-B5D7-D577373F54D6}"/>
              </a:ext>
            </a:extLst>
          </p:cNvPr>
          <p:cNvSpPr txBox="1">
            <a:spLocks/>
          </p:cNvSpPr>
          <p:nvPr/>
        </p:nvSpPr>
        <p:spPr bwMode="auto">
          <a:xfrm>
            <a:off x="0" y="4440279"/>
            <a:ext cx="1219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5FA6B96-EEFF-42CA-AD13-0059494C0F51}"/>
              </a:ext>
            </a:extLst>
          </p:cNvPr>
          <p:cNvSpPr/>
          <p:nvPr/>
        </p:nvSpPr>
        <p:spPr>
          <a:xfrm>
            <a:off x="41275" y="1908175"/>
            <a:ext cx="12150725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xmlns="" id="{0A227994-712D-4D7F-943A-5FF7D7417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877606"/>
              </p:ext>
            </p:extLst>
          </p:nvPr>
        </p:nvGraphicFramePr>
        <p:xfrm>
          <a:off x="1665287" y="5023352"/>
          <a:ext cx="8902700" cy="168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8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347" name="Группа 37">
            <a:extLst>
              <a:ext uri="{FF2B5EF4-FFF2-40B4-BE49-F238E27FC236}">
                <a16:creationId xmlns:a16="http://schemas.microsoft.com/office/drawing/2014/main" xmlns="" id="{9D29C3BB-F723-4E44-93F3-1361F6723F2D}"/>
              </a:ext>
            </a:extLst>
          </p:cNvPr>
          <p:cNvGrpSpPr>
            <a:grpSpLocks/>
          </p:cNvGrpSpPr>
          <p:nvPr/>
        </p:nvGrpSpPr>
        <p:grpSpPr bwMode="auto">
          <a:xfrm>
            <a:off x="5091905" y="1071267"/>
            <a:ext cx="1512887" cy="1462088"/>
            <a:chOff x="100988" y="915477"/>
            <a:chExt cx="2455586" cy="25225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DEB9BEE2-184F-43C3-9693-0184C73D439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351" y="1230394"/>
              <a:ext cx="1864494" cy="1904712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3350" name="Группа 39">
              <a:extLst>
                <a:ext uri="{FF2B5EF4-FFF2-40B4-BE49-F238E27FC236}">
                  <a16:creationId xmlns:a16="http://schemas.microsoft.com/office/drawing/2014/main" xmlns="" id="{5C9552A0-B5D7-4F84-9D82-5567C24AC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88" y="915477"/>
              <a:ext cx="2455586" cy="2522536"/>
              <a:chOff x="2060937" y="1633002"/>
              <a:chExt cx="1472351" cy="1512494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D9D647DD-A7AB-4D91-A1BE-77E8DE5E71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grpSp>
            <p:nvGrpSpPr>
              <p:cNvPr id="13352" name="Группа 41">
                <a:extLst>
                  <a:ext uri="{FF2B5EF4-FFF2-40B4-BE49-F238E27FC236}">
                    <a16:creationId xmlns:a16="http://schemas.microsoft.com/office/drawing/2014/main" xmlns="" id="{606B2E55-1730-4BE2-B749-0C0FC1227C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937" y="1633002"/>
                <a:ext cx="1472351" cy="1512494"/>
                <a:chOff x="2060937" y="1633002"/>
                <a:chExt cx="1472351" cy="1512494"/>
              </a:xfrm>
            </p:grpSpPr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xmlns="" id="{78CF7852-A72D-4AD6-A1DD-19550B8688D5}"/>
                    </a:ext>
                  </a:extLst>
                </p:cNvPr>
                <p:cNvSpPr/>
                <p:nvPr/>
              </p:nvSpPr>
              <p:spPr>
                <a:xfrm>
                  <a:off x="2085656" y="1633002"/>
                  <a:ext cx="1447632" cy="1512494"/>
                </a:xfrm>
                <a:prstGeom prst="ellipse">
                  <a:avLst/>
                </a:prstGeom>
                <a:noFill/>
                <a:ln w="12700" cap="sq">
                  <a:solidFill>
                    <a:srgbClr val="666666">
                      <a:alpha val="64706"/>
                    </a:srgbClr>
                  </a:solidFill>
                  <a:prstDash val="sys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Полилиния 43">
                  <a:extLst>
                    <a:ext uri="{FF2B5EF4-FFF2-40B4-BE49-F238E27FC236}">
                      <a16:creationId xmlns:a16="http://schemas.microsoft.com/office/drawing/2014/main" xmlns="" id="{ABCEB859-F70E-44FA-8299-2270AC38E8D7}"/>
                    </a:ext>
                  </a:extLst>
                </p:cNvPr>
                <p:cNvSpPr/>
                <p:nvPr/>
              </p:nvSpPr>
              <p:spPr>
                <a:xfrm rot="21408484">
                  <a:off x="2060937" y="1876052"/>
                  <a:ext cx="254919" cy="880235"/>
                </a:xfrm>
                <a:custGeom>
                  <a:avLst/>
                  <a:gdLst>
                    <a:gd name="connsiteX0" fmla="*/ 236424 w 286666"/>
                    <a:gd name="connsiteY0" fmla="*/ 0 h 969666"/>
                    <a:gd name="connsiteX1" fmla="*/ 281641 w 286666"/>
                    <a:gd name="connsiteY1" fmla="*/ 80387 h 969666"/>
                    <a:gd name="connsiteX2" fmla="*/ 271593 w 286666"/>
                    <a:gd name="connsiteY2" fmla="*/ 95459 h 969666"/>
                    <a:gd name="connsiteX3" fmla="*/ 266569 w 286666"/>
                    <a:gd name="connsiteY3" fmla="*/ 110532 h 969666"/>
                    <a:gd name="connsiteX4" fmla="*/ 251496 w 286666"/>
                    <a:gd name="connsiteY4" fmla="*/ 120580 h 969666"/>
                    <a:gd name="connsiteX5" fmla="*/ 241448 w 286666"/>
                    <a:gd name="connsiteY5" fmla="*/ 130629 h 969666"/>
                    <a:gd name="connsiteX6" fmla="*/ 226375 w 286666"/>
                    <a:gd name="connsiteY6" fmla="*/ 160774 h 969666"/>
                    <a:gd name="connsiteX7" fmla="*/ 216327 w 286666"/>
                    <a:gd name="connsiteY7" fmla="*/ 185895 h 969666"/>
                    <a:gd name="connsiteX8" fmla="*/ 191206 w 286666"/>
                    <a:gd name="connsiteY8" fmla="*/ 256233 h 969666"/>
                    <a:gd name="connsiteX9" fmla="*/ 156037 w 286666"/>
                    <a:gd name="connsiteY9" fmla="*/ 321547 h 969666"/>
                    <a:gd name="connsiteX10" fmla="*/ 140964 w 286666"/>
                    <a:gd name="connsiteY10" fmla="*/ 356717 h 969666"/>
                    <a:gd name="connsiteX11" fmla="*/ 130916 w 286666"/>
                    <a:gd name="connsiteY11" fmla="*/ 376813 h 969666"/>
                    <a:gd name="connsiteX12" fmla="*/ 125892 w 286666"/>
                    <a:gd name="connsiteY12" fmla="*/ 401934 h 969666"/>
                    <a:gd name="connsiteX13" fmla="*/ 110819 w 286666"/>
                    <a:gd name="connsiteY13" fmla="*/ 447152 h 969666"/>
                    <a:gd name="connsiteX14" fmla="*/ 90723 w 286666"/>
                    <a:gd name="connsiteY14" fmla="*/ 517490 h 969666"/>
                    <a:gd name="connsiteX15" fmla="*/ 100771 w 286666"/>
                    <a:gd name="connsiteY15" fmla="*/ 874207 h 969666"/>
                    <a:gd name="connsiteX16" fmla="*/ 105795 w 286666"/>
                    <a:gd name="connsiteY16" fmla="*/ 899327 h 969666"/>
                    <a:gd name="connsiteX17" fmla="*/ 100771 w 286666"/>
                    <a:gd name="connsiteY17" fmla="*/ 964642 h 969666"/>
                    <a:gd name="connsiteX18" fmla="*/ 85698 w 286666"/>
                    <a:gd name="connsiteY18" fmla="*/ 969666 h 969666"/>
                    <a:gd name="connsiteX19" fmla="*/ 45505 w 286666"/>
                    <a:gd name="connsiteY19" fmla="*/ 964642 h 969666"/>
                    <a:gd name="connsiteX20" fmla="*/ 35457 w 286666"/>
                    <a:gd name="connsiteY20" fmla="*/ 944545 h 969666"/>
                    <a:gd name="connsiteX21" fmla="*/ 25408 w 286666"/>
                    <a:gd name="connsiteY21" fmla="*/ 899327 h 969666"/>
                    <a:gd name="connsiteX22" fmla="*/ 10336 w 286666"/>
                    <a:gd name="connsiteY22" fmla="*/ 864158 h 969666"/>
                    <a:gd name="connsiteX23" fmla="*/ 287 w 286666"/>
                    <a:gd name="connsiteY23" fmla="*/ 612949 h 969666"/>
                    <a:gd name="connsiteX24" fmla="*/ 10336 w 286666"/>
                    <a:gd name="connsiteY24" fmla="*/ 316523 h 969666"/>
                    <a:gd name="connsiteX25" fmla="*/ 15360 w 286666"/>
                    <a:gd name="connsiteY25" fmla="*/ 301451 h 969666"/>
                    <a:gd name="connsiteX26" fmla="*/ 30433 w 286666"/>
                    <a:gd name="connsiteY26" fmla="*/ 241160 h 969666"/>
                    <a:gd name="connsiteX27" fmla="*/ 40481 w 286666"/>
                    <a:gd name="connsiteY27" fmla="*/ 155749 h 969666"/>
                    <a:gd name="connsiteX28" fmla="*/ 60578 w 286666"/>
                    <a:gd name="connsiteY28" fmla="*/ 115556 h 969666"/>
                    <a:gd name="connsiteX29" fmla="*/ 85698 w 286666"/>
                    <a:gd name="connsiteY29" fmla="*/ 70338 h 969666"/>
                    <a:gd name="connsiteX30" fmla="*/ 95747 w 286666"/>
                    <a:gd name="connsiteY30" fmla="*/ 50242 h 969666"/>
                    <a:gd name="connsiteX31" fmla="*/ 125892 w 286666"/>
                    <a:gd name="connsiteY31" fmla="*/ 40193 h 969666"/>
                    <a:gd name="connsiteX32" fmla="*/ 161061 w 286666"/>
                    <a:gd name="connsiteY32" fmla="*/ 25121 h 969666"/>
                    <a:gd name="connsiteX33" fmla="*/ 191206 w 286666"/>
                    <a:gd name="connsiteY33" fmla="*/ 15073 h 969666"/>
                    <a:gd name="connsiteX34" fmla="*/ 236424 w 286666"/>
                    <a:gd name="connsiteY34" fmla="*/ 0 h 969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86666" h="969666">
                      <a:moveTo>
                        <a:pt x="236424" y="0"/>
                      </a:moveTo>
                      <a:cubicBezTo>
                        <a:pt x="270773" y="41218"/>
                        <a:pt x="298374" y="41346"/>
                        <a:pt x="281641" y="80387"/>
                      </a:cubicBezTo>
                      <a:cubicBezTo>
                        <a:pt x="279262" y="85937"/>
                        <a:pt x="274942" y="90435"/>
                        <a:pt x="271593" y="95459"/>
                      </a:cubicBezTo>
                      <a:cubicBezTo>
                        <a:pt x="269918" y="100483"/>
                        <a:pt x="269877" y="106396"/>
                        <a:pt x="266569" y="110532"/>
                      </a:cubicBezTo>
                      <a:cubicBezTo>
                        <a:pt x="262797" y="115247"/>
                        <a:pt x="256211" y="116808"/>
                        <a:pt x="251496" y="120580"/>
                      </a:cubicBezTo>
                      <a:cubicBezTo>
                        <a:pt x="247797" y="123539"/>
                        <a:pt x="244797" y="127279"/>
                        <a:pt x="241448" y="130629"/>
                      </a:cubicBezTo>
                      <a:cubicBezTo>
                        <a:pt x="228819" y="168515"/>
                        <a:pt x="245856" y="121813"/>
                        <a:pt x="226375" y="160774"/>
                      </a:cubicBezTo>
                      <a:cubicBezTo>
                        <a:pt x="222342" y="168841"/>
                        <a:pt x="219409" y="177419"/>
                        <a:pt x="216327" y="185895"/>
                      </a:cubicBezTo>
                      <a:cubicBezTo>
                        <a:pt x="205319" y="216169"/>
                        <a:pt x="205183" y="224287"/>
                        <a:pt x="191206" y="256233"/>
                      </a:cubicBezTo>
                      <a:cubicBezTo>
                        <a:pt x="171540" y="301182"/>
                        <a:pt x="175687" y="286175"/>
                        <a:pt x="156037" y="321547"/>
                      </a:cubicBezTo>
                      <a:cubicBezTo>
                        <a:pt x="135211" y="359036"/>
                        <a:pt x="154305" y="325590"/>
                        <a:pt x="140964" y="356717"/>
                      </a:cubicBezTo>
                      <a:cubicBezTo>
                        <a:pt x="138014" y="363601"/>
                        <a:pt x="134265" y="370114"/>
                        <a:pt x="130916" y="376813"/>
                      </a:cubicBezTo>
                      <a:cubicBezTo>
                        <a:pt x="129241" y="385187"/>
                        <a:pt x="128238" y="393723"/>
                        <a:pt x="125892" y="401934"/>
                      </a:cubicBezTo>
                      <a:cubicBezTo>
                        <a:pt x="121527" y="417211"/>
                        <a:pt x="113935" y="431572"/>
                        <a:pt x="110819" y="447152"/>
                      </a:cubicBezTo>
                      <a:cubicBezTo>
                        <a:pt x="102679" y="487852"/>
                        <a:pt x="108495" y="464172"/>
                        <a:pt x="90723" y="517490"/>
                      </a:cubicBezTo>
                      <a:cubicBezTo>
                        <a:pt x="91885" y="589529"/>
                        <a:pt x="84879" y="762962"/>
                        <a:pt x="100771" y="874207"/>
                      </a:cubicBezTo>
                      <a:cubicBezTo>
                        <a:pt x="101979" y="882660"/>
                        <a:pt x="104120" y="890954"/>
                        <a:pt x="105795" y="899327"/>
                      </a:cubicBezTo>
                      <a:cubicBezTo>
                        <a:pt x="104120" y="921099"/>
                        <a:pt x="106770" y="943646"/>
                        <a:pt x="100771" y="964642"/>
                      </a:cubicBezTo>
                      <a:cubicBezTo>
                        <a:pt x="99316" y="969734"/>
                        <a:pt x="90994" y="969666"/>
                        <a:pt x="85698" y="969666"/>
                      </a:cubicBezTo>
                      <a:cubicBezTo>
                        <a:pt x="72196" y="969666"/>
                        <a:pt x="58903" y="966317"/>
                        <a:pt x="45505" y="964642"/>
                      </a:cubicBezTo>
                      <a:cubicBezTo>
                        <a:pt x="42156" y="957943"/>
                        <a:pt x="38087" y="951558"/>
                        <a:pt x="35457" y="944545"/>
                      </a:cubicBezTo>
                      <a:cubicBezTo>
                        <a:pt x="25803" y="918800"/>
                        <a:pt x="34952" y="927959"/>
                        <a:pt x="25408" y="899327"/>
                      </a:cubicBezTo>
                      <a:cubicBezTo>
                        <a:pt x="21375" y="887227"/>
                        <a:pt x="15360" y="875881"/>
                        <a:pt x="10336" y="864158"/>
                      </a:cubicBezTo>
                      <a:cubicBezTo>
                        <a:pt x="2205" y="766581"/>
                        <a:pt x="-1038" y="741460"/>
                        <a:pt x="287" y="612949"/>
                      </a:cubicBezTo>
                      <a:cubicBezTo>
                        <a:pt x="1306" y="514089"/>
                        <a:pt x="5558" y="415273"/>
                        <a:pt x="10336" y="316523"/>
                      </a:cubicBezTo>
                      <a:cubicBezTo>
                        <a:pt x="10592" y="311233"/>
                        <a:pt x="13995" y="306568"/>
                        <a:pt x="15360" y="301451"/>
                      </a:cubicBezTo>
                      <a:cubicBezTo>
                        <a:pt x="20698" y="281435"/>
                        <a:pt x="25409" y="261257"/>
                        <a:pt x="30433" y="241160"/>
                      </a:cubicBezTo>
                      <a:cubicBezTo>
                        <a:pt x="32426" y="221232"/>
                        <a:pt x="36039" y="177961"/>
                        <a:pt x="40481" y="155749"/>
                      </a:cubicBezTo>
                      <a:cubicBezTo>
                        <a:pt x="44257" y="136867"/>
                        <a:pt x="50775" y="135161"/>
                        <a:pt x="60578" y="115556"/>
                      </a:cubicBezTo>
                      <a:cubicBezTo>
                        <a:pt x="104887" y="26939"/>
                        <a:pt x="36292" y="149386"/>
                        <a:pt x="85698" y="70338"/>
                      </a:cubicBezTo>
                      <a:cubicBezTo>
                        <a:pt x="89667" y="63987"/>
                        <a:pt x="89755" y="54736"/>
                        <a:pt x="95747" y="50242"/>
                      </a:cubicBezTo>
                      <a:cubicBezTo>
                        <a:pt x="104221" y="43887"/>
                        <a:pt x="117079" y="46068"/>
                        <a:pt x="125892" y="40193"/>
                      </a:cubicBezTo>
                      <a:cubicBezTo>
                        <a:pt x="149804" y="24252"/>
                        <a:pt x="131567" y="33969"/>
                        <a:pt x="161061" y="25121"/>
                      </a:cubicBezTo>
                      <a:cubicBezTo>
                        <a:pt x="171206" y="22078"/>
                        <a:pt x="180614" y="15073"/>
                        <a:pt x="191206" y="15073"/>
                      </a:cubicBezTo>
                      <a:lnTo>
                        <a:pt x="236424" y="0"/>
                      </a:lnTo>
                      <a:close/>
                    </a:path>
                  </a:pathLst>
                </a:custGeom>
                <a:solidFill>
                  <a:srgbClr val="F1F9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3348" name="Rectangle 2">
            <a:extLst>
              <a:ext uri="{FF2B5EF4-FFF2-40B4-BE49-F238E27FC236}">
                <a16:creationId xmlns:a16="http://schemas.microsoft.com/office/drawing/2014/main" xmlns="" id="{12097F4E-C70D-4CBC-93AB-75D2437B1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03" y="3960075"/>
            <a:ext cx="739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dirty="0">
                <a:latin typeface="Arial" panose="020B0604020202020204" pitchFamily="34" charset="0"/>
              </a:rPr>
              <a:t>Медицинскими изделиями для помощи на дому обеспечены 79 детей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DDA2B39-9F10-4373-9985-0EB91E8CF059}"/>
              </a:ext>
            </a:extLst>
          </p:cNvPr>
          <p:cNvSpPr/>
          <p:nvPr/>
        </p:nvSpPr>
        <p:spPr>
          <a:xfrm>
            <a:off x="604837" y="1360465"/>
            <a:ext cx="3554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Паллиативную медицинскую помощь в стационаре получили </a:t>
            </a:r>
          </a:p>
          <a:p>
            <a:pPr algn="ctr" eaLnBrk="0" hangingPunct="0"/>
            <a:r>
              <a:rPr lang="ru-RU" alt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2 508 человек, </a:t>
            </a:r>
            <a:r>
              <a:rPr lang="ru-RU" altLang="ru-RU" sz="1400" dirty="0">
                <a:ea typeface="Times New Roman" panose="02020603050405020304" pitchFamily="18" charset="0"/>
              </a:rPr>
              <a:t>из них 193 ребенка, </a:t>
            </a:r>
          </a:p>
          <a:p>
            <a:pPr algn="ctr" eaLnBrk="0" hangingPunct="0"/>
            <a:r>
              <a:rPr lang="ru-RU" altLang="ru-RU" sz="1400" dirty="0">
                <a:ea typeface="Times New Roman" panose="02020603050405020304" pitchFamily="18" charset="0"/>
              </a:rPr>
              <a:t>амбулаторно выполнено 19 240 посещений, из них 2 182 – к детям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333804-B95C-4C5A-B901-8B16BE09B27E}"/>
              </a:ext>
            </a:extLst>
          </p:cNvPr>
          <p:cNvSpPr/>
          <p:nvPr/>
        </p:nvSpPr>
        <p:spPr>
          <a:xfrm>
            <a:off x="7876592" y="1429575"/>
            <a:ext cx="36827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400" dirty="0"/>
              <a:t>178 паллиативных коек, </a:t>
            </a:r>
          </a:p>
          <a:p>
            <a:pPr algn="ctr" eaLnBrk="0" hangingPunct="0"/>
            <a:r>
              <a:rPr lang="ru-RU" altLang="ru-RU" sz="1400" dirty="0"/>
              <a:t>в т. ч. 13 паллиативных коек для детей</a:t>
            </a:r>
          </a:p>
          <a:p>
            <a:pPr algn="ctr" eaLnBrk="0" hangingPunct="0"/>
            <a:endParaRPr lang="ru-RU" altLang="ru-RU" sz="1400" dirty="0"/>
          </a:p>
          <a:p>
            <a:pPr algn="ctr" eaLnBrk="0" hangingPunct="0"/>
            <a:r>
              <a:rPr lang="ru-RU" altLang="ru-RU" sz="1400" dirty="0"/>
              <a:t>10 амбулаторных кабинетов паллиативной помощи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BE83AD8F-C867-4FF7-BAFA-C1FFC38A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58">
            <a:extLst>
              <a:ext uri="{FF2B5EF4-FFF2-40B4-BE49-F238E27FC236}">
                <a16:creationId xmlns:a16="http://schemas.microsoft.com/office/drawing/2014/main" xmlns="" id="{F2940327-8B24-4729-AD28-0FAF91B8FCAF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4379" name="Прямоугольник 59">
              <a:extLst>
                <a:ext uri="{FF2B5EF4-FFF2-40B4-BE49-F238E27FC236}">
                  <a16:creationId xmlns:a16="http://schemas.microsoft.com/office/drawing/2014/main" xmlns="" id="{318E5E6D-1212-40FB-8CD1-53D725943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7</a:t>
              </a:r>
              <a:endParaRPr lang="ru-RU" altLang="ru-RU" sz="16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80" name="Прямоугольник 60">
              <a:extLst>
                <a:ext uri="{FF2B5EF4-FFF2-40B4-BE49-F238E27FC236}">
                  <a16:creationId xmlns:a16="http://schemas.microsoft.com/office/drawing/2014/main" xmlns="" id="{B73DC289-0571-4BCA-96F2-A28046213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D1054438-5B49-4BED-A4F8-C76403A1E1E1}"/>
              </a:ext>
            </a:extLst>
          </p:cNvPr>
          <p:cNvSpPr/>
          <p:nvPr/>
        </p:nvSpPr>
        <p:spPr>
          <a:xfrm>
            <a:off x="25400" y="80484"/>
            <a:ext cx="12166600" cy="102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здравоохранения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D18AC9CE-1A12-4706-A6AE-2189235D4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438150"/>
              </p:ext>
            </p:extLst>
          </p:nvPr>
        </p:nvGraphicFramePr>
        <p:xfrm>
          <a:off x="1726587" y="5089156"/>
          <a:ext cx="8902700" cy="168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8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651,6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757,8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368" name="TextBox 20">
            <a:extLst>
              <a:ext uri="{FF2B5EF4-FFF2-40B4-BE49-F238E27FC236}">
                <a16:creationId xmlns:a16="http://schemas.microsoft.com/office/drawing/2014/main" xmlns="" id="{F0FD4DEE-8F74-4C2A-BF06-24D9205C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4067388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Обеспечено обучение 893 студентов в АМК, 1103 – на циклах ПК,  процедуру аккредитации прошли 527 специалистов.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Стипендию и меры социальной поддержки получили 612 обучающихся АМК.</a:t>
            </a:r>
            <a:endParaRPr lang="ru-RU" alt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9" name="Прямоугольник 21">
            <a:extLst>
              <a:ext uri="{FF2B5EF4-FFF2-40B4-BE49-F238E27FC236}">
                <a16:creationId xmlns:a16="http://schemas.microsoft.com/office/drawing/2014/main" xmlns="" id="{E03056D4-24E1-43F5-8E0C-B1BB6CE5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370" y="1006999"/>
            <a:ext cx="8526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11 студентов и ординаторов обучались в СГМУ за счет  средств областного бюджета</a:t>
            </a:r>
          </a:p>
        </p:txBody>
      </p:sp>
      <p:sp>
        <p:nvSpPr>
          <p:cNvPr id="14370" name="TextBox 22">
            <a:extLst>
              <a:ext uri="{FF2B5EF4-FFF2-40B4-BE49-F238E27FC236}">
                <a16:creationId xmlns:a16="http://schemas.microsoft.com/office/drawing/2014/main" xmlns="" id="{725050B2-6FF8-4C9B-BF94-CE8A4877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1" y="1441577"/>
            <a:ext cx="122174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Получили выплаты: 888 чел. (в 2021 году – 805 чел.)  ежемесячные выплаты в рамках целевого обучения;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84 мед. работника, в т.ч. 60 врачей единовременные компенсационные выплаты по программе Земский доктор/Земский фельдшер в размере от 500 тыс. до 2 млн. руб.;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53 молодых врача и 52 средних мед. работника единовременные денежные выплаты («подъемные») в размере до 500,0 тыс. руб. и 300,0 тыс. руб. соответственно (в 2021 году – 17 врачей и 23 средних мед. работников в размере до 50,0 тыс. руб. и 25,0 тыс. руб. )  </a:t>
            </a:r>
          </a:p>
          <a:p>
            <a:pPr algn="just" eaLnBrk="0" hangingPunct="0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71" name="TextBox 25">
            <a:extLst>
              <a:ext uri="{FF2B5EF4-FFF2-40B4-BE49-F238E27FC236}">
                <a16:creationId xmlns:a16="http://schemas.microsoft.com/office/drawing/2014/main" xmlns="" id="{CC0507E4-5617-4373-B16A-8E175C554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078" y="2788323"/>
            <a:ext cx="5238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         Организовано 7 конкурсов </a:t>
            </a:r>
            <a:r>
              <a:rPr lang="ru-RU" altLang="ru-RU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профмастерства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 т.ч. конкурс «Профессия – жизнь!»,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определены 62 победителя,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в т.ч. 3 – Всероссийского конкурса</a:t>
            </a:r>
          </a:p>
        </p:txBody>
      </p:sp>
      <p:sp>
        <p:nvSpPr>
          <p:cNvPr id="14372" name="TextBox 26">
            <a:extLst>
              <a:ext uri="{FF2B5EF4-FFF2-40B4-BE49-F238E27FC236}">
                <a16:creationId xmlns:a16="http://schemas.microsoft.com/office/drawing/2014/main" xmlns="" id="{F23AE1D4-ACA3-4E6B-AF0E-BC0C7D9A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022" y="2788323"/>
            <a:ext cx="4400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7845 медицинским и фармацевтическим работникам предоставлены меры соцподдержки (в 2021 году – 4652 чел.).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373" name="Заголовок 1">
            <a:extLst>
              <a:ext uri="{FF2B5EF4-FFF2-40B4-BE49-F238E27FC236}">
                <a16:creationId xmlns:a16="http://schemas.microsoft.com/office/drawing/2014/main" xmlns="" id="{FA112CD3-B92A-45E8-806D-D2BABC403F10}"/>
              </a:ext>
            </a:extLst>
          </p:cNvPr>
          <p:cNvSpPr txBox="1">
            <a:spLocks/>
          </p:cNvSpPr>
          <p:nvPr/>
        </p:nvSpPr>
        <p:spPr bwMode="auto">
          <a:xfrm>
            <a:off x="-25400" y="4672813"/>
            <a:ext cx="12217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grpSp>
        <p:nvGrpSpPr>
          <p:cNvPr id="14374" name="Группа 28">
            <a:extLst>
              <a:ext uri="{FF2B5EF4-FFF2-40B4-BE49-F238E27FC236}">
                <a16:creationId xmlns:a16="http://schemas.microsoft.com/office/drawing/2014/main" xmlns="" id="{5C17644C-A4F6-4B3E-AB79-6E78B50A88C6}"/>
              </a:ext>
            </a:extLst>
          </p:cNvPr>
          <p:cNvGrpSpPr>
            <a:grpSpLocks/>
          </p:cNvGrpSpPr>
          <p:nvPr/>
        </p:nvGrpSpPr>
        <p:grpSpPr bwMode="auto">
          <a:xfrm>
            <a:off x="5379590" y="2570912"/>
            <a:ext cx="1572520" cy="1515313"/>
            <a:chOff x="235370" y="766426"/>
            <a:chExt cx="2036418" cy="207573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431F2F42-49B6-445D-AE32-BB9E0AA45B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142" y="1024896"/>
              <a:ext cx="1610234" cy="161023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4376" name="Группа 30">
              <a:extLst>
                <a:ext uri="{FF2B5EF4-FFF2-40B4-BE49-F238E27FC236}">
                  <a16:creationId xmlns:a16="http://schemas.microsoft.com/office/drawing/2014/main" xmlns="" id="{70CCF95F-ECFA-41FA-B37D-8BD8C594E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370" y="766426"/>
              <a:ext cx="2036418" cy="2075734"/>
              <a:chOff x="2089091" y="1633002"/>
              <a:chExt cx="1483846" cy="151249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xmlns="" id="{D0E7E18E-6826-4906-A2DC-A5C044A7D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19A1A699-EC89-4897-A0AE-4C8080301EB3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opovia\Desktop\Coat_of_Arms_of_Arkhangelsk_oblast.svg.png">
            <a:extLst>
              <a:ext uri="{FF2B5EF4-FFF2-40B4-BE49-F238E27FC236}">
                <a16:creationId xmlns:a16="http://schemas.microsoft.com/office/drawing/2014/main" xmlns="" id="{EAA07C5B-672F-4204-9420-57B01F67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5088"/>
            <a:ext cx="1114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58">
            <a:extLst>
              <a:ext uri="{FF2B5EF4-FFF2-40B4-BE49-F238E27FC236}">
                <a16:creationId xmlns:a16="http://schemas.microsoft.com/office/drawing/2014/main" xmlns="" id="{C367CB50-4A57-4611-89B8-88B5A9CC88CC}"/>
              </a:ext>
            </a:extLst>
          </p:cNvPr>
          <p:cNvGrpSpPr>
            <a:grpSpLocks/>
          </p:cNvGrpSpPr>
          <p:nvPr/>
        </p:nvGrpSpPr>
        <p:grpSpPr bwMode="auto">
          <a:xfrm>
            <a:off x="10864850" y="0"/>
            <a:ext cx="1079500" cy="1016000"/>
            <a:chOff x="179510" y="208356"/>
            <a:chExt cx="1080121" cy="1015663"/>
          </a:xfrm>
        </p:grpSpPr>
        <p:sp>
          <p:nvSpPr>
            <p:cNvPr id="15404" name="Прямоугольник 59">
              <a:extLst>
                <a:ext uri="{FF2B5EF4-FFF2-40B4-BE49-F238E27FC236}">
                  <a16:creationId xmlns:a16="http://schemas.microsoft.com/office/drawing/2014/main" xmlns="" id="{CC65BE52-6C10-4234-A791-B18CBBA12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1" y="208356"/>
              <a:ext cx="108012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tx2"/>
                  </a:solidFill>
                  <a:latin typeface="Arial" panose="020B0604020202020204" pitchFamily="34" charset="0"/>
                </a:rPr>
                <a:t>№ </a:t>
              </a:r>
              <a:r>
                <a:rPr lang="ru-RU" altLang="ru-RU" sz="6000" b="1">
                  <a:solidFill>
                    <a:schemeClr val="tx2"/>
                  </a:solidFill>
                  <a:latin typeface="Arial" panose="020B0604020202020204" pitchFamily="34" charset="0"/>
                </a:rPr>
                <a:t>8</a:t>
              </a:r>
              <a:endParaRPr lang="ru-RU" altLang="ru-RU" sz="1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5" name="Прямоугольник 60">
              <a:extLst>
                <a:ext uri="{FF2B5EF4-FFF2-40B4-BE49-F238E27FC236}">
                  <a16:creationId xmlns:a16="http://schemas.microsoft.com/office/drawing/2014/main" xmlns="" id="{645513BC-C584-407B-9C8F-7D8ED7EBE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0" y="1008991"/>
              <a:ext cx="10801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700" b="1">
                  <a:solidFill>
                    <a:schemeClr val="tx2"/>
                  </a:solidFill>
                  <a:latin typeface="Arial" panose="020B0604020202020204" pitchFamily="34" charset="0"/>
                </a:rPr>
                <a:t>ПОДПРОГРАММА</a:t>
              </a:r>
              <a:endParaRPr lang="ru-RU" altLang="ru-RU" sz="7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A004B38-F5F1-49A7-BF91-990DD1C64B14}"/>
              </a:ext>
            </a:extLst>
          </p:cNvPr>
          <p:cNvSpPr/>
          <p:nvPr/>
        </p:nvSpPr>
        <p:spPr>
          <a:xfrm>
            <a:off x="25400" y="55563"/>
            <a:ext cx="121666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лекарственного обеспечения,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 амбулаторных условиях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FAD0465B-71F8-4329-82B7-CFE09658BA17}"/>
              </a:ext>
            </a:extLst>
          </p:cNvPr>
          <p:cNvGraphicFramePr>
            <a:graphicFrameLocks noGrp="1"/>
          </p:cNvGraphicFramePr>
          <p:nvPr/>
        </p:nvGraphicFramePr>
        <p:xfrm>
          <a:off x="1714500" y="4983163"/>
          <a:ext cx="8902700" cy="176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9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(освоено)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717,3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Областной бюджет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2 094,7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2 078,7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2 812,6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2 796,0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2" name="Заголовок 1">
            <a:extLst>
              <a:ext uri="{FF2B5EF4-FFF2-40B4-BE49-F238E27FC236}">
                <a16:creationId xmlns:a16="http://schemas.microsoft.com/office/drawing/2014/main" xmlns="" id="{8CF11ABB-454D-47ED-A9C6-85956267F4B6}"/>
              </a:ext>
            </a:extLst>
          </p:cNvPr>
          <p:cNvSpPr txBox="1">
            <a:spLocks/>
          </p:cNvSpPr>
          <p:nvPr/>
        </p:nvSpPr>
        <p:spPr bwMode="auto">
          <a:xfrm>
            <a:off x="0" y="4481513"/>
            <a:ext cx="1219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</a:rPr>
              <a:t>Объемы финансирования и освоения средств подпрограммы (млн. рублей)</a:t>
            </a:r>
          </a:p>
        </p:txBody>
      </p:sp>
      <p:sp>
        <p:nvSpPr>
          <p:cNvPr id="15393" name="Прямоугольник 36">
            <a:extLst>
              <a:ext uri="{FF2B5EF4-FFF2-40B4-BE49-F238E27FC236}">
                <a16:creationId xmlns:a16="http://schemas.microsoft.com/office/drawing/2014/main" xmlns="" id="{BA183CB7-69ED-466D-8844-7B62DF2E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115321"/>
            <a:ext cx="1219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Arial" panose="020B0604020202020204" pitchFamily="34" charset="0"/>
              </a:rPr>
              <a:t>       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Приобретены иммунобиологические препараты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   вакцины против клещевого энцефалита, ветряной оспы, гепатита А,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менингококковой инфекции, профилактики пневмококковых инфекций, кори, для диагностики туберкулеза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 общую сумму 72,9 млн. рублей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algn="ctr"/>
            <a:endParaRPr lang="ru-RU" altLang="ru-RU" sz="1400" dirty="0"/>
          </a:p>
        </p:txBody>
      </p:sp>
      <p:grpSp>
        <p:nvGrpSpPr>
          <p:cNvPr id="15394" name="Группа 39">
            <a:extLst>
              <a:ext uri="{FF2B5EF4-FFF2-40B4-BE49-F238E27FC236}">
                <a16:creationId xmlns:a16="http://schemas.microsoft.com/office/drawing/2014/main" xmlns="" id="{1BB90C97-F4E1-4AEA-B0C6-79EAE073E363}"/>
              </a:ext>
            </a:extLst>
          </p:cNvPr>
          <p:cNvGrpSpPr>
            <a:grpSpLocks/>
          </p:cNvGrpSpPr>
          <p:nvPr/>
        </p:nvGrpSpPr>
        <p:grpSpPr bwMode="auto">
          <a:xfrm>
            <a:off x="5668962" y="1192290"/>
            <a:ext cx="1528763" cy="1557338"/>
            <a:chOff x="100987" y="1063987"/>
            <a:chExt cx="2189495" cy="2231768"/>
          </a:xfrm>
        </p:grpSpPr>
        <p:pic>
          <p:nvPicPr>
            <p:cNvPr id="41" name="Picture 3" descr="http://solovcovo.rissa.pnzreg.ru/files/solovcovo_issa_pnzreg_ru/foto_2015/lekarstvennoe_obespechenie.jpg">
              <a:extLst>
                <a:ext uri="{FF2B5EF4-FFF2-40B4-BE49-F238E27FC236}">
                  <a16:creationId xmlns:a16="http://schemas.microsoft.com/office/drawing/2014/main" xmlns="" id="{BBE5CDD9-4646-479B-9BAE-BD30BAFD3894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 cstate="print"/>
            <a:srcRect l="7020"/>
            <a:stretch/>
          </p:blipFill>
          <p:spPr bwMode="auto">
            <a:xfrm>
              <a:off x="323707" y="1348277"/>
              <a:ext cx="1812680" cy="1812680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5401" name="Группа 41">
              <a:extLst>
                <a:ext uri="{FF2B5EF4-FFF2-40B4-BE49-F238E27FC236}">
                  <a16:creationId xmlns:a16="http://schemas.microsoft.com/office/drawing/2014/main" xmlns="" id="{86C38E40-9705-440D-A38D-704E710E9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87" y="1063987"/>
              <a:ext cx="2189495" cy="2231768"/>
              <a:chOff x="2089091" y="1633002"/>
              <a:chExt cx="1483846" cy="1512494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37126C54-E274-4883-A078-842518CBC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241152A5-717D-4090-81AE-C0032D710F0F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15395" name="Группа 44">
            <a:extLst>
              <a:ext uri="{FF2B5EF4-FFF2-40B4-BE49-F238E27FC236}">
                <a16:creationId xmlns:a16="http://schemas.microsoft.com/office/drawing/2014/main" xmlns="" id="{00D2F965-D64E-410E-88C9-1639BBC12E86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2924175"/>
            <a:ext cx="1528763" cy="1557338"/>
            <a:chOff x="55959" y="4052844"/>
            <a:chExt cx="2189495" cy="2231768"/>
          </a:xfrm>
        </p:grpSpPr>
        <p:pic>
          <p:nvPicPr>
            <p:cNvPr id="46" name="Picture 5" descr="http://sokolgazeta.ru/upload/resize_cache/iblock/967/300_0_1/9677c129a2685b6f3be9e5ad3045bc89.jpg">
              <a:extLst>
                <a:ext uri="{FF2B5EF4-FFF2-40B4-BE49-F238E27FC236}">
                  <a16:creationId xmlns:a16="http://schemas.microsoft.com/office/drawing/2014/main" xmlns="" id="{DE41FF3B-B7BB-4D6A-9C32-300CA7DD88B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903" y="4250996"/>
              <a:ext cx="1870514" cy="1870514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  <p:grpSp>
          <p:nvGrpSpPr>
            <p:cNvPr id="15397" name="Группа 46">
              <a:extLst>
                <a:ext uri="{FF2B5EF4-FFF2-40B4-BE49-F238E27FC236}">
                  <a16:creationId xmlns:a16="http://schemas.microsoft.com/office/drawing/2014/main" xmlns="" id="{2B2A0579-AC66-4A58-8766-B5751E05F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9" y="4052844"/>
              <a:ext cx="2189495" cy="2231768"/>
              <a:chOff x="2089091" y="1633002"/>
              <a:chExt cx="1483846" cy="1512494"/>
            </a:xfrm>
          </p:grpSpPr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xmlns="" id="{F3A42E98-5246-4DA4-AE0A-E005E87F62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2786" t="8255" r="4714" b="11853"/>
              <a:stretch/>
            </p:blipFill>
            <p:spPr>
              <a:xfrm>
                <a:off x="2190062" y="1742558"/>
                <a:ext cx="1304715" cy="1303200"/>
              </a:xfrm>
              <a:prstGeom prst="donut">
                <a:avLst>
                  <a:gd name="adj" fmla="val 6213"/>
                </a:avLst>
              </a:prstGeom>
            </p:spPr>
          </p:pic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E71E4E63-5EF4-4D07-A927-55ACD4A66006}"/>
                  </a:ext>
                </a:extLst>
              </p:cNvPr>
              <p:cNvSpPr/>
              <p:nvPr/>
            </p:nvSpPr>
            <p:spPr>
              <a:xfrm>
                <a:off x="2089091" y="1633002"/>
                <a:ext cx="1483846" cy="1512494"/>
              </a:xfrm>
              <a:prstGeom prst="ellipse">
                <a:avLst/>
              </a:prstGeom>
              <a:noFill/>
              <a:ln w="12700" cap="sq">
                <a:solidFill>
                  <a:srgbClr val="666666">
                    <a:alpha val="64706"/>
                  </a:srgbClr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C95B9D3-871B-4DD3-B9F2-8B9CE79B8190}"/>
              </a:ext>
            </a:extLst>
          </p:cNvPr>
          <p:cNvSpPr/>
          <p:nvPr/>
        </p:nvSpPr>
        <p:spPr>
          <a:xfrm>
            <a:off x="-140494" y="149390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Обеспечены: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193,5</a:t>
            </a:r>
            <a:r>
              <a:rPr lang="ru-RU" altLang="ru-RU" sz="1400" dirty="0">
                <a:solidFill>
                  <a:srgbClr val="000000"/>
                </a:solidFill>
              </a:rPr>
              <a:t> тыс. рецептов - ф</a:t>
            </a:r>
            <a:r>
              <a:rPr lang="ru-RU" altLang="ru-RU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едеральный бюджет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781,8</a:t>
            </a:r>
            <a:r>
              <a:rPr lang="ru-RU" altLang="ru-RU" sz="1400" dirty="0">
                <a:solidFill>
                  <a:srgbClr val="000000"/>
                </a:solidFill>
              </a:rPr>
              <a:t> тыс. рецептов - о</a:t>
            </a:r>
            <a:r>
              <a:rPr lang="ru-RU" altLang="ru-RU" sz="1400" b="1" dirty="0">
                <a:solidFill>
                  <a:srgbClr val="000000"/>
                </a:solidFill>
              </a:rPr>
              <a:t>бластной бюджет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2 954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рецепта - в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ысокозатратные нозологии</a:t>
            </a: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2C5990-6923-4A39-B855-7C9EFCD83AAD}"/>
              </a:ext>
            </a:extLst>
          </p:cNvPr>
          <p:cNvSpPr/>
          <p:nvPr/>
        </p:nvSpPr>
        <p:spPr>
          <a:xfrm>
            <a:off x="7962250" y="1653785"/>
            <a:ext cx="3982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450 детей обеспечены датчиками для системы непрерывного мониторирования уровня глюкозы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ЗРФ_2021.0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ЗРФ_2021.01" id="{E8EDB31B-57EC-4703-8774-863758C89051}" vid="{DF40129D-619F-417B-AFC4-EE6DA268EA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на Правительство 2022</Template>
  <TotalTime>308</TotalTime>
  <Words>1440</Words>
  <Application>Microsoft Office PowerPoint</Application>
  <PresentationFormat>Произвольный</PresentationFormat>
  <Paragraphs>361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МЗРФ_2021.01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Еремеева Татьяна Петровна</dc:creator>
  <cp:lastModifiedBy>a.golovina</cp:lastModifiedBy>
  <cp:revision>20</cp:revision>
  <cp:lastPrinted>2021-01-18T13:08:49Z</cp:lastPrinted>
  <dcterms:created xsi:type="dcterms:W3CDTF">2023-04-24T05:32:05Z</dcterms:created>
  <dcterms:modified xsi:type="dcterms:W3CDTF">2023-06-14T08:50:26Z</dcterms:modified>
</cp:coreProperties>
</file>