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74" r:id="rId2"/>
    <p:sldId id="344" r:id="rId3"/>
    <p:sldId id="345" r:id="rId4"/>
    <p:sldId id="348" r:id="rId5"/>
    <p:sldId id="349" r:id="rId6"/>
    <p:sldId id="396" r:id="rId7"/>
    <p:sldId id="397" r:id="rId8"/>
    <p:sldId id="398" r:id="rId9"/>
    <p:sldId id="394" r:id="rId10"/>
    <p:sldId id="400" r:id="rId11"/>
    <p:sldId id="402" r:id="rId12"/>
    <p:sldId id="401" r:id="rId13"/>
    <p:sldId id="399" r:id="rId14"/>
    <p:sldId id="390" r:id="rId15"/>
    <p:sldId id="393" r:id="rId16"/>
    <p:sldId id="391" r:id="rId17"/>
    <p:sldId id="389" r:id="rId18"/>
    <p:sldId id="367" r:id="rId19"/>
    <p:sldId id="395" r:id="rId20"/>
    <p:sldId id="388" r:id="rId21"/>
    <p:sldId id="403" r:id="rId22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00"/>
    <a:srgbClr val="8EA0CE"/>
    <a:srgbClr val="EAF0F7"/>
    <a:srgbClr val="A50021"/>
    <a:srgbClr val="0000FF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5" autoAdjust="0"/>
    <p:restoredTop sz="83313" autoAdjust="0"/>
  </p:normalViewPr>
  <p:slideViewPr>
    <p:cSldViewPr>
      <p:cViewPr>
        <p:scale>
          <a:sx n="80" d="100"/>
          <a:sy n="80" d="100"/>
        </p:scale>
        <p:origin x="-960" y="77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254" y="-78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0377836806011497E-2"/>
          <c:y val="0.12071751286894052"/>
          <c:w val="0.63677419680641612"/>
          <c:h val="0.466967744324704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4430214824615448"/>
                  <c:y val="-0.20195626411880171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0.23409015159931745"/>
                  <c:y val="1.8426656297448538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3.5273858460171177E-2"/>
                  <c:y val="0.22480502166425956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9.9408146569573225E-2"/>
                  <c:y val="-7.8971324910830903E-3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500" b="1" baseline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в стационарных условиях </c:v>
                </c:pt>
                <c:pt idx="1">
                  <c:v>в условиях дневного стационара </c:v>
                </c:pt>
                <c:pt idx="2">
                  <c:v>в амбулаторных условиях </c:v>
                </c:pt>
                <c:pt idx="3">
                  <c:v>скорая медицинская помощь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12095.9</c:v>
                </c:pt>
                <c:pt idx="1">
                  <c:v>3137.6</c:v>
                </c:pt>
                <c:pt idx="2">
                  <c:v>9849</c:v>
                </c:pt>
                <c:pt idx="3">
                  <c:v>1515.3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9516092862109972E-2"/>
          <c:y val="0.69441673147428051"/>
          <c:w val="0.86617047694289206"/>
          <c:h val="0.2917473984372107"/>
        </c:manualLayout>
      </c:layout>
      <c:txPr>
        <a:bodyPr/>
        <a:lstStyle/>
        <a:p>
          <a:pPr>
            <a:defRPr sz="1400" b="1">
              <a:solidFill>
                <a:srgbClr val="00206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4957103018372707E-2"/>
          <c:y val="8.5245157945413513E-2"/>
          <c:w val="0.9835980971128605"/>
          <c:h val="0.337824416815641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D90A0"/>
            </a:solidFill>
            <a:ln>
              <a:solidFill>
                <a:schemeClr val="accent4">
                  <a:lumMod val="50000"/>
                </a:schemeClr>
              </a:solidFill>
            </a:ln>
          </c:spPr>
          <c:dLbls>
            <c:txPr>
              <a:bodyPr/>
              <a:lstStyle/>
              <a:p>
                <a:pPr>
                  <a:defRPr sz="7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Лист1!$A$2:$A$40</c:f>
              <c:strCache>
                <c:ptCount val="39"/>
                <c:pt idx="0">
                  <c:v>АГДКП</c:v>
                </c:pt>
                <c:pt idx="1">
                  <c:v>СГДКБ</c:v>
                </c:pt>
                <c:pt idx="2">
                  <c:v>СГБ № 2 СМП</c:v>
                </c:pt>
                <c:pt idx="3">
                  <c:v>ООО Пинежская РБ№ 2</c:v>
                </c:pt>
                <c:pt idx="4">
                  <c:v>Мезенская ЦРБ</c:v>
                </c:pt>
                <c:pt idx="5">
                  <c:v>Каргопольская ЦРБ</c:v>
                </c:pt>
                <c:pt idx="6">
                  <c:v>Коношская ЦРБ</c:v>
                </c:pt>
                <c:pt idx="7">
                  <c:v>Плесецкая ЦРБ</c:v>
                </c:pt>
                <c:pt idx="8">
                  <c:v>СМКЦ им Н.А.Семашко ФМБА</c:v>
                </c:pt>
                <c:pt idx="9">
                  <c:v>Ильинская ЦРБ</c:v>
                </c:pt>
                <c:pt idx="10">
                  <c:v>АГДКБ № 7</c:v>
                </c:pt>
                <c:pt idx="11">
                  <c:v>СГБ № 1</c:v>
                </c:pt>
                <c:pt idx="12">
                  <c:v>ЧУЗ РЖД г. Котлас</c:v>
                </c:pt>
                <c:pt idx="13">
                  <c:v>Мирнинская ЦГБ</c:v>
                </c:pt>
                <c:pt idx="14">
                  <c:v>Котласская ЦГБ</c:v>
                </c:pt>
                <c:pt idx="15">
                  <c:v>АГКП № 1</c:v>
                </c:pt>
                <c:pt idx="16">
                  <c:v>ЧУЗ РЖД г. Няндома</c:v>
                </c:pt>
                <c:pt idx="17">
                  <c:v>Вельская ЦРБ</c:v>
                </c:pt>
                <c:pt idx="18">
                  <c:v>Верхнетоемская ЦРБ</c:v>
                </c:pt>
                <c:pt idx="19">
                  <c:v>ЦМСЧ №58 ФМБА</c:v>
                </c:pt>
                <c:pt idx="20">
                  <c:v>АГДКБ № 4</c:v>
                </c:pt>
                <c:pt idx="21">
                  <c:v>Первая ГКБ им Е.Е.Волосевич"</c:v>
                </c:pt>
                <c:pt idx="22">
                  <c:v>Няндомская ЦРБ</c:v>
                </c:pt>
                <c:pt idx="23">
                  <c:v>Коряжемская ГБ</c:v>
                </c:pt>
                <c:pt idx="24">
                  <c:v>Карпогорская ЦРБ</c:v>
                </c:pt>
                <c:pt idx="25">
                  <c:v>Виноградовская ЦРБ</c:v>
                </c:pt>
                <c:pt idx="26">
                  <c:v>Приморская ЦРБ</c:v>
                </c:pt>
                <c:pt idx="27">
                  <c:v>Новодвинская ЦГБ</c:v>
                </c:pt>
                <c:pt idx="28">
                  <c:v>Шенкурская ЦРБ</c:v>
                </c:pt>
                <c:pt idx="29">
                  <c:v>Онежская ЦРБ</c:v>
                </c:pt>
                <c:pt idx="30">
                  <c:v>АГДКБ № 6 </c:v>
                </c:pt>
                <c:pt idx="31">
                  <c:v>ЧУЗ РЖД г. Архангельск</c:v>
                </c:pt>
                <c:pt idx="32">
                  <c:v>Яренская ЦРБ</c:v>
                </c:pt>
                <c:pt idx="33">
                  <c:v>Устьянская ЦРБ</c:v>
                </c:pt>
                <c:pt idx="34">
                  <c:v>АГКП № 2</c:v>
                </c:pt>
                <c:pt idx="35">
                  <c:v>Красноборская ЦРБ</c:v>
                </c:pt>
                <c:pt idx="36">
                  <c:v>Холмогорская ЦРБ</c:v>
                </c:pt>
                <c:pt idx="37">
                  <c:v>Лешуконская ЦРБ</c:v>
                </c:pt>
                <c:pt idx="38">
                  <c:v>ООО СК Майская горка</c:v>
                </c:pt>
              </c:strCache>
            </c:strRef>
          </c:cat>
          <c:val>
            <c:numRef>
              <c:f>Лист1!$B$2:$B$40</c:f>
              <c:numCache>
                <c:formatCode>0.0%</c:formatCode>
                <c:ptCount val="39"/>
                <c:pt idx="0">
                  <c:v>1.1176470588235301</c:v>
                </c:pt>
                <c:pt idx="1">
                  <c:v>1</c:v>
                </c:pt>
                <c:pt idx="2">
                  <c:v>0.99366475667823462</c:v>
                </c:pt>
                <c:pt idx="3">
                  <c:v>0.93258426966292041</c:v>
                </c:pt>
                <c:pt idx="4">
                  <c:v>0.90540540540540571</c:v>
                </c:pt>
                <c:pt idx="5">
                  <c:v>0.83395922746781204</c:v>
                </c:pt>
                <c:pt idx="6">
                  <c:v>0.8300031220730566</c:v>
                </c:pt>
                <c:pt idx="7">
                  <c:v>0.82432223082881484</c:v>
                </c:pt>
                <c:pt idx="8">
                  <c:v>0.80394355667694661</c:v>
                </c:pt>
                <c:pt idx="9">
                  <c:v>0.80220417633410734</c:v>
                </c:pt>
                <c:pt idx="10">
                  <c:v>0.80060664112388324</c:v>
                </c:pt>
                <c:pt idx="11">
                  <c:v>0.7835612968591692</c:v>
                </c:pt>
                <c:pt idx="12">
                  <c:v>0.75622671111982764</c:v>
                </c:pt>
                <c:pt idx="13">
                  <c:v>0.70898876404494349</c:v>
                </c:pt>
                <c:pt idx="14">
                  <c:v>0.70356133932292797</c:v>
                </c:pt>
                <c:pt idx="15">
                  <c:v>0.70221132134236486</c:v>
                </c:pt>
                <c:pt idx="16">
                  <c:v>0.68731208659049925</c:v>
                </c:pt>
                <c:pt idx="17">
                  <c:v>0.67328217341448426</c:v>
                </c:pt>
                <c:pt idx="18">
                  <c:v>0.6696315120711579</c:v>
                </c:pt>
                <c:pt idx="19">
                  <c:v>0.64362190272254605</c:v>
                </c:pt>
                <c:pt idx="20">
                  <c:v>0.63593799430560005</c:v>
                </c:pt>
                <c:pt idx="21">
                  <c:v>0.63187902825979325</c:v>
                </c:pt>
                <c:pt idx="22">
                  <c:v>0.62972640639409927</c:v>
                </c:pt>
                <c:pt idx="23">
                  <c:v>0.5991503565468066</c:v>
                </c:pt>
                <c:pt idx="24">
                  <c:v>0.59864603481624756</c:v>
                </c:pt>
                <c:pt idx="25">
                  <c:v>0.57548579970104541</c:v>
                </c:pt>
                <c:pt idx="26">
                  <c:v>0.57338357794525896</c:v>
                </c:pt>
                <c:pt idx="27">
                  <c:v>0.54464193979245867</c:v>
                </c:pt>
                <c:pt idx="28">
                  <c:v>0.48959167333867154</c:v>
                </c:pt>
                <c:pt idx="29">
                  <c:v>0.42684563758389282</c:v>
                </c:pt>
                <c:pt idx="30">
                  <c:v>0.42018187794456086</c:v>
                </c:pt>
                <c:pt idx="31">
                  <c:v>0.4118046132971514</c:v>
                </c:pt>
                <c:pt idx="32">
                  <c:v>0.3746001279590539</c:v>
                </c:pt>
                <c:pt idx="33">
                  <c:v>0.36578330629168931</c:v>
                </c:pt>
                <c:pt idx="34">
                  <c:v>0.34360446570972936</c:v>
                </c:pt>
                <c:pt idx="35">
                  <c:v>0.33000356760613631</c:v>
                </c:pt>
                <c:pt idx="36">
                  <c:v>0.30128044187798192</c:v>
                </c:pt>
                <c:pt idx="37">
                  <c:v>0.21739130434782641</c:v>
                </c:pt>
                <c:pt idx="38">
                  <c:v>7.3253833049403833E-2</c:v>
                </c:pt>
              </c:numCache>
            </c:numRef>
          </c:val>
        </c:ser>
        <c:axId val="80901632"/>
        <c:axId val="80903168"/>
      </c:barChart>
      <c:catAx>
        <c:axId val="80901632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 baseline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0903168"/>
        <c:crossesAt val="0"/>
        <c:auto val="1"/>
        <c:lblAlgn val="ctr"/>
        <c:lblOffset val="100"/>
      </c:catAx>
      <c:valAx>
        <c:axId val="80903168"/>
        <c:scaling>
          <c:orientation val="minMax"/>
        </c:scaling>
        <c:delete val="1"/>
        <c:axPos val="l"/>
        <c:numFmt formatCode="0%" sourceLinked="0"/>
        <c:tickLblPos val="none"/>
        <c:crossAx val="80901632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5237942913385816E-2"/>
          <c:y val="0.12780924356332227"/>
          <c:w val="0.98336318897637665"/>
          <c:h val="0.3288484006269780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c:spPr>
          <c:dLbls>
            <c:dLbl>
              <c:idx val="1"/>
              <c:spPr/>
              <c:txPr>
                <a:bodyPr/>
                <a:lstStyle/>
                <a:p>
                  <a:pPr algn="ctr">
                    <a:defRPr lang="ru-RU" sz="700" b="1" i="0" u="none" strike="noStrike" kern="1200" baseline="0">
                      <a:solidFill>
                        <a:srgbClr val="002060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7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Лист1!$A$2:$A$40</c:f>
              <c:strCache>
                <c:ptCount val="39"/>
                <c:pt idx="0">
                  <c:v>СГДКБ</c:v>
                </c:pt>
                <c:pt idx="1">
                  <c:v>СГБ № 2 СМП</c:v>
                </c:pt>
                <c:pt idx="2">
                  <c:v>АГДКП</c:v>
                </c:pt>
                <c:pt idx="3">
                  <c:v>ЦМСЧ № 58 ФМБА</c:v>
                </c:pt>
                <c:pt idx="4">
                  <c:v>Котласская ЦГБ</c:v>
                </c:pt>
                <c:pt idx="5">
                  <c:v>Ильинская ЦРБ</c:v>
                </c:pt>
                <c:pt idx="6">
                  <c:v>СГБ № 1</c:v>
                </c:pt>
                <c:pt idx="7">
                  <c:v>Мирнинская ЦГБ</c:v>
                </c:pt>
                <c:pt idx="8">
                  <c:v>Мезенская ЦРБ</c:v>
                </c:pt>
                <c:pt idx="9">
                  <c:v>Коряжемская ГБ</c:v>
                </c:pt>
                <c:pt idx="10">
                  <c:v>Первая ГКБ им Е.Е.Волосевич</c:v>
                </c:pt>
                <c:pt idx="11">
                  <c:v>Приморская ЦРБ</c:v>
                </c:pt>
                <c:pt idx="12">
                  <c:v>Каргопольская ЦРБ</c:v>
                </c:pt>
                <c:pt idx="13">
                  <c:v>Яренская ЦРБ</c:v>
                </c:pt>
                <c:pt idx="14">
                  <c:v>Няндомская ЦРБ</c:v>
                </c:pt>
                <c:pt idx="15">
                  <c:v>Вельская ЦРБ</c:v>
                </c:pt>
                <c:pt idx="16">
                  <c:v>АГКП № 2</c:v>
                </c:pt>
                <c:pt idx="17">
                  <c:v>АГКБ № 6</c:v>
                </c:pt>
                <c:pt idx="18">
                  <c:v>Устьянская ЦРБ</c:v>
                </c:pt>
                <c:pt idx="19">
                  <c:v>Плесецкая ЦРБ</c:v>
                </c:pt>
                <c:pt idx="20">
                  <c:v>Коношская ЦРБ</c:v>
                </c:pt>
                <c:pt idx="21">
                  <c:v>ООО Пинежская РБ № 2</c:v>
                </c:pt>
                <c:pt idx="22">
                  <c:v>Карпогорская ЦРБ</c:v>
                </c:pt>
                <c:pt idx="23">
                  <c:v>Лешуконская ЦРБ</c:v>
                </c:pt>
                <c:pt idx="24">
                  <c:v>Холмогорская ЦРБ</c:v>
                </c:pt>
                <c:pt idx="25">
                  <c:v>ЧУЗ РЖД г. Няндома</c:v>
                </c:pt>
                <c:pt idx="26">
                  <c:v>АГКБ № 4</c:v>
                </c:pt>
                <c:pt idx="27">
                  <c:v>Новодвинская ЦГБ</c:v>
                </c:pt>
                <c:pt idx="28">
                  <c:v>АГКБ № 7</c:v>
                </c:pt>
                <c:pt idx="29">
                  <c:v>Шенкурская ЦРБ</c:v>
                </c:pt>
                <c:pt idx="30">
                  <c:v>Онежская ЦРБ</c:v>
                </c:pt>
                <c:pt idx="31">
                  <c:v>Красноборская ЦРБ</c:v>
                </c:pt>
                <c:pt idx="32">
                  <c:v>АГКП № 1</c:v>
                </c:pt>
                <c:pt idx="33">
                  <c:v>Верхнетоемская ЦРБ</c:v>
                </c:pt>
                <c:pt idx="34">
                  <c:v>Виноградовская ЦРБ</c:v>
                </c:pt>
                <c:pt idx="35">
                  <c:v>ЧУЗ РЖД г. Котлас</c:v>
                </c:pt>
                <c:pt idx="36">
                  <c:v>СМКЦ им Н.А.Семашко ФМБА</c:v>
                </c:pt>
                <c:pt idx="37">
                  <c:v>ЧУЗ РЖД г. Архангельск</c:v>
                </c:pt>
                <c:pt idx="38">
                  <c:v>ООО СК Майская горка</c:v>
                </c:pt>
              </c:strCache>
            </c:strRef>
          </c:cat>
          <c:val>
            <c:numRef>
              <c:f>Лист1!$B$2:$B$40</c:f>
              <c:numCache>
                <c:formatCode>0.0%</c:formatCode>
                <c:ptCount val="39"/>
                <c:pt idx="0">
                  <c:v>1.0026784355501446</c:v>
                </c:pt>
                <c:pt idx="1">
                  <c:v>0.99592391304347916</c:v>
                </c:pt>
                <c:pt idx="2">
                  <c:v>0.96297476421106298</c:v>
                </c:pt>
                <c:pt idx="3">
                  <c:v>0.91488673139158572</c:v>
                </c:pt>
                <c:pt idx="4">
                  <c:v>0.89206292615535387</c:v>
                </c:pt>
                <c:pt idx="5">
                  <c:v>0.87548449612403179</c:v>
                </c:pt>
                <c:pt idx="6">
                  <c:v>0.86689038031320031</c:v>
                </c:pt>
                <c:pt idx="7">
                  <c:v>0.83744153710024061</c:v>
                </c:pt>
                <c:pt idx="8">
                  <c:v>0.79897660818713445</c:v>
                </c:pt>
                <c:pt idx="9">
                  <c:v>0.73130677847659042</c:v>
                </c:pt>
                <c:pt idx="10">
                  <c:v>0.71679687500000078</c:v>
                </c:pt>
                <c:pt idx="11">
                  <c:v>0.70832044540674299</c:v>
                </c:pt>
                <c:pt idx="12">
                  <c:v>0.68991097922848665</c:v>
                </c:pt>
                <c:pt idx="13">
                  <c:v>0.68513023409165841</c:v>
                </c:pt>
                <c:pt idx="14">
                  <c:v>0.67503355704698054</c:v>
                </c:pt>
                <c:pt idx="15">
                  <c:v>0.65612883984491566</c:v>
                </c:pt>
                <c:pt idx="16">
                  <c:v>0.65400101818855161</c:v>
                </c:pt>
                <c:pt idx="17">
                  <c:v>0.64772425983208215</c:v>
                </c:pt>
                <c:pt idx="18">
                  <c:v>0.62709908986027463</c:v>
                </c:pt>
                <c:pt idx="19">
                  <c:v>0.62517556179775258</c:v>
                </c:pt>
                <c:pt idx="20">
                  <c:v>0.62400706090026459</c:v>
                </c:pt>
                <c:pt idx="21">
                  <c:v>0.61333333333333362</c:v>
                </c:pt>
                <c:pt idx="22">
                  <c:v>0.60772690106295957</c:v>
                </c:pt>
                <c:pt idx="23">
                  <c:v>0.60374288039056223</c:v>
                </c:pt>
                <c:pt idx="24">
                  <c:v>0.58523884989812058</c:v>
                </c:pt>
                <c:pt idx="25">
                  <c:v>0.54806629834254139</c:v>
                </c:pt>
                <c:pt idx="26">
                  <c:v>0.53573366214550011</c:v>
                </c:pt>
                <c:pt idx="27">
                  <c:v>0.53428676200953429</c:v>
                </c:pt>
                <c:pt idx="28">
                  <c:v>0.5304358876604397</c:v>
                </c:pt>
                <c:pt idx="29">
                  <c:v>0.46972477064220236</c:v>
                </c:pt>
                <c:pt idx="30">
                  <c:v>0.46044571875407281</c:v>
                </c:pt>
                <c:pt idx="31">
                  <c:v>0.45462822458270108</c:v>
                </c:pt>
                <c:pt idx="32">
                  <c:v>0.45128262826282661</c:v>
                </c:pt>
                <c:pt idx="33">
                  <c:v>0.40845959595959641</c:v>
                </c:pt>
                <c:pt idx="34">
                  <c:v>0.38597475455820518</c:v>
                </c:pt>
                <c:pt idx="35">
                  <c:v>0.29900000000000032</c:v>
                </c:pt>
                <c:pt idx="36">
                  <c:v>0.24901185770750991</c:v>
                </c:pt>
                <c:pt idx="37">
                  <c:v>7.0111731843575512E-2</c:v>
                </c:pt>
                <c:pt idx="38">
                  <c:v>0</c:v>
                </c:pt>
              </c:numCache>
            </c:numRef>
          </c:val>
        </c:ser>
        <c:axId val="81056128"/>
        <c:axId val="81057664"/>
      </c:barChart>
      <c:catAx>
        <c:axId val="81056128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1057664"/>
        <c:crosses val="autoZero"/>
        <c:auto val="1"/>
        <c:lblAlgn val="ctr"/>
        <c:lblOffset val="100"/>
      </c:catAx>
      <c:valAx>
        <c:axId val="81057664"/>
        <c:scaling>
          <c:orientation val="minMax"/>
        </c:scaling>
        <c:delete val="1"/>
        <c:axPos val="l"/>
        <c:numFmt formatCode="0%" sourceLinked="0"/>
        <c:tickLblPos val="none"/>
        <c:crossAx val="81056128"/>
        <c:crosses val="autoZero"/>
        <c:crossBetween val="between"/>
      </c:valAx>
    </c:plotArea>
    <c:plotVisOnly val="1"/>
    <c:dispBlanksAs val="gap"/>
  </c:chart>
  <c:spPr>
    <a:ln>
      <a:solidFill>
        <a:schemeClr val="accent4">
          <a:lumMod val="60000"/>
          <a:lumOff val="4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7333629097935974E-2"/>
          <c:y val="1.4927116360290459E-3"/>
          <c:w val="0.95131389393426258"/>
          <c:h val="0.4758735771782948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c:spPr>
          <c:dLbls>
            <c:txPr>
              <a:bodyPr/>
              <a:lstStyle/>
              <a:p>
                <a:pPr>
                  <a:defRPr sz="8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Лист1!$A$2:$A$38</c:f>
              <c:strCache>
                <c:ptCount val="37"/>
                <c:pt idx="0">
                  <c:v>СГБ № 2 СМП</c:v>
                </c:pt>
                <c:pt idx="1">
                  <c:v>ЦСМ Пинежская РБ № 2</c:v>
                </c:pt>
                <c:pt idx="2">
                  <c:v>Каргопольская ЦРБ</c:v>
                </c:pt>
                <c:pt idx="3">
                  <c:v>Холмогорская ЦРБ</c:v>
                </c:pt>
                <c:pt idx="4">
                  <c:v>Карпогорская ЦРБ</c:v>
                </c:pt>
                <c:pt idx="5">
                  <c:v>Устьянская ЦРБ</c:v>
                </c:pt>
                <c:pt idx="6">
                  <c:v>Первая ГКБ</c:v>
                </c:pt>
                <c:pt idx="7">
                  <c:v>Мирнинская ЦГБ</c:v>
                </c:pt>
                <c:pt idx="8">
                  <c:v>Мезенская ЦРБ</c:v>
                </c:pt>
                <c:pt idx="9">
                  <c:v>Ильинская ЦРБ</c:v>
                </c:pt>
                <c:pt idx="10">
                  <c:v>Виноградовская ЦРБ</c:v>
                </c:pt>
                <c:pt idx="11">
                  <c:v>Коряжемская ГБ</c:v>
                </c:pt>
                <c:pt idx="12">
                  <c:v>Коношская ЦРБ</c:v>
                </c:pt>
                <c:pt idx="13">
                  <c:v>Онежская ЦРБ</c:v>
                </c:pt>
                <c:pt idx="14">
                  <c:v>Приморская ЦРБ</c:v>
                </c:pt>
                <c:pt idx="15">
                  <c:v>Верхнетоемская ЦРБ</c:v>
                </c:pt>
                <c:pt idx="16">
                  <c:v>Вельская ЦРБ</c:v>
                </c:pt>
                <c:pt idx="17">
                  <c:v>СМКЦ им. Н.А.Семашко</c:v>
                </c:pt>
                <c:pt idx="18">
                  <c:v>АГКБ № 4</c:v>
                </c:pt>
                <c:pt idx="19">
                  <c:v>СГБ № 1</c:v>
                </c:pt>
                <c:pt idx="20">
                  <c:v>Яренская ЦРБ</c:v>
                </c:pt>
                <c:pt idx="21">
                  <c:v>ЧУЗ РЖД г. Архангельск</c:v>
                </c:pt>
                <c:pt idx="22">
                  <c:v>АГКП № 1</c:v>
                </c:pt>
                <c:pt idx="23">
                  <c:v>АГКБ № 7</c:v>
                </c:pt>
                <c:pt idx="24">
                  <c:v>Плесецкая ЦРБ</c:v>
                </c:pt>
                <c:pt idx="25">
                  <c:v>Котласская ЦГБ</c:v>
                </c:pt>
                <c:pt idx="26">
                  <c:v>СК Майская горка</c:v>
                </c:pt>
                <c:pt idx="27">
                  <c:v>АГКП № 2</c:v>
                </c:pt>
                <c:pt idx="28">
                  <c:v>Няндомская ЦРБ</c:v>
                </c:pt>
                <c:pt idx="29">
                  <c:v>АГКБ № 6</c:v>
                </c:pt>
                <c:pt idx="30">
                  <c:v>ЦМСЧ №58</c:v>
                </c:pt>
                <c:pt idx="31">
                  <c:v>Лешуконская ЦРБ</c:v>
                </c:pt>
                <c:pt idx="32">
                  <c:v>Шенкурская ЦРБ</c:v>
                </c:pt>
                <c:pt idx="33">
                  <c:v>Новодвинская ЦГБ</c:v>
                </c:pt>
                <c:pt idx="34">
                  <c:v>ЧУЗ РЖД г. Котлас</c:v>
                </c:pt>
                <c:pt idx="35">
                  <c:v>ЧУЗ РЖД г. Няндома</c:v>
                </c:pt>
                <c:pt idx="36">
                  <c:v>Красноборская ЦРБ</c:v>
                </c:pt>
              </c:strCache>
            </c:strRef>
          </c:cat>
          <c:val>
            <c:numRef>
              <c:f>Лист1!$B$2:$B$38</c:f>
              <c:numCache>
                <c:formatCode>0.0%</c:formatCode>
                <c:ptCount val="37"/>
                <c:pt idx="0">
                  <c:v>0.88230165649520564</c:v>
                </c:pt>
                <c:pt idx="1">
                  <c:v>0.84523809523809657</c:v>
                </c:pt>
                <c:pt idx="2">
                  <c:v>0.8144329896907202</c:v>
                </c:pt>
                <c:pt idx="3">
                  <c:v>0.81081081081081163</c:v>
                </c:pt>
                <c:pt idx="4">
                  <c:v>0.80943738656987363</c:v>
                </c:pt>
                <c:pt idx="5">
                  <c:v>0.78371659415786077</c:v>
                </c:pt>
                <c:pt idx="6">
                  <c:v>0.7832071576049553</c:v>
                </c:pt>
                <c:pt idx="7">
                  <c:v>0.77633711507293357</c:v>
                </c:pt>
                <c:pt idx="8">
                  <c:v>0.77514792899408425</c:v>
                </c:pt>
                <c:pt idx="9">
                  <c:v>0.77251552795031053</c:v>
                </c:pt>
                <c:pt idx="10">
                  <c:v>0.75845410628019494</c:v>
                </c:pt>
                <c:pt idx="11">
                  <c:v>0.75825043423338334</c:v>
                </c:pt>
                <c:pt idx="12">
                  <c:v>0.75639019300991162</c:v>
                </c:pt>
                <c:pt idx="13">
                  <c:v>0.75535561268209395</c:v>
                </c:pt>
                <c:pt idx="14">
                  <c:v>0.75185735512630014</c:v>
                </c:pt>
                <c:pt idx="15">
                  <c:v>0.75147928994082835</c:v>
                </c:pt>
                <c:pt idx="16">
                  <c:v>0.73765836609873459</c:v>
                </c:pt>
                <c:pt idx="17">
                  <c:v>0.73185185185185264</c:v>
                </c:pt>
                <c:pt idx="18">
                  <c:v>0.706127037661609</c:v>
                </c:pt>
                <c:pt idx="19">
                  <c:v>0.7055874801320442</c:v>
                </c:pt>
                <c:pt idx="20">
                  <c:v>0.69672131147541139</c:v>
                </c:pt>
                <c:pt idx="21">
                  <c:v>0.69094304388422034</c:v>
                </c:pt>
                <c:pt idx="22">
                  <c:v>0.68875299457823724</c:v>
                </c:pt>
                <c:pt idx="23">
                  <c:v>0.68109043704024264</c:v>
                </c:pt>
                <c:pt idx="24">
                  <c:v>0.67159277504105086</c:v>
                </c:pt>
                <c:pt idx="25">
                  <c:v>0.64913406029506093</c:v>
                </c:pt>
                <c:pt idx="26">
                  <c:v>0.63833992094861669</c:v>
                </c:pt>
                <c:pt idx="27">
                  <c:v>0.63804690714579781</c:v>
                </c:pt>
                <c:pt idx="28">
                  <c:v>0.63235294117647067</c:v>
                </c:pt>
                <c:pt idx="29">
                  <c:v>0.62122465866777232</c:v>
                </c:pt>
                <c:pt idx="30">
                  <c:v>0.60397213576404329</c:v>
                </c:pt>
                <c:pt idx="31">
                  <c:v>0.57528957528957692</c:v>
                </c:pt>
                <c:pt idx="32">
                  <c:v>0.57487091222031172</c:v>
                </c:pt>
                <c:pt idx="33">
                  <c:v>0.55465520092608034</c:v>
                </c:pt>
                <c:pt idx="34">
                  <c:v>0.48943843379701257</c:v>
                </c:pt>
                <c:pt idx="35">
                  <c:v>0.46524064171122975</c:v>
                </c:pt>
                <c:pt idx="36">
                  <c:v>0.42786343612334832</c:v>
                </c:pt>
              </c:numCache>
            </c:numRef>
          </c:val>
        </c:ser>
        <c:gapWidth val="60"/>
        <c:axId val="81392384"/>
        <c:axId val="81393920"/>
      </c:barChart>
      <c:catAx>
        <c:axId val="81392384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aseline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1393920"/>
        <c:crosses val="autoZero"/>
        <c:auto val="1"/>
        <c:lblAlgn val="ctr"/>
        <c:lblOffset val="100"/>
      </c:catAx>
      <c:valAx>
        <c:axId val="81393920"/>
        <c:scaling>
          <c:orientation val="minMax"/>
          <c:max val="1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0"/>
        <c:tickLblPos val="none"/>
        <c:crossAx val="81392384"/>
        <c:crosses val="autoZero"/>
        <c:crossBetween val="between"/>
        <c:majorUnit val="0.1"/>
      </c:valAx>
    </c:plotArea>
    <c:plotVisOnly val="1"/>
    <c:dispBlanksAs val="gap"/>
  </c:chart>
  <c:spPr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 sz="1400" baseline="0">
          <a:latin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0205267185350819E-2"/>
          <c:y val="3.3632227998058692E-2"/>
          <c:w val="0.96693564937116094"/>
          <c:h val="0.515170602737261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c:spPr>
          <c:dLbls>
            <c:dLbl>
              <c:idx val="22"/>
              <c:layout>
                <c:manualLayout>
                  <c:x val="1.0646638244334987E-3"/>
                  <c:y val="3.1699996794184426E-17"/>
                </c:manualLayout>
              </c:layout>
              <c:showVal val="1"/>
            </c:dLbl>
            <c:dLbl>
              <c:idx val="23"/>
              <c:layout>
                <c:manualLayout>
                  <c:x val="1.06466382443342E-3"/>
                  <c:y val="0"/>
                </c:manualLayout>
              </c:layout>
              <c:showVal val="1"/>
            </c:dLbl>
            <c:dLbl>
              <c:idx val="24"/>
              <c:layout>
                <c:manualLayout>
                  <c:x val="1.06466382443342E-3"/>
                  <c:y val="-3.4582214176638332E-3"/>
                </c:manualLayout>
              </c:layout>
              <c:showVal val="1"/>
            </c:dLbl>
            <c:dLbl>
              <c:idx val="25"/>
              <c:layout>
                <c:manualLayout>
                  <c:x val="-1.0646638244333441E-3"/>
                  <c:y val="1.7291107088319164E-2"/>
                </c:manualLayout>
              </c:layout>
              <c:showVal val="1"/>
            </c:dLbl>
            <c:dLbl>
              <c:idx val="26"/>
              <c:layout>
                <c:manualLayout>
                  <c:x val="-2.1293276488668503E-3"/>
                  <c:y val="1.7291107088319164E-2"/>
                </c:manualLayout>
              </c:layout>
              <c:showVal val="1"/>
            </c:dLbl>
            <c:dLbl>
              <c:idx val="27"/>
              <c:layout>
                <c:manualLayout>
                  <c:x val="1.0646638244334193E-3"/>
                  <c:y val="1.3832885670655394E-2"/>
                </c:manualLayout>
              </c:layout>
              <c:showVal val="1"/>
            </c:dLbl>
            <c:dLbl>
              <c:idx val="28"/>
              <c:layout>
                <c:manualLayout>
                  <c:x val="1.06466382443342E-3"/>
                  <c:y val="1.7291107088319164E-2"/>
                </c:manualLayout>
              </c:layout>
              <c:showVal val="1"/>
            </c:dLbl>
            <c:dLbl>
              <c:idx val="29"/>
              <c:layout>
                <c:manualLayout>
                  <c:x val="1.06466382443342E-3"/>
                  <c:y val="1.3832885670655402E-2"/>
                </c:manualLayout>
              </c:layout>
              <c:showVal val="1"/>
            </c:dLbl>
            <c:dLbl>
              <c:idx val="30"/>
              <c:layout>
                <c:manualLayout>
                  <c:x val="1.06466382443342E-3"/>
                  <c:y val="1.7291107088319164E-2"/>
                </c:manualLayout>
              </c:layout>
              <c:showVal val="1"/>
            </c:dLbl>
            <c:dLbl>
              <c:idx val="31"/>
              <c:layout>
                <c:manualLayout>
                  <c:x val="1.06466382443342E-3"/>
                  <c:y val="1.7291107088319164E-2"/>
                </c:manualLayout>
              </c:layout>
              <c:showVal val="1"/>
            </c:dLbl>
            <c:dLbl>
              <c:idx val="32"/>
              <c:layout>
                <c:manualLayout>
                  <c:x val="1.06466382443342E-3"/>
                  <c:y val="1.7291107088319164E-2"/>
                </c:manualLayout>
              </c:layout>
              <c:showVal val="1"/>
            </c:dLbl>
            <c:dLbl>
              <c:idx val="33"/>
              <c:layout>
                <c:manualLayout>
                  <c:x val="1.06466382443342E-3"/>
                  <c:y val="1.7291107088319164E-2"/>
                </c:manualLayout>
              </c:layout>
              <c:showVal val="1"/>
            </c:dLbl>
            <c:dLbl>
              <c:idx val="34"/>
              <c:layout>
                <c:manualLayout>
                  <c:x val="1.06466382443342E-3"/>
                  <c:y val="1.0374664252991498E-2"/>
                </c:manualLayout>
              </c:layout>
              <c:showVal val="1"/>
            </c:dLbl>
            <c:dLbl>
              <c:idx val="35"/>
              <c:layout>
                <c:manualLayout>
                  <c:x val="1.06466382443342E-3"/>
                  <c:y val="3.4582214176638332E-3"/>
                </c:manualLayout>
              </c:layout>
              <c:showVal val="1"/>
            </c:dLbl>
            <c:txPr>
              <a:bodyPr/>
              <a:lstStyle/>
              <a:p>
                <a:pPr>
                  <a:defRPr sz="8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Лист1!$A$2:$A$38</c:f>
              <c:strCache>
                <c:ptCount val="37"/>
                <c:pt idx="0">
                  <c:v>АГКБ № 7</c:v>
                </c:pt>
                <c:pt idx="1">
                  <c:v>СГБ № 2 СМП</c:v>
                </c:pt>
                <c:pt idx="2">
                  <c:v>АГКБ № 6</c:v>
                </c:pt>
                <c:pt idx="3">
                  <c:v>Лешуконская ЦРБ</c:v>
                </c:pt>
                <c:pt idx="4">
                  <c:v>Ильинская ЦРБ</c:v>
                </c:pt>
                <c:pt idx="5">
                  <c:v>Коряжемская ГБ</c:v>
                </c:pt>
                <c:pt idx="6">
                  <c:v>Яренская ЦРБ</c:v>
                </c:pt>
                <c:pt idx="7">
                  <c:v>Первая ГКБ</c:v>
                </c:pt>
                <c:pt idx="8">
                  <c:v>Коношская ЦРБ</c:v>
                </c:pt>
                <c:pt idx="9">
                  <c:v>ЦМСЧ №58 ФМБА</c:v>
                </c:pt>
                <c:pt idx="10">
                  <c:v>АГКБ № 4</c:v>
                </c:pt>
                <c:pt idx="11">
                  <c:v>АГКП № 1</c:v>
                </c:pt>
                <c:pt idx="12">
                  <c:v>Плесецкая ЦРБ</c:v>
                </c:pt>
                <c:pt idx="13">
                  <c:v>Приморская ЦРБ</c:v>
                </c:pt>
                <c:pt idx="14">
                  <c:v>Каргопольская ЦРБ</c:v>
                </c:pt>
                <c:pt idx="15">
                  <c:v>Устьянская ЦРБ</c:v>
                </c:pt>
                <c:pt idx="16">
                  <c:v>ЧУЗ РЖД г. Архангельск</c:v>
                </c:pt>
                <c:pt idx="17">
                  <c:v>Котласская ЦГБ</c:v>
                </c:pt>
                <c:pt idx="18">
                  <c:v>Мирнинская ЦГБ</c:v>
                </c:pt>
                <c:pt idx="19">
                  <c:v>Мезенская ЦРБ</c:v>
                </c:pt>
                <c:pt idx="20">
                  <c:v>Карпогорская ЦРБ</c:v>
                </c:pt>
                <c:pt idx="21">
                  <c:v>СГБ № 1</c:v>
                </c:pt>
                <c:pt idx="22">
                  <c:v>СМКЦ им. Н.А.Семашко</c:v>
                </c:pt>
                <c:pt idx="23">
                  <c:v>АГКП № 2</c:v>
                </c:pt>
                <c:pt idx="24">
                  <c:v>Новодвинская ЦГБ</c:v>
                </c:pt>
                <c:pt idx="25">
                  <c:v>СК Майская горка</c:v>
                </c:pt>
                <c:pt idx="26">
                  <c:v>Няндомская ЦРБ</c:v>
                </c:pt>
                <c:pt idx="27">
                  <c:v>Онежская ЦРБ</c:v>
                </c:pt>
                <c:pt idx="28">
                  <c:v>Холмогорская ЦРБ</c:v>
                </c:pt>
                <c:pt idx="29">
                  <c:v>Виноградовская ЦРБ</c:v>
                </c:pt>
                <c:pt idx="30">
                  <c:v>Вельская ЦРБ</c:v>
                </c:pt>
                <c:pt idx="31">
                  <c:v>Красноборская ЦРБ</c:v>
                </c:pt>
                <c:pt idx="32">
                  <c:v>Шенкурская ЦРБ</c:v>
                </c:pt>
                <c:pt idx="33">
                  <c:v>Верхнетоемская ЦРБ</c:v>
                </c:pt>
                <c:pt idx="34">
                  <c:v>ЦСМ Пинежская РБ № 2</c:v>
                </c:pt>
                <c:pt idx="35">
                  <c:v>ЧУЗ РЖД г. Котлас</c:v>
                </c:pt>
                <c:pt idx="36">
                  <c:v>ЧУЗ РЖД г. Няндома</c:v>
                </c:pt>
              </c:strCache>
            </c:strRef>
          </c:cat>
          <c:val>
            <c:numRef>
              <c:f>Лист1!$B$2:$B$38</c:f>
              <c:numCache>
                <c:formatCode>0.0%</c:formatCode>
                <c:ptCount val="37"/>
                <c:pt idx="0">
                  <c:v>1.157635467980296</c:v>
                </c:pt>
                <c:pt idx="1">
                  <c:v>0.89012168933428781</c:v>
                </c:pt>
                <c:pt idx="2">
                  <c:v>0.82347417840375592</c:v>
                </c:pt>
                <c:pt idx="3">
                  <c:v>0.80519480519480591</c:v>
                </c:pt>
                <c:pt idx="4">
                  <c:v>0.80505415162454874</c:v>
                </c:pt>
                <c:pt idx="5">
                  <c:v>0.79646017699115046</c:v>
                </c:pt>
                <c:pt idx="6">
                  <c:v>0.79518072289156627</c:v>
                </c:pt>
                <c:pt idx="7">
                  <c:v>0.7863636363636366</c:v>
                </c:pt>
                <c:pt idx="8">
                  <c:v>0.78019323671497642</c:v>
                </c:pt>
                <c:pt idx="9">
                  <c:v>0.77787343951786536</c:v>
                </c:pt>
                <c:pt idx="10">
                  <c:v>0.77423239012642986</c:v>
                </c:pt>
                <c:pt idx="11">
                  <c:v>0.74933804060017728</c:v>
                </c:pt>
                <c:pt idx="12">
                  <c:v>0.7384324834749767</c:v>
                </c:pt>
                <c:pt idx="13">
                  <c:v>0.721633888048412</c:v>
                </c:pt>
                <c:pt idx="14">
                  <c:v>0.71461716937354991</c:v>
                </c:pt>
                <c:pt idx="15">
                  <c:v>0.69198312236286919</c:v>
                </c:pt>
                <c:pt idx="16">
                  <c:v>0.6827458256029687</c:v>
                </c:pt>
                <c:pt idx="17">
                  <c:v>0.67048458149779733</c:v>
                </c:pt>
                <c:pt idx="18">
                  <c:v>0.67042889390519311</c:v>
                </c:pt>
                <c:pt idx="19">
                  <c:v>0.66265060240963991</c:v>
                </c:pt>
                <c:pt idx="20">
                  <c:v>0.66010733452593962</c:v>
                </c:pt>
                <c:pt idx="21">
                  <c:v>0.64980289093298294</c:v>
                </c:pt>
                <c:pt idx="22">
                  <c:v>0.62892741061755231</c:v>
                </c:pt>
                <c:pt idx="23">
                  <c:v>0.62456140350877298</c:v>
                </c:pt>
                <c:pt idx="24">
                  <c:v>0.61181102362204764</c:v>
                </c:pt>
                <c:pt idx="25">
                  <c:v>0.6093023255813953</c:v>
                </c:pt>
                <c:pt idx="26">
                  <c:v>0.59680638722554857</c:v>
                </c:pt>
                <c:pt idx="27">
                  <c:v>0.5796460176991165</c:v>
                </c:pt>
                <c:pt idx="28">
                  <c:v>0.56794425087108091</c:v>
                </c:pt>
                <c:pt idx="29">
                  <c:v>0.55612244897959184</c:v>
                </c:pt>
                <c:pt idx="30">
                  <c:v>0.51289134438305761</c:v>
                </c:pt>
                <c:pt idx="31">
                  <c:v>0.45187165775401095</c:v>
                </c:pt>
                <c:pt idx="32">
                  <c:v>0.45180722891566288</c:v>
                </c:pt>
                <c:pt idx="33">
                  <c:v>0.45179063360881544</c:v>
                </c:pt>
                <c:pt idx="34">
                  <c:v>0.42857142857142855</c:v>
                </c:pt>
                <c:pt idx="35">
                  <c:v>0.40292275574112735</c:v>
                </c:pt>
                <c:pt idx="36">
                  <c:v>0.38888888888888978</c:v>
                </c:pt>
              </c:numCache>
            </c:numRef>
          </c:val>
        </c:ser>
        <c:gapWidth val="60"/>
        <c:axId val="81406592"/>
        <c:axId val="119656832"/>
      </c:barChart>
      <c:catAx>
        <c:axId val="81406592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9656832"/>
        <c:crosses val="autoZero"/>
        <c:auto val="1"/>
        <c:lblAlgn val="ctr"/>
        <c:lblOffset val="100"/>
      </c:catAx>
      <c:valAx>
        <c:axId val="119656832"/>
        <c:scaling>
          <c:orientation val="minMax"/>
          <c:max val="1.2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0"/>
        <c:tickLblPos val="none"/>
        <c:crossAx val="81406592"/>
        <c:crosses val="autoZero"/>
        <c:crossBetween val="between"/>
        <c:majorUnit val="0.2"/>
      </c:valAx>
    </c:plotArea>
    <c:plotVisOnly val="1"/>
    <c:dispBlanksAs val="gap"/>
  </c:chart>
  <c:spPr>
    <a:ln>
      <a:noFill/>
    </a:ln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 sz="1400" baseline="0">
          <a:latin typeface="Times New Roman" panose="02020603050405020304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2553623671443932"/>
          <c:y val="6.7440712813250203E-2"/>
          <c:w val="0.65805007206021549"/>
          <c:h val="0.8874734612751565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10"/>
              <c:layout>
                <c:manualLayout>
                  <c:x val="-5.3337490577744034E-2"/>
                  <c:y val="3.640564488156741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Республика Коми</c:v>
                </c:pt>
                <c:pt idx="1">
                  <c:v>г. Москва</c:v>
                </c:pt>
                <c:pt idx="2">
                  <c:v>Кировская область</c:v>
                </c:pt>
                <c:pt idx="3">
                  <c:v>г. Санкт-Петербург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0.11500000000000006</c:v>
                </c:pt>
                <c:pt idx="1">
                  <c:v>0.13200000000000001</c:v>
                </c:pt>
                <c:pt idx="2">
                  <c:v>0.13500000000000001</c:v>
                </c:pt>
                <c:pt idx="3">
                  <c:v>0.20400000000000001</c:v>
                </c:pt>
              </c:numCache>
            </c:numRef>
          </c:val>
        </c:ser>
        <c:axId val="184486144"/>
        <c:axId val="184508416"/>
      </c:barChart>
      <c:catAx>
        <c:axId val="184486144"/>
        <c:scaling>
          <c:orientation val="minMax"/>
        </c:scaling>
        <c:axPos val="l"/>
        <c:tickLblPos val="nextTo"/>
        <c:crossAx val="184508416"/>
        <c:crosses val="autoZero"/>
        <c:auto val="1"/>
        <c:lblAlgn val="ctr"/>
        <c:lblOffset val="100"/>
      </c:catAx>
      <c:valAx>
        <c:axId val="184508416"/>
        <c:scaling>
          <c:orientation val="minMax"/>
          <c:max val="0.4"/>
          <c:min val="0"/>
        </c:scaling>
        <c:delete val="1"/>
        <c:axPos val="b"/>
        <c:numFmt formatCode="0.0%" sourceLinked="1"/>
        <c:tickLblPos val="none"/>
        <c:crossAx val="1844861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="1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3153436785584295"/>
          <c:y val="4.5224141762026375E-2"/>
          <c:w val="0.66846568954207575"/>
          <c:h val="0.92718871023686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10"/>
              <c:layout>
                <c:manualLayout>
                  <c:x val="-2.2531217882496034E-2"/>
                  <c:y val="3.6405644881567403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г.Москва</c:v>
                </c:pt>
                <c:pt idx="1">
                  <c:v>г. Санкт-Петербург</c:v>
                </c:pt>
                <c:pt idx="2">
                  <c:v>Ненецкий АО</c:v>
                </c:pt>
                <c:pt idx="3">
                  <c:v>Вологодская область 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4.8000000000000001E-2</c:v>
                </c:pt>
                <c:pt idx="1">
                  <c:v>0.12200000000000009</c:v>
                </c:pt>
                <c:pt idx="2">
                  <c:v>0.20600000000000004</c:v>
                </c:pt>
                <c:pt idx="3">
                  <c:v>0.24300000000000024</c:v>
                </c:pt>
              </c:numCache>
            </c:numRef>
          </c:val>
        </c:ser>
        <c:axId val="184552448"/>
        <c:axId val="184554240"/>
      </c:barChart>
      <c:catAx>
        <c:axId val="184552448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84554240"/>
        <c:crosses val="autoZero"/>
        <c:auto val="1"/>
        <c:lblAlgn val="ctr"/>
        <c:lblOffset val="100"/>
      </c:catAx>
      <c:valAx>
        <c:axId val="184554240"/>
        <c:scaling>
          <c:orientation val="minMax"/>
          <c:max val="0.4"/>
          <c:min val="0"/>
        </c:scaling>
        <c:delete val="1"/>
        <c:axPos val="b"/>
        <c:numFmt formatCode="0.0%" sourceLinked="1"/>
        <c:tickLblPos val="none"/>
        <c:crossAx val="1845524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</cdr:x>
      <cdr:y>0</cdr:y>
    </cdr:from>
    <cdr:to>
      <cdr:x>0.65</cdr:x>
      <cdr:y>0.10811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56384" y="0"/>
          <a:ext cx="4032448" cy="2568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Диспансеризация населения</a:t>
          </a:r>
          <a:endParaRPr lang="ru-RU" sz="1400" b="1" u="sng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>
          <a:off x="-191344" y="-3501008"/>
          <a:ext cx="0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 w="38100">
              <a:solidFill>
                <a:srgbClr val="C00000"/>
              </a:solidFill>
            </a:ln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>
          <a:off x="-191344" y="-350100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8" name="Прямая соединительная линия 7"/>
        <cdr:cNvSpPr/>
      </cdr:nvSpPr>
      <cdr:spPr>
        <a:xfrm xmlns:a="http://schemas.openxmlformats.org/drawingml/2006/main" flipV="1">
          <a:off x="-191344" y="-350100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0.084</cdr:x>
      <cdr:y>0.34884</cdr:y>
    </cdr:from>
    <cdr:to>
      <cdr:x>0.09001</cdr:x>
      <cdr:y>0.34884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>
          <a:off x="1008112" y="1080120"/>
          <a:ext cx="7200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0.24013</cdr:x>
      <cdr:y>0</cdr:y>
    </cdr:from>
    <cdr:to>
      <cdr:x>0.85263</cdr:x>
      <cdr:y>0.19596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927648" y="0"/>
          <a:ext cx="7467600" cy="446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4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Профилактические медицинские осмотры населения</a:t>
          </a:r>
          <a:endParaRPr lang="ru-RU" sz="1400" b="1" u="sng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>
          <a:off x="-454696" y="-2132856"/>
          <a:ext cx="0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8CA73D2-F3CA-417F-96AA-DDFB22755D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7440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CF09ED8-D81A-45C6-8DBF-A715C63243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7440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554562-AE21-4D2C-9DB0-F265D2F8400D}" type="datetimeFigureOut">
              <a:rPr lang="ru-RU"/>
              <a:pPr>
                <a:defRPr/>
              </a:pPr>
              <a:t>15.06.2023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F4B66AC-C9FA-4629-9D74-DC1605C84B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9198"/>
            <a:ext cx="2945659" cy="497440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72C4402-7C5A-4B56-BBC6-3101286E05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9198"/>
            <a:ext cx="2945659" cy="497440"/>
          </a:xfrm>
          <a:prstGeom prst="rect">
            <a:avLst/>
          </a:prstGeom>
        </p:spPr>
        <p:txBody>
          <a:bodyPr vert="horz" wrap="square" lIns="90983" tIns="45491" rIns="90983" bIns="45491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223D9B-34B1-4A75-909D-E6494FB39EF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06A840A2-A77E-45E6-B382-7C63967562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659" cy="4958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3" tIns="45491" rIns="90983" bIns="45491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ED67D700-5370-47DD-969E-6A5C0030961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2"/>
            <a:ext cx="2945659" cy="4958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3" tIns="45491" rIns="90983" bIns="45491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xmlns="" id="{39F59D88-9AC8-42CF-9EEA-65BC4F0B15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F5396089-DD66-42B0-ACD4-A46E22D96AB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4601"/>
            <a:ext cx="5438140" cy="44674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3" tIns="45491" rIns="90983" bIns="454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B0CB5C5B-442E-4AEC-836F-D88B38729A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199"/>
            <a:ext cx="2945659" cy="4958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3" tIns="45491" rIns="90983" bIns="45491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E8DD691E-59B6-485A-8673-919A744D91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9199"/>
            <a:ext cx="2945659" cy="4958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3" tIns="45491" rIns="90983" bIns="45491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0EC8F8-D950-423A-8C51-B2698CB0810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29826534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CFC53B05-05BA-49C8-89BC-05876FB67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9980929B-3FB4-402A-8C5F-531EB7305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sz="16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EC8F8-D950-423A-8C51-B2698CB08107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356" y="4603340"/>
            <a:ext cx="6352339" cy="5128425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57071" algn="just" defTabSz="914142">
              <a:spcBef>
                <a:spcPts val="0"/>
              </a:spcBef>
              <a:defRPr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356" y="4603340"/>
            <a:ext cx="6352339" cy="5128425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57071" algn="just" defTabSz="914142">
              <a:spcBef>
                <a:spcPts val="0"/>
              </a:spcBef>
              <a:defRPr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356" y="4603340"/>
            <a:ext cx="6352339" cy="5128425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57071" algn="just" defTabSz="914142">
              <a:spcBef>
                <a:spcPts val="0"/>
              </a:spcBef>
              <a:defRPr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3" y="355600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90525" y="4171359"/>
            <a:ext cx="5995466" cy="5183747"/>
          </a:xfrm>
        </p:spPr>
        <p:txBody>
          <a:bodyPr>
            <a:noAutofit/>
          </a:bodyPr>
          <a:lstStyle/>
          <a:p>
            <a:pPr indent="457071" algn="just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525" y="273050"/>
            <a:ext cx="6616700" cy="3722688"/>
          </a:xfrm>
          <a:prstGeom prst="rect">
            <a:avLst/>
          </a:prstGeo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81" y="4103436"/>
            <a:ext cx="6209590" cy="5628324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395887" algn="just" defTabSz="914142">
              <a:spcBef>
                <a:spcPts val="0"/>
              </a:spcBef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CFC53B05-05BA-49C8-89BC-05876FB67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9980929B-3FB4-402A-8C5F-531EB7305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sz="16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8" y="138113"/>
            <a:ext cx="6623050" cy="3725862"/>
          </a:xfrm>
          <a:prstGeom prst="rect">
            <a:avLst/>
          </a:prstGeo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495" y="3955368"/>
            <a:ext cx="6336704" cy="5971269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57071" algn="just" defTabSz="914142">
              <a:spcBef>
                <a:spcPts val="0"/>
              </a:spcBef>
              <a:defRPr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8" y="138113"/>
            <a:ext cx="6623050" cy="3725862"/>
          </a:xfrm>
          <a:prstGeom prst="rect">
            <a:avLst/>
          </a:prstGeo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495" y="3883372"/>
            <a:ext cx="6336704" cy="5903713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396127" algn="just" defTabSz="914142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356" y="4715154"/>
            <a:ext cx="6352339" cy="5016608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indent="457071" algn="just" defTabSz="914142">
              <a:spcBef>
                <a:spcPts val="0"/>
              </a:spcBef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356" y="4715154"/>
            <a:ext cx="6352339" cy="5016608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indent="449872" algn="just">
              <a:spcBef>
                <a:spcPts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356" y="4715155"/>
            <a:ext cx="6352339" cy="5016608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indent="449816" algn="just">
              <a:spcBef>
                <a:spcPts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EC8F8-D950-423A-8C51-B2698CB08107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EC8F8-D950-423A-8C51-B2698CB08107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3033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4803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2D2C1C8B-CBC2-4E2C-9961-AAAE2374D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74"/>
          <a:stretch>
            <a:fillRect/>
          </a:stretch>
        </p:blipFill>
        <p:spPr bwMode="auto">
          <a:xfrm>
            <a:off x="-9525" y="0"/>
            <a:ext cx="12215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CB4C3F4-8EA6-4C5F-B460-B735F0D9BD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7879" y="0"/>
            <a:ext cx="11181719" cy="6792686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="" xmlns:p14="http://schemas.microsoft.com/office/powerpoint/2010/main" val="237043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87A66757-3D75-458E-9B7F-3827CF9D0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99" b="4919"/>
          <a:stretch>
            <a:fillRect/>
          </a:stretch>
        </p:blipFill>
        <p:spPr bwMode="auto">
          <a:xfrm>
            <a:off x="0" y="4763"/>
            <a:ext cx="122507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7615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F864B69F-2456-4435-855C-07EF097B5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1080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4170"/>
            <a:ext cx="11521280" cy="47250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339" y="620689"/>
            <a:ext cx="11905323" cy="5599137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tx2"/>
                </a:solidFill>
                <a:effectLst/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521754-C48A-4F9F-A113-70B40442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FF8E11-0C87-4C6C-9D41-AD331B17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C9F85D-2BAA-424E-ACEF-C9F8399E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138" y="6475413"/>
            <a:ext cx="407987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C7D795-75BB-45D7-B56B-0593EFD40B9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394566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rgbClr val="404040"/>
                </a:solidFill>
                <a:latin typeface="Open Sans"/>
                <a:cs typeface="Open Sans"/>
              </a:defRPr>
            </a:lvl1pPr>
            <a:lvl2pPr>
              <a:defRPr sz="1800">
                <a:solidFill>
                  <a:srgbClr val="1C75BC"/>
                </a:solidFill>
                <a:latin typeface="Open Sans"/>
                <a:cs typeface="Open Sans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3pPr>
            <a:lvl4pPr>
              <a:defRPr sz="1600">
                <a:solidFill>
                  <a:srgbClr val="1C75BC"/>
                </a:solidFill>
                <a:latin typeface="Open Sans"/>
                <a:cs typeface="Open Sans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222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329351B-1A53-4E4C-92AE-3B8B4E85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6E93F6-C517-4D61-B417-F18A1864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46047C6-DF6F-4F78-80F9-FBDDC72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B0B43D-4E55-49F0-97D9-570145CBC04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269627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89B8-49A9-4070-9888-0206717082E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5229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BF6FF4B-2A9A-4FF1-817E-4E3F2C1387C3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324" y="-2305"/>
            <a:ext cx="12192000" cy="6860306"/>
          </a:xfrm>
          <a:prstGeom prst="rect">
            <a:avLst/>
          </a:prstGeom>
          <a:effectLst>
            <a:softEdge rad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1" r:id="rId3"/>
    <p:sldLayoutId id="2147483702" r:id="rId4"/>
    <p:sldLayoutId id="2147483703" r:id="rId5"/>
    <p:sldLayoutId id="2147483704" r:id="rId6"/>
    <p:sldLayoutId id="2147483700" r:id="rId7"/>
    <p:sldLayoutId id="2147483706" r:id="rId8"/>
    <p:sldLayoutId id="2147483707" r:id="rId9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rgbClr val="3477B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ln w="0"/>
          <a:solidFill>
            <a:srgbClr val="43016B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E2AFED43-7616-4DBF-9F83-8D3C254111A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911424" y="1928802"/>
            <a:ext cx="10873208" cy="1860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об исполнении бюджета территориального </a:t>
            </a:r>
            <a:b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 обязательного медицинского страхования Архангельской области за 2022 год</a:t>
            </a: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83D28ABC-B8FE-48D6-B4D7-313B37B8A04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7320136" y="4941168"/>
            <a:ext cx="4727848" cy="792088"/>
          </a:xfrm>
          <a:prstGeom prst="rect">
            <a:avLst/>
          </a:prstGeom>
        </p:spPr>
        <p:txBody>
          <a:bodyPr/>
          <a:lstStyle/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Ясько Наталья Николаевна,  </a:t>
            </a:r>
            <a:b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директор ТФОМС АО</a:t>
            </a: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1" name="Рисунок 1">
            <a:extLst>
              <a:ext uri="{FF2B5EF4-FFF2-40B4-BE49-F238E27FC236}">
                <a16:creationId xmlns:a16="http://schemas.microsoft.com/office/drawing/2014/main" xmlns="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512" cy="158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5000" y="0"/>
            <a:ext cx="175700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703512" y="6381328"/>
            <a:ext cx="8524056" cy="35855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ln w="0"/>
                <a:solidFill>
                  <a:srgbClr val="43016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kumimoji="1"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</a:t>
            </a:r>
          </a:p>
          <a:p>
            <a:pPr algn="ctr" eaLnBrk="1" hangingPunct="1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271464" y="836712"/>
            <a:ext cx="10153128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Профилактические мероприятия за 2022 год</a:t>
            </a:r>
            <a:endParaRPr lang="ru-RU" sz="16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02238808"/>
              </p:ext>
            </p:extLst>
          </p:nvPr>
        </p:nvGraphicFramePr>
        <p:xfrm>
          <a:off x="1199457" y="1244079"/>
          <a:ext cx="10441159" cy="113113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024335"/>
                <a:gridCol w="1070238"/>
                <a:gridCol w="1738074"/>
                <a:gridCol w="792088"/>
                <a:gridCol w="1800200"/>
                <a:gridCol w="1060824"/>
                <a:gridCol w="955400"/>
              </a:tblGrid>
              <a:tr h="240705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Вид профилактического направления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Процент исполнения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Объем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Стоимость,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руб.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Объем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Стоимость,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руб.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Объем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Стоимость</a:t>
                      </a:r>
                    </a:p>
                  </a:txBody>
                  <a:tcPr marL="9104" marR="9104" marT="9104" marB="0" anchor="ctr"/>
                </a:tc>
              </a:tr>
              <a:tr h="22753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Диспансеризация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289 563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1 187 266,2  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192 476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710 089,9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</a:tr>
              <a:tr h="371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Профилактические медицинские</a:t>
                      </a:r>
                      <a:r>
                        <a:rPr lang="ru-RU" sz="12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осмотры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299 472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993 109,0</a:t>
                      </a:r>
                      <a:endParaRPr lang="ru-RU" sz="1200" b="1" u="none" strike="noStrike" kern="1200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208 911</a:t>
                      </a:r>
                      <a:endParaRPr lang="ru-RU" sz="1200" b="1" i="0" u="none" strike="noStrike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730 900,2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</a:tr>
            </a:tbl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2249770947"/>
              </p:ext>
            </p:extLst>
          </p:nvPr>
        </p:nvGraphicFramePr>
        <p:xfrm>
          <a:off x="0" y="2420888"/>
          <a:ext cx="121920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="" xmlns:p14="http://schemas.microsoft.com/office/powerpoint/2010/main" val="474221602"/>
              </p:ext>
            </p:extLst>
          </p:nvPr>
        </p:nvGraphicFramePr>
        <p:xfrm>
          <a:off x="0" y="4581128"/>
          <a:ext cx="12192000" cy="227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Рисунок 9" descr="Здравоохранение_лого_цвет_конту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128975" cy="11967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99456" y="152636"/>
            <a:ext cx="10873208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Региональный проект Архангельской области </a:t>
            </a:r>
            <a:b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«Развитие системы оказания первичной медико-санитарной помощи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15480" y="764704"/>
            <a:ext cx="10225136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415480" y="188640"/>
            <a:ext cx="10225136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4635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774516289"/>
              </p:ext>
            </p:extLst>
          </p:nvPr>
        </p:nvGraphicFramePr>
        <p:xfrm>
          <a:off x="0" y="3789040"/>
          <a:ext cx="1207266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39416" y="764704"/>
            <a:ext cx="11233248" cy="8079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5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Целевой показатель «Доля лиц с болезнями системы кровообращения, состоявших под диспансерным наблюдением, получивших в текущем году медицинские услуги рамках диспансерного наблюдения </a:t>
            </a:r>
            <a:br>
              <a:rPr lang="ru-RU" sz="15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5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всех пациентов с болезнями системы кровообращения, состоявших под диспансерным наблюдением, %»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28355895"/>
              </p:ext>
            </p:extLst>
          </p:nvPr>
        </p:nvGraphicFramePr>
        <p:xfrm>
          <a:off x="1559496" y="1772816"/>
          <a:ext cx="9289032" cy="86409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553249"/>
                <a:gridCol w="2553249"/>
                <a:gridCol w="2383031"/>
                <a:gridCol w="1799503"/>
              </a:tblGrid>
              <a:tr h="536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Период</a:t>
                      </a:r>
                      <a:endParaRPr lang="ru-RU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Число лиц, состоящих </a:t>
                      </a:r>
                      <a:b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диспансерном наблюдении</a:t>
                      </a: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Число лиц, прошедших диспансерное наблюдение</a:t>
                      </a:r>
                      <a:endParaRPr lang="ru-RU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Исполнено, %</a:t>
                      </a:r>
                      <a:endParaRPr lang="ru-RU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</a:tr>
              <a:tr h="3275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138 822 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96 543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69,5 </a:t>
                      </a:r>
                      <a:endParaRPr lang="ru-RU" sz="1200" b="1" i="0" u="none" strike="noStrike" kern="1200" dirty="0">
                        <a:solidFill>
                          <a:srgbClr val="8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30760" y="188640"/>
            <a:ext cx="111612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Региональный проект Архангельской области «Борьба с сердечно - сосудистыми заболеваниями»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3432" y="3068960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Выполнение объемов за 2022 год в разрезе медицинских организаций</a:t>
            </a:r>
            <a:endParaRPr lang="ru-RU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Здравоохранение_лого_цвет_конту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99456" cy="1271464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>
            <a:stCxn id="18" idx="3"/>
          </p:cNvCxnSpPr>
          <p:nvPr/>
        </p:nvCxnSpPr>
        <p:spPr>
          <a:xfrm flipV="1">
            <a:off x="1199456" y="548680"/>
            <a:ext cx="10585176" cy="87052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271464" y="116632"/>
            <a:ext cx="10585176" cy="87052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Здравоохранение_лого_цвет_конту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71464" cy="1271464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860602861"/>
              </p:ext>
            </p:extLst>
          </p:nvPr>
        </p:nvGraphicFramePr>
        <p:xfrm>
          <a:off x="119336" y="3573016"/>
          <a:ext cx="119286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99456" y="764704"/>
            <a:ext cx="10009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Целевой показатель «Доля лиц с онкологическими заболеваниями, прошедших обследование и/или лечение в текущем году из числа состоявших под диспансерным наблюдением, %»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28355895"/>
              </p:ext>
            </p:extLst>
          </p:nvPr>
        </p:nvGraphicFramePr>
        <p:xfrm>
          <a:off x="1631504" y="1556792"/>
          <a:ext cx="8856983" cy="86409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434493"/>
                <a:gridCol w="2434493"/>
                <a:gridCol w="2272192"/>
                <a:gridCol w="1715805"/>
              </a:tblGrid>
              <a:tr h="536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Период</a:t>
                      </a:r>
                      <a:endParaRPr lang="ru-RU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Число лиц, состоящих </a:t>
                      </a:r>
                      <a:b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диспансерном наблюдении</a:t>
                      </a: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Число лиц, прошедших диспансерное наблюдение</a:t>
                      </a:r>
                      <a:endParaRPr lang="ru-RU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Исполнено, %</a:t>
                      </a:r>
                      <a:endParaRPr lang="ru-RU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</a:tr>
              <a:tr h="3275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33 187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23 381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70,5</a:t>
                      </a:r>
                      <a:endParaRPr lang="ru-RU" sz="1200" b="1" i="0" u="none" strike="noStrike" dirty="0"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11424" y="299695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Выполнение объемов за 2022 год в разрезе медицинских организаций</a:t>
            </a:r>
            <a:endParaRPr lang="ru-RU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71464" y="188640"/>
            <a:ext cx="108012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Региональный проект Архангельской области «Борьба с онкологическими заболеваниями» </a:t>
            </a:r>
            <a:endParaRPr lang="ru-RU" sz="1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343472" y="620688"/>
            <a:ext cx="10513168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71464" y="188640"/>
            <a:ext cx="10513168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137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99456" y="260648"/>
            <a:ext cx="10585176" cy="432048"/>
          </a:xfrm>
        </p:spPr>
        <p:txBody>
          <a:bodyPr/>
          <a:lstStyle/>
          <a:p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Региональный проект Архангельской области «Борьба с онкологическими заболеваниями»</a:t>
            </a:r>
          </a:p>
        </p:txBody>
      </p:sp>
      <p:pic>
        <p:nvPicPr>
          <p:cNvPr id="5" name="Рисунок 4" descr="Здравоохранение_лого_цвет_конту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15480" cy="141067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99456" y="260648"/>
            <a:ext cx="10585176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99456" y="764704"/>
            <a:ext cx="10585176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983432" y="1196752"/>
            <a:ext cx="108732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b="1" u="sng" kern="0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Финансовое обеспечение медицинской помощи по профилю онкология</a:t>
            </a:r>
            <a:br>
              <a:rPr lang="ru-RU" sz="1550" b="1" u="sng" kern="0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1550" b="1" u="sng" kern="0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в рамках территориальной программы ОМС за 2022 год</a:t>
            </a:r>
            <a:endParaRPr lang="ru-RU" sz="1550" u="sng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4825728"/>
              </p:ext>
            </p:extLst>
          </p:nvPr>
        </p:nvGraphicFramePr>
        <p:xfrm>
          <a:off x="1919536" y="2132856"/>
          <a:ext cx="9073008" cy="293147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304256"/>
                <a:gridCol w="3744416"/>
                <a:gridCol w="864097"/>
                <a:gridCol w="1080119"/>
                <a:gridCol w="1080120"/>
              </a:tblGrid>
              <a:tr h="432048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Условия </a:t>
                      </a: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оказания медицинской помощи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Исполнено 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Процент исполнения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360040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Стационар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объем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11 079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12 167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109,8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финансовое </a:t>
                      </a: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обеспечение, </a:t>
                      </a: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млн</a:t>
                      </a: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руб.,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1 845,3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1 516,4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82,2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8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т</a:t>
                      </a: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ч</a:t>
                      </a: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химиотерапия,  млн. руб.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1 119,0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956,6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85,5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9594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Дневной стационар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</a:t>
                      </a: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бъем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11 725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12 662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108,0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406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</a:t>
                      </a: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инансовое </a:t>
                      </a: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обеспечение, </a:t>
                      </a: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млн</a:t>
                      </a: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руб.,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1 527,3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1 566,3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102,6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24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т</a:t>
                      </a: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ч</a:t>
                      </a: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химиотерапия,  млн. руб.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1 453,2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1 446,6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99,5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60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ВСЕГО: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финансовое обеспечение,  млн. руб.</a:t>
                      </a: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3 082,7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751" y="2428875"/>
            <a:ext cx="10191749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56193051"/>
              </p:ext>
            </p:extLst>
          </p:nvPr>
        </p:nvGraphicFramePr>
        <p:xfrm>
          <a:off x="479376" y="1403179"/>
          <a:ext cx="11521281" cy="269750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952328"/>
                <a:gridCol w="1440160"/>
                <a:gridCol w="1584176"/>
                <a:gridCol w="1086858"/>
                <a:gridCol w="1468060"/>
                <a:gridCol w="1604229"/>
                <a:gridCol w="1385470"/>
              </a:tblGrid>
              <a:tr h="460364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Медицинская помощь </a:t>
                      </a:r>
                      <a:b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стационарных условиях, всего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том числе пациентам с новой коронавирусной инфекцией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госпитализаций</a:t>
                      </a:r>
                      <a:r>
                        <a:rPr lang="en-US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 COVID-19 </a:t>
                      </a: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общем объеме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финансового обеспечения</a:t>
                      </a:r>
                      <a:r>
                        <a:rPr lang="en-US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COVID-19 </a:t>
                      </a: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общем объеме средств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665661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Объем </a:t>
                      </a:r>
                      <a:b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(случаи лечения)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Стоимость  (млн. рублей)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Объем </a:t>
                      </a:r>
                      <a:b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(случаи лечения)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Стоимость (млн. рублей)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4506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 на 2022 год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192 705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12 087,4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17 536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2 300,7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9,1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19,0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35447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Принятые к оплате счета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194 139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12 095,9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18 578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2 173,5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9,6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18,0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881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выполнения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100,7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103,0</a:t>
                      </a: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105,9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94,5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623392" y="4509120"/>
            <a:ext cx="11305256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5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средств нормированного страхового запаса ФОМС предоставлен межбюджетный трансферт </a:t>
            </a:r>
            <a:br>
              <a:rPr lang="ru-RU" sz="15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сумме 496,8 млн. рублей, в том числе на оплату 2 386 случаев госпитализаций пациентов с новой </a:t>
            </a:r>
            <a:r>
              <a:rPr lang="ru-RU" sz="15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коронавирусной</a:t>
            </a:r>
            <a:r>
              <a:rPr lang="ru-RU" sz="15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инфекцией на сумму 322,3 млн. рублей, выполненных в 2021 году в 17 медицинских организациях (постановление Правительства РФ от 13.04.2022 № 650, распоряжение Правительства РФ  </a:t>
            </a:r>
            <a:br>
              <a:rPr lang="ru-RU" sz="15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07.04.2022 № 789-р)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23392" y="260648"/>
            <a:ext cx="11305256" cy="720080"/>
          </a:xfrm>
        </p:spPr>
        <p:txBody>
          <a:bodyPr/>
          <a:lstStyle/>
          <a:p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Оказание медицинской помощи пациентам с новой </a:t>
            </a:r>
            <a:r>
              <a:rPr lang="ru-RU" sz="1700" dirty="0" err="1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коронавирусной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инфекцией </a:t>
            </a:r>
            <a:br>
              <a:rPr lang="ru-RU" sz="17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в рамках территориальной программы ОМС в условиях круглосуточного стационара за 2022 год</a:t>
            </a:r>
            <a:br>
              <a:rPr lang="ru-RU" sz="17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1700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51384" y="260648"/>
            <a:ext cx="1116124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51384" y="980728"/>
            <a:ext cx="1116124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371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09639508"/>
              </p:ext>
            </p:extLst>
          </p:nvPr>
        </p:nvGraphicFramePr>
        <p:xfrm>
          <a:off x="2279576" y="2276872"/>
          <a:ext cx="8280920" cy="280831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512168"/>
                <a:gridCol w="3456384"/>
                <a:gridCol w="792088"/>
                <a:gridCol w="1252031"/>
                <a:gridCol w="1268249"/>
              </a:tblGrid>
              <a:tr h="576064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Условия оказания медицинской помощи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5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Исполнено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Процент исполнения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432048">
                <a:tc rowSpan="2"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Амбулаторные условия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объем, случаев </a:t>
                      </a:r>
                      <a:r>
                        <a:rPr lang="ru-RU" sz="14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криопереноса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455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431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94,7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504056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финансовое обеспечение,</a:t>
                      </a:r>
                      <a:r>
                        <a:rPr lang="ru-RU" sz="14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млн. руб.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18,2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17,2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94,7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 rowSpan="2"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Условия дневного стационара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объем, случаев лечения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683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658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96,3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504056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финансовое </a:t>
                      </a: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обеспечение, </a:t>
                      </a: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млн</a:t>
                      </a: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140,1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124,3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88,7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Всего, млн. рублей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141,5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</a:tbl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71464" y="1268760"/>
            <a:ext cx="10513168" cy="720080"/>
          </a:xfrm>
        </p:spPr>
        <p:txBody>
          <a:bodyPr/>
          <a:lstStyle/>
          <a:p>
            <a:r>
              <a:rPr lang="ru-RU" sz="1700" u="sng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Финансовое обеспечение медицинской помощи с применением вспомогательных репродуктивных технологий (ЭКО) в рамках территориальной программы ОМС за 2022 год</a:t>
            </a:r>
            <a:r>
              <a:rPr lang="ru-RU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u="sng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03512" y="260648"/>
            <a:ext cx="1008112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631504" y="980728"/>
            <a:ext cx="10009112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59496" y="332656"/>
            <a:ext cx="95050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Региональный проект «Финансовая поддержка семей при рождении детей» </a:t>
            </a:r>
          </a:p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национальный проект «Демография»</a:t>
            </a:r>
          </a:p>
        </p:txBody>
      </p:sp>
      <p:pic>
        <p:nvPicPr>
          <p:cNvPr id="21" name="Рисунок 20" descr="1681579107_papik-pro-p-demografiya-natsionalnii-proekt-logotip-ve-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05113" cy="13407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52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1464" y="1124744"/>
            <a:ext cx="1040441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b="1" u="sng" kern="0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Финансовое обеспечение медицинской помощи </a:t>
            </a:r>
            <a:br>
              <a:rPr lang="ru-RU" sz="1550" b="1" u="sng" kern="0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1550" b="1" u="sng" kern="0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по профилю «медицинская реабилитация» в рамках территориальной программы ОМС</a:t>
            </a:r>
            <a:r>
              <a:rPr lang="en-GB" sz="1550" b="1" u="sng" kern="0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u="sng" kern="0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за 2022 год</a:t>
            </a:r>
            <a:endParaRPr lang="ru-RU" sz="1550" b="1" u="sng" kern="0" dirty="0">
              <a:solidFill>
                <a:srgbClr val="9999FF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71864" y="3573016"/>
            <a:ext cx="86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/>
          </a:p>
        </p:txBody>
      </p:sp>
      <p:pic>
        <p:nvPicPr>
          <p:cNvPr id="5" name="Рисунок 4" descr="Здравоохранение_лого_цвет_конту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424" cy="1115956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3936864"/>
              </p:ext>
            </p:extLst>
          </p:nvPr>
        </p:nvGraphicFramePr>
        <p:xfrm>
          <a:off x="1415480" y="1916832"/>
          <a:ext cx="9340954" cy="309634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502025"/>
                <a:gridCol w="3394992"/>
                <a:gridCol w="910798"/>
                <a:gridCol w="1248979"/>
                <a:gridCol w="1284160"/>
              </a:tblGrid>
              <a:tr h="576064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Условия </a:t>
                      </a: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оказания медицинской помощи 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Исполнено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Процент</a:t>
                      </a:r>
                      <a:b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исполнения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360040">
                <a:tc rowSpan="2"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Амбулаторные условия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объем, комплексных посещений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3 160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2 432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77,0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финансовое </a:t>
                      </a: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</a:t>
                      </a: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млн. </a:t>
                      </a: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67,1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 rowSpan="2"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Стационарные условия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объем, случаев госпитализации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4 892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4 798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98,1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финансовое обеспечение, млн</a:t>
                      </a: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311,1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308,8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99,3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 rowSpan="2"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Условия дневного стационара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объем, случаев лечения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4 376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2 914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66,6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финансовое </a:t>
                      </a: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</a:t>
                      </a: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млн</a:t>
                      </a: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82,1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82,1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 условия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финансовое обеспечение, млн. руб.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455,2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58369300"/>
              </p:ext>
            </p:extLst>
          </p:nvPr>
        </p:nvGraphicFramePr>
        <p:xfrm>
          <a:off x="1199456" y="188640"/>
          <a:ext cx="10801200" cy="576064"/>
        </p:xfrm>
        <a:graphic>
          <a:graphicData uri="http://schemas.openxmlformats.org/drawingml/2006/table">
            <a:tbl>
              <a:tblPr/>
              <a:tblGrid>
                <a:gridCol w="10801200"/>
              </a:tblGrid>
              <a:tr h="5760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7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Региональный проект «Оптимальная для восстановления здоровья медицинская реабилитация»</a:t>
                      </a:r>
                      <a:endParaRPr lang="ru-RU" sz="1700" b="1" kern="12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8724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957" y="188640"/>
            <a:ext cx="11449272" cy="360040"/>
          </a:xfrm>
        </p:spPr>
        <p:txBody>
          <a:bodyPr/>
          <a:lstStyle/>
          <a:p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Финансовое обеспечение медицинской помощи в рамках межтерриториальных расчетов </a:t>
            </a:r>
            <a:endParaRPr lang="ru-RU" sz="17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11466498"/>
              </p:ext>
            </p:extLst>
          </p:nvPr>
        </p:nvGraphicFramePr>
        <p:xfrm>
          <a:off x="479376" y="1556792"/>
          <a:ext cx="5597352" cy="25327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29000"/>
                <a:gridCol w="1080120"/>
                <a:gridCol w="1008112"/>
                <a:gridCol w="1080120"/>
              </a:tblGrid>
              <a:tr h="5040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Условия оказания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медицинской помощи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Оплачено</a:t>
                      </a:r>
                      <a:br>
                        <a:rPr lang="ru-RU" sz="11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1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за 2021 год, млн. руб.</a:t>
                      </a:r>
                      <a:endParaRPr lang="ru-RU" sz="11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93" marR="52493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Оплачено за 2022 год, млн. руб.</a:t>
                      </a:r>
                      <a:endParaRPr lang="ru-RU" sz="11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93" marR="52493" marT="64770" marB="647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% роста (снижения) </a:t>
                      </a:r>
                      <a:br>
                        <a:rPr lang="ru-RU" sz="11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1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 2021 году</a:t>
                      </a:r>
                      <a:endParaRPr lang="ru-RU" sz="1100" b="1" i="0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2493" marR="52493" marT="64770" marB="64770" anchor="ctr"/>
                </a:tc>
              </a:tr>
              <a:tr h="3756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Амбулаторно-поликлиническая</a:t>
                      </a:r>
                      <a:r>
                        <a:rPr lang="ru-RU" sz="12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помощь</a:t>
                      </a:r>
                      <a:endParaRPr lang="ru-RU" sz="12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83,6</a:t>
                      </a:r>
                      <a:endParaRPr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108,5</a:t>
                      </a:r>
                      <a:endParaRPr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+29,8</a:t>
                      </a:r>
                      <a:endParaRPr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3030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Круглосуточный стационар,</a:t>
                      </a:r>
                      <a:endParaRPr lang="ru-RU" sz="12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580,5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576,0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-0,8</a:t>
                      </a:r>
                      <a:endParaRPr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005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в т.ч. ВМП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113,5</a:t>
                      </a:r>
                      <a:endParaRPr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161,4</a:t>
                      </a:r>
                      <a:endParaRPr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+42,2</a:t>
                      </a:r>
                      <a:endParaRPr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005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Дневной стационар</a:t>
                      </a:r>
                      <a:endParaRPr lang="ru-RU" sz="12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58,5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79,1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+35,2</a:t>
                      </a:r>
                      <a:endParaRPr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479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Скорая помощь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31,7</a:t>
                      </a:r>
                      <a:endParaRPr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36,4</a:t>
                      </a:r>
                      <a:endParaRPr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+14,6</a:t>
                      </a:r>
                      <a:endParaRPr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725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754,3</a:t>
                      </a:r>
                      <a:endParaRPr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800,0</a:t>
                      </a:r>
                      <a:endParaRPr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+6,1</a:t>
                      </a:r>
                      <a:endParaRPr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35360" y="908720"/>
            <a:ext cx="5688632" cy="504056"/>
          </a:xfrm>
          <a:prstGeom prst="round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Стоимость медицинской помощи, оказанной жителям Архангельской области на территории других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субъектов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РФ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0574758"/>
              </p:ext>
            </p:extLst>
          </p:nvPr>
        </p:nvGraphicFramePr>
        <p:xfrm>
          <a:off x="6528048" y="1556792"/>
          <a:ext cx="5213322" cy="250104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60994"/>
                <a:gridCol w="1008112"/>
                <a:gridCol w="936104"/>
                <a:gridCol w="1008112"/>
              </a:tblGrid>
              <a:tr h="6315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Условия оказания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медицинской помощи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Оплачено</a:t>
                      </a:r>
                      <a:br>
                        <a:rPr lang="ru-RU" sz="11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1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за 2021 год, млн. руб.</a:t>
                      </a:r>
                      <a:endParaRPr lang="ru-RU" sz="11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93" marR="52493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Оплачено  </a:t>
                      </a:r>
                      <a:br>
                        <a:rPr lang="ru-RU" sz="11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1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за 2022 год, млн. руб.</a:t>
                      </a:r>
                      <a:endParaRPr lang="ru-RU" sz="11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93" marR="52493" marT="64770" marB="647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% роста (снижения) </a:t>
                      </a:r>
                      <a:br>
                        <a:rPr lang="ru-RU" sz="11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1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 2021 году</a:t>
                      </a:r>
                      <a:endParaRPr lang="ru-RU" sz="1100" b="1" i="0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2493" marR="52493" marT="64770" marB="64770" anchor="ctr"/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Амбулаторно-поликлиническая</a:t>
                      </a:r>
                      <a:r>
                        <a:rPr lang="ru-RU" sz="12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помощь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82,0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101,7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+24,0</a:t>
                      </a:r>
                      <a:endParaRPr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888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Круглосуточный стационар,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341,0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331</a:t>
                      </a:r>
                      <a:r>
                        <a:rPr lang="ru-RU" sz="14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,3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-2,8</a:t>
                      </a:r>
                      <a:endParaRPr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330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т.ч. ВМП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18,4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18,0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-2,3</a:t>
                      </a:r>
                      <a:endParaRPr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132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Дневной стационар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28,7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42,7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+48,7</a:t>
                      </a:r>
                      <a:endParaRPr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Скорая помощь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31,4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38,9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+23,7</a:t>
                      </a:r>
                      <a:endParaRPr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483,1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514,7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+6,5</a:t>
                      </a:r>
                      <a:endParaRPr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6384032" y="764704"/>
            <a:ext cx="5472608" cy="648072"/>
          </a:xfrm>
          <a:prstGeom prst="round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Стоимость медицинской помощи, оказанной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жителям других субъектов РФ </a:t>
            </a:r>
            <a:b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 территории Архангельской области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3155245063"/>
              </p:ext>
            </p:extLst>
          </p:nvPr>
        </p:nvGraphicFramePr>
        <p:xfrm>
          <a:off x="155340" y="5085184"/>
          <a:ext cx="5400600" cy="1463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4047756493"/>
              </p:ext>
            </p:extLst>
          </p:nvPr>
        </p:nvGraphicFramePr>
        <p:xfrm>
          <a:off x="6168008" y="5085184"/>
          <a:ext cx="5832648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191344" y="4653136"/>
            <a:ext cx="5597352" cy="360040"/>
          </a:xfrm>
          <a:prstGeom prst="round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Рейтинг субъектов РФ по оплате медицинской помощи, оказанной жителям Архангельской области</a:t>
            </a:r>
            <a:endParaRPr lang="ru-RU" sz="13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31360" y="4581128"/>
            <a:ext cx="5760640" cy="360040"/>
          </a:xfrm>
          <a:prstGeom prst="round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Рейтинг субъектов РФ, жители которых чаще обращаются </a:t>
            </a:r>
            <a:b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 медицинской помощью на территории Архангельской области</a:t>
            </a:r>
            <a:endParaRPr lang="ru-RU" sz="13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07368" y="188640"/>
            <a:ext cx="11305256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07368" y="548680"/>
            <a:ext cx="11305256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475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751" y="2428875"/>
            <a:ext cx="10191749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4062" y="188640"/>
            <a:ext cx="11619126" cy="504056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Использование средств НСЗ ТФОМС АО для софинансирования расходов медицинских организаций </a:t>
            </a:r>
            <a:b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оплату труда врачей и среднего медицинского персонала в 2022 году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54094281"/>
              </p:ext>
            </p:extLst>
          </p:nvPr>
        </p:nvGraphicFramePr>
        <p:xfrm>
          <a:off x="839416" y="2852936"/>
          <a:ext cx="4752528" cy="360040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264898"/>
                <a:gridCol w="1743814"/>
                <a:gridCol w="1743816"/>
              </a:tblGrid>
              <a:tr h="65951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Потребность во врачах и среднем медицинском персонале  в мед. организациях Архангельской области на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 </a:t>
                      </a:r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 данным Минздрава</a:t>
                      </a:r>
                      <a:r>
                        <a:rPr lang="ru-RU" sz="135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АО</a:t>
                      </a:r>
                      <a:endParaRPr lang="ru-RU" sz="135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врачи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СМП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3559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253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392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645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44276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Принято медицинских работников  </a:t>
                      </a:r>
                      <a:b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отчетном периоде</a:t>
                      </a:r>
                      <a:endParaRPr lang="ru-RU" sz="135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553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1 196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1 749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47560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Уволено медицинских работников </a:t>
                      </a:r>
                      <a:b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отчетном периоде</a:t>
                      </a:r>
                      <a:endParaRPr lang="ru-RU" sz="135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587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565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2 152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33451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Прирост численности медицинских работников</a:t>
                      </a:r>
                      <a:endParaRPr lang="ru-RU" sz="135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2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- 34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- 369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- 403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27115573"/>
              </p:ext>
            </p:extLst>
          </p:nvPr>
        </p:nvGraphicFramePr>
        <p:xfrm>
          <a:off x="6168008" y="2852936"/>
          <a:ext cx="5184576" cy="368727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08112"/>
                <a:gridCol w="1584176"/>
                <a:gridCol w="1224136"/>
                <a:gridCol w="1368152"/>
              </a:tblGrid>
              <a:tr h="29159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35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Перечислено, тыс. рублей</a:t>
                      </a:r>
                      <a:endParaRPr lang="ru-RU" sz="135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E3"/>
                    </a:solidFill>
                  </a:tcPr>
                </a:tc>
              </a:tr>
              <a:tr h="293264">
                <a:tc gridSpan="2" vMerge="1"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</a:tr>
              <a:tr h="329007">
                <a:tc gridSpan="2">
                  <a:txBody>
                    <a:bodyPr/>
                    <a:lstStyle/>
                    <a:p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МО г. Архангельска</a:t>
                      </a:r>
                      <a:endParaRPr lang="ru-RU" sz="135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  <a:tc hMerge="1"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10 408,9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8 817,3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</a:tr>
              <a:tr h="329007">
                <a:tc gridSpan="2">
                  <a:txBody>
                    <a:bodyPr/>
                    <a:lstStyle/>
                    <a:p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МО г. Северодвинска</a:t>
                      </a:r>
                      <a:endParaRPr lang="ru-RU" sz="135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  <a:tc hMerge="1"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16 821,6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3 403,1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</a:tr>
              <a:tr h="329007">
                <a:tc gridSpan="2">
                  <a:txBody>
                    <a:bodyPr/>
                    <a:lstStyle/>
                    <a:p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МО г. Котласа</a:t>
                      </a:r>
                      <a:endParaRPr lang="ru-RU" sz="135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  <a:tc hMerge="1"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503,6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434,6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</a:tr>
              <a:tr h="329007">
                <a:tc gridSpan="2">
                  <a:txBody>
                    <a:bodyPr/>
                    <a:lstStyle/>
                    <a:p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МО г. Коряжмы</a:t>
                      </a:r>
                      <a:endParaRPr lang="ru-RU" sz="135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  <a:tc hMerge="1"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218,4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</a:tr>
              <a:tr h="329007">
                <a:tc gridSpan="2">
                  <a:txBody>
                    <a:bodyPr/>
                    <a:lstStyle/>
                    <a:p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МО г. Мирный</a:t>
                      </a:r>
                      <a:endParaRPr lang="ru-RU" sz="135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  <a:tc hMerge="1"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151,4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</a:tr>
              <a:tr h="32900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МО г. Новодвинск</a:t>
                      </a:r>
                    </a:p>
                  </a:txBody>
                  <a:tcPr marL="121920" marR="121920" marT="45593" marB="4559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1 152,3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</a:tr>
              <a:tr h="293264">
                <a:tc gridSpan="2">
                  <a:txBody>
                    <a:bodyPr/>
                    <a:lstStyle/>
                    <a:p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Центральные районные больницы</a:t>
                      </a:r>
                      <a:endParaRPr lang="ru-RU" sz="135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  <a:tc hMerge="1"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7 984,0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18 118,7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/>
                </a:tc>
              </a:tr>
              <a:tr h="293264">
                <a:tc rowSpan="2">
                  <a:txBody>
                    <a:bodyPr/>
                    <a:lstStyle/>
                    <a:p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35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/>
                </a:tc>
                <a:tc>
                  <a:txBody>
                    <a:bodyPr/>
                    <a:lstStyle/>
                    <a:p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135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37 021,8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32 992,1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/>
                </a:tc>
              </a:tr>
              <a:tr h="293264">
                <a:tc vMerge="1"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% выполнения</a:t>
                      </a:r>
                      <a:endParaRPr lang="ru-RU" sz="135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45,4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8,8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87330643"/>
              </p:ext>
            </p:extLst>
          </p:nvPr>
        </p:nvGraphicFramePr>
        <p:xfrm>
          <a:off x="1055440" y="836712"/>
          <a:ext cx="10297144" cy="177831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983494"/>
                <a:gridCol w="2040750"/>
                <a:gridCol w="1218905"/>
                <a:gridCol w="2226622"/>
                <a:gridCol w="1781298"/>
                <a:gridCol w="2046075"/>
              </a:tblGrid>
              <a:tr h="28803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Предусмотрено, 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Направлено средств </a:t>
                      </a:r>
                      <a:b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 формирование НСЗ, млн. руб.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Направлено средств в мед. организации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rowSpan="2"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</a:t>
                      </a:r>
                      <a:b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мед. организаций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61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5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5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</a:t>
                      </a:r>
                      <a:b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мед. организаций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  <a:endParaRPr lang="ru-RU" sz="1400" b="1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298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2021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</a:t>
                      </a:r>
                      <a:endParaRPr lang="ru-RU" sz="1400" b="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81,5</a:t>
                      </a:r>
                      <a:endParaRPr lang="ru-RU" sz="1400" b="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81,5 (100%)</a:t>
                      </a:r>
                      <a:endParaRPr lang="ru-RU" sz="1400" b="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ru-RU" sz="14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37,0</a:t>
                      </a:r>
                      <a:endParaRPr lang="ru-RU" sz="14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30808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2022</a:t>
                      </a:r>
                      <a:endParaRPr lang="ru-RU" sz="14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</a:t>
                      </a:r>
                      <a:endParaRPr lang="ru-RU" sz="14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375,7</a:t>
                      </a:r>
                      <a:endParaRPr lang="ru-RU" sz="14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375,7 (100%)</a:t>
                      </a:r>
                      <a:endParaRPr lang="ru-RU" sz="14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</a:t>
                      </a:r>
                      <a:endParaRPr lang="ru-RU" sz="14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33,0</a:t>
                      </a:r>
                      <a:endParaRPr lang="ru-RU" sz="14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30808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</a:t>
                      </a:r>
                      <a:endParaRPr lang="ru-RU" sz="14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</a:t>
                      </a:r>
                      <a:endParaRPr lang="ru-RU" sz="14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78,8</a:t>
                      </a:r>
                      <a:endParaRPr lang="ru-RU" sz="14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4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4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4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335360" y="188640"/>
            <a:ext cx="11593288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6981" y="692696"/>
            <a:ext cx="11593288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131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700808"/>
            <a:ext cx="3287689" cy="648072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на 9,5 тыс.руб. </a:t>
            </a:r>
          </a:p>
          <a:p>
            <a:pPr algn="ctr"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(3 заявки от 2 МО)</a:t>
            </a:r>
          </a:p>
          <a:p>
            <a:pPr algn="ctr"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Перечислено – 9,5 тыс. руб. (100,0%)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91343" y="836712"/>
            <a:ext cx="3024337" cy="504056"/>
          </a:xfrm>
          <a:prstGeom prst="flowChartAlternateProcess">
            <a:avLst/>
          </a:prstGeom>
          <a:solidFill>
            <a:srgbClr val="F0F5F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Утверждено 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132,1 млн. рублей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168696" y="260648"/>
            <a:ext cx="12000655" cy="360040"/>
          </a:xfrm>
          <a:prstGeom prst="rect">
            <a:avLst/>
          </a:prstGeom>
        </p:spPr>
        <p:txBody>
          <a:bodyPr anchor="ctr"/>
          <a:lstStyle/>
          <a:p>
            <a:pPr lvl="0" algn="ctr">
              <a:lnSpc>
                <a:spcPct val="80000"/>
              </a:lnSpc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средств НСЗ на финансовое обеспечение мероприятий </a:t>
            </a:r>
            <a:b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дополнительному проф. образованию, приобретению и ремонту оборудования </a:t>
            </a:r>
            <a:endParaRPr lang="ru-RU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1139802"/>
              </p:ext>
            </p:extLst>
          </p:nvPr>
        </p:nvGraphicFramePr>
        <p:xfrm>
          <a:off x="191344" y="2636912"/>
          <a:ext cx="3024336" cy="268715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16224"/>
                <a:gridCol w="376837"/>
                <a:gridCol w="631275"/>
              </a:tblGrid>
              <a:tr h="281940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Обучение</a:t>
                      </a:r>
                      <a:endParaRPr lang="ru-RU" sz="12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1752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медицинской организации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Исполнено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noProof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</a:tr>
              <a:tr h="39964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noProof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чел.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</a:tr>
              <a:tr h="7992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ГБУЗ АО «Архангельская областная детская клиническая больница </a:t>
                      </a:r>
                      <a:br>
                        <a:rPr lang="ru-RU" sz="12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им. П.Г. Выжлецова»</a:t>
                      </a:r>
                      <a:endParaRPr lang="ru-RU" sz="1200" b="0" kern="1200" noProof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500" b="0" kern="1200" noProof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7,5</a:t>
                      </a:r>
                      <a:endParaRPr lang="ru-RU" sz="1500" b="0" kern="1200" noProof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>
                    <a:noFill/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ООО «Центр ЭКО»</a:t>
                      </a:r>
                      <a:endParaRPr lang="ru-RU" sz="1200" b="0" kern="1200" noProof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500" b="0" kern="1200" noProof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5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</a:tr>
              <a:tr h="59946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500" b="1" kern="1200" noProof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9,5</a:t>
                      </a:r>
                      <a:endParaRPr lang="ru-RU" sz="15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9" name="Блок-схема: альтернативный процесс 8"/>
          <p:cNvSpPr/>
          <p:nvPr/>
        </p:nvSpPr>
        <p:spPr>
          <a:xfrm>
            <a:off x="3719736" y="1772816"/>
            <a:ext cx="3672408" cy="504056"/>
          </a:xfrm>
          <a:prstGeom prst="flowChartAlternateProcess">
            <a:avLst/>
          </a:prstGeom>
          <a:solidFill>
            <a:srgbClr val="FFFF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на 71,9 млн. руб.</a:t>
            </a: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(9 заявок от 7 МО)</a:t>
            </a:r>
          </a:p>
          <a:p>
            <a:pPr algn="ctr"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Перечислено – 60,5 млн. руб. (84,0%)</a:t>
            </a:r>
          </a:p>
          <a:p>
            <a:pPr algn="ctr">
              <a:defRPr/>
            </a:pPr>
            <a:endParaRPr lang="ru-RU" sz="1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359696" y="836712"/>
            <a:ext cx="4536504" cy="504056"/>
          </a:xfrm>
          <a:prstGeom prst="flowChartAlternateProcess">
            <a:avLst/>
          </a:prstGeom>
          <a:solidFill>
            <a:srgbClr val="F0F5F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Включено в План мероприятий от 27.10.2022 </a:t>
            </a:r>
          </a:p>
          <a:p>
            <a:pPr algn="ctr">
              <a:defRPr/>
            </a:pPr>
            <a:r>
              <a:rPr lang="ru-RU" sz="14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119,9 млн.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4716679"/>
              </p:ext>
            </p:extLst>
          </p:nvPr>
        </p:nvGraphicFramePr>
        <p:xfrm>
          <a:off x="3359696" y="2492896"/>
          <a:ext cx="4392488" cy="402725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808312"/>
                <a:gridCol w="504056"/>
                <a:gridCol w="1080120"/>
              </a:tblGrid>
              <a:tr h="310243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Приобретение оборудования</a:t>
                      </a: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2269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медицинской организации</a:t>
                      </a:r>
                    </a:p>
                  </a:txBody>
                  <a:tcPr marL="10160" marR="10160" marT="101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</a:t>
                      </a:r>
                    </a:p>
                  </a:txBody>
                  <a:tcPr marL="10160" marR="10160" marT="101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Перечислено </a:t>
                      </a:r>
                    </a:p>
                  </a:txBody>
                  <a:tcPr marL="10160" marR="10160" marT="10160" marB="0" anchor="ctr">
                    <a:noFill/>
                  </a:tcPr>
                </a:tc>
              </a:tr>
              <a:tr h="3826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ГБУЗ АО «Архангельская областная клиническая больница»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28,4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28,2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</a:tr>
              <a:tr h="5687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ГБУЗ АО «Первая городская клиническая больница </a:t>
                      </a:r>
                      <a:br>
                        <a:rPr lang="ru-RU" sz="12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2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им Е.Е. Волосевич»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14,5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4,6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</a:tr>
              <a:tr h="3826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ГБУЗ АО «Архангельская  городская клиническая поликлиника № 2»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6,3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6,3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</a:tr>
              <a:tr h="45329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ГАУЗ АО «Архангельская детская стоматологическая поликлиника»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1,2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1,2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ГБУЗ АО «Северодвинская городская больница № 1»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3,3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3,3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</a:tr>
              <a:tr h="41616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ГБУЗ АО «Котласская ЦГБ </a:t>
                      </a:r>
                      <a:br>
                        <a:rPr lang="ru-RU" sz="12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2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им. Св. Луки (В.Ф. Войно-Ясенецкого)»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14,1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14,0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ГБУЗ АО «Новодвинская центральная городская больница»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4,1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2,9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</a:tr>
              <a:tr h="28283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71,9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60,5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" name="Блок-схема: альтернативный процесс 13"/>
          <p:cNvSpPr/>
          <p:nvPr/>
        </p:nvSpPr>
        <p:spPr>
          <a:xfrm>
            <a:off x="7968208" y="1700808"/>
            <a:ext cx="4032448" cy="576064"/>
          </a:xfrm>
          <a:prstGeom prst="flowChartAlternateProcess">
            <a:avLst/>
          </a:prstGeom>
          <a:solidFill>
            <a:srgbClr val="FFFF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на 48,0 млн. руб.</a:t>
            </a: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(6 заявок от 6 МО) Перечислено – 46,5 млн. руб. (97,0%)</a:t>
            </a:r>
          </a:p>
          <a:p>
            <a:pPr algn="ctr">
              <a:defRPr/>
            </a:pP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38390548"/>
              </p:ext>
            </p:extLst>
          </p:nvPr>
        </p:nvGraphicFramePr>
        <p:xfrm>
          <a:off x="7896199" y="2492896"/>
          <a:ext cx="4176464" cy="401657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64296"/>
                <a:gridCol w="432048"/>
                <a:gridCol w="1080120"/>
              </a:tblGrid>
              <a:tr h="288032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Ремонт оборудования</a:t>
                      </a: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719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медицинской организации</a:t>
                      </a:r>
                    </a:p>
                  </a:txBody>
                  <a:tcPr marL="10160" marR="10160" marT="101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</a:t>
                      </a:r>
                    </a:p>
                  </a:txBody>
                  <a:tcPr marL="10160" marR="10160" marT="101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Перечислено </a:t>
                      </a:r>
                    </a:p>
                  </a:txBody>
                  <a:tcPr marL="10160" marR="10160" marT="10160" marB="0" anchor="ctr">
                    <a:noFill/>
                  </a:tcPr>
                </a:tc>
              </a:tr>
              <a:tr h="3901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ГБУЗ АО «Архангельская областная клиническая больница»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12,2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12,2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ГБУЗ АО «Архангельская  городская клиническая больница №7»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3,5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</a:tr>
              <a:tr h="5123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ГБУЗ АО «Архангельская  городская клиническая поликлиника № 1»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</a:tr>
              <a:tr h="6152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ГБУЗ АО «Котласская ЦГБ </a:t>
                      </a:r>
                      <a:br>
                        <a:rPr lang="ru-RU" sz="12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2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им. Св. Луки (В.Ф. Войно-Ясенецкого)»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21,8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21,8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</a:tr>
              <a:tr h="5063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ГБУЗ АО «Новодвинская центральная городская больница»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0,2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0,2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</a:tr>
              <a:tr h="42730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ГБУЗ АО «Няндомская центральная городская больница»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8,3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8,3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</a:tr>
              <a:tr h="37122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48,0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46,5</a:t>
                      </a:r>
                    </a:p>
                  </a:txBody>
                  <a:tcPr marL="10160" marR="10160" marT="10160" marB="0"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" name="Блок-схема: альтернативный процесс 15"/>
          <p:cNvSpPr/>
          <p:nvPr/>
        </p:nvSpPr>
        <p:spPr>
          <a:xfrm>
            <a:off x="7968208" y="717320"/>
            <a:ext cx="3960440" cy="623448"/>
          </a:xfrm>
          <a:prstGeom prst="flowChartAlternateProcess">
            <a:avLst/>
          </a:prstGeom>
          <a:solidFill>
            <a:srgbClr val="F0F5F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Перечислено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107,0 млн. рублей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b="1" u="sng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5360" y="188640"/>
            <a:ext cx="11737305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63352" y="692696"/>
            <a:ext cx="11737305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1434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44763535"/>
              </p:ext>
            </p:extLst>
          </p:nvPr>
        </p:nvGraphicFramePr>
        <p:xfrm>
          <a:off x="695400" y="980728"/>
          <a:ext cx="10873210" cy="566640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552728"/>
                <a:gridCol w="1584176"/>
                <a:gridCol w="1368152"/>
                <a:gridCol w="1368154"/>
              </a:tblGrid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r>
                        <a:rPr lang="ru-RU" sz="1500" b="1" spc="-1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показателя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Утверждено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рублей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Исполнено,</a:t>
                      </a:r>
                      <a:r>
                        <a:rPr lang="ru-RU" sz="1500" b="1" spc="-1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млн. рублей</a:t>
                      </a:r>
                      <a:endParaRPr lang="ru-RU" sz="15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исполнения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6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Всего, </a:t>
                      </a:r>
                      <a:endParaRPr lang="ru-RU" sz="1500" b="1" spc="-1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27 921,7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27 944,0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100,1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3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5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93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поступления</a:t>
                      </a:r>
                      <a:endParaRPr lang="ru-RU" sz="15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88,3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111,5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126,3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субвенция</a:t>
                      </a:r>
                      <a:r>
                        <a:rPr lang="ru-RU" sz="1500" b="1" kern="1200" spc="-1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 бюджета </a:t>
                      </a:r>
                      <a:r>
                        <a:rPr lang="ru-RU" sz="1500" b="1" kern="1200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ФОМС </a:t>
                      </a:r>
                      <a:endParaRPr lang="ru-RU" sz="15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25 670,9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25 670,9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3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межбюджетные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трансферты 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дополнительное финансовое обеспечение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тер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программы ОМС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1 359,2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1 359,2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межбюджетный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трансферт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 бюджета ФОМС на оплату труда врачей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среднего мед. персонала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375,6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375,6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межбюджетный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трансферт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 бюджета ФОМС на выплаты</a:t>
                      </a:r>
                      <a:b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 выявление онкозаболеваний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межбюджетные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трансферты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 бюджетов  других ТФОМС в рамках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межтерриториальных расчетов 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537,3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553,5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возврата субсидий, субвенций </a:t>
                      </a:r>
                      <a:b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иных межбюджетных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трансфертов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прошлых лет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15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157,1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6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возврат остатков субсидий, субвенций </a:t>
                      </a:r>
                      <a:b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иных межбюджетных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трансфертов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прошлых 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- 111,8</a:t>
                      </a:r>
                      <a:endParaRPr lang="ru-RU" sz="15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- 129,7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116,1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87543515"/>
              </p:ext>
            </p:extLst>
          </p:nvPr>
        </p:nvGraphicFramePr>
        <p:xfrm>
          <a:off x="839416" y="260648"/>
          <a:ext cx="10908468" cy="428625"/>
        </p:xfrm>
        <a:graphic>
          <a:graphicData uri="http://schemas.openxmlformats.org/drawingml/2006/table">
            <a:tbl>
              <a:tblPr/>
              <a:tblGrid>
                <a:gridCol w="10908468"/>
              </a:tblGrid>
              <a:tr h="42862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Поступление доходов в бюджет территориального фонда за 2022 год</a:t>
                      </a:r>
                      <a:endParaRPr lang="ru-RU" sz="1700" b="1" kern="12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457204"/>
            <a:ext cx="10972800" cy="451516"/>
          </a:xfrm>
        </p:spPr>
        <p:txBody>
          <a:bodyPr/>
          <a:lstStyle/>
          <a:p>
            <a:pPr eaLnBrk="0" hangingPunct="0">
              <a:lnSpc>
                <a:spcPct val="80000"/>
              </a:lnSpc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Итоговая оценка исполнения </a:t>
            </a:r>
            <a:b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бюджета территориального фонда за 2022 год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43517832"/>
              </p:ext>
            </p:extLst>
          </p:nvPr>
        </p:nvGraphicFramePr>
        <p:xfrm>
          <a:off x="2423592" y="1340768"/>
          <a:ext cx="7200801" cy="288379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48273"/>
                <a:gridCol w="1656184"/>
                <a:gridCol w="1584176"/>
                <a:gridCol w="1512168"/>
              </a:tblGrid>
              <a:tr h="69742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5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Утверждено на 2022 год</a:t>
                      </a:r>
                      <a:endParaRPr lang="ru-RU" sz="15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5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(млн. рублей)</a:t>
                      </a:r>
                      <a:endParaRPr lang="ru-RU" sz="15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(млн. рублей)</a:t>
                      </a:r>
                      <a:endParaRPr lang="ru-RU" sz="15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 исполнения</a:t>
                      </a:r>
                      <a:endParaRPr lang="ru-RU" sz="15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96000" anchor="ctr">
                    <a:solidFill>
                      <a:srgbClr val="EAF0F7"/>
                    </a:solidFill>
                  </a:tcPr>
                </a:tc>
              </a:tr>
              <a:tr h="337472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Доходы, всего,</a:t>
                      </a:r>
                    </a:p>
                  </a:txBody>
                  <a:tcPr marL="121920" marR="121920" anchor="ctr"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27 921,7</a:t>
                      </a:r>
                      <a:endParaRPr lang="ru-RU" sz="15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27 944,0</a:t>
                      </a:r>
                      <a:endParaRPr lang="ru-RU" sz="15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100,1</a:t>
                      </a:r>
                      <a:endParaRPr lang="ru-RU" sz="15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rgbClr val="EAF0F7"/>
                    </a:solidFill>
                  </a:tcPr>
                </a:tc>
              </a:tr>
              <a:tr h="2871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</a:p>
                  </a:txBody>
                  <a:tcPr marL="121920" marR="121920" anchor="ctr"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rgbClr val="EAF0F7"/>
                    </a:solidFill>
                  </a:tcPr>
                </a:tc>
              </a:tr>
              <a:tr h="351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субвенция ФОМС</a:t>
                      </a:r>
                    </a:p>
                  </a:txBody>
                  <a:tcPr marL="121920" marR="121920" anchor="ctr"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25 670,9</a:t>
                      </a:r>
                      <a:endParaRPr lang="ru-RU" sz="15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25 670,9</a:t>
                      </a:r>
                      <a:endParaRPr lang="ru-RU" sz="15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5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rgbClr val="EAF0F7"/>
                    </a:solidFill>
                  </a:tcPr>
                </a:tc>
              </a:tr>
              <a:tr h="293044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  <a:endParaRPr lang="ru-RU" sz="15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28 172,9</a:t>
                      </a:r>
                      <a:endParaRPr lang="ru-RU" sz="15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27 141,0</a:t>
                      </a:r>
                      <a:endParaRPr lang="ru-RU" sz="15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96,3</a:t>
                      </a:r>
                      <a:endParaRPr lang="ru-RU" sz="15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rgbClr val="EAF0F7"/>
                    </a:solidFill>
                  </a:tcPr>
                </a:tc>
              </a:tr>
              <a:tr h="485732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Изменение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остатков средств</a:t>
                      </a:r>
                      <a:endParaRPr lang="ru-RU" sz="15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000" marR="48000" anchor="ctr"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251,2</a:t>
                      </a:r>
                      <a:endParaRPr lang="ru-RU" sz="15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803,0</a:t>
                      </a: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/>
                      <a:endParaRPr lang="ru-RU" sz="15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rgbClr val="EAF0F7"/>
                    </a:solidFill>
                  </a:tcPr>
                </a:tc>
              </a:tr>
            </a:tbl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1847528" y="332656"/>
            <a:ext cx="9433048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847528" y="1052736"/>
            <a:ext cx="9289032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23392" y="4365104"/>
            <a:ext cx="77768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3352" y="4565065"/>
            <a:ext cx="117373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ru-RU" sz="1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учетом действующего законодательства в сфере ОМС окончательный расчет со страховыми медицинскими организациями  по </a:t>
            </a:r>
            <a:r>
              <a:rPr lang="ru-RU" sz="12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подушевому</a:t>
            </a:r>
            <a:r>
              <a:rPr lang="ru-RU" sz="1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нормативу за декабрь 2022 года, в рамках выполнения условий договоров о финансовом обеспечении ОМС, заключенных со страховыми медицинскими организациями и медицинскими организациями, осуществляется в следующем финансовом году, после принятия решения ФОМС о подтверждении потребности в неиспользованном остатке субвенции в соответствии с пунктом 5 статьи 242 Бюджетного кодекса Российской Федерации. 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ru-RU" sz="1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Остаток бюджетных ассигнований на финансовое обеспечение организации ОМС за счет субвенции Федерального фонда обязательного медицинского страхования  в размере 639 944,2 тыс. рублей предназначен  для проведения окончательного расчета со страховыми медицинскими организациями и медицинскими организациями за декабрь 2022 года. 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ru-RU" sz="1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Указанные средства в полном объеме перечислены в страховые медицинские организации  в феврале 2023 года после принятия решения ФОМС о подтверждении потребности в неиспользованном остатке субвенции. 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63755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E2AFED43-7616-4DBF-9F83-8D3C254111A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911424" y="1928802"/>
            <a:ext cx="10873208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об исполнении бюджета территориального </a:t>
            </a:r>
            <a:b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 обязательного медицинского страхования Архангельской области за 2022 год</a:t>
            </a: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83D28ABC-B8FE-48D6-B4D7-313B37B8A04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7320136" y="4941168"/>
            <a:ext cx="4727848" cy="792088"/>
          </a:xfrm>
          <a:prstGeom prst="rect">
            <a:avLst/>
          </a:prstGeom>
        </p:spPr>
        <p:txBody>
          <a:bodyPr/>
          <a:lstStyle/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Ясько Наталья Николаевна,  </a:t>
            </a:r>
            <a:b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директор ТФОМС АО</a:t>
            </a: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1" name="Рисунок 1">
            <a:extLst>
              <a:ext uri="{FF2B5EF4-FFF2-40B4-BE49-F238E27FC236}">
                <a16:creationId xmlns:a16="http://schemas.microsoft.com/office/drawing/2014/main" xmlns="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512" cy="158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5000" y="0"/>
            <a:ext cx="175700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703512" y="6381328"/>
            <a:ext cx="8524056" cy="35855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ln w="0"/>
                <a:solidFill>
                  <a:srgbClr val="43016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kumimoji="1"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</a:t>
            </a:r>
          </a:p>
          <a:p>
            <a:pPr algn="ctr" eaLnBrk="1" hangingPunct="1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0067866"/>
              </p:ext>
            </p:extLst>
          </p:nvPr>
        </p:nvGraphicFramePr>
        <p:xfrm>
          <a:off x="441449" y="1196752"/>
          <a:ext cx="11377264" cy="434570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649072"/>
                <a:gridCol w="1728192"/>
              </a:tblGrid>
              <a:tr h="4975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показателя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Сумма,</a:t>
                      </a:r>
                      <a:b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млн. рублей</a:t>
                      </a:r>
                      <a:endParaRPr lang="ru-RU" sz="15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45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Всего, </a:t>
                      </a:r>
                      <a:endParaRPr lang="ru-RU" sz="15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1 359,2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5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5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651" marR="5865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13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межбюджетный трансферт из бюджета ФОМС на дополнительное финансовое обеспечение медицинской помощи, оказанной лицам, застрахованным по обязательному медицинскому страхованию, в том числе с заболеванием и (или) подозрением на заболевание новой коронавирусной инфекцией (COVID-19), в рамках реализации ТПОМС в 2021 - 2022 годах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496,8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межбюджетный трансферт из областного бюджета на дополнительное финансовое обеспечение оказания первичной медико-санитарной помощи лицам, застрахованным по ОМС, в том числе </a:t>
                      </a:r>
                      <a:b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заболеванием и (или) подозрением на заболевание новой коронавирусной инфекцией </a:t>
                      </a:r>
                      <a:b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(COVID-19), в рамках реализации территориальных программ ОМС*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76,2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71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межбюджетный трансферт из областного бюджета на дополнительное финансовое обеспечение реализации территориальной программы государственных гарантий бесплатного оказания гражданам медицинской помощи в Архангельской области в части базовой программы обязательного медицинского страхования</a:t>
                      </a:r>
                      <a:endParaRPr lang="ru-RU" sz="15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786,2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7368" y="5805264"/>
            <a:ext cx="112332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 за </a:t>
            </a:r>
            <a:r>
              <a:rPr lang="ru-RU" sz="1500" b="1" i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счет </a:t>
            </a:r>
            <a:r>
              <a:rPr lang="ru-RU" sz="15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распределения иных межбюджетных трансфертов, предоставляемых в 2022 году из федерального бюджета бюджетам субъектов Российской Федерации, источником финансового обеспечения которых являются бюджетные ассигнования резервного фонда Правительства Российской Федерации </a:t>
            </a:r>
            <a:endParaRPr lang="ru-RU" sz="15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46548895"/>
              </p:ext>
            </p:extLst>
          </p:nvPr>
        </p:nvGraphicFramePr>
        <p:xfrm>
          <a:off x="839416" y="260648"/>
          <a:ext cx="10908468" cy="701040"/>
        </p:xfrm>
        <a:graphic>
          <a:graphicData uri="http://schemas.openxmlformats.org/drawingml/2006/table">
            <a:tbl>
              <a:tblPr/>
              <a:tblGrid>
                <a:gridCol w="10908468"/>
              </a:tblGrid>
              <a:tr h="42862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Поступление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межбюджетных трансфертов на дополнительное финансовое обеспечение территориальной программы ОМС за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700" b="1" kern="12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751" y="2428875"/>
            <a:ext cx="10191749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73009269"/>
              </p:ext>
            </p:extLst>
          </p:nvPr>
        </p:nvGraphicFramePr>
        <p:xfrm>
          <a:off x="695400" y="908720"/>
          <a:ext cx="10657187" cy="440089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264696"/>
                <a:gridCol w="1584177"/>
                <a:gridCol w="1462144"/>
                <a:gridCol w="1346170"/>
              </a:tblGrid>
              <a:tr h="8892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spc="-1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r>
                        <a:rPr lang="ru-RU" sz="1500" b="1" spc="-1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показателя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2022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(млн. руб.)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(млн.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руб.)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 </a:t>
                      </a: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исполнения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0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Всего,</a:t>
                      </a:r>
                      <a:r>
                        <a:rPr lang="ru-RU" sz="1500" b="1" spc="-1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500" b="1" spc="-1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28 172,9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27 141,0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96,3*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15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 расходы:</a:t>
                      </a:r>
                      <a:endParaRPr lang="ru-RU" sz="15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0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оплату медицинской помощи и ведение дела страховых</a:t>
                      </a:r>
                      <a:r>
                        <a:rPr lang="ru-RU" sz="1500" b="1" spc="-1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медицинских организаций </a:t>
                      </a:r>
                      <a:endParaRPr lang="ru-RU" sz="15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27 521,3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26 860,5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97,6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4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финансовое обеспечение </a:t>
                      </a: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расходов медицинских организаций на оплату труда врачей и среднего медицинского персонала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375,6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33,0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7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финансовое обеспечение выплат стимулирующего характера мед. работникам за выявление онкологических заболеваний 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финансовое обеспечение мероприятий медицинских организаций за счет средств нормированного страхового 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132,1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107,0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81,0</a:t>
                      </a:r>
                      <a:endParaRPr lang="ru-RU" sz="15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обеспечение выполнения  функций территориального фонда</a:t>
                      </a:r>
                      <a:endParaRPr lang="ru-RU" sz="15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143,1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140,5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98,2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45819257"/>
              </p:ext>
            </p:extLst>
          </p:nvPr>
        </p:nvGraphicFramePr>
        <p:xfrm>
          <a:off x="839416" y="260648"/>
          <a:ext cx="10908468" cy="504056"/>
        </p:xfrm>
        <a:graphic>
          <a:graphicData uri="http://schemas.openxmlformats.org/drawingml/2006/table">
            <a:tbl>
              <a:tblPr/>
              <a:tblGrid>
                <a:gridCol w="10908468"/>
              </a:tblGrid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бюджета территориального фонда за 2022 год</a:t>
                      </a:r>
                      <a:endParaRPr lang="ru-RU" sz="1700" b="1" kern="12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695400" y="5517232"/>
            <a:ext cx="77768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5400" y="5661248"/>
            <a:ext cx="1166529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 С учетом действующего законодательства в сфере ОМС окончательный расчет со страховыми медицинскими организациями </a:t>
            </a:r>
            <a:br>
              <a:rPr lang="ru-RU" sz="13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3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подушевому</a:t>
            </a:r>
            <a:r>
              <a:rPr lang="ru-RU" sz="13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нормативу за декабрь 2022 года, в рамках выполнения условий договоров о финансовом обеспечении ОМС, заключенных со страховыми медицинскими организациями и медицинскими организациями, осуществляется в следующем финансовом году, после принятия решения ФОМС о подтверждении потребности в неиспользованном остатке субвенции </a:t>
            </a:r>
            <a:br>
              <a:rPr lang="ru-RU" sz="13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соответствии с пунктом 5 статьи 242 Бюджетного кодекса Российской Федерации.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751" y="2428875"/>
            <a:ext cx="10191749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52775159"/>
              </p:ext>
            </p:extLst>
          </p:nvPr>
        </p:nvGraphicFramePr>
        <p:xfrm>
          <a:off x="335360" y="1050466"/>
          <a:ext cx="11521280" cy="446676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713396"/>
                <a:gridCol w="1370601"/>
                <a:gridCol w="1215886"/>
                <a:gridCol w="1221397"/>
              </a:tblGrid>
              <a:tr h="696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r>
                        <a:rPr lang="ru-RU" sz="1500" b="1" spc="-1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показателя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2022 год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(млн. руб.)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 </a:t>
                      </a:r>
                      <a:b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(млн.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руб.)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 </a:t>
                      </a: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исполнения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7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spc="-1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500" b="1" spc="-1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27 276,4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26 620,0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97,6*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2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  <a:endParaRPr lang="ru-RU" sz="1500" b="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5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5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9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СМО на оплату медицинской помощи, оказанной: </a:t>
                      </a:r>
                      <a:endParaRPr lang="ru-RU" sz="15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25 939,3</a:t>
                      </a:r>
                      <a:endParaRPr lang="ru-RU" sz="15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25 305,3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97,6*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2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субвенции и прочих поступлений</a:t>
                      </a:r>
                      <a:endParaRPr lang="ru-RU" sz="1500" b="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24 580,1</a:t>
                      </a:r>
                      <a:endParaRPr lang="ru-RU" sz="1500" b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ru-RU" sz="15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946,1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97,4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8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МБТ</a:t>
                      </a: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 бюджета ФОМС и из областного бюджета (резервный фонд Правительства РФ) 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доп. финансовое обеспечение</a:t>
                      </a: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ОМС,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т. ч. пациентам </a:t>
                      </a:r>
                      <a:br>
                        <a:rPr lang="ru-RU" sz="15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заболеванием и (или) подозрением на COVID-19, в рамках</a:t>
                      </a:r>
                      <a:r>
                        <a:rPr lang="ru-RU" sz="15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территориальной программы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ОМС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500" b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573,0</a:t>
                      </a:r>
                      <a:endParaRPr lang="ru-RU" sz="1500" b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573,0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3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МБТ из областного бюджета на дополнительное  финансовое обеспечение реализации территориальной программы </a:t>
                      </a:r>
                      <a:endParaRPr lang="ru-RU" sz="1500" b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786,2</a:t>
                      </a:r>
                      <a:endParaRPr lang="ru-RU" sz="1500" b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786,2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5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1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spc="-1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мед. организации  на оплату мед. помощи, оказанной гражданам, застрахованным на территориях других субъектов Российской Федерации</a:t>
                      </a:r>
                      <a:endParaRPr lang="ru-RU" sz="15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537,1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514,7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95,8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4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kern="1200" spc="-1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ТФОМС других субъектов Российской Федерации на оплату медицинской помощи в рамках межтерриториальных расчетов </a:t>
                      </a:r>
                      <a:endParaRPr lang="ru-RU" sz="1500" b="1" kern="1200" spc="-1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800,0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800,0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5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212326"/>
              </p:ext>
            </p:extLst>
          </p:nvPr>
        </p:nvGraphicFramePr>
        <p:xfrm>
          <a:off x="839416" y="188640"/>
          <a:ext cx="10908468" cy="648072"/>
        </p:xfrm>
        <a:graphic>
          <a:graphicData uri="http://schemas.openxmlformats.org/drawingml/2006/table">
            <a:tbl>
              <a:tblPr/>
              <a:tblGrid>
                <a:gridCol w="10908468"/>
              </a:tblGrid>
              <a:tr h="6480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бюджета территориального фонда на оплату медицинской помощи</a:t>
                      </a:r>
                      <a:endParaRPr lang="ru-RU" sz="1700" b="1" kern="12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479376" y="5733256"/>
            <a:ext cx="77768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360" y="5765393"/>
            <a:ext cx="1166529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 С учетом действующего законодательства в сфере ОМС окончательный расчет со страховыми медицинскими организациями </a:t>
            </a:r>
            <a:br>
              <a:rPr lang="ru-RU" sz="13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3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подушевому</a:t>
            </a:r>
            <a:r>
              <a:rPr lang="ru-RU" sz="13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нормативу за декабрь 2022 года, в рамках выполнения условий договоров о финансовом обеспечении ОМС, заключенных со страховыми медицинскими организациями и медицинскими организациями, осуществляется в следующем финансовом году, после принятия решения ФОМС о подтверждении потребности в неиспользованном остатке субвенции </a:t>
            </a:r>
            <a:br>
              <a:rPr lang="ru-RU" sz="13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соответствии с пунктом 5 статьи 242 Бюджетного кодекса Российской Федерации.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7368" y="836712"/>
          <a:ext cx="11377264" cy="545107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184576"/>
                <a:gridCol w="2228334"/>
                <a:gridCol w="1339691"/>
                <a:gridCol w="1428996"/>
                <a:gridCol w="1195667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Виды и условия оказания медицинской помощи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Единица измерения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Установлено 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Принято </a:t>
                      </a:r>
                      <a:br>
                        <a:rPr lang="ru-RU" sz="12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2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оплате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Процент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исполнения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64770" marB="64770" anchor="ctr"/>
                </a:tc>
              </a:tr>
              <a:tr h="3416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1. Скорая медицинская помощь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вызовов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319 290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321 823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100,8</a:t>
                      </a:r>
                    </a:p>
                  </a:txBody>
                  <a:tcPr marL="39370" marR="39370" marT="53975" marB="53975" anchor="ctr"/>
                </a:tc>
              </a:tr>
              <a:tr h="306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2. Медицинская помощь  в амбулаторных условиях: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187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 профилактической  и иной целью, </a:t>
                      </a:r>
                      <a:b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посещений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3 282 721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3 226 609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98,3</a:t>
                      </a:r>
                    </a:p>
                  </a:txBody>
                  <a:tcPr marL="39370" marR="39370" marT="53975" marB="53975" anchor="ctr"/>
                </a:tc>
              </a:tr>
              <a:tr h="34168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 иными целями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посещений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2 693 686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2 824 391</a:t>
                      </a:r>
                    </a:p>
                  </a:txBody>
                  <a:tcPr marL="39370" marR="39370" marT="53975" marB="53975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104,9</a:t>
                      </a:r>
                    </a:p>
                  </a:txBody>
                  <a:tcPr marL="39370" marR="39370" marT="53975" marB="53975" anchor="b"/>
                </a:tc>
              </a:tr>
              <a:tr h="521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для проведения профилактических медицинских осмотров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комплексных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посещений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299 472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209 382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69,9</a:t>
                      </a:r>
                    </a:p>
                  </a:txBody>
                  <a:tcPr marL="39370" marR="39370" marT="53975" marB="53975" anchor="ctr"/>
                </a:tc>
              </a:tr>
              <a:tr h="521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для проведения диспансеризации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комплексных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посещений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289 563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192 836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66,6</a:t>
                      </a:r>
                    </a:p>
                  </a:txBody>
                  <a:tcPr marL="39370" marR="39370" marT="53975" marB="53975" anchor="ctr"/>
                </a:tc>
              </a:tr>
              <a:tr h="521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том числе для проведения углубленной диспансеризации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комплексных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посещений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35 715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36 444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102,0</a:t>
                      </a:r>
                    </a:p>
                  </a:txBody>
                  <a:tcPr marL="39370" marR="39370" marT="53975" marB="53975" anchor="ctr"/>
                </a:tc>
              </a:tr>
              <a:tr h="341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неотложная помощь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посещений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647 588</a:t>
                      </a:r>
                    </a:p>
                  </a:txBody>
                  <a:tcPr marL="39370" marR="39370" marT="53975" marB="53975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645 967</a:t>
                      </a:r>
                    </a:p>
                  </a:txBody>
                  <a:tcPr marL="39370" marR="39370" marT="53975" marB="53975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99,7</a:t>
                      </a:r>
                    </a:p>
                  </a:txBody>
                  <a:tcPr marL="39370" marR="39370" marT="53975" marB="53975"/>
                </a:tc>
              </a:tr>
              <a:tr h="341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обращения в связи с заболеваниями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обращений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1 829 362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1 942 083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104,5</a:t>
                      </a:r>
                    </a:p>
                  </a:txBody>
                  <a:tcPr marL="39370" marR="39370" marT="53975" marB="53975" anchor="ctr"/>
                </a:tc>
              </a:tr>
              <a:tr h="521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том числе при экстракорпоральном оплодотворении (криоперенос)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обращений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455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431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94,7</a:t>
                      </a:r>
                    </a:p>
                  </a:txBody>
                  <a:tcPr marL="39370" marR="39370" marT="53975" marB="53975" anchor="ctr"/>
                </a:tc>
              </a:tr>
              <a:tr h="487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обращения по заболеваниям - медицинская реабилитация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обращений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3 160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2 432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77,0</a:t>
                      </a:r>
                    </a:p>
                  </a:txBody>
                  <a:tcPr marL="39370" marR="39370" marT="53975" marB="53975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40592233"/>
              </p:ext>
            </p:extLst>
          </p:nvPr>
        </p:nvGraphicFramePr>
        <p:xfrm>
          <a:off x="335360" y="260648"/>
          <a:ext cx="11593288" cy="437768"/>
        </p:xfrm>
        <a:graphic>
          <a:graphicData uri="http://schemas.openxmlformats.org/drawingml/2006/table">
            <a:tbl>
              <a:tblPr/>
              <a:tblGrid>
                <a:gridCol w="11593288"/>
              </a:tblGrid>
              <a:tr h="4377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 итогах реализации территориальной программы ОМС за 2022 год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335360" y="548680"/>
            <a:ext cx="11521280" cy="47250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63352" y="1196752"/>
          <a:ext cx="11521279" cy="516432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188970"/>
                <a:gridCol w="2286666"/>
                <a:gridCol w="1583077"/>
                <a:gridCol w="1231281"/>
                <a:gridCol w="1231285"/>
              </a:tblGrid>
              <a:tr h="595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Виды и условия оказания медицинской помощи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Единица измерения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Установлено 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Принято </a:t>
                      </a:r>
                      <a:br>
                        <a:rPr lang="ru-RU" sz="14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 оплате 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Процент 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исполнения</a:t>
                      </a:r>
                      <a:endParaRPr lang="ru-RU" sz="1400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64770" marB="64770" anchor="ctr"/>
                </a:tc>
              </a:tr>
              <a:tr h="509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Проведение отдельных диагностических (лабораторных) исследований, в том числе: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Число исследований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baseline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baseline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/>
                </a:tc>
              </a:tr>
              <a:tr h="308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компьютерная томография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Число исследований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56 165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55 305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98,5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  <a:tr h="308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магнитно-резонансная томография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Число исследований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20 464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20 097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98,2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  <a:tr h="484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ультразвуковое исследование </a:t>
                      </a:r>
                      <a:r>
                        <a:rPr lang="ru-RU" sz="14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сердечно-сосудистой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системы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Число исследований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87 754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87 897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100,2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  <a:tr h="308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эндоскопическое диагностическое исследование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Число исследований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50 757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49 229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97,0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  <a:tr h="509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молекулярно-гинетические исследования с целью диагностики  онкологических заболеваний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Число исследований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1 276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1 112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87,1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  <a:tr h="915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Патолого-анатомические исследования биопсийного (операционного) материала с целью диагностики онкологических заболеваний и подбора противоопухолевой лекарственной терапии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Число исследований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12 991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12 525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96,4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  <a:tr h="509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Тестирование на выявление новой коронавирусной инфекции (</a:t>
                      </a:r>
                      <a:r>
                        <a:rPr lang="en-US" sz="1400" b="1" baseline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COVID</a:t>
                      </a:r>
                      <a:r>
                        <a:rPr lang="ru-RU" sz="1400" b="1" baseline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-19)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Число исследований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174 913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164 985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94,3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40592233"/>
              </p:ext>
            </p:extLst>
          </p:nvPr>
        </p:nvGraphicFramePr>
        <p:xfrm>
          <a:off x="335360" y="188640"/>
          <a:ext cx="11593288" cy="437768"/>
        </p:xfrm>
        <a:graphic>
          <a:graphicData uri="http://schemas.openxmlformats.org/drawingml/2006/table">
            <a:tbl>
              <a:tblPr/>
              <a:tblGrid>
                <a:gridCol w="11593288"/>
              </a:tblGrid>
              <a:tr h="4377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 итогах реализации территориальной программы ОМС за 2022 год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63353" y="702412"/>
          <a:ext cx="11665299" cy="566522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400599"/>
                <a:gridCol w="2376264"/>
                <a:gridCol w="1395088"/>
                <a:gridCol w="1246672"/>
                <a:gridCol w="124667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Виды и условия оказания медицинской помощи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Единица измерения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Установлено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/>
                      </a:r>
                      <a:b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Принято 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 оплате 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Процент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исполнения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64770" marB="64770" anchor="ctr"/>
                </a:tc>
              </a:tr>
              <a:tr h="96390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 Медицинская помощь в условиях дневных стационаров за исключением федеральных медицинских организаций, в том числе: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случаев лечения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82 137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67 975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82,8</a:t>
                      </a:r>
                    </a:p>
                  </a:txBody>
                  <a:tcPr marL="39370" marR="39370" marT="53975" marB="53975" anchor="ctr"/>
                </a:tc>
              </a:tr>
              <a:tr h="47145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профилю «онкология»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случаев лечения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11 725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12 662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108,0</a:t>
                      </a:r>
                    </a:p>
                  </a:txBody>
                  <a:tcPr marL="39370" marR="39370" marT="53975" marB="53975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 экстракорпоральном оплодотворении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случаев лечения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683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658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96,3</a:t>
                      </a:r>
                    </a:p>
                  </a:txBody>
                  <a:tcPr marL="39370" marR="39370" marT="53975" marB="5397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 Медицинская помощь в стационарных условиях </a:t>
                      </a:r>
                      <a:b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 исключением федеральных медицинских организаций, в том числе: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случаев госпитализации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190 319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194 139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100,7</a:t>
                      </a:r>
                    </a:p>
                  </a:txBody>
                  <a:tcPr marL="39370" marR="39370" marT="53975" marB="53975" anchor="ctr"/>
                </a:tc>
              </a:tr>
              <a:tr h="4641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ВМП ОМС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случаев госпитализации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4 076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333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106,3</a:t>
                      </a:r>
                    </a:p>
                  </a:txBody>
                  <a:tcPr marL="39370" marR="39370" marT="53975" marB="53975" anchor="ctr"/>
                </a:tc>
              </a:tr>
              <a:tr h="4624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профилю «онкология»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случаев госпитализации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11 079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12 167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109,8</a:t>
                      </a:r>
                    </a:p>
                  </a:txBody>
                  <a:tcPr marL="39370" marR="39370" marT="53975" marB="53975" anchor="ctr"/>
                </a:tc>
              </a:tr>
              <a:tr h="445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профилю «медицинская реабилитация», в том числе: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случаев госпитализации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4 892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4 798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98,1</a:t>
                      </a:r>
                    </a:p>
                  </a:txBody>
                  <a:tcPr marL="39370" marR="39370" marT="53975" marB="53975" anchor="ctr"/>
                </a:tc>
              </a:tr>
              <a:tr h="3714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медицинская реабилитация детей в возрасте 0 - 17 лет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случаев госпитализации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1 223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1 061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86,8</a:t>
                      </a:r>
                    </a:p>
                  </a:txBody>
                  <a:tcPr marL="39370" marR="39370" marT="53975" marB="53975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40592233"/>
              </p:ext>
            </p:extLst>
          </p:nvPr>
        </p:nvGraphicFramePr>
        <p:xfrm>
          <a:off x="335360" y="260648"/>
          <a:ext cx="11593288" cy="437768"/>
        </p:xfrm>
        <a:graphic>
          <a:graphicData uri="http://schemas.openxmlformats.org/drawingml/2006/table">
            <a:tbl>
              <a:tblPr/>
              <a:tblGrid>
                <a:gridCol w="11593288"/>
              </a:tblGrid>
              <a:tr h="4377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 итогах реализации территориальной программы ОМС за 2022 год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751" y="2428875"/>
            <a:ext cx="10191749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43539119"/>
              </p:ext>
            </p:extLst>
          </p:nvPr>
        </p:nvGraphicFramePr>
        <p:xfrm>
          <a:off x="4871864" y="1844824"/>
          <a:ext cx="6984776" cy="402487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811463"/>
                <a:gridCol w="1595918"/>
                <a:gridCol w="1353259"/>
                <a:gridCol w="1224136"/>
              </a:tblGrid>
              <a:tr h="108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400" b="1" spc="-1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показателя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Территориальная программа ОМС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 2022 год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Принято </a:t>
                      </a:r>
                      <a:br>
                        <a:rPr lang="ru-RU" sz="1400" b="1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 оплате счетов</a:t>
                      </a:r>
                      <a:r>
                        <a:rPr lang="ru-RU" sz="1400" b="1" spc="-1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ru-RU" sz="1400" b="1" spc="-1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spc="-1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 сумму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Процент</a:t>
                      </a:r>
                      <a:r>
                        <a:rPr lang="ru-RU" sz="1400" b="1" spc="-1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и</a:t>
                      </a:r>
                      <a:r>
                        <a:rPr lang="ru-RU" sz="1400" b="1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сполнения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72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-1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Медицинская помощь, всего</a:t>
                      </a:r>
                      <a:endParaRPr lang="ru-RU" sz="1400" b="1" spc="-1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26 072,9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26 597,8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102,0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385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 по условиям оказания:</a:t>
                      </a:r>
                      <a:endParaRPr lang="ru-RU" sz="1400" b="1" baseline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3653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стационарных условиях</a:t>
                      </a:r>
                      <a:endParaRPr lang="ru-RU" sz="1400" b="1" baseline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11 590,6</a:t>
                      </a: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12 095,9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104,4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532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условиях дневного стационара</a:t>
                      </a: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3 133,7</a:t>
                      </a: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3 137,6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100,1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543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амбулаторных условиях</a:t>
                      </a: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9 833,5</a:t>
                      </a: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9 849,0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100,2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-1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скорая медицинская помощь</a:t>
                      </a:r>
                      <a:endParaRPr lang="ru-RU" sz="1400" b="1" baseline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1 515,1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1 515,3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40592233"/>
              </p:ext>
            </p:extLst>
          </p:nvPr>
        </p:nvGraphicFramePr>
        <p:xfrm>
          <a:off x="335360" y="260648"/>
          <a:ext cx="11593288" cy="701040"/>
        </p:xfrm>
        <a:graphic>
          <a:graphicData uri="http://schemas.openxmlformats.org/drawingml/2006/table">
            <a:tbl>
              <a:tblPr/>
              <a:tblGrid>
                <a:gridCol w="11593288"/>
              </a:tblGrid>
              <a:tr h="6480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Финансовое обеспечение медицинской помощи по ОМС </a:t>
                      </a:r>
                      <a:b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разрезе условий ее оказания, млн. рублей</a:t>
                      </a:r>
                      <a:endParaRPr lang="ru-RU" sz="1700" b="1" kern="12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673095294"/>
              </p:ext>
            </p:extLst>
          </p:nvPr>
        </p:nvGraphicFramePr>
        <p:xfrm>
          <a:off x="335360" y="1196752"/>
          <a:ext cx="432048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12442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2E9374BF-5DEA-4705-A271-0E28F53B183A}" vid="{09A8FD95-DFFB-4063-A7C6-76C357C135D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14580</TotalTime>
  <Words>2429</Words>
  <Application>Microsoft Office PowerPoint</Application>
  <PresentationFormat>Произвольный</PresentationFormat>
  <Paragraphs>771</Paragraphs>
  <Slides>21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Тема1</vt:lpstr>
      <vt:lpstr>Отчет об исполнении бюджета территориального  фонда обязательного медицинского страхования Архангельской области за 2022 год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Региональный проект Архангельской области «Борьба с онкологическими заболеваниями»</vt:lpstr>
      <vt:lpstr>Оказание медицинской помощи пациентам с новой коронавирусной инфекцией  в рамках территориальной программы ОМС в условиях круглосуточного стационара за 2022 год </vt:lpstr>
      <vt:lpstr>Финансовое обеспечение медицинской помощи с применением вспомогательных репродуктивных технологий (ЭКО) в рамках территориальной программы ОМС за 2022 год </vt:lpstr>
      <vt:lpstr>Слайд 16</vt:lpstr>
      <vt:lpstr>Финансовое обеспечение медицинской помощи в рамках межтерриториальных расчетов </vt:lpstr>
      <vt:lpstr>Использование средств НСЗ ТФОМС АО для софинансирования расходов медицинских организаций  на оплату труда врачей и среднего медицинского персонала в 2022 году</vt:lpstr>
      <vt:lpstr>Слайд 19</vt:lpstr>
      <vt:lpstr>Итоговая оценка исполнения  бюджета территориального фонда за 2022 год</vt:lpstr>
      <vt:lpstr>Отчет об исполнении бюджета территориального  фонда обязательного медицинского страхования Архангельской области за 2022 год</vt:lpstr>
    </vt:vector>
  </TitlesOfParts>
  <Company>CSPID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Popova E.S.</dc:creator>
  <cp:lastModifiedBy>a.golovina</cp:lastModifiedBy>
  <cp:revision>1193</cp:revision>
  <cp:lastPrinted>2021-04-21T09:28:43Z</cp:lastPrinted>
  <dcterms:created xsi:type="dcterms:W3CDTF">2017-03-04T20:02:39Z</dcterms:created>
  <dcterms:modified xsi:type="dcterms:W3CDTF">2023-06-15T06:17:24Z</dcterms:modified>
</cp:coreProperties>
</file>