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charts/colors6.xml" ContentType="application/vnd.ms-office.chartcolorstyl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charts/chart9.xml" ContentType="application/vnd.openxmlformats-officedocument.drawingml.chart+xml"/>
  <Override PartName="/ppt/notesSlides/notesSlide9.xml" ContentType="application/vnd.openxmlformats-officedocument.presentationml.notesSlide+xml"/>
  <Override PartName="/ppt/charts/chart7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Default Extension="xlsx" ContentType="application/vnd.openxmlformats-officedocument.spreadsheetml.sheet"/>
  <Override PartName="/ppt/notesSlides/notesSlide10.xml" ContentType="application/vnd.openxmlformats-officedocument.presentationml.notesSlide+xml"/>
  <Override PartName="/ppt/charts/style6.xml" ContentType="application/vnd.ms-office.chartstyle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charts/style4.xml" ContentType="application/vnd.ms-office.chartstyle+xml"/>
  <Override PartName="/ppt/charts/style3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charts/style1.xml" ContentType="application/vnd.ms-office.chart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charts/colors5.xml" ContentType="application/vnd.ms-office.chartcolor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slides/slide11.xml" ContentType="application/vnd.openxmlformats-officedocument.presentationml.slide+xml"/>
  <Override PartName="/ppt/charts/chart8.xml" ContentType="application/vnd.openxmlformats-officedocument.drawingml.chart+xml"/>
  <Override PartName="/ppt/notesSlides/notesSlide13.xml" ContentType="application/vnd.openxmlformats-officedocument.presentationml.notesSlid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6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handoutMasterIdLst>
    <p:handoutMasterId r:id="rId16"/>
  </p:handoutMasterIdLst>
  <p:sldIdLst>
    <p:sldId id="274" r:id="rId2"/>
    <p:sldId id="432" r:id="rId3"/>
    <p:sldId id="441" r:id="rId4"/>
    <p:sldId id="442" r:id="rId5"/>
    <p:sldId id="434" r:id="rId6"/>
    <p:sldId id="437" r:id="rId7"/>
    <p:sldId id="433" r:id="rId8"/>
    <p:sldId id="449" r:id="rId9"/>
    <p:sldId id="448" r:id="rId10"/>
    <p:sldId id="443" r:id="rId11"/>
    <p:sldId id="444" r:id="rId12"/>
    <p:sldId id="447" r:id="rId13"/>
    <p:sldId id="343" r:id="rId14"/>
  </p:sldIdLst>
  <p:sldSz cx="12192000" cy="6858000"/>
  <p:notesSz cx="6797675" cy="9928225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55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 userDrawn="1">
          <p15:clr>
            <a:srgbClr val="A4A3A4"/>
          </p15:clr>
        </p15:guide>
        <p15:guide id="2" pos="214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EB4B4"/>
    <a:srgbClr val="FF3333"/>
    <a:srgbClr val="CEDAE8"/>
    <a:srgbClr val="EDF2F7"/>
    <a:srgbClr val="7F8FA9"/>
    <a:srgbClr val="566680"/>
    <a:srgbClr val="8DA9C9"/>
    <a:srgbClr val="FF7C80"/>
    <a:srgbClr val="D8DBE2"/>
    <a:srgbClr val="48567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35" autoAdjust="0"/>
    <p:restoredTop sz="61143" autoAdjust="0"/>
  </p:normalViewPr>
  <p:slideViewPr>
    <p:cSldViewPr>
      <p:cViewPr varScale="1">
        <p:scale>
          <a:sx n="53" d="100"/>
          <a:sy n="53" d="100"/>
        </p:scale>
        <p:origin x="-1987" y="-62"/>
      </p:cViewPr>
      <p:guideLst>
        <p:guide orient="horz" pos="255"/>
        <p:guide pos="3840"/>
      </p:guideLst>
    </p:cSldViewPr>
  </p:slideViewPr>
  <p:notesTextViewPr>
    <p:cViewPr>
      <p:scale>
        <a:sx n="150" d="100"/>
        <a:sy n="15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2610" y="72"/>
      </p:cViewPr>
      <p:guideLst>
        <p:guide orient="horz" pos="3127"/>
        <p:guide pos="2143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oleObject" Target="file:///\\id.arhofoms.ru\com\M\id\&#1042;&#1069;&#1050;&#1052;&#1055;\&#1054;&#1058;&#1063;&#1045;&#1058;&#1067;,%20&#1052;&#1054;&#1053;&#1048;&#1058;&#1054;&#1056;&#1048;&#1053;&#1043;&#1048;\&#1057;&#1086;&#1094;&#1080;&#1086;&#1083;&#1086;&#1075;&#1080;&#1095;&#1077;&#1089;&#1082;&#1080;&#1077;%20&#1086;&#1087;&#1088;&#1086;&#1089;&#1099;%20&#1087;&#1088;&#1080;&#1082;&#1072;&#1079;%20495%20&#1052;&#1047;%20&#1056;&#1060;\&#1076;&#1083;&#1103;%20&#1057;&#1090;&#1072;&#1088;&#1078;&#1080;&#1085;&#1089;&#1082;&#1086;&#1081;\2022\&#1050;&#1085;&#1080;&#1075;&#1072;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5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oleObject" Target="file:///\\id.arhofoms.ru\com\M\id\&#1042;&#1069;&#1050;&#1052;&#1055;\&#1054;&#1058;&#1063;&#1045;&#1058;&#1067;,%20&#1052;&#1054;&#1053;&#1048;&#1058;&#1054;&#1056;&#1048;&#1053;&#1043;&#1048;\&#1057;&#1086;&#1094;&#1080;&#1086;&#1083;&#1086;&#1075;&#1080;&#1095;&#1077;&#1089;&#1082;&#1080;&#1077;%20&#1086;&#1087;&#1088;&#1086;&#1089;&#1099;%20&#1087;&#1088;&#1080;&#1082;&#1072;&#1079;%20495%20&#1052;&#1047;%20&#1056;&#1060;\&#1076;&#1083;&#1103;%20&#1057;&#1090;&#1072;&#1088;&#1078;&#1080;&#1085;&#1089;&#1082;&#1086;&#1081;\2022\&#1050;&#1085;&#1080;&#1075;&#1072;1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oleObject" Target="file:///\\id.arhofoms.ru\com\M\id\&#1042;&#1069;&#1050;&#1052;&#1055;\&#1054;&#1058;&#1063;&#1045;&#1058;&#1067;,%20&#1052;&#1054;&#1053;&#1048;&#1058;&#1054;&#1056;&#1048;&#1053;&#1043;&#1048;\&#1057;&#1086;&#1094;&#1080;&#1086;&#1083;&#1086;&#1075;&#1080;&#1095;&#1077;&#1089;&#1082;&#1080;&#1077;%20&#1086;&#1087;&#1088;&#1086;&#1089;&#1099;%20&#1087;&#1088;&#1080;&#1082;&#1072;&#1079;%20495%20&#1052;&#1047;%20&#1056;&#1060;\&#1076;&#1083;&#1103;%20&#1057;&#1090;&#1072;&#1088;&#1078;&#1080;&#1085;&#1089;&#1082;&#1086;&#1081;\2022\&#1050;&#1085;&#1080;&#1075;&#1072;1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oleObject" Target="file:///\\id.arhofoms.ru\com\M\id\&#1042;&#1069;&#1050;&#1052;&#1055;\&#1054;&#1058;&#1063;&#1045;&#1058;&#1067;,%20&#1052;&#1054;&#1053;&#1048;&#1058;&#1054;&#1056;&#1048;&#1053;&#1043;&#1048;\&#1057;&#1086;&#1094;&#1080;&#1086;&#1083;&#1086;&#1075;&#1080;&#1095;&#1077;&#1089;&#1082;&#1080;&#1077;%20&#1086;&#1087;&#1088;&#1086;&#1089;&#1099;%20&#1087;&#1088;&#1080;&#1082;&#1072;&#1079;%20495%20&#1052;&#1047;%20&#1056;&#1060;\&#1076;&#1083;&#1103;%20&#1057;&#1090;&#1072;&#1088;&#1078;&#1080;&#1085;&#1089;&#1082;&#1086;&#1081;\2022\&#1050;&#1085;&#1080;&#1075;&#1072;1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oleObject" Target="file:///\\id.arhofoms.ru\com\M\id\&#1042;&#1069;&#1050;&#1052;&#1055;\&#1054;&#1058;&#1063;&#1045;&#1058;&#1067;,%20&#1052;&#1054;&#1053;&#1048;&#1058;&#1054;&#1056;&#1048;&#1053;&#1043;&#1048;\&#1057;&#1086;&#1094;&#1080;&#1086;&#1083;&#1086;&#1075;&#1080;&#1095;&#1077;&#1089;&#1082;&#1080;&#1077;%20&#1086;&#1087;&#1088;&#1086;&#1089;&#1099;%20&#1087;&#1088;&#1080;&#1082;&#1072;&#1079;%20495%20&#1052;&#1047;%20&#1056;&#1060;\&#1076;&#1083;&#1103;%20&#1057;&#1090;&#1072;&#1088;&#1078;&#1080;&#1085;&#1089;&#1082;&#1086;&#1081;\2022\&#1050;&#1085;&#1080;&#1075;&#1072;1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5894405307042"/>
          <c:y val="0.34866410308238988"/>
          <c:w val="0.45736096890135436"/>
          <c:h val="0.39396478034596427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7.8624069318285097E-2"/>
          <c:y val="3.3461993806243755E-2"/>
          <c:w val="0.77393410966033027"/>
          <c:h val="0.8159548364357986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врачи</c:v>
                </c:pt>
              </c:strCache>
            </c:strRef>
          </c:tx>
          <c:spPr>
            <a:solidFill>
              <a:srgbClr val="7F8FA9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153</c:v>
                </c:pt>
                <c:pt idx="1">
                  <c:v>155</c:v>
                </c:pt>
                <c:pt idx="2">
                  <c:v>187</c:v>
                </c:pt>
                <c:pt idx="3">
                  <c:v>224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7DE-469C-A3C6-D26321BD6D4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СМП</c:v>
                </c:pt>
              </c:strCache>
            </c:strRef>
          </c:tx>
          <c:spPr>
            <a:solidFill>
              <a:srgbClr val="CEDAE8"/>
            </a:solidFill>
          </c:spP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236</c:v>
                </c:pt>
                <c:pt idx="1">
                  <c:v>207</c:v>
                </c:pt>
                <c:pt idx="2">
                  <c:v>206</c:v>
                </c:pt>
                <c:pt idx="3">
                  <c:v>217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7DE-469C-A3C6-D26321BD6D47}"/>
            </c:ext>
          </c:extLst>
        </c:ser>
        <c:dLbls/>
        <c:axId val="159468928"/>
        <c:axId val="159532160"/>
      </c:barChart>
      <c:catAx>
        <c:axId val="159468928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600" b="0"/>
            </a:pPr>
            <a:endParaRPr lang="ru-RU"/>
          </a:p>
        </c:txPr>
        <c:crossAx val="159532160"/>
        <c:crosses val="autoZero"/>
        <c:auto val="1"/>
        <c:lblAlgn val="ctr"/>
        <c:lblOffset val="100"/>
      </c:catAx>
      <c:valAx>
        <c:axId val="159532160"/>
        <c:scaling>
          <c:orientation val="minMax"/>
        </c:scaling>
        <c:delete val="1"/>
        <c:axPos val="l"/>
        <c:numFmt formatCode="General" sourceLinked="1"/>
        <c:tickLblPos val="none"/>
        <c:crossAx val="15946892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5894405307042"/>
          <c:y val="0.34866410308238988"/>
          <c:w val="0.45736096890135436"/>
          <c:h val="0.39396478034596427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5894405307042"/>
          <c:y val="0.34866410308238988"/>
          <c:w val="0.45736096890135436"/>
          <c:h val="0.39396478034596427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5894405307042"/>
          <c:y val="0.34866410308238988"/>
          <c:w val="0.45736096890135436"/>
          <c:h val="0.39396478034596427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30"/>
      <c:depthPercent val="100"/>
      <c:perspective val="30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835894405307042"/>
          <c:y val="0.34866410308238988"/>
          <c:w val="0.45736096890135436"/>
          <c:h val="0.39396478034596427"/>
        </c:manualLayout>
      </c:layout>
      <c:pie3DChart>
        <c:varyColors val="1"/>
        <c:dLbls>
          <c:showPercent val="1"/>
        </c:dLbls>
      </c:pie3DChart>
      <c:spPr>
        <a:noFill/>
        <a:ln>
          <a:noFill/>
        </a:ln>
        <a:effectLst/>
      </c:spPr>
    </c:plotArea>
    <c:legend>
      <c:legendPos val="b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10358244531691"/>
          <c:y val="0.19388938136240746"/>
          <c:w val="0.83164627734155938"/>
          <c:h val="0.61281364952479789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34925">
              <a:solidFill>
                <a:srgbClr val="566680"/>
              </a:solidFill>
            </a:ln>
          </c:spPr>
          <c:marker>
            <c:symbol val="square"/>
            <c:size val="5"/>
            <c:spPr>
              <a:solidFill>
                <a:srgbClr val="566680"/>
              </a:solidFill>
              <a:ln>
                <a:solidFill>
                  <a:srgbClr val="566680"/>
                </a:solidFill>
              </a:ln>
            </c:spPr>
          </c:marker>
          <c:dLbls>
            <c:dLbl>
              <c:idx val="0"/>
              <c:layout>
                <c:manualLayout>
                  <c:x val="-4.4072135269039824E-2"/>
                  <c:y val="-9.363196121806709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06651868618993E-2"/>
                  <c:y val="-8.61168607231299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95234100442853E-2"/>
                  <c:y val="-0.1033193987580838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4851145385082498E-2"/>
                  <c:y val="-0.1337172272125050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384843491171854E-2"/>
                  <c:y val="-7.534367811808706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19584254186211E-2"/>
                  <c:y val="-9.9009871641558472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173609282779748E-2"/>
                  <c:y val="-6.8914746145689723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C01-4582-B02B-4A61C560B5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01.01.2023</c:v>
                </c:pt>
                <c:pt idx="1">
                  <c:v>01.02.2023</c:v>
                </c:pt>
                <c:pt idx="2">
                  <c:v>01.03.2023</c:v>
                </c:pt>
                <c:pt idx="3">
                  <c:v>01.04.2023</c:v>
                </c:pt>
                <c:pt idx="4">
                  <c:v>01.05.2023</c:v>
                </c:pt>
                <c:pt idx="5">
                  <c:v>01.06.2023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69.400000000000006</c:v>
                </c:pt>
                <c:pt idx="2">
                  <c:v>118.6</c:v>
                </c:pt>
                <c:pt idx="3">
                  <c:v>105.3</c:v>
                </c:pt>
                <c:pt idx="4">
                  <c:v>169.3</c:v>
                </c:pt>
                <c:pt idx="5">
                  <c:v>126.5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01-4582-B02B-4A61C560B50E}"/>
            </c:ext>
          </c:extLst>
        </c:ser>
        <c:dLbls/>
        <c:marker val="1"/>
        <c:axId val="158374144"/>
        <c:axId val="158384128"/>
      </c:lineChart>
      <c:catAx>
        <c:axId val="15837414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ru-RU"/>
          </a:p>
        </c:txPr>
        <c:crossAx val="158384128"/>
        <c:crosses val="autoZero"/>
        <c:auto val="1"/>
        <c:lblAlgn val="ctr"/>
        <c:lblOffset val="100"/>
      </c:catAx>
      <c:valAx>
        <c:axId val="158384128"/>
        <c:scaling>
          <c:orientation val="minMax"/>
          <c:min val="0"/>
        </c:scaling>
        <c:delete val="1"/>
        <c:axPos val="l"/>
        <c:numFmt formatCode="#,##0.0" sourceLinked="1"/>
        <c:tickLblPos val="none"/>
        <c:crossAx val="15837414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05533565778584"/>
          <c:y val="1.5082797602768316E-2"/>
          <c:w val="0.83169455629446298"/>
          <c:h val="0.79162037769089688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34925">
              <a:solidFill>
                <a:srgbClr val="566680"/>
              </a:solidFill>
            </a:ln>
          </c:spPr>
          <c:marker>
            <c:symbol val="square"/>
            <c:size val="5"/>
            <c:spPr>
              <a:solidFill>
                <a:srgbClr val="566680"/>
              </a:solidFill>
              <a:ln>
                <a:solidFill>
                  <a:srgbClr val="566680"/>
                </a:solidFill>
              </a:ln>
            </c:spPr>
          </c:marker>
          <c:dLbls>
            <c:dLbl>
              <c:idx val="0"/>
              <c:layout>
                <c:manualLayout>
                  <c:x val="-4.4072135269039817E-2"/>
                  <c:y val="-9.363196121806707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06651868618986E-2"/>
                  <c:y val="-8.61168607231299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95234100442839E-2"/>
                  <c:y val="-0.1033193987580838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4.5295458263878034E-2"/>
                  <c:y val="-7.968835220824625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5.2384843491171854E-2"/>
                  <c:y val="-7.5343678118087065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19584254186211E-2"/>
                  <c:y val="-9.900987164155845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173609282779741E-2"/>
                  <c:y val="-6.89147461456897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C01-4582-B02B-4A61C560B5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01.01.2022</c:v>
                </c:pt>
                <c:pt idx="1">
                  <c:v>01.02.2022</c:v>
                </c:pt>
                <c:pt idx="2">
                  <c:v>01.03.2022</c:v>
                </c:pt>
                <c:pt idx="3">
                  <c:v>01.04.2022</c:v>
                </c:pt>
                <c:pt idx="4">
                  <c:v>01.05.2022</c:v>
                </c:pt>
                <c:pt idx="5">
                  <c:v>01.06.2022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0</c:v>
                </c:pt>
                <c:pt idx="1">
                  <c:v>24.1</c:v>
                </c:pt>
                <c:pt idx="2">
                  <c:v>21.2</c:v>
                </c:pt>
                <c:pt idx="3">
                  <c:v>95.8</c:v>
                </c:pt>
                <c:pt idx="4">
                  <c:v>113.1</c:v>
                </c:pt>
                <c:pt idx="5">
                  <c:v>96.6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01-4582-B02B-4A61C560B50E}"/>
            </c:ext>
          </c:extLst>
        </c:ser>
        <c:dLbls/>
        <c:marker val="1"/>
        <c:axId val="158682112"/>
        <c:axId val="158683904"/>
      </c:lineChart>
      <c:catAx>
        <c:axId val="158682112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ru-RU"/>
          </a:p>
        </c:txPr>
        <c:crossAx val="158683904"/>
        <c:crosses val="autoZero"/>
        <c:auto val="1"/>
        <c:lblAlgn val="ctr"/>
        <c:lblOffset val="100"/>
      </c:catAx>
      <c:valAx>
        <c:axId val="158683904"/>
        <c:scaling>
          <c:orientation val="minMax"/>
          <c:min val="0"/>
        </c:scaling>
        <c:delete val="1"/>
        <c:axPos val="l"/>
        <c:numFmt formatCode="#,##0.0" sourceLinked="1"/>
        <c:tickLblPos val="none"/>
        <c:crossAx val="158682112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47518520270459"/>
          <c:y val="5.3620305219167656E-2"/>
          <c:w val="0.8302746364644974"/>
          <c:h val="0.75308271844848762"/>
        </c:manualLayout>
      </c:layout>
      <c:lineChart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spPr>
            <a:ln w="34925">
              <a:solidFill>
                <a:srgbClr val="566680"/>
              </a:solidFill>
            </a:ln>
          </c:spPr>
          <c:marker>
            <c:symbol val="square"/>
            <c:size val="5"/>
            <c:spPr>
              <a:solidFill>
                <a:srgbClr val="566680"/>
              </a:solidFill>
              <a:ln>
                <a:solidFill>
                  <a:srgbClr val="566680"/>
                </a:solidFill>
              </a:ln>
            </c:spPr>
          </c:marker>
          <c:dLbls>
            <c:dLbl>
              <c:idx val="0"/>
              <c:layout>
                <c:manualLayout>
                  <c:x val="-4.4072135269039817E-2"/>
                  <c:y val="-9.363196121806707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4.5306651868618986E-2"/>
                  <c:y val="-8.611686072312994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6.5195234100442839E-2"/>
                  <c:y val="-0.10331939875808381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5.9359628238802926E-2"/>
                  <c:y val="-0.11051844533158864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4"/>
              <c:layout>
                <c:manualLayout>
                  <c:x val="-7.04672817651886E-2"/>
                  <c:y val="-0.14471146435043525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5"/>
              <c:layout>
                <c:manualLayout>
                  <c:x val="-3.3719584254186211E-2"/>
                  <c:y val="-9.9009871641558458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4C01-4582-B02B-4A61C560B50E}"/>
                </c:ext>
                <c:ext xmlns:c15="http://schemas.microsoft.com/office/drawing/2012/chart" uri="{CE6537A1-D6FC-4f65-9D91-7224C49458BB}"/>
              </c:extLst>
            </c:dLbl>
            <c:dLbl>
              <c:idx val="6"/>
              <c:layout>
                <c:manualLayout>
                  <c:x val="-5.3173609282779741E-2"/>
                  <c:y val="-6.8914746145689709E-2"/>
                </c:manualLayout>
              </c:layout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6-4C01-4582-B02B-4A61C560B50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+mn-lt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01.01.2021</c:v>
                </c:pt>
                <c:pt idx="1">
                  <c:v>01.02.2021</c:v>
                </c:pt>
                <c:pt idx="2">
                  <c:v>01.03.2021</c:v>
                </c:pt>
                <c:pt idx="3">
                  <c:v>01.04.2021</c:v>
                </c:pt>
                <c:pt idx="4">
                  <c:v>01.05.2021</c:v>
                </c:pt>
                <c:pt idx="5">
                  <c:v>01.06.2021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21.8</c:v>
                </c:pt>
                <c:pt idx="1">
                  <c:v>29.1</c:v>
                </c:pt>
                <c:pt idx="2">
                  <c:v>60.5</c:v>
                </c:pt>
                <c:pt idx="3">
                  <c:v>91.3</c:v>
                </c:pt>
                <c:pt idx="4">
                  <c:v>319.60000000000002</c:v>
                </c:pt>
                <c:pt idx="5">
                  <c:v>423.5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4C01-4582-B02B-4A61C560B50E}"/>
            </c:ext>
          </c:extLst>
        </c:ser>
        <c:dLbls/>
        <c:marker val="1"/>
        <c:axId val="158621696"/>
        <c:axId val="158623232"/>
      </c:lineChart>
      <c:catAx>
        <c:axId val="158621696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sz="1200" b="0">
                <a:latin typeface="+mn-lt"/>
              </a:defRPr>
            </a:pPr>
            <a:endParaRPr lang="ru-RU"/>
          </a:p>
        </c:txPr>
        <c:crossAx val="158623232"/>
        <c:crosses val="autoZero"/>
        <c:auto val="1"/>
        <c:lblAlgn val="ctr"/>
        <c:lblOffset val="100"/>
      </c:catAx>
      <c:valAx>
        <c:axId val="158623232"/>
        <c:scaling>
          <c:orientation val="minMax"/>
          <c:min val="0"/>
        </c:scaling>
        <c:delete val="1"/>
        <c:axPos val="l"/>
        <c:numFmt formatCode="#,##0.0" sourceLinked="1"/>
        <c:tickLblPos val="none"/>
        <c:crossAx val="15862169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  <c:userShapes r:id="rId3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accent4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800" dirty="0"/>
              <a:t>Число работников государственных медицинских организаций</a:t>
            </a:r>
          </a:p>
        </c:rich>
      </c:tx>
      <c:layout>
        <c:manualLayout>
          <c:xMode val="edge"/>
          <c:yMode val="edge"/>
          <c:x val="8.2495595584798492E-2"/>
          <c:y val="3.9349754248748592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32106299212598438"/>
          <c:y val="0.16439140397349103"/>
          <c:w val="0.33056652696638739"/>
          <c:h val="0.7444413407421779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Число работников государственных медицинских организаций</c:v>
                </c:pt>
              </c:strCache>
            </c:strRef>
          </c:tx>
          <c:dPt>
            <c:idx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833-4342-AE0C-1D01F3E81FFA}"/>
              </c:ext>
            </c:extLst>
          </c:dPt>
          <c:dPt>
            <c:idx val="1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833-4342-AE0C-1D01F3E81FFA}"/>
              </c:ext>
            </c:extLst>
          </c:dPt>
          <c:dLbls>
            <c:dLbl>
              <c:idx val="0"/>
              <c:layout>
                <c:manualLayout>
                  <c:x val="-0.11962365591397853"/>
                  <c:y val="0.175560442032878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833-4342-AE0C-1D01F3E81FFA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11962365591397853"/>
                  <c:y val="-0.33598636320085368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Val val="1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833-4342-AE0C-1D01F3E81FFA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accent4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врачи</c:v>
                </c:pt>
                <c:pt idx="1">
                  <c:v>средний медицинский персонал</c:v>
                </c:pt>
              </c:strCache>
            </c:strRef>
          </c:cat>
          <c:val>
            <c:numRef>
              <c:f>Лист1!$B$2:$B$3</c:f>
              <c:numCache>
                <c:formatCode>#,##0</c:formatCode>
                <c:ptCount val="2"/>
                <c:pt idx="0">
                  <c:v>4145</c:v>
                </c:pt>
                <c:pt idx="1">
                  <c:v>9508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E833-4342-AE0C-1D01F3E81FFA}"/>
            </c:ext>
          </c:extLst>
        </c:ser>
        <c:dLbls>
          <c:showVal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zero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600">
          <a:solidFill>
            <a:schemeClr val="accent4">
              <a:lumMod val="75000"/>
            </a:schemeClr>
          </a:solidFill>
        </a:defRPr>
      </a:pPr>
      <a:endParaRPr lang="ru-RU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0.06291</cdr:y>
    </cdr:from>
    <cdr:to>
      <cdr:x>0.28713</cdr:x>
      <cdr:y>0.27957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0" y="116174"/>
          <a:ext cx="1812365" cy="40011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rgbClr val="566680"/>
              </a:solidFill>
            </a:rPr>
            <a:t>202</a:t>
          </a:r>
          <a:r>
            <a:rPr lang="ru-RU" sz="2000" b="1" dirty="0" smtClean="0">
              <a:solidFill>
                <a:srgbClr val="566680"/>
              </a:solidFill>
            </a:rPr>
            <a:t>3 год</a:t>
          </a:r>
          <a:endParaRPr lang="ru-RU" sz="2000" b="1" dirty="0">
            <a:solidFill>
              <a:srgbClr val="56668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0.01062</cdr:x>
      <cdr:y>0.11078</cdr:y>
    </cdr:from>
    <cdr:to>
      <cdr:x>0.28959</cdr:x>
      <cdr:y>0.3536</cdr:y>
    </cdr:to>
    <cdr:sp macro="" textlink="">
      <cdr:nvSpPr>
        <cdr:cNvPr id="2" name="TextBox 5"/>
        <cdr:cNvSpPr txBox="1"/>
      </cdr:nvSpPr>
      <cdr:spPr>
        <a:xfrm xmlns:a="http://schemas.openxmlformats.org/drawingml/2006/main">
          <a:off x="69289" y="182539"/>
          <a:ext cx="1819325" cy="400103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2000" b="1" dirty="0" smtClean="0">
              <a:solidFill>
                <a:srgbClr val="566680"/>
              </a:solidFill>
            </a:rPr>
            <a:t>202</a:t>
          </a:r>
          <a:r>
            <a:rPr lang="ru-RU" sz="2000" b="1" dirty="0" smtClean="0">
              <a:solidFill>
                <a:srgbClr val="566680"/>
              </a:solidFill>
            </a:rPr>
            <a:t>1 год</a:t>
          </a:r>
          <a:endParaRPr lang="ru-RU" sz="2000" b="1" dirty="0">
            <a:solidFill>
              <a:srgbClr val="56668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0.31513</cdr:x>
      <cdr:y>0.31458</cdr:y>
    </cdr:from>
    <cdr:to>
      <cdr:x>0.35899</cdr:x>
      <cdr:y>0.37722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745704" y="1449765"/>
          <a:ext cx="382151" cy="2886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0.33992</cdr:x>
      <cdr:y>0.19324</cdr:y>
    </cdr:from>
    <cdr:to>
      <cdr:x>0.40132</cdr:x>
      <cdr:y>0.24496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1728" y="890561"/>
          <a:ext cx="534976" cy="2383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0.67876</cdr:x>
      <cdr:y>0.22549</cdr:y>
    </cdr:from>
    <cdr:to>
      <cdr:x>0.72961</cdr:x>
      <cdr:y>0.27118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5914056" y="1039176"/>
          <a:ext cx="443054" cy="2105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0.75207</cdr:x>
      <cdr:y>0.21709</cdr:y>
    </cdr:from>
    <cdr:to>
      <cdr:x>0.79339</cdr:x>
      <cdr:y>0.26379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6552728" y="1000451"/>
          <a:ext cx="360040" cy="21520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  <cdr:relSizeAnchor xmlns:cdr="http://schemas.openxmlformats.org/drawingml/2006/chartDrawing">
    <cdr:from>
      <cdr:x>0.7862</cdr:x>
      <cdr:y>0.11321</cdr:y>
    </cdr:from>
    <cdr:to>
      <cdr:x>0.83578</cdr:x>
      <cdr:y>0.16998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850160" y="521711"/>
          <a:ext cx="431989" cy="26162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b="1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38CA73D2-F3CA-417F-96AA-DDFB22755D7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60" cy="497520"/>
          </a:xfrm>
          <a:prstGeom prst="rect">
            <a:avLst/>
          </a:prstGeom>
        </p:spPr>
        <p:txBody>
          <a:bodyPr vert="horz" lIns="90964" tIns="45483" rIns="90964" bIns="45483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CF09ED8-D81A-45C6-8DBF-A715C632436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60" cy="497520"/>
          </a:xfrm>
          <a:prstGeom prst="rect">
            <a:avLst/>
          </a:prstGeom>
        </p:spPr>
        <p:txBody>
          <a:bodyPr vert="horz" lIns="90964" tIns="45483" rIns="90964" bIns="45483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554562-AE21-4D2C-9DB0-F265D2F8400D}" type="datetimeFigureOut">
              <a:rPr lang="ru-RU"/>
              <a:pPr>
                <a:defRPr/>
              </a:pPr>
              <a:t>15.06.2023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F4B66AC-C9FA-4629-9D74-DC1605C84BF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60" cy="497520"/>
          </a:xfrm>
          <a:prstGeom prst="rect">
            <a:avLst/>
          </a:prstGeom>
        </p:spPr>
        <p:txBody>
          <a:bodyPr vert="horz" lIns="90964" tIns="45483" rIns="90964" bIns="45483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72C4402-7C5A-4B56-BBC6-3101286E05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5" y="9430705"/>
            <a:ext cx="2945660" cy="497520"/>
          </a:xfrm>
          <a:prstGeom prst="rect">
            <a:avLst/>
          </a:prstGeom>
        </p:spPr>
        <p:txBody>
          <a:bodyPr vert="horz" wrap="square" lIns="90964" tIns="45483" rIns="90964" bIns="45483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B223D9B-34B1-4A75-909D-E6494FB39EFE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="" xmlns:a16="http://schemas.microsoft.com/office/drawing/2014/main" id="{06A840A2-A77E-45E6-B382-7C639675623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45660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64" tIns="45483" rIns="90964" bIns="45483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099" name="Rectangle 3">
            <a:extLst>
              <a:ext uri="{FF2B5EF4-FFF2-40B4-BE49-F238E27FC236}">
                <a16:creationId xmlns="" xmlns:a16="http://schemas.microsoft.com/office/drawing/2014/main" id="{ED67D700-5370-47DD-969E-6A5C00309619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5" y="1"/>
            <a:ext cx="2945660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64" tIns="45483" rIns="90964" bIns="45483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12292" name="Rectangle 4">
            <a:extLst>
              <a:ext uri="{FF2B5EF4-FFF2-40B4-BE49-F238E27FC236}">
                <a16:creationId xmlns="" xmlns:a16="http://schemas.microsoft.com/office/drawing/2014/main" id="{39F59D88-9AC8-42CF-9EEA-65BC4F0B154C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16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="" xmlns:a16="http://schemas.microsoft.com/office/drawing/2014/main" id="{F5396089-DD66-42B0-ACD4-A46E22D96ABA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353"/>
            <a:ext cx="5438140" cy="446817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64" tIns="45483" rIns="90964" bIns="4548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/>
              <a:t>Образец текста</a:t>
            </a:r>
          </a:p>
          <a:p>
            <a:pPr lvl="1"/>
            <a:r>
              <a:rPr lang="ru-RU" altLang="ru-RU" noProof="0"/>
              <a:t>Второй уровень</a:t>
            </a:r>
          </a:p>
          <a:p>
            <a:pPr lvl="2"/>
            <a:r>
              <a:rPr lang="ru-RU" altLang="ru-RU" noProof="0"/>
              <a:t>Третий уровень</a:t>
            </a:r>
          </a:p>
          <a:p>
            <a:pPr lvl="3"/>
            <a:r>
              <a:rPr lang="ru-RU" altLang="ru-RU" noProof="0"/>
              <a:t>Четвертый уровень</a:t>
            </a:r>
          </a:p>
          <a:p>
            <a:pPr lvl="4"/>
            <a:r>
              <a:rPr lang="ru-RU" altLang="ru-RU" noProof="0"/>
              <a:t>Пятый уровень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="" xmlns:a16="http://schemas.microsoft.com/office/drawing/2014/main" id="{B0CB5C5B-442E-4AEC-836F-D88B38729A3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706"/>
            <a:ext cx="2945660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64" tIns="45483" rIns="90964" bIns="45483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103" name="Rectangle 7">
            <a:extLst>
              <a:ext uri="{FF2B5EF4-FFF2-40B4-BE49-F238E27FC236}">
                <a16:creationId xmlns="" xmlns:a16="http://schemas.microsoft.com/office/drawing/2014/main" id="{E8DD691E-59B6-485A-8673-919A744D91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5" y="9430706"/>
            <a:ext cx="2945660" cy="495936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964" tIns="45483" rIns="90964" bIns="45483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C0EC8F8-D950-423A-8C51-B2698CB08107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9826534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="" xmlns:a16="http://schemas.microsoft.com/office/drawing/2014/main" id="{CFC53B05-05BA-49C8-89BC-05876FB67CA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>
            <a:extLst>
              <a:ext uri="{FF2B5EF4-FFF2-40B4-BE49-F238E27FC236}">
                <a16:creationId xmlns="" xmlns:a16="http://schemas.microsoft.com/office/drawing/2014/main" id="{9980929B-3FB4-402A-8C5F-531EB73055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9988906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9063" y="355600"/>
            <a:ext cx="6604000" cy="37163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589424" y="4166031"/>
            <a:ext cx="5984286" cy="5177125"/>
          </a:xfrm>
        </p:spPr>
        <p:txBody>
          <a:bodyPr>
            <a:noAutofit/>
          </a:bodyPr>
          <a:lstStyle/>
          <a:p>
            <a:pPr indent="456294" algn="just">
              <a:lnSpc>
                <a:spcPct val="102000"/>
              </a:lnSpc>
              <a:spcBef>
                <a:spcPts val="0"/>
              </a:spcBef>
              <a:spcAft>
                <a:spcPts val="0"/>
              </a:spcAft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AFE889-8A20-4433-B3BE-38C50EF802D3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937073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z="9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12846">
              <a:defRPr/>
            </a:pPr>
            <a:fld id="{2D6C002E-FEA9-4CB3-9E15-D05B96FA3140}" type="slidenum">
              <a:rPr lang="ru-RU">
                <a:solidFill>
                  <a:prstClr val="black"/>
                </a:solidFill>
                <a:latin typeface="Calibri"/>
              </a:rPr>
              <a:pPr defTabSz="912846">
                <a:defRPr/>
              </a:pPr>
              <a:t>11</a:t>
            </a:fld>
            <a:endParaRPr lang="ru-RU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87003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12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7130964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>
            <a:extLst>
              <a:ext uri="{FF2B5EF4-FFF2-40B4-BE49-F238E27FC236}">
                <a16:creationId xmlns="" xmlns:a16="http://schemas.microsoft.com/office/drawing/2014/main" id="{052E770C-4988-44BD-AE4A-7F9D11C9653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Заметки 2">
            <a:extLst>
              <a:ext uri="{FF2B5EF4-FFF2-40B4-BE49-F238E27FC236}">
                <a16:creationId xmlns="" xmlns:a16="http://schemas.microsoft.com/office/drawing/2014/main" id="{642DB8FB-1C1C-4589-8DF1-B9F044F5D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/>
          </a:p>
        </p:txBody>
      </p:sp>
      <p:sp>
        <p:nvSpPr>
          <p:cNvPr id="43012" name="Номер слайда 3">
            <a:extLst>
              <a:ext uri="{FF2B5EF4-FFF2-40B4-BE49-F238E27FC236}">
                <a16:creationId xmlns="" xmlns:a16="http://schemas.microsoft.com/office/drawing/2014/main" id="{0D16A5D5-68EA-4DBF-9800-368A4847A3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39120" indent="-284277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37107" indent="-2274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591950" indent="-2274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46793" indent="-227421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01636" indent="-2274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56478" indent="-2274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11322" indent="-2274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66164" indent="-227421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D8949E2-5B29-4CD7-855F-C8F7508AD64A}" type="slidenum">
              <a:rPr lang="ru-RU" altLang="ru-RU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alt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16589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03213" y="211138"/>
            <a:ext cx="6119812" cy="34432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3739976"/>
            <a:ext cx="6264696" cy="5904656"/>
          </a:xfrm>
        </p:spPr>
        <p:txBody>
          <a:bodyPr>
            <a:noAutofit/>
          </a:bodyPr>
          <a:lstStyle/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Объемы медицинской помощи, оказываемой в амбулаторных условиях,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по состоянию на 01.01.2023 в целом по территориальной программе ОМС выполнены по посещениям с иными целями на 104,9% (2 824 391 посещение);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по профилактическим медицинским осмотрам – на 69,9% (209 382 комплексных посещений), по проведению диспансеризации – на 66,6% (192 836 комплексных посещений, из них по углубленной диспансеризации – 36 444 комплексных посещений); по медицинской помощи, оказываемой в неотложной форме –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на 99,7% (645 967 посещений); по обращениям в связи с заболеваниями –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на 104,5% (1 942 083 обращения).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При этом в разрезе медицинских организаций отмечается </a:t>
            </a:r>
            <a:b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как перевыполнение, так и недовыполнение установленных на 2022 год объемов медицинской помощи, оказываемой в амбулаторных условиях.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Так, по посещениям с иными целями менее чем на 100% выполнили объемы медицинской помощи 31 медицинская организация, более 100% – 57 медицинских организаций.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По профилактическим медицинским осмотрам объемы медицинской помощи в разрезе медицинских организаций выполнены от 0% до 100,3%.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По числу посещений в рамках диспансеризаций выполнены объемы медицинской помощи менее чем на 100% в 37 медицинских организациях, более чем на 100% – в 2 медицинских организациях. 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Невысокое выполнение за 2022 год объемов медицинской помощи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 проведению диспансеризации обусловлено, в том числе неблагоприятной эпидемиологической обстановкой на территории Архангельской области в части заболеваний новой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инфекцией и введением до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04.03.2022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 связи с данными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обстоятельствами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временных ограничений оказания плановой медицинской помощи, в том числе проведения профилактических медицинских осмотров и диспансеризации взрослого населения, за исключением углубленной диспансеризации граждан, перенесших новую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коронавирусную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инфекцию, </a:t>
            </a:r>
            <a:br>
              <a:rPr lang="ru-RU" sz="12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и вакцинопрофилактики, что повлияло на обращаемость граждан в медицинские организации для прохождения диспансеризации.</a:t>
            </a:r>
          </a:p>
          <a:p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Кроме того, постановлением Главного государственного санитарного врача по Архангельской области от 12.12.2022 № 12 был вновь введен комплекс карантинно-ограничительных мероприятий на период заболеваемости гриппом и ОРВИ в Архангельской области с 13.12.2022. 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объемов медицинской помощи в амбулаторных условиях, оказываемой в неотложной форме, составило 99,7%. Из 58 медицинских организаций, которым установлено задание по данному виду медицинской помощи, 34 медицинские организации выполнили задание менее чем на 100%. Более чем на 100% выполнены объемы 24 медицинскими организациями.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Выполнение объемов медицинской помощи в амбулаторных условиях, оказываемой по обращениям в связи с заболеваниями, составило 104,5%. При этом из 91 медицинской организации, которым установлено задание по данному виду медицинской помощи, 19 медицинских организаций выполнили его менее чем на 100%; 72 медицинские организации выполнили объемы более чем на 100%.</a:t>
            </a:r>
          </a:p>
          <a:p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     В 2023 впервые был утвержден норматив обращения (</a:t>
            </a:r>
            <a:r>
              <a:rPr lang="ru-RU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комплексного посещения)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по заболеванию при оказании медицинской помощи в амбулаторных условиях по профилю «медицинская реабилитация» в расчете на 1 застрахованное лицо,</a:t>
            </a:r>
            <a:r>
              <a:rPr lang="ru-RU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 что потребовало разработку на региональном уровне нормативно-правовых документов, регламентирующих объем услуг, входящих в программу медицинской реабилитации по заболеваниям соответствующего профиля, необходимых для формирования и оплаты обращения в амбулаторных условиях, а также организацию дополнительного обучения врачей по физической и реабилитационной медицине, а также врачей по медицинской реабилитации, входящих в состав </a:t>
            </a:r>
            <a:r>
              <a:rPr lang="ru-RU" sz="120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мультидисциплинарных</a:t>
            </a:r>
            <a:r>
              <a:rPr lang="ru-RU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 реабилитационных команд в амбулаторном звене . Принятые меры позволили во втором полугодии 2022 года обеспечить формирование счетов и реестров счетов на оплату медицинской помощи, оказанной по профилю «медицинская реабилитация» в амбулаторных условиях. Введение в медицинских организациях временных ограничений по оказанию плановой медицинской помощи в </a:t>
            </a:r>
            <a:r>
              <a:rPr lang="en-US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 квартале 2022 года в связи с заболеваемостью новой </a:t>
            </a:r>
            <a:r>
              <a:rPr lang="ru-RU" sz="1200" baseline="0" dirty="0" err="1" smtClean="0">
                <a:effectLst/>
                <a:latin typeface="Times New Roman" pitchFamily="18" charset="0"/>
                <a:cs typeface="Times New Roman" pitchFamily="18" charset="0"/>
              </a:rPr>
              <a:t>коронавирусной</a:t>
            </a:r>
            <a:r>
              <a:rPr lang="ru-RU" sz="1200" baseline="0" dirty="0" smtClean="0">
                <a:effectLst/>
                <a:latin typeface="Times New Roman" pitchFamily="18" charset="0"/>
                <a:cs typeface="Times New Roman" pitchFamily="18" charset="0"/>
              </a:rPr>
              <a:t> инфекцией (COVID-19) и привлечение медицинских работников первичного звена для оказания медицинской помощи пациентам с COVID-19 также повлияло на выполнение не в полной мере объемов </a:t>
            </a:r>
            <a:r>
              <a:rPr lang="ru-RU" sz="1200" dirty="0" smtClean="0">
                <a:effectLst/>
                <a:latin typeface="Times New Roman" pitchFamily="18" charset="0"/>
                <a:cs typeface="Times New Roman" pitchFamily="18" charset="0"/>
              </a:rPr>
              <a:t>медицинской помощи в амбулаторных условиях по профилю «медицинская реабилитация».</a:t>
            </a:r>
            <a:endParaRPr lang="ru-RU" sz="1200" baseline="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effectLst/>
              <a:latin typeface="Times New Roman" pitchFamily="18" charset="0"/>
              <a:cs typeface="Times New Roman" pitchFamily="18" charset="0"/>
            </a:endParaRPr>
          </a:p>
          <a:p>
            <a:endParaRPr lang="ru-RU" sz="900" dirty="0" smtClean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2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347886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111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02493" y="4182398"/>
            <a:ext cx="6192688" cy="539022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effectLst/>
              </a:rPr>
              <a:t>По итогам работы за 2022 год выполнение объемов по проведению отдельных диагностических (лабораторных) исследований составило:</a:t>
            </a:r>
          </a:p>
          <a:p>
            <a:pPr algn="just"/>
            <a:r>
              <a:rPr lang="ru-RU" dirty="0" smtClean="0">
                <a:effectLst/>
              </a:rPr>
              <a:t>методом компьютерной томографии – 98,5%; менее чем на 100% выполнены объемы у 17 медицинских организаций, более чем на 100% - у двух медицинских организаций; </a:t>
            </a:r>
          </a:p>
          <a:p>
            <a:pPr algn="just"/>
            <a:r>
              <a:rPr lang="ru-RU" dirty="0" smtClean="0">
                <a:effectLst/>
              </a:rPr>
              <a:t>методом </a:t>
            </a:r>
            <a:r>
              <a:rPr lang="ru-RU" dirty="0" err="1" smtClean="0">
                <a:effectLst/>
              </a:rPr>
              <a:t>магнитно</a:t>
            </a:r>
            <a:r>
              <a:rPr lang="ru-RU" dirty="0" smtClean="0">
                <a:effectLst/>
              </a:rPr>
              <a:t> - резонансной томографии – 98,2%; менее чем на 100% выполнены объемы у 7 медицинских организаций, более чем на 100% - у двух медицинских организаций; </a:t>
            </a:r>
          </a:p>
          <a:p>
            <a:pPr algn="just"/>
            <a:r>
              <a:rPr lang="ru-RU" dirty="0" smtClean="0">
                <a:effectLst/>
              </a:rPr>
              <a:t>по ультразвуковым исследованиям сердечно - сосудистой системы – 100,2%, объемы установлены 40 медицинским организациям, из них 8 медицинских организаций выполнили объемы менее чем на 100%, а 32 медицинские организации более, чем на 100%;</a:t>
            </a:r>
          </a:p>
          <a:p>
            <a:pPr algn="just"/>
            <a:r>
              <a:rPr lang="ru-RU" dirty="0" smtClean="0">
                <a:effectLst/>
              </a:rPr>
              <a:t>по эндоскопическим диагностическим исследованиям – 97,0%, объемы установлены 36 медицинским организациям. Менее чем на 100% выполнили объемы 28 медицинских организаций, 8 медицинских организаций – более чем на 100%;</a:t>
            </a:r>
          </a:p>
          <a:p>
            <a:pPr algn="just"/>
            <a:r>
              <a:rPr lang="ru-RU" dirty="0" smtClean="0">
                <a:effectLst/>
              </a:rPr>
              <a:t>по патолого-анатомическим исследованиям </a:t>
            </a:r>
            <a:r>
              <a:rPr lang="ru-RU" dirty="0" err="1" smtClean="0">
                <a:effectLst/>
              </a:rPr>
              <a:t>биопсийного</a:t>
            </a:r>
            <a:r>
              <a:rPr lang="ru-RU" dirty="0" smtClean="0">
                <a:effectLst/>
              </a:rPr>
              <a:t> (операционного) материала с целью диагностики онкологических заболеваний и подбора противоопухолевой лекарственной терапии – 96,4%, объемы установлены 5 медицинским организациям. Менее чем на 100% выполнила объемы одна медицинская организация;</a:t>
            </a:r>
          </a:p>
          <a:p>
            <a:pPr algn="just"/>
            <a:r>
              <a:rPr lang="ru-RU" dirty="0" smtClean="0">
                <a:effectLst/>
              </a:rPr>
              <a:t>по молекулярно-генетическим исследованиям с целью диагностики онкологических заболеваний – 87,1%.</a:t>
            </a:r>
            <a:r>
              <a:rPr lang="ru-RU" dirty="0"/>
              <a:t> </a:t>
            </a:r>
            <a:r>
              <a:rPr lang="ru-RU" dirty="0" smtClean="0">
                <a:effectLst/>
              </a:rPr>
              <a:t>Данные исследования преимущественно выполняются медицинскими организациями других субъектов Российской Федерации (в рамках межтерриториальных расчетов); </a:t>
            </a:r>
          </a:p>
          <a:p>
            <a:pPr algn="just"/>
            <a:r>
              <a:rPr lang="ru-RU" dirty="0" smtClean="0">
                <a:effectLst/>
              </a:rPr>
              <a:t>по тестированию на выявление новой </a:t>
            </a:r>
            <a:r>
              <a:rPr lang="ru-RU" dirty="0" err="1" smtClean="0">
                <a:effectLst/>
              </a:rPr>
              <a:t>коронавирусной</a:t>
            </a:r>
            <a:r>
              <a:rPr lang="ru-RU" dirty="0" smtClean="0">
                <a:effectLst/>
              </a:rPr>
              <a:t> инфекции (</a:t>
            </a:r>
            <a:r>
              <a:rPr lang="en-US" dirty="0" smtClean="0">
                <a:effectLst/>
              </a:rPr>
              <a:t>COVID</a:t>
            </a:r>
            <a:r>
              <a:rPr lang="ru-RU" dirty="0" smtClean="0">
                <a:effectLst/>
              </a:rPr>
              <a:t>-19) – 94,3%.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3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549595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8938" y="211138"/>
            <a:ext cx="6026150" cy="3390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3811984"/>
            <a:ext cx="6185238" cy="5328592"/>
          </a:xfrm>
        </p:spPr>
        <p:txBody>
          <a:bodyPr>
            <a:normAutofit/>
          </a:bodyPr>
          <a:lstStyle/>
          <a:p>
            <a:pPr algn="just" defTabSz="912846"/>
            <a:r>
              <a:rPr lang="ru-RU" sz="1400" dirty="0"/>
              <a:t>Исполнение объемов медицинской помощи, оказываемой в стационарных условиях, по итогам 2022 года составило 100,7%, в том числе</a:t>
            </a:r>
            <a:br>
              <a:rPr lang="ru-RU" sz="1400" dirty="0"/>
            </a:br>
            <a:r>
              <a:rPr lang="ru-RU" sz="1400" dirty="0"/>
              <a:t>по профилю «медицинская реабилитация» – 98,1%, по профилю «онкология» – 109,8%.</a:t>
            </a:r>
          </a:p>
          <a:p>
            <a:pPr algn="just"/>
            <a:r>
              <a:rPr lang="ru-RU" sz="1400" dirty="0" smtClean="0">
                <a:effectLst/>
              </a:rPr>
              <a:t>Объемы медицинской помощи, оказываемой в условиях дневного стационара, в целом по территориальной программе ОМС выполнены на 82,8%.</a:t>
            </a:r>
          </a:p>
          <a:p>
            <a:pPr algn="just"/>
            <a:r>
              <a:rPr lang="ru-RU" sz="1400" dirty="0" smtClean="0">
                <a:effectLst/>
              </a:rPr>
              <a:t>Объемы медицинской помощи в условиях дневного стационара менее чем на 100% выполнили 53 медицинские организации; более чем на 100% – </a:t>
            </a:r>
            <a:br>
              <a:rPr lang="ru-RU" sz="1400" dirty="0" smtClean="0">
                <a:effectLst/>
              </a:rPr>
            </a:br>
            <a:r>
              <a:rPr lang="ru-RU" sz="1400" dirty="0" smtClean="0">
                <a:effectLst/>
              </a:rPr>
              <a:t>9 медицинских организаций. </a:t>
            </a:r>
          </a:p>
          <a:p>
            <a:pPr algn="just" defTabSz="912846"/>
            <a:r>
              <a:rPr lang="ru-RU" sz="1400" dirty="0"/>
              <a:t>Выполнение объемов скорой медицинской помощи вне медицинской организации, включая медицинскую эвакуацию, в рамках территориальной программы ОМС составило 100,8%, в разрезе медицинских организаций – от 58,8% до 124,9%. </a:t>
            </a:r>
          </a:p>
          <a:p>
            <a:pPr algn="just" defTabSz="912846"/>
            <a:r>
              <a:rPr lang="ru-RU" sz="1400" dirty="0"/>
              <a:t>Исполнение территориальной программы ОМС за 2022 год в части стоимости составило 99,8% от запланированного объема. </a:t>
            </a:r>
          </a:p>
          <a:p>
            <a:pPr algn="just" defTabSz="912846"/>
            <a:endParaRPr lang="ru-RU" sz="1400" dirty="0"/>
          </a:p>
          <a:p>
            <a:pPr algn="just"/>
            <a:endParaRPr lang="ru-RU" sz="1400" dirty="0" smtClean="0">
              <a:effectLst/>
            </a:endParaRP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4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635927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34950" y="284163"/>
            <a:ext cx="6334125" cy="3562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5669" y="3956000"/>
            <a:ext cx="6332687" cy="5760640"/>
          </a:xfrm>
        </p:spPr>
        <p:txBody>
          <a:bodyPr>
            <a:normAutofit fontScale="92500" lnSpcReduction="10000"/>
          </a:bodyPr>
          <a:lstStyle/>
          <a:p>
            <a:pPr defTabSz="912846"/>
            <a:r>
              <a:rPr lang="ru-RU" dirty="0"/>
              <a:t>       Следует отметить, что с целью обеспечения реальной потребности застрахованных лиц в оказании медицинской помощи в территориальную программу ОМС в течение 2022 года вносились изменения в нормативы объемов медицинской помощи в амбулаторных и в условиях дневного стационара. </a:t>
            </a:r>
          </a:p>
          <a:p>
            <a:pPr defTabSz="912846"/>
            <a:r>
              <a:rPr lang="ru-RU" dirty="0"/>
              <a:t>На слайде представлена динамика изменения объемов медицинской помощи по программе ОМС.</a:t>
            </a:r>
          </a:p>
          <a:p>
            <a:pPr defTabSz="912846"/>
            <a:r>
              <a:rPr lang="ru-RU" dirty="0"/>
              <a:t>      Кроме того, изменение плановых показателей, распределенных решением Комиссии, обусловлено предоставлением бюджету ТФОМС АО межбюджетного трансферта из бюджета ФОМС на дополнительное финансовое обеспечение медицинской помощи, оказанной лицам, застрахованным по ОМС, в том числе с заболеванием и (или) подозрением на заболевание COVID-19, в размере 496,8 млн. рублей в соответствии с распоряжением Правительства Российской Федерации от 07.04.2022 № 789-р.</a:t>
            </a:r>
          </a:p>
          <a:p>
            <a:pPr defTabSz="912846"/>
            <a:r>
              <a:rPr lang="ru-RU" dirty="0"/>
              <a:t>Указанные средства были распределены между медицинскими организациями и направлены на оплату счетов за медицинскую помощь в условиях круглосуточного стационара лицам с заболеванием и (или) подозрением на заболевание COVID-19:</a:t>
            </a:r>
          </a:p>
          <a:p>
            <a:pPr defTabSz="912846"/>
            <a:r>
              <a:rPr lang="ru-RU" dirty="0"/>
              <a:t>- оказанную в 2021 году в размере 322,3 млн. рублей (2 386 случаев госпитализации). Ранее данные счета были не оплачены (частично оплачены) в связи с превышением установленных Комиссией объемов предоставления и (или) финансового обеспечения медицинской помощи;</a:t>
            </a:r>
          </a:p>
          <a:p>
            <a:pPr marL="171159" indent="-171159" defTabSz="912846">
              <a:buFontTx/>
              <a:buChar char="-"/>
            </a:pPr>
            <a:r>
              <a:rPr lang="ru-RU" dirty="0"/>
              <a:t>оказываемую в 2022 году в размере 174,5 млн. рублей (1 663 случая госпитализации). </a:t>
            </a:r>
          </a:p>
          <a:p>
            <a:pPr defTabSz="912846"/>
            <a:r>
              <a:rPr lang="ru-RU" dirty="0"/>
              <a:t>    Также следует отметить, что законом Архангельской области от 31.10.2022 № 632-38-ОЗ «О внесении изменений в областной закон «О бюджете ТФОМС АО на 2022 год» из областного бюджета бюджету ТФОМС АО был предоставлен межбюджетный трансферт в размере 786 203, 9 тыс. рублей на дополнительное финансовое обеспечение:</a:t>
            </a:r>
          </a:p>
          <a:p>
            <a:pPr defTabSz="912846"/>
            <a:r>
              <a:rPr lang="ru-RU" dirty="0"/>
              <a:t>- фельдшерских, фельдшерско-акушерских пунктов, обслуживающих до 100 жителей, и фельдшерских, фельдшерско-акушерских пунктов, обслуживающих от 100 до 900 жителей (в случае несоответствия их требованиям положения об организации первичной медико-санитарной помощи взрослому населению, утвержденного Министерством здравоохранения Российской Федерации), и первичной медико-санитарной помощи, оплачиваемой по </a:t>
            </a:r>
            <a:r>
              <a:rPr lang="ru-RU" dirty="0" err="1"/>
              <a:t>подушевому</a:t>
            </a:r>
            <a:r>
              <a:rPr lang="ru-RU" dirty="0"/>
              <a:t> нормативу финансирования в размере 462 363,6 тыс. рублей;</a:t>
            </a:r>
          </a:p>
          <a:p>
            <a:pPr defTabSz="912846"/>
            <a:r>
              <a:rPr lang="ru-RU" dirty="0"/>
              <a:t>- медицинской помощи, оказываемой в условиях круглосуточного стационара по оставшимся неоплаченными счетам за 2021 год - в размере 323,8 млн. рублей.</a:t>
            </a:r>
          </a:p>
          <a:p>
            <a:pPr defTabSz="912846"/>
            <a:r>
              <a:rPr lang="ru-RU" dirty="0"/>
              <a:t>Динамика изменения объемов медицинской помощи по программе ОМС представлена на слайде.</a:t>
            </a:r>
          </a:p>
          <a:p>
            <a:pPr defTabSz="912846"/>
            <a:endParaRPr lang="ru-RU" dirty="0"/>
          </a:p>
          <a:p>
            <a:pPr defTabSz="912846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5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2740922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283592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230485" y="4316040"/>
            <a:ext cx="6264696" cy="5328592"/>
          </a:xfrm>
        </p:spPr>
        <p:txBody>
          <a:bodyPr>
            <a:normAutofit/>
          </a:bodyPr>
          <a:lstStyle/>
          <a:p>
            <a:r>
              <a:rPr lang="ru-RU" dirty="0"/>
              <a:t>    Следует отметить, что объемы оказанной в 2022 году медицинской помощи и ее финансового обеспечения превысили установленные территориальной программой ОМС на 139,8 млн. рублей, из них: в условиях круглосуточного стационара – 69,3 млн. рублей, в условиях дневного стационара – 4,2 млн. рублей, в амбулаторных условиях – 66,3 млн. рублей. </a:t>
            </a:r>
          </a:p>
          <a:p>
            <a:r>
              <a:rPr lang="ru-RU" dirty="0"/>
              <a:t>    В январе 2023 года объемы медицинской помощи, превысившие установленные Территориальной программой ОМС в части круглосуточного и дневного стационара в полном объеме и частично по обращениям по заболеванию были приняты к оплате в рамках объемов и стоимости Территориальной программы ОМС на 2023 год.</a:t>
            </a:r>
            <a:endParaRPr lang="ru-RU" dirty="0" smtClean="0">
              <a:effectLst/>
            </a:endParaRPr>
          </a:p>
          <a:p>
            <a:r>
              <a:rPr lang="ru-RU" dirty="0"/>
              <a:t>    Таким образом, стоимость не принятой к оплате медицинской помощи, оказанной в 2022 году, составляет 63,5 млн. рублей, из них: по посещениям </a:t>
            </a:r>
            <a:r>
              <a:rPr lang="ru-RU" dirty="0" smtClean="0"/>
              <a:t>с </a:t>
            </a:r>
            <a:r>
              <a:rPr lang="ru-RU" dirty="0"/>
              <a:t>профилактическими и иными целями 12,5 млн. рублей, по обращениям по заболеваниям 26,1 млн. рублей, по посещениям в неотложной форме 24,9 млн. рублей. При этом 78% от суммы отказов приходится на ГМО АО. </a:t>
            </a:r>
          </a:p>
          <a:p>
            <a:r>
              <a:rPr lang="ru-RU" dirty="0"/>
              <a:t>    Источник финансового обеспечения в целях проведения окончательного расчета за 2022 год до настоящего времени не определен. </a:t>
            </a:r>
          </a:p>
          <a:p>
            <a:endParaRPr lang="ru-RU" dirty="0" smtClean="0">
              <a:effectLst/>
            </a:endParaRPr>
          </a:p>
          <a:p>
            <a:pPr defTabSz="912846"/>
            <a:endParaRPr lang="ru-RU" dirty="0"/>
          </a:p>
          <a:p>
            <a:pPr defTabSz="912846"/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6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1392029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49263" y="500063"/>
            <a:ext cx="5905500" cy="3321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На слайде представлены показатели выполнения объемов и финансирования медицинской помощи по видам и условиям её оказания за счет средств бюджета Архангельской области в 2022 году. </a:t>
            </a:r>
          </a:p>
          <a:p>
            <a:pPr defTabSz="912846"/>
            <a:r>
              <a:rPr lang="ru-RU" sz="1400" dirty="0"/>
              <a:t>Исполнение территориальной программы за 2022 год в части областного бюджета составило 100 % от запланированного объема. </a:t>
            </a:r>
          </a:p>
          <a:p>
            <a:endParaRPr lang="ru-RU" sz="1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C0EC8F8-D950-423A-8C51-B2698CB08107}" type="slidenum">
              <a:rPr lang="ru-RU" altLang="ru-RU" smtClean="0"/>
              <a:pPr>
                <a:defRPr/>
              </a:pPr>
              <a:t>7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97536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>
            <a:extLst>
              <a:ext uri="{FF2B5EF4-FFF2-40B4-BE49-F238E27FC236}">
                <a16:creationId xmlns:a16="http://schemas.microsoft.com/office/drawing/2014/main" xmlns="" id="{23DE85C8-ABB6-488B-8F75-DA63CA66705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3513" y="363538"/>
            <a:ext cx="6470650" cy="3640137"/>
          </a:xfrm>
          <a:ln/>
        </p:spPr>
      </p:sp>
      <p:sp>
        <p:nvSpPr>
          <p:cNvPr id="17411" name="Заметки 2">
            <a:extLst>
              <a:ext uri="{FF2B5EF4-FFF2-40B4-BE49-F238E27FC236}">
                <a16:creationId xmlns:a16="http://schemas.microsoft.com/office/drawing/2014/main" xmlns="" id="{811C8AA7-2B76-486C-8EB5-955BF898C8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2257" y="4245183"/>
            <a:ext cx="6473161" cy="5320085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 altLang="ru-RU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17412" name="Номер слайда 3">
            <a:extLst>
              <a:ext uri="{FF2B5EF4-FFF2-40B4-BE49-F238E27FC236}">
                <a16:creationId xmlns:a16="http://schemas.microsoft.com/office/drawing/2014/main" xmlns="" id="{5510E620-27D6-4947-8D65-D21AE97952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49778" indent="-249914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999657" indent="-1999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399519" indent="-1999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1799381" indent="-19993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199242" indent="-1999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599105" indent="-1999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2998967" indent="-1999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398830" indent="-19993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485CA58-E8FE-429D-BF14-592EB6D5E88A}" type="slidenum">
              <a:rPr lang="ru-RU" altLang="ru-RU" smtClean="0"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 altLang="ru-RU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2449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49250" y="139700"/>
            <a:ext cx="6073775" cy="341788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349117" y="3667968"/>
            <a:ext cx="6146064" cy="5515563"/>
          </a:xfrm>
        </p:spPr>
        <p:txBody>
          <a:bodyPr/>
          <a:lstStyle/>
          <a:p>
            <a:r>
              <a:rPr lang="ru-RU" sz="1100" dirty="0"/>
              <a:t>По состоянию на 1 января 2023 года просроченная кредиторская задолженность в медицинских организациях отсутствовала. На 1 июня 2023 года задолженность образовалась в сумме 126,5 млн. рублей (увеличилась относительно аналогичного периода прошлого года на 31 процент), в том числе за счет средств ОМС – 125,0 тыс. рублей, иной приносящей доход деятельности – 1,5 млн. рублей. Просроченная кредиторская задолженность за счет средств областного бюджета отсутствует.</a:t>
            </a:r>
          </a:p>
          <a:p>
            <a:r>
              <a:rPr lang="ru-RU" sz="1100" dirty="0"/>
              <a:t>Размер субвенции территориальному фонду обязательного медицинского страхования Архангельской области на 2023 год составляет 27,98 млрд. рублей с приростом 9 процентов к уровню 2022 года. Низкий темп роста субвенции для Архангельской области обусловлен в первую очередь сокращением численности застрахованных лиц (на 1 января 2022 года численность застрахованных сократилась на 25 427 человек). При этом не учитывается фактическая потребность жителей региона в медицинской помощи с учетом показателей заболеваемости, смертности, исходя из региональных особенностей, таких как большая территориальная протяженность, наличие водных преград, периоды ледохода и ледостава, низкая плотность населения, демографическое старение населения, что требует, несмотря на снижение численности застрахованных лиц, содержания развитой сети государственных медицинских организаций и их структурных подразделений. </a:t>
            </a:r>
          </a:p>
          <a:p>
            <a:r>
              <a:rPr lang="ru-RU" sz="1100" dirty="0"/>
              <a:t>Следует отметить, что при росте субвенции для Архангельской области на 9 процентов, рост минимального размера оплаты труда на 2023 год составил 16,3 процента к уровню 1 января 2022 года.</a:t>
            </a:r>
          </a:p>
          <a:p>
            <a:r>
              <a:rPr lang="ru-RU" sz="1100" dirty="0"/>
              <a:t>Учитывая дефицит средств в государственных медицинских организациях Правительством Архангельской области в 2022 году принимались меры, направленные на стабилизацию финансовой ситуации в отрасли и в государственных медицинских организациях региона, в том числе выделялись дополнительные средства из регионального бюджета. Сумма дополнительно направленных средств в систему ОМС в 2022 году за счет иных межбюджетных трансфертов составила 2,1 млрд. рублей.</a:t>
            </a:r>
          </a:p>
          <a:p>
            <a:r>
              <a:rPr lang="ru-RU" sz="1100" dirty="0"/>
              <a:t>В целях стабилизации финансовой ситуации в медицинских организациях проводится работа по оптимизации неэффективных расходов, а именно:</a:t>
            </a:r>
          </a:p>
          <a:p>
            <a:r>
              <a:rPr lang="ru-RU" sz="1100" dirty="0"/>
              <a:t>оптимизация коечного фонда с учетом уровней оказания медицинской помощи и маршрутизации пациентов в соответствии с федеральными нормативами;</a:t>
            </a:r>
          </a:p>
          <a:p>
            <a:r>
              <a:rPr lang="ru-RU" sz="1100" dirty="0"/>
              <a:t>введение персонифицированного учета лекарственных препаратов и медицинских изделий;</a:t>
            </a:r>
          </a:p>
          <a:p>
            <a:r>
              <a:rPr lang="ru-RU" sz="1100" dirty="0"/>
              <a:t>оптимизация расходов на содержание медицинских организаций, в том числе введение системы аутсорсинга по питанию, стирке, услугам охраны, уборке территорий и помещений, обслуживанию зданий и сооружений и прочего;</a:t>
            </a:r>
          </a:p>
          <a:p>
            <a:r>
              <a:rPr lang="ru-RU" sz="1100" dirty="0"/>
              <a:t>проведения организационно-штатных мероприятий с использованием нормирования труда, трудовой функции работников медицинских организаций;</a:t>
            </a:r>
          </a:p>
          <a:p>
            <a:r>
              <a:rPr lang="ru-RU" sz="1100" dirty="0"/>
              <a:t>оспаривание кадастровой стоимости земельных участков в целях ее уменьшения и снижения налоговых платежей;</a:t>
            </a:r>
          </a:p>
          <a:p>
            <a:r>
              <a:rPr lang="ru-RU" sz="1100" dirty="0"/>
              <a:t>отчуждение неиспользуемого имущества.</a:t>
            </a:r>
          </a:p>
          <a:p>
            <a:r>
              <a:rPr lang="ru-RU" sz="1100" dirty="0"/>
              <a:t>Однако проводимые мероприятия не позволяют в полной мере сократить дефицит финансовых средств в государственных медицинских организациях.</a:t>
            </a:r>
          </a:p>
          <a:p>
            <a:r>
              <a:rPr lang="ru-RU" sz="1100" dirty="0"/>
              <a:t>Потребность Архангельской области в средствах на дополнительное финансовое обеспечение расходных обязательств по отрасли «Здравоохранения» в 2023 году по расчету составляет 2,6 млрд. рублей (на заработную плату для достижения целевых показателей, установленных Указом № 597; на оплату отпусков, компенсации за неиспользованный отпуск медицинским работникам, которым в 2022 году производилась выплата в соответствии с распоряжением № 3147-р; на увеличение минимального размера оплаты труда; на увеличение стоимости прочих расходов государственных медицинских организаций).</a:t>
            </a:r>
          </a:p>
          <a:p>
            <a:r>
              <a:rPr lang="ru-RU" sz="1100" dirty="0"/>
              <a:t>Просроченная кредиторская задолженность в 2020 году:</a:t>
            </a:r>
          </a:p>
          <a:p>
            <a:pPr defTabSz="914306"/>
            <a:r>
              <a:rPr lang="ru-RU" sz="1100" dirty="0"/>
              <a:t>01.01.2020 - 108,4 млн. рублей</a:t>
            </a:r>
          </a:p>
          <a:p>
            <a:pPr defTabSz="914306"/>
            <a:r>
              <a:rPr lang="ru-RU" sz="1100" dirty="0"/>
              <a:t>01.02.2020 - 228,9 млн. рублей</a:t>
            </a:r>
          </a:p>
          <a:p>
            <a:pPr defTabSz="914306"/>
            <a:r>
              <a:rPr lang="ru-RU" sz="1100" dirty="0"/>
              <a:t>01.03.2020 - 276,7 млн. рублей</a:t>
            </a:r>
          </a:p>
          <a:p>
            <a:pPr defTabSz="914306"/>
            <a:r>
              <a:rPr lang="ru-RU" sz="1100" dirty="0"/>
              <a:t>01.04.2020 - 257,4 млн. рублей</a:t>
            </a:r>
          </a:p>
          <a:p>
            <a:pPr defTabSz="914306"/>
            <a:r>
              <a:rPr lang="ru-RU" sz="1100" dirty="0"/>
              <a:t>01.05.2020 - 273,8 млн. рублей</a:t>
            </a:r>
          </a:p>
          <a:p>
            <a:pPr defTabSz="914306"/>
            <a:r>
              <a:rPr lang="ru-RU" sz="1100" dirty="0"/>
              <a:t>01.06.2020 - 301,0 млн. рублей</a:t>
            </a:r>
          </a:p>
          <a:p>
            <a:pPr defTabSz="914306"/>
            <a:endParaRPr lang="ru-RU" sz="1100" dirty="0"/>
          </a:p>
          <a:p>
            <a:endParaRPr lang="ru-RU" sz="1100" dirty="0"/>
          </a:p>
          <a:p>
            <a:endParaRPr lang="ru-RU" sz="11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B9B786-2021-497D-96C4-E8971B65748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1907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830338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54803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2D2C1C8B-CBC2-4E2C-9961-AAAE2374D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74"/>
          <a:stretch>
            <a:fillRect/>
          </a:stretch>
        </p:blipFill>
        <p:spPr bwMode="auto">
          <a:xfrm>
            <a:off x="-9525" y="0"/>
            <a:ext cx="122158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="" xmlns:a16="http://schemas.microsoft.com/office/drawing/2014/main" id="{7CB4C3F4-8EA6-4C5F-B460-B735F0D9BDF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87879" y="0"/>
            <a:ext cx="11181719" cy="6792686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xmlns="" val="23704366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87A66757-3D75-458E-9B7F-3827CF9D09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299" b="4919"/>
          <a:stretch>
            <a:fillRect/>
          </a:stretch>
        </p:blipFill>
        <p:spPr bwMode="auto">
          <a:xfrm>
            <a:off x="0" y="4763"/>
            <a:ext cx="12250738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76153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>
            <a:extLst>
              <a:ext uri="{FF2B5EF4-FFF2-40B4-BE49-F238E27FC236}">
                <a16:creationId xmlns="" xmlns:a16="http://schemas.microsoft.com/office/drawing/2014/main" id="{F864B69F-2456-4435-855C-07EF097B5B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10809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5360" y="4170"/>
            <a:ext cx="11521280" cy="472502"/>
          </a:xfrm>
          <a:prstGeom prst="rect">
            <a:avLst/>
          </a:prstGeom>
        </p:spPr>
        <p:txBody>
          <a:bodyPr/>
          <a:lstStyle>
            <a:lvl1pPr>
              <a:defRPr b="0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339" y="620689"/>
            <a:ext cx="11905323" cy="5599137"/>
          </a:xfrm>
          <a:prstGeom prst="rect">
            <a:avLst/>
          </a:prstGeom>
        </p:spPr>
        <p:txBody>
          <a:bodyPr/>
          <a:lstStyle>
            <a:lvl1pPr>
              <a:defRPr b="0" cap="none" spc="0">
                <a:ln w="0"/>
                <a:solidFill>
                  <a:schemeClr val="tx2"/>
                </a:solidFill>
                <a:effectLst/>
              </a:defRPr>
            </a:lvl1pPr>
            <a:lvl2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2pPr>
            <a:lvl3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3pPr>
            <a:lvl4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4pPr>
            <a:lvl5pPr>
              <a:defRPr>
                <a:solidFill>
                  <a:schemeClr val="accent4">
                    <a:lumMod val="75000"/>
                  </a:schemeClr>
                </a:solidFill>
                <a:effectLst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5521754-C48A-4F9F-A113-70B4044296B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2FF8E11-0C87-4C6C-9D41-AD331B172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7C9F85D-2BAA-424E-ACEF-C9F8399EE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641138" y="6475413"/>
            <a:ext cx="407987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C7D795-75BB-45D7-B56B-0593EFD40B96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394566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000">
                <a:solidFill>
                  <a:srgbClr val="404040"/>
                </a:solidFill>
                <a:latin typeface="Open Sans"/>
                <a:cs typeface="Open Sans"/>
              </a:defRPr>
            </a:lvl1pPr>
            <a:lvl2pPr>
              <a:defRPr sz="1800">
                <a:solidFill>
                  <a:srgbClr val="1C75BC"/>
                </a:solidFill>
                <a:latin typeface="Open Sans"/>
                <a:cs typeface="Open Sans"/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3pPr>
            <a:lvl4pPr>
              <a:defRPr sz="1600">
                <a:solidFill>
                  <a:srgbClr val="1C75BC"/>
                </a:solidFill>
                <a:latin typeface="Open Sans"/>
                <a:cs typeface="Open Sans"/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Open Sans"/>
                <a:cs typeface="Open Sans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22256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4329351B-1A53-4E4C-92AE-3B8B4E8505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8B6E93F6-C517-4D61-B417-F18A18647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 altLang="ru-RU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46047C6-DF6F-4F78-80F9-FBDDC72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5B0B43D-4E55-49F0-97D9-570145CBC04C}" type="slidenum">
              <a:rPr lang="ru-RU" altLang="ru-RU"/>
              <a:pPr>
                <a:defRPr/>
              </a:pPr>
              <a:t>‹#›</a:t>
            </a:fld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xmlns="" val="2696277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68880FE-E4F7-4965-AE4F-5FEEA8288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CACAFF14-69D2-4334-9D6A-5C66508BE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18592CEC-5873-46B7-B5F4-DD45AD0217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52F4F73-0E5E-4444-BFCA-515E34CC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F653CB-0240-4574-876C-900CA9C2952D}" type="datetimeFigureOut">
              <a:rPr lang="ru-RU" smtClean="0"/>
              <a:pPr/>
              <a:t>15.06.2023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19BE2B21-FFF4-4DC9-801F-634945A11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6FB0FAF-305C-43B0-A82B-5701CB3A2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F745A5-EC43-45AF-A4BA-649379D29E1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04973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0BF6FF4B-2A9A-4FF1-817E-4E3F2C1387C3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1324" y="-2305"/>
            <a:ext cx="12192000" cy="6860306"/>
          </a:xfrm>
          <a:prstGeom prst="rect">
            <a:avLst/>
          </a:prstGeom>
          <a:effectLst>
            <a:softEdge rad="0"/>
          </a:effec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701" r:id="rId3"/>
    <p:sldLayoutId id="2147483702" r:id="rId4"/>
    <p:sldLayoutId id="2147483703" r:id="rId5"/>
    <p:sldLayoutId id="2147483704" r:id="rId6"/>
    <p:sldLayoutId id="2147483700" r:id="rId7"/>
    <p:sldLayoutId id="2147483706" r:id="rId8"/>
    <p:sldLayoutId id="2147483707" r:id="rId9"/>
  </p:sldLayoutIdLst>
  <p:txStyles>
    <p:titleStyle>
      <a:lvl1pPr algn="ctr" rtl="0" fontAlgn="base">
        <a:spcBef>
          <a:spcPct val="0"/>
        </a:spcBef>
        <a:spcAft>
          <a:spcPct val="0"/>
        </a:spcAft>
        <a:defRPr sz="2800" b="1" kern="1200">
          <a:solidFill>
            <a:srgbClr val="3477B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rgbClr val="3477B2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ln w="0"/>
          <a:solidFill>
            <a:srgbClr val="43016B"/>
          </a:solidFill>
          <a:effectLst>
            <a:outerShdw blurRad="38100" dist="25400" dir="5400000" algn="ctr" rotWithShape="0">
              <a:srgbClr val="6E747A">
                <a:alpha val="43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ln w="0"/>
          <a:solidFill>
            <a:srgbClr val="43016B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>
            <a:extLst>
              <a:ext uri="{FF2B5EF4-FFF2-40B4-BE49-F238E27FC236}">
                <a16:creationId xmlns="" xmlns:a16="http://schemas.microsoft.com/office/drawing/2014/main" id="{E2AFED43-7616-4DBF-9F83-8D3C254111A2}"/>
              </a:ext>
            </a:extLst>
          </p:cNvPr>
          <p:cNvSpPr>
            <a:spLocks noGrp="1" noChangeArrowheads="1"/>
          </p:cNvSpPr>
          <p:nvPr>
            <p:ph type="ctrTitle" idx="4294967295"/>
          </p:nvPr>
        </p:nvSpPr>
        <p:spPr bwMode="auto">
          <a:xfrm>
            <a:off x="695400" y="2060848"/>
            <a:ext cx="10801200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Aft>
                <a:spcPts val="800"/>
              </a:spcAft>
            </a:pPr>
            <a:r>
              <a:rPr lang="ru-RU" sz="32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  <a:t>О реализации территориальной программы государственных гарантий бесплатного оказания гражданам медицинской помощи </a:t>
            </a:r>
            <a:br>
              <a:rPr lang="ru-RU" sz="32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</a:br>
            <a:r>
              <a:rPr lang="ru-RU" sz="32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  <a:t>в Архангельской области в 2022 году</a:t>
            </a:r>
            <a:br>
              <a:rPr lang="ru-RU" sz="32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</a:br>
            <a:endParaRPr lang="ru-RU" altLang="ru-RU" sz="3200" dirty="0">
              <a:solidFill>
                <a:srgbClr val="48567C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14341" name="Рисунок 1">
            <a:extLst>
              <a:ext uri="{FF2B5EF4-FFF2-40B4-BE49-F238E27FC236}">
                <a16:creationId xmlns="" xmlns:a16="http://schemas.microsoft.com/office/drawing/2014/main" id="{D0398BF2-E8D2-42BA-858B-70AEE11A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1421" y="260648"/>
            <a:ext cx="1629157" cy="1512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1833972" y="6381328"/>
            <a:ext cx="8524056" cy="358552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ln w="0"/>
                <a:solidFill>
                  <a:srgbClr val="43016B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ln w="0"/>
                <a:solidFill>
                  <a:srgbClr val="43016B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buNone/>
            </a:pPr>
            <a:r>
              <a:rPr kumimoji="1" lang="ru-RU" sz="1200" dirty="0" smtClean="0">
                <a:solidFill>
                  <a:srgbClr val="5B84B1"/>
                </a:solidFill>
                <a:effectLst/>
                <a:cs typeface="Arial" panose="020B0604020202020204" pitchFamily="34" charset="0"/>
              </a:rPr>
              <a:t>июнь 2023 года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9496" y="260648"/>
            <a:ext cx="907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b="1" dirty="0" smtClean="0">
                <a:ln w="0"/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/>
            </a:r>
            <a:br>
              <a:rPr lang="ru-RU" altLang="ru-RU" b="1" dirty="0" smtClean="0">
                <a:ln w="0"/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</a:br>
            <a:endParaRPr lang="ru-RU" altLang="ru-RU" b="1" dirty="0" smtClean="0">
              <a:ln w="0"/>
              <a:solidFill>
                <a:schemeClr val="tx2"/>
              </a:solidFill>
              <a:latin typeface="+mn-lt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263352" y="5877272"/>
            <a:ext cx="3456384" cy="864096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sz="1600" b="1" dirty="0" smtClean="0">
                <a:solidFill>
                  <a:srgbClr val="800000"/>
                </a:solidFill>
                <a:cs typeface="Arial" pitchFamily="34" charset="0"/>
              </a:rPr>
              <a:t>9,5 </a:t>
            </a:r>
            <a:r>
              <a:rPr lang="ru-RU" sz="1400" dirty="0" smtClean="0">
                <a:solidFill>
                  <a:srgbClr val="800000"/>
                </a:solidFill>
                <a:cs typeface="Arial" pitchFamily="34" charset="0"/>
              </a:rPr>
              <a:t>тыс.руб</a:t>
            </a:r>
            <a:r>
              <a:rPr lang="ru-RU" sz="1400" dirty="0" smtClean="0">
                <a:solidFill>
                  <a:srgbClr val="C00000"/>
                </a:solidFill>
                <a:cs typeface="Arial" pitchFamily="34" charset="0"/>
              </a:rPr>
              <a:t>.</a:t>
            </a:r>
            <a:r>
              <a:rPr lang="ru-RU" sz="1600" b="1" dirty="0" smtClean="0">
                <a:solidFill>
                  <a:srgbClr val="C00000"/>
                </a:solidFill>
                <a:cs typeface="Arial" pitchFamily="34" charset="0"/>
              </a:rPr>
              <a:t>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3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ЗАЯВКИ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ОТ  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2-х</a:t>
            </a:r>
            <a:r>
              <a:rPr lang="ru-RU" sz="1400" dirty="0" smtClean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МО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ru-RU" sz="1400" dirty="0" smtClean="0">
              <a:solidFill>
                <a:srgbClr val="C00000"/>
              </a:solidFill>
              <a:cs typeface="Arial" pitchFamily="34" charset="0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ИСПОЛЬЗОВАНО – </a:t>
            </a:r>
            <a:r>
              <a:rPr lang="ru-RU" sz="1600" b="1" dirty="0" smtClean="0">
                <a:solidFill>
                  <a:srgbClr val="800000"/>
                </a:solidFill>
                <a:cs typeface="Arial" pitchFamily="34" charset="0"/>
              </a:rPr>
              <a:t>9,5 </a:t>
            </a:r>
            <a:r>
              <a:rPr lang="ru-RU" sz="1400" dirty="0" smtClean="0">
                <a:solidFill>
                  <a:srgbClr val="800000"/>
                </a:solidFill>
                <a:cs typeface="Arial" pitchFamily="34" charset="0"/>
              </a:rPr>
              <a:t>тыс. руб. 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 smtClean="0">
                <a:solidFill>
                  <a:schemeClr val="tx1"/>
                </a:solidFill>
                <a:cs typeface="Arial" pitchFamily="34" charset="0"/>
              </a:rPr>
              <a:t>100,0%</a:t>
            </a:r>
            <a:r>
              <a:rPr lang="ru-RU" sz="1400" dirty="0" smtClean="0">
                <a:solidFill>
                  <a:srgbClr val="002060"/>
                </a:solidFill>
                <a:cs typeface="Arial" pitchFamily="34" charset="0"/>
              </a:rPr>
              <a:t>)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07368" y="116632"/>
            <a:ext cx="11377264" cy="60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spcAft>
                <a:spcPts val="0"/>
              </a:spcAft>
              <a:defRPr sz="2400" b="1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dirty="0"/>
              <a:t>Использование средств нормированного страхового запаса</a:t>
            </a:r>
          </a:p>
          <a:p>
            <a:r>
              <a:rPr lang="ru-RU" dirty="0"/>
              <a:t>на финансовое обеспечение мероприятий по дополнительному проф. образованию, приобретению и ремонту оборудования в 2022 году</a:t>
            </a: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98716206"/>
              </p:ext>
            </p:extLst>
          </p:nvPr>
        </p:nvGraphicFramePr>
        <p:xfrm>
          <a:off x="263352" y="1351614"/>
          <a:ext cx="3456384" cy="4394003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17281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9127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691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8192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ОБУЧЕНИЕ 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7757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медицинской организации</a:t>
                      </a:r>
                      <a:endParaRPr lang="ru-RU" sz="120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noProof="0" dirty="0" smtClean="0">
                          <a:solidFill>
                            <a:schemeClr val="bg1"/>
                          </a:solidFill>
                        </a:rPr>
                        <a:t>(тыс. руб.)</a:t>
                      </a:r>
                      <a:endParaRPr lang="ru-RU" sz="105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kern="1200" noProof="0" dirty="0" smtClean="0">
                          <a:solidFill>
                            <a:schemeClr val="bg1"/>
                          </a:solidFill>
                        </a:rPr>
                        <a:t>(тыс. руб.)</a:t>
                      </a:r>
                      <a:endParaRPr lang="ru-RU" sz="105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77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областная детская клиническая больница </a:t>
                      </a:r>
                      <a:br>
                        <a:rPr lang="ru-RU" sz="1200" kern="1200" noProof="0" dirty="0" smtClean="0"/>
                      </a:br>
                      <a:r>
                        <a:rPr lang="ru-RU" sz="1200" kern="1200" noProof="0" dirty="0" smtClean="0"/>
                        <a:t>им. П.Г.</a:t>
                      </a:r>
                      <a:r>
                        <a:rPr lang="ru-RU" sz="1200" kern="1200" baseline="0" noProof="0" dirty="0" smtClean="0"/>
                        <a:t> Выжлецова»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noProof="0" dirty="0" smtClean="0"/>
                        <a:t>7,5</a:t>
                      </a:r>
                      <a:endParaRPr lang="ru-RU" sz="1300" b="0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noProof="0" dirty="0" smtClean="0"/>
                        <a:t>7,5</a:t>
                      </a:r>
                      <a:endParaRPr lang="ru-RU" sz="13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31370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ООО</a:t>
                      </a:r>
                      <a:r>
                        <a:rPr lang="ru-RU" sz="1200" kern="1200" baseline="0" noProof="0" dirty="0" smtClean="0"/>
                        <a:t> «Центр ЭКО»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2,0</a:t>
                      </a:r>
                      <a:endParaRPr lang="ru-RU" sz="1300" b="0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2,0</a:t>
                      </a:r>
                      <a:endParaRPr lang="ru-RU" sz="13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52089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noProof="0" dirty="0" smtClean="0"/>
                        <a:t>ВСЕГО</a:t>
                      </a:r>
                      <a:endParaRPr lang="ru-RU" sz="13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noProof="0" dirty="0" smtClean="0"/>
                        <a:t>9,5</a:t>
                      </a:r>
                      <a:endParaRPr lang="ru-RU" sz="14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kern="1200" dirty="0" smtClean="0"/>
                        <a:t>9,5</a:t>
                      </a:r>
                      <a:endParaRPr lang="ru-RU" sz="13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59577002"/>
              </p:ext>
            </p:extLst>
          </p:nvPr>
        </p:nvGraphicFramePr>
        <p:xfrm>
          <a:off x="3863752" y="1351613"/>
          <a:ext cx="4104458" cy="4394004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2592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3361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/>
                        <a:t>ПРИОБРЕТЕНИЕ ОБОРУДОВАНИЯ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16615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медицинской организации</a:t>
                      </a:r>
                      <a:endParaRPr lang="ru-RU" sz="120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(млн. руб.)</a:t>
                      </a:r>
                      <a:endParaRPr lang="ru-RU" sz="120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>
                          <a:solidFill>
                            <a:schemeClr val="bg1"/>
                          </a:solidFill>
                        </a:rPr>
                        <a:t>(млн. руб.)</a:t>
                      </a:r>
                      <a:endParaRPr lang="ru-RU" sz="120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9881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областная клиническая больница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28,4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28,2</a:t>
                      </a:r>
                      <a:endParaRPr lang="ru-RU" sz="12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9881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ГАУЗ АО «Архангельская детская стоматологическая поликлиника»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1,2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1,2</a:t>
                      </a:r>
                      <a:endParaRPr lang="ru-RU" sz="12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92829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/>
                        <a:t>ГБУЗ АО «Первая городская клиническая больница им Е.Е. Волосевич</a:t>
                      </a:r>
                      <a:r>
                        <a:rPr lang="ru-RU" sz="1200" b="1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noProof="0" dirty="0" smtClean="0"/>
                        <a:t>14,5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 smtClean="0"/>
                        <a:t>0,0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FEB4B4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9881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«Северодвинская городская больница № 1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3,3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3,3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1661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 городская клиническая поликлиника № 2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6,3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6,3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1661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«Котласская ЦГБ </a:t>
                      </a:r>
                      <a:br>
                        <a:rPr lang="ru-RU" sz="1200" kern="1200" noProof="0" dirty="0" smtClean="0"/>
                      </a:br>
                      <a:r>
                        <a:rPr lang="ru-RU" sz="1200" kern="1200" noProof="0" dirty="0" smtClean="0"/>
                        <a:t>им. Св. Луки (В.Ф. Войно-Ясенецкого)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14,1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14,0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98812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«Новодвинская центральная городская больница»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4,1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2,8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48351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ВСЕГО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71,9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55,8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863834295"/>
              </p:ext>
            </p:extLst>
          </p:nvPr>
        </p:nvGraphicFramePr>
        <p:xfrm>
          <a:off x="8112224" y="1351613"/>
          <a:ext cx="3888432" cy="4394002"/>
        </p:xfrm>
        <a:graphic>
          <a:graphicData uri="http://schemas.openxmlformats.org/drawingml/2006/table">
            <a:tbl>
              <a:tblPr firstRow="1">
                <a:tableStyleId>{ED083AE6-46FA-4A59-8FB0-9F97EB10719F}</a:tableStyleId>
              </a:tblPr>
              <a:tblGrid>
                <a:gridCol w="2333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80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73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06690"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/>
                        <a:t>РЕМОНТ</a:t>
                      </a:r>
                      <a:r>
                        <a:rPr lang="ru-RU" sz="1400" kern="1200" baseline="0" dirty="0" smtClean="0"/>
                        <a:t> ОБОРУДОВАНИЯ</a:t>
                      </a:r>
                      <a:endParaRPr lang="ru-RU" sz="1400" b="1" kern="120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21920" marR="12192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9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7097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bg1"/>
                          </a:solidFill>
                        </a:rPr>
                        <a:t>Наименование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bg1"/>
                          </a:solidFill>
                        </a:rPr>
                        <a:t>медицинской организации</a:t>
                      </a:r>
                      <a:endParaRPr lang="ru-RU" sz="120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bg1"/>
                          </a:solidFill>
                        </a:rPr>
                        <a:t>План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noProof="0" dirty="0" smtClean="0">
                          <a:solidFill>
                            <a:schemeClr val="bg1"/>
                          </a:solidFill>
                        </a:rPr>
                        <a:t>(млн. руб.)</a:t>
                      </a:r>
                      <a:endParaRPr lang="ru-RU" sz="105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>
                          <a:solidFill>
                            <a:schemeClr val="bg1"/>
                          </a:solidFill>
                        </a:rPr>
                        <a:t>Исполнено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kern="1200" noProof="0" dirty="0" smtClean="0">
                          <a:solidFill>
                            <a:schemeClr val="bg1"/>
                          </a:solidFill>
                        </a:rPr>
                        <a:t>(млн. руб.)</a:t>
                      </a:r>
                      <a:endParaRPr lang="ru-RU" sz="1050" b="1" kern="1200" noProof="0" dirty="0" smtClean="0">
                        <a:solidFill>
                          <a:schemeClr val="bg1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областная клиническая больница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12,2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12,2</a:t>
                      </a:r>
                      <a:endParaRPr lang="ru-RU" sz="12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 городская клиническая поликлиника № 1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2,0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2,0</a:t>
                      </a:r>
                      <a:endParaRPr lang="ru-RU" sz="12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«Архангельская городская клиническая больница № 7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3,5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2,0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«Котласская ЦГБ </a:t>
                      </a:r>
                      <a:br>
                        <a:rPr lang="ru-RU" sz="1200" kern="1200" noProof="0" dirty="0" smtClean="0"/>
                      </a:br>
                      <a:r>
                        <a:rPr lang="ru-RU" sz="1200" kern="1200" noProof="0" dirty="0" smtClean="0"/>
                        <a:t>им. Св. Луки (В.Ф. Войно-Ясенецкого)</a:t>
                      </a:r>
                      <a:r>
                        <a:rPr lang="ru-RU" sz="1200" kern="1200" baseline="0" noProof="0" dirty="0" smtClean="0"/>
                        <a:t>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21,8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21,8</a:t>
                      </a:r>
                      <a:endParaRPr lang="ru-RU" sz="1200" b="1" kern="1200" noProof="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«Новодвинская центральная городская больница» 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0,2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0,2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6226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ГБУЗ АО «Няндомская центральная районная больница»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8,3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8,3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76625">
                <a:tc>
                  <a:txBody>
                    <a:bodyPr/>
                    <a:lstStyle/>
                    <a:p>
                      <a:pPr marL="174625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ВСЕГО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noProof="0" dirty="0" smtClean="0"/>
                        <a:t>48,0</a:t>
                      </a:r>
                      <a:endParaRPr lang="ru-RU" sz="1200" b="1" kern="1200" noProof="0" dirty="0" smtClean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/>
                        <a:t>46,5</a:t>
                      </a:r>
                      <a:endParaRPr lang="ru-RU" sz="1200" b="1" kern="1200" dirty="0" smtClean="0">
                        <a:solidFill>
                          <a:srgbClr val="0000FF"/>
                        </a:solidFill>
                        <a:latin typeface="Calibri" panose="020F0502020204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10160" marR="10160" marT="1016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3863752" y="5887874"/>
            <a:ext cx="4104458" cy="864096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800000"/>
                </a:solidFill>
                <a:cs typeface="Arial" pitchFamily="34" charset="0"/>
              </a:rPr>
              <a:t>71,9</a:t>
            </a:r>
            <a:r>
              <a:rPr lang="ru-RU" sz="1400" dirty="0">
                <a:solidFill>
                  <a:srgbClr val="800000"/>
                </a:solidFill>
                <a:cs typeface="Arial" pitchFamily="34" charset="0"/>
              </a:rPr>
              <a:t> млн. руб. 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9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 ЗАЯВОК ОТ 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7-ми МО</a:t>
            </a:r>
            <a:r>
              <a:rPr lang="ru-RU" sz="1400" dirty="0">
                <a:solidFill>
                  <a:srgbClr val="0000FF"/>
                </a:solidFill>
                <a:cs typeface="Arial" pitchFamily="34" charset="0"/>
              </a:rPr>
              <a:t>)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ИСПОЛЬЗОВАНО – </a:t>
            </a:r>
            <a:r>
              <a:rPr lang="ru-RU" sz="1600" b="1" dirty="0">
                <a:solidFill>
                  <a:srgbClr val="800000"/>
                </a:solidFill>
                <a:cs typeface="Arial" pitchFamily="34" charset="0"/>
              </a:rPr>
              <a:t>55,8</a:t>
            </a:r>
            <a:r>
              <a:rPr lang="ru-RU" sz="1400" dirty="0">
                <a:solidFill>
                  <a:srgbClr val="800000"/>
                </a:solidFill>
                <a:cs typeface="Arial" pitchFamily="34" charset="0"/>
              </a:rPr>
              <a:t> млн. руб.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77,6%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ru-RU" sz="1290" dirty="0" smtClean="0">
              <a:solidFill>
                <a:srgbClr val="002060"/>
              </a:solidFill>
              <a:cs typeface="Arial" pitchFamily="34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112224" y="5877272"/>
            <a:ext cx="3888432" cy="864096"/>
          </a:xfrm>
          <a:prstGeom prst="roundRect">
            <a:avLst>
              <a:gd name="adj" fmla="val 0"/>
            </a:avLst>
          </a:prstGeom>
          <a:solidFill>
            <a:schemeClr val="bg1">
              <a:alpha val="5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на </a:t>
            </a:r>
            <a:r>
              <a:rPr lang="ru-RU" sz="1600" b="1" dirty="0">
                <a:solidFill>
                  <a:srgbClr val="800000"/>
                </a:solidFill>
                <a:cs typeface="Arial" pitchFamily="34" charset="0"/>
              </a:rPr>
              <a:t>48,0</a:t>
            </a:r>
            <a:r>
              <a:rPr lang="ru-RU" sz="1400" dirty="0">
                <a:solidFill>
                  <a:srgbClr val="800000"/>
                </a:solidFill>
                <a:cs typeface="Arial" pitchFamily="34" charset="0"/>
              </a:rPr>
              <a:t> млн. руб.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6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 ЗАЯВОК ОТ 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6-ти МО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) ИСПОЛЬЗОВАНО – </a:t>
            </a:r>
            <a:r>
              <a:rPr lang="ru-RU" sz="1600" b="1" dirty="0">
                <a:solidFill>
                  <a:srgbClr val="800000"/>
                </a:solidFill>
                <a:cs typeface="Arial" pitchFamily="34" charset="0"/>
              </a:rPr>
              <a:t>46,5</a:t>
            </a:r>
            <a:r>
              <a:rPr lang="ru-RU" sz="1400" dirty="0">
                <a:solidFill>
                  <a:srgbClr val="800000"/>
                </a:solidFill>
                <a:cs typeface="Arial" pitchFamily="34" charset="0"/>
              </a:rPr>
              <a:t> млн. руб. 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(</a:t>
            </a:r>
            <a:r>
              <a:rPr lang="ru-RU" sz="1400" b="1" dirty="0">
                <a:solidFill>
                  <a:schemeClr val="tx1"/>
                </a:solidFill>
                <a:cs typeface="Arial" pitchFamily="34" charset="0"/>
              </a:rPr>
              <a:t>96,9%</a:t>
            </a:r>
            <a:r>
              <a:rPr lang="ru-RU" sz="1400" dirty="0">
                <a:solidFill>
                  <a:srgbClr val="002060"/>
                </a:solidFill>
                <a:cs typeface="Arial" pitchFamily="34" charset="0"/>
              </a:rPr>
              <a:t>)</a:t>
            </a:r>
            <a:endParaRPr lang="ru-RU" sz="1400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65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9577" y="1195227"/>
            <a:ext cx="3912424" cy="5662774"/>
          </a:xfrm>
          <a:prstGeom prst="rect">
            <a:avLst/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2" name="Rectangle 2">
            <a:extLst>
              <a:ext uri="{FF2B5EF4-FFF2-40B4-BE49-F238E27FC236}">
                <a16:creationId xmlns="" xmlns:a16="http://schemas.microsoft.com/office/drawing/2014/main" id="{D0F7A4F2-3EE7-463F-9E56-F54DB20A46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136910"/>
            <a:ext cx="9793088" cy="513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spcAft>
                <a:spcPts val="0"/>
              </a:spcAft>
              <a:defRPr sz="2400" b="1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dirty="0"/>
              <a:t>Кадровая ситуация в государственных </a:t>
            </a:r>
          </a:p>
          <a:p>
            <a:r>
              <a:rPr lang="ru-RU" altLang="ru-RU" dirty="0"/>
              <a:t>медицинских организациях Архангельской области</a:t>
            </a:r>
          </a:p>
          <a:p>
            <a:endParaRPr lang="ru-RU" altLang="ru-RU" dirty="0"/>
          </a:p>
          <a:p>
            <a:endParaRPr lang="ru-RU" altLang="ru-RU" dirty="0"/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="" xmlns:a16="http://schemas.microsoft.com/office/drawing/2014/main" id="{C2BEF969-CFDB-4176-B625-79B389EB6D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2388797268"/>
              </p:ext>
            </p:extLst>
          </p:nvPr>
        </p:nvGraphicFramePr>
        <p:xfrm>
          <a:off x="0" y="1055978"/>
          <a:ext cx="9448800" cy="41957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">
            <a:extLst>
              <a:ext uri="{FF2B5EF4-FFF2-40B4-BE49-F238E27FC236}">
                <a16:creationId xmlns="" xmlns:a16="http://schemas.microsoft.com/office/drawing/2014/main" id="{A5EB6617-2A24-42F5-8A1D-217BAC7BE0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4" y="150558"/>
            <a:ext cx="916399" cy="9054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42492" y="1725338"/>
            <a:ext cx="2271003" cy="35548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Обеспеченность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врачами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 10 тыс. нас.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  <a:latin typeface="+mn-lt"/>
              </a:rPr>
              <a:t>РФ  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  <a:latin typeface="+mn-lt"/>
              </a:rPr>
              <a:t>СЗФО</a:t>
            </a:r>
          </a:p>
          <a:p>
            <a:pPr>
              <a:lnSpc>
                <a:spcPct val="150000"/>
              </a:lnSpc>
            </a:pPr>
            <a:endParaRPr lang="ru-RU" sz="1400" dirty="0" smtClean="0">
              <a:solidFill>
                <a:srgbClr val="C00000"/>
              </a:solidFill>
              <a:latin typeface="+mn-lt"/>
            </a:endParaRP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СМП – 88,9 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на 10 тыс. нас.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  <a:latin typeface="+mn-lt"/>
              </a:rPr>
              <a:t>РФ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solidFill>
                  <a:srgbClr val="9F5134"/>
                </a:solidFill>
                <a:latin typeface="+mn-lt"/>
              </a:rPr>
              <a:t>СЗФО</a:t>
            </a:r>
            <a:endParaRPr lang="ru-RU" dirty="0">
              <a:solidFill>
                <a:srgbClr val="9F5134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2059" y="4743303"/>
            <a:ext cx="245887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596A85"/>
                </a:solidFill>
                <a:latin typeface="+mn-lt"/>
              </a:rPr>
              <a:t>Укомплектованность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709504" y="1728147"/>
            <a:ext cx="233278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Коэффициент совместительства 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врачи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СМП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15254" y="1195227"/>
            <a:ext cx="369121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rgbClr val="9F5134"/>
                </a:solidFill>
                <a:latin typeface="+mn-lt"/>
              </a:rPr>
              <a:t>Дефицитные специальности</a:t>
            </a:r>
            <a:endParaRPr lang="ru-RU" dirty="0">
              <a:solidFill>
                <a:srgbClr val="9F5134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79577" y="1716757"/>
            <a:ext cx="3691217" cy="369331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Врачи: 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анестезиологи-реаниматологи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терапевты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участковые,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педиатры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участковые,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общей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практики,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офтальмологи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, </a:t>
            </a:r>
            <a:endParaRPr lang="ru-RU" dirty="0" smtClean="0">
              <a:solidFill>
                <a:schemeClr val="accent6">
                  <a:lumMod val="75000"/>
                </a:schemeClr>
              </a:solidFill>
              <a:latin typeface="+mn-lt"/>
            </a:endParaRPr>
          </a:p>
          <a:p>
            <a:pPr algn="r"/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оториноларингологи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Фельдшера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скорой медицинской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помощи;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 Фельдшера </a:t>
            </a:r>
            <a:r>
              <a:rPr lang="ru-RU" dirty="0" err="1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ФАПов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;</a:t>
            </a:r>
          </a:p>
          <a:p>
            <a:pPr algn="r"/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Медицинский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+mn-lt"/>
              </a:rPr>
              <a:t>персонал для работы в детских дошкольных учреждениях и школах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562274"/>
            <a:ext cx="12192001" cy="1295727"/>
          </a:xfrm>
          <a:prstGeom prst="rect">
            <a:avLst/>
          </a:prstGeom>
          <a:solidFill>
            <a:schemeClr val="accent5">
              <a:lumMod val="20000"/>
              <a:lumOff val="80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F83343B-2AE9-4EE8-9593-7D38D53136D7}"/>
              </a:ext>
            </a:extLst>
          </p:cNvPr>
          <p:cNvSpPr txBox="1"/>
          <p:nvPr/>
        </p:nvSpPr>
        <p:spPr>
          <a:xfrm>
            <a:off x="-342797" y="5911480"/>
            <a:ext cx="510586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Трудоустроено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+mn-lt"/>
                <a:cs typeface="Arial" panose="020B0604020202020204" pitchFamily="34" charset="0"/>
              </a:rPr>
              <a:t>молодых специалистов</a:t>
            </a:r>
            <a:endParaRPr lang="ru-RU" dirty="0" smtClean="0">
              <a:solidFill>
                <a:schemeClr val="accent5">
                  <a:lumMod val="75000"/>
                </a:schemeClr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algn="r"/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+mj-ea"/>
                <a:cs typeface="Arial" panose="020B0604020202020204" pitchFamily="34" charset="0"/>
              </a:rPr>
              <a:t>2022 год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CF83343B-2AE9-4EE8-9593-7D38D53136D7}"/>
              </a:ext>
            </a:extLst>
          </p:cNvPr>
          <p:cNvSpPr txBox="1"/>
          <p:nvPr/>
        </p:nvSpPr>
        <p:spPr>
          <a:xfrm>
            <a:off x="6531198" y="5739384"/>
            <a:ext cx="4654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врача </a:t>
            </a:r>
          </a:p>
        </p:txBody>
      </p:sp>
      <p:sp>
        <p:nvSpPr>
          <p:cNvPr id="22" name="TextBox 1"/>
          <p:cNvSpPr txBox="1"/>
          <p:nvPr/>
        </p:nvSpPr>
        <p:spPr>
          <a:xfrm>
            <a:off x="5638800" y="575225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2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24</a:t>
            </a:r>
          </a:p>
          <a:p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217</a:t>
            </a:r>
            <a:r>
              <a:rPr lang="en-US" sz="28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8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CF83343B-2AE9-4EE8-9593-7D38D53136D7}"/>
              </a:ext>
            </a:extLst>
          </p:cNvPr>
          <p:cNvSpPr txBox="1"/>
          <p:nvPr/>
        </p:nvSpPr>
        <p:spPr>
          <a:xfrm>
            <a:off x="6531198" y="6171606"/>
            <a:ext cx="4654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ru-RU" sz="1600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средних медицинских работников </a:t>
            </a:r>
            <a:endParaRPr lang="ru-RU" sz="1600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25" name="TextBox 1"/>
          <p:cNvSpPr txBox="1"/>
          <p:nvPr/>
        </p:nvSpPr>
        <p:spPr>
          <a:xfrm>
            <a:off x="4814242" y="2282747"/>
            <a:ext cx="1089878" cy="4164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врачи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3480145" y="3321967"/>
            <a:ext cx="1869511" cy="416401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>
                <a:solidFill>
                  <a:schemeClr val="bg1"/>
                </a:solidFill>
              </a:rPr>
              <a:t>средний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медицинский 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персонал</a:t>
            </a:r>
            <a:endParaRPr lang="ru-RU" sz="1800" dirty="0">
              <a:solidFill>
                <a:schemeClr val="bg1"/>
              </a:solidFill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297303" y="2036654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38,7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8" name="TextBox 1"/>
          <p:cNvSpPr txBox="1"/>
          <p:nvPr/>
        </p:nvSpPr>
        <p:spPr>
          <a:xfrm>
            <a:off x="285056" y="254497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9F5134"/>
                </a:solidFill>
              </a:rPr>
              <a:t>37,7</a:t>
            </a:r>
            <a:endParaRPr lang="ru-RU" sz="2400" dirty="0">
              <a:solidFill>
                <a:srgbClr val="9F5134"/>
              </a:solidFill>
            </a:endParaRPr>
          </a:p>
        </p:txBody>
      </p:sp>
      <p:sp>
        <p:nvSpPr>
          <p:cNvPr id="29" name="TextBox 1"/>
          <p:cNvSpPr txBox="1"/>
          <p:nvPr/>
        </p:nvSpPr>
        <p:spPr>
          <a:xfrm>
            <a:off x="297303" y="2946414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9F5134"/>
                </a:solidFill>
              </a:rPr>
              <a:t>44,2</a:t>
            </a:r>
            <a:endParaRPr lang="ru-RU" sz="2400" dirty="0">
              <a:solidFill>
                <a:srgbClr val="9F5134"/>
              </a:solidFill>
            </a:endParaRPr>
          </a:p>
        </p:txBody>
      </p:sp>
      <p:sp>
        <p:nvSpPr>
          <p:cNvPr id="30" name="TextBox 1"/>
          <p:cNvSpPr txBox="1"/>
          <p:nvPr/>
        </p:nvSpPr>
        <p:spPr>
          <a:xfrm>
            <a:off x="306885" y="3710636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88,9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94638" y="4209432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9F5134"/>
                </a:solidFill>
              </a:rPr>
              <a:t>83,9</a:t>
            </a:r>
            <a:endParaRPr lang="ru-RU" sz="2400" dirty="0">
              <a:solidFill>
                <a:srgbClr val="9F5134"/>
              </a:solidFill>
            </a:endParaRPr>
          </a:p>
        </p:txBody>
      </p:sp>
      <p:sp>
        <p:nvSpPr>
          <p:cNvPr id="32" name="TextBox 1"/>
          <p:cNvSpPr txBox="1"/>
          <p:nvPr/>
        </p:nvSpPr>
        <p:spPr>
          <a:xfrm>
            <a:off x="306885" y="4610871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rgbClr val="9F5134"/>
                </a:solidFill>
              </a:rPr>
              <a:t>84,7</a:t>
            </a:r>
            <a:endParaRPr lang="ru-RU" sz="2400" dirty="0">
              <a:solidFill>
                <a:srgbClr val="9F5134"/>
              </a:solidFill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00050" y="2544975"/>
            <a:ext cx="277177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00050" y="4247449"/>
            <a:ext cx="2771775" cy="0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"/>
          <p:cNvSpPr txBox="1"/>
          <p:nvPr/>
        </p:nvSpPr>
        <p:spPr>
          <a:xfrm>
            <a:off x="6384067" y="252310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1,28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5" name="TextBox 1"/>
          <p:cNvSpPr txBox="1"/>
          <p:nvPr/>
        </p:nvSpPr>
        <p:spPr>
          <a:xfrm>
            <a:off x="6384067" y="299960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1,15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65104" y="3702538"/>
            <a:ext cx="233278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врачи</a:t>
            </a:r>
          </a:p>
          <a:p>
            <a:pPr algn="r">
              <a:lnSpc>
                <a:spcPct val="200000"/>
              </a:lnSpc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+mn-lt"/>
              </a:rPr>
              <a:t>СМП</a:t>
            </a:r>
            <a:endParaRPr lang="ru-RU" dirty="0">
              <a:solidFill>
                <a:schemeClr val="accent4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7" name="TextBox 1"/>
          <p:cNvSpPr txBox="1"/>
          <p:nvPr/>
        </p:nvSpPr>
        <p:spPr>
          <a:xfrm>
            <a:off x="6101746" y="3821227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82,5%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TextBox 1"/>
          <p:cNvSpPr txBox="1"/>
          <p:nvPr/>
        </p:nvSpPr>
        <p:spPr>
          <a:xfrm>
            <a:off x="6101746" y="4354875"/>
            <a:ext cx="914400" cy="642405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2400" dirty="0" smtClean="0">
                <a:solidFill>
                  <a:schemeClr val="accent4">
                    <a:lumMod val="75000"/>
                  </a:schemeClr>
                </a:solidFill>
              </a:rPr>
              <a:t>84,6%</a:t>
            </a:r>
            <a:endParaRPr lang="ru-RU" sz="2400" dirty="0">
              <a:solidFill>
                <a:schemeClr val="accent4">
                  <a:lumMod val="75000"/>
                </a:schemeClr>
              </a:solidFill>
            </a:endParaRPr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>
            <a:off x="6531198" y="3464985"/>
            <a:ext cx="1471790" cy="1320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0" y="5562274"/>
            <a:ext cx="12192001" cy="0"/>
          </a:xfrm>
          <a:prstGeom prst="line">
            <a:avLst/>
          </a:prstGeom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381668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09600" y="98734"/>
            <a:ext cx="10972800" cy="71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Aft>
                <a:spcPts val="800"/>
              </a:spcAft>
            </a:pPr>
            <a:r>
              <a:rPr lang="ru-RU" sz="24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  <a:t>     Сравнительный анализ трудоустройства за последние 4 года</a:t>
            </a: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263307373"/>
              </p:ext>
            </p:extLst>
          </p:nvPr>
        </p:nvGraphicFramePr>
        <p:xfrm>
          <a:off x="-407969" y="1310187"/>
          <a:ext cx="11617325" cy="5199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Стрелка вправо 3"/>
          <p:cNvSpPr/>
          <p:nvPr/>
        </p:nvSpPr>
        <p:spPr>
          <a:xfrm rot="20872517">
            <a:off x="763216" y="4069243"/>
            <a:ext cx="10604503" cy="455968"/>
          </a:xfrm>
          <a:prstGeom prst="righ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0773">
            <a:off x="2014102" y="3393363"/>
            <a:ext cx="1690537" cy="193204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340773">
            <a:off x="6296824" y="2049966"/>
            <a:ext cx="2055646" cy="2349309"/>
          </a:xfrm>
          <a:prstGeom prst="rect">
            <a:avLst/>
          </a:prstGeom>
        </p:spPr>
      </p:pic>
      <p:grpSp>
        <p:nvGrpSpPr>
          <p:cNvPr id="10" name="Группа 9"/>
          <p:cNvGrpSpPr/>
          <p:nvPr/>
        </p:nvGrpSpPr>
        <p:grpSpPr>
          <a:xfrm>
            <a:off x="9949218" y="3739497"/>
            <a:ext cx="2242782" cy="1972582"/>
            <a:chOff x="6572000" y="3622815"/>
            <a:chExt cx="533680" cy="1127934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6572000" y="4200300"/>
              <a:ext cx="533680" cy="550449"/>
            </a:xfrm>
            <a:prstGeom prst="rect">
              <a:avLst/>
            </a:prstGeom>
            <a:solidFill>
              <a:srgbClr val="CEDAE8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572000" y="3622815"/>
              <a:ext cx="533680" cy="522858"/>
            </a:xfrm>
            <a:prstGeom prst="rect">
              <a:avLst/>
            </a:prstGeom>
            <a:solidFill>
              <a:srgbClr val="7F8FA9">
                <a:alpha val="7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652777" y="3643155"/>
              <a:ext cx="452903" cy="100313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bg1"/>
                  </a:solidFill>
                  <a:latin typeface="+mn-lt"/>
                </a:rPr>
                <a:t>врачи</a:t>
              </a:r>
            </a:p>
            <a:p>
              <a:pPr>
                <a:lnSpc>
                  <a:spcPct val="200000"/>
                </a:lnSpc>
              </a:pPr>
              <a:endParaRPr lang="ru-RU" dirty="0" smtClean="0">
                <a:solidFill>
                  <a:schemeClr val="bg1"/>
                </a:solidFill>
                <a:latin typeface="+mn-lt"/>
              </a:endParaRPr>
            </a:p>
            <a:p>
              <a:pPr>
                <a:lnSpc>
                  <a:spcPct val="200000"/>
                </a:lnSpc>
              </a:pPr>
              <a:r>
                <a:rPr lang="ru-RU" dirty="0" smtClean="0">
                  <a:solidFill>
                    <a:schemeClr val="accent2">
                      <a:lumMod val="50000"/>
                    </a:schemeClr>
                  </a:solidFill>
                  <a:latin typeface="+mn-lt"/>
                </a:rPr>
                <a:t>СМП </a:t>
              </a:r>
              <a:endParaRPr lang="ru-RU" dirty="0">
                <a:solidFill>
                  <a:schemeClr val="accent2">
                    <a:lumMod val="50000"/>
                  </a:schemeClr>
                </a:solidFill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722315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1">
            <a:extLst>
              <a:ext uri="{FF2B5EF4-FFF2-40B4-BE49-F238E27FC236}">
                <a16:creationId xmlns="" xmlns:a16="http://schemas.microsoft.com/office/drawing/2014/main" id="{EAC31537-6FA0-4EC6-87B7-83A910BCCE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344" y="188640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>
            <a:extLst>
              <a:ext uri="{FF2B5EF4-FFF2-40B4-BE49-F238E27FC236}">
                <a16:creationId xmlns="" xmlns:a16="http://schemas.microsoft.com/office/drawing/2014/main" id="{08703ED5-81C5-46D1-BD3A-E6155542B9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664" y="2924944"/>
            <a:ext cx="6066606" cy="6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ru-RU"/>
            </a:defPPr>
            <a:lvl1pPr algn="ctr">
              <a:spcAft>
                <a:spcPts val="800"/>
              </a:spcAft>
              <a:defRPr sz="2400" b="1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ru-RU" altLang="ru-RU" sz="3600" dirty="0"/>
              <a:t>Благодарю за внимание!</a:t>
            </a:r>
            <a:br>
              <a:rPr lang="ru-RU" altLang="ru-RU" sz="3600" dirty="0"/>
            </a:br>
            <a:endParaRPr lang="ru-RU" alt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3203408501"/>
              </p:ext>
            </p:extLst>
          </p:nvPr>
        </p:nvGraphicFramePr>
        <p:xfrm>
          <a:off x="5987988" y="5256115"/>
          <a:ext cx="5976664" cy="29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7468"/>
            <a:ext cx="12192000" cy="9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Исполнение объемов и стоимости медицинской </a:t>
            </a: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помощи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по программе обязательного медицинского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страхования (</a:t>
            </a: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ОМС)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в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амбулаторных условиях за 2022 год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53443973"/>
              </p:ext>
            </p:extLst>
          </p:nvPr>
        </p:nvGraphicFramePr>
        <p:xfrm>
          <a:off x="3" y="1412776"/>
          <a:ext cx="12191997" cy="523494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676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1798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584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25852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1752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3175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31752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31752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317690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Виды и условия оказания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медицинской </a:t>
                      </a:r>
                      <a:r>
                        <a:rPr lang="ru-RU" sz="1400" u="none" strike="noStrike" dirty="0">
                          <a:effectLst/>
                        </a:rPr>
                        <a:t>помощи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Объемы медицинской помощи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8703" marR="8703" marT="8703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Стоимость</a:t>
                      </a:r>
                      <a:r>
                        <a:rPr lang="ru-RU" sz="1400" u="none" strike="noStrike" baseline="0" dirty="0" smtClean="0">
                          <a:effectLst/>
                        </a:rPr>
                        <a:t> медицинской помощи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9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47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Распределено решением Комиссии по разработке ТП </a:t>
                      </a:r>
                      <a:r>
                        <a:rPr lang="ru-RU" sz="1200" u="none" strike="noStrike" dirty="0" smtClean="0">
                          <a:effectLst/>
                        </a:rPr>
                        <a:t>ОМС с учетом средств МБТ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Принято к оплате за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Распределено решением Комиссии по разработке ТП </a:t>
                      </a:r>
                      <a:r>
                        <a:rPr lang="ru-RU" sz="1200" u="none" strike="noStrike" dirty="0" smtClean="0">
                          <a:effectLst/>
                        </a:rPr>
                        <a:t>ОМС с учетом средств МБТ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Принято к оплате за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исполнения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0327">
                <a:tc gridSpan="8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Медицинская помощь в амбулаторных условиях: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3194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Посещения с профилактической  и иной целью, в том числе: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Число посещений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3 282 721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3 226 609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98,3%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3 768 362,5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3 390 666,1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Посещения с иными целями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2 693 686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2 824 391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104,9%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b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56061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Для проведения профилактических медицинских осмотров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Число  комплексных посещений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299 472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209 382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69,9%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62219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Для проведения диспансеризации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289 563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192 836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66,6%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73194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в том числе для проведения углубленной диспансеризации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35 715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36 444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102,0%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0946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Неотложная помощь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Число посещений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647 588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645 967</a:t>
                      </a:r>
                      <a:endParaRPr lang="ru-RU" sz="1200" b="1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99,7%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814 768,7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811 373,0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99,6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73194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Обращения в связи с заболеваниями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40000"/>
                        <a:alpha val="48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Число обращений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1 857 922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1 942 083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104,5%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5 326 550,7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 dirty="0">
                          <a:effectLst/>
                        </a:rPr>
                        <a:t>5 605 765,7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105,2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accent4">
                        <a:tint val="40000"/>
                        <a:alpha val="4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56061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в том числе при экстракорпоральном оплодотворении (</a:t>
                      </a:r>
                      <a:r>
                        <a:rPr lang="ru-RU" sz="1200" u="none" strike="noStrike" dirty="0" err="1">
                          <a:effectLst/>
                        </a:rPr>
                        <a:t>криоперенос</a:t>
                      </a:r>
                      <a:r>
                        <a:rPr lang="ru-RU" sz="1200" u="none" strike="noStrike" dirty="0">
                          <a:effectLst/>
                        </a:rPr>
                        <a:t>)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20000"/>
                        <a:alpha val="57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455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431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94,7%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4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73194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Обращения по заболеваниям - медицинская реабилитация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3 160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8703" marR="8703" marT="8703" marB="0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2 432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77,0%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-</a:t>
                      </a:r>
                      <a:endParaRPr lang="ru-RU" sz="1200" b="1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46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xmlns="" val="2214829998"/>
              </p:ext>
            </p:extLst>
          </p:nvPr>
        </p:nvGraphicFramePr>
        <p:xfrm>
          <a:off x="5987988" y="5256115"/>
          <a:ext cx="5976664" cy="29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7468"/>
            <a:ext cx="12192000" cy="83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Исполнение объемов и </a:t>
            </a: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стоимости</a:t>
            </a: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отдельным диагностическим (лабораторным) исследованиям за 2022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54982928"/>
              </p:ext>
            </p:extLst>
          </p:nvPr>
        </p:nvGraphicFramePr>
        <p:xfrm>
          <a:off x="0" y="1124745"/>
          <a:ext cx="12192000" cy="547260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9892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4207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26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049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20712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58660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13398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</a:tblGrid>
              <a:tr h="105689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Виды и условия оказания медицинской помощи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Объемы</a:t>
                      </a:r>
                      <a:endParaRPr lang="ru-RU" sz="1400" b="0" dirty="0"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2" marR="9522" marT="9522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Стоимость медицинской помощи (руб.)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264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Установлено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Принято к оплате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u="none" strike="noStrike" dirty="0" smtClean="0">
                          <a:effectLst/>
                        </a:rPr>
                        <a:t>Установлено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Принято к </a:t>
                      </a:r>
                      <a:r>
                        <a:rPr lang="ru-RU" sz="1200" u="none" strike="noStrike" dirty="0" smtClean="0">
                          <a:effectLst/>
                        </a:rPr>
                        <a:t>оплате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% </a:t>
                      </a:r>
                      <a:r>
                        <a:rPr lang="ru-RU" sz="1200" u="none" strike="noStrike" dirty="0" smtClean="0">
                          <a:effectLst/>
                        </a:rPr>
                        <a:t>исполнения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671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компьютерная томография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56 165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55 305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98,5%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234 859 600,00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233 674 276,24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99,5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63671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магнитно-резонансная томография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20 464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20 097</a:t>
                      </a:r>
                      <a:endParaRPr lang="ru-RU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98,2%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120 346 700,00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120 103 916,19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99,8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45495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ультразвуковое исследование сердечно-сосудистой системы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87 754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87 897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100,2%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71 036 900,00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70 966 892,80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99,9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63671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эндоскопическое диагностическое исследование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50 757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49 229</a:t>
                      </a:r>
                      <a:endParaRPr lang="ru-RU" sz="1200" b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97,0%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77 089 700,00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74 395 868,33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96,5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62937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 smtClean="0">
                          <a:effectLst/>
                        </a:rPr>
                        <a:t>молекулярно-генетические </a:t>
                      </a:r>
                      <a:r>
                        <a:rPr lang="ru-RU" sz="1200" u="none" strike="noStrike" dirty="0">
                          <a:effectLst/>
                        </a:rPr>
                        <a:t>исследования с целью диагностики  онкологических заболеваний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1 276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1 112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87,1%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17 157 900,00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11 914 464,60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69,4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048127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Патолого-анатомические исследования </a:t>
                      </a:r>
                      <a:r>
                        <a:rPr lang="ru-RU" sz="1200" u="none" strike="noStrike" dirty="0" err="1">
                          <a:effectLst/>
                        </a:rPr>
                        <a:t>биопсийного</a:t>
                      </a:r>
                      <a:r>
                        <a:rPr lang="ru-RU" sz="1200" u="none" strike="noStrike" dirty="0">
                          <a:effectLst/>
                        </a:rPr>
                        <a:t> (операционного) материала с целью диагностики онкологических заболеваний и подбора противоопухолевой лекарственной терапии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12 991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12 525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96,4%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43 195 100,00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37 175 669,13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86,1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545495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Тестирование на выявление новой коронавирусной инфекции (COVID-19)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2" marR="9522" marT="9522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174 913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164 985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94,3%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172 779 100,00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171 517 985,34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99,3</a:t>
                      </a:r>
                      <a:endParaRPr lang="ru-RU" sz="1200" b="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69358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/>
          </p:nvPr>
        </p:nvGraphicFramePr>
        <p:xfrm>
          <a:off x="5987988" y="5256115"/>
          <a:ext cx="5976664" cy="29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7468"/>
            <a:ext cx="12192000" cy="140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Исполнение объемов и стоимости по программе ОМС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в условиях дневного и круглосуточного стационара,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скорой медицинской помощи за 2022 год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69727683"/>
              </p:ext>
            </p:extLst>
          </p:nvPr>
        </p:nvGraphicFramePr>
        <p:xfrm>
          <a:off x="2" y="1484784"/>
          <a:ext cx="12191999" cy="511257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44079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111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38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3038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88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76022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82092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033038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742391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Виды и условия оказания медицинской помощи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Единица измерения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Объемы медицинской помощи</a:t>
                      </a:r>
                      <a:endParaRPr lang="ru-RU" sz="1400" b="1" dirty="0"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Стоимость медицинской помощи (руб.)</a:t>
                      </a:r>
                    </a:p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688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Установлено территориальной программой на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Принято к оплате за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% исполнения</a:t>
                      </a:r>
                    </a:p>
                    <a:p>
                      <a:pPr algn="ctr" fontAlgn="ctr"/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Установлено территориальной программой на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 smtClean="0">
                          <a:effectLst/>
                        </a:rPr>
                        <a:t>Принято к оплате за 2022 год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u="none" strike="noStrike" dirty="0" smtClean="0">
                          <a:effectLst/>
                        </a:rPr>
                        <a:t>% исполнения</a:t>
                      </a:r>
                      <a:endParaRPr lang="ru-RU" sz="1200" b="1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3906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b="1" u="none" strike="noStrike" dirty="0">
                          <a:effectLst/>
                        </a:rPr>
                        <a:t>Медицинская помощь в условиях </a:t>
                      </a:r>
                      <a:r>
                        <a:rPr lang="ru-RU" sz="1200" b="1" u="none" strike="noStrike" dirty="0" smtClean="0">
                          <a:effectLst/>
                        </a:rPr>
                        <a:t>дневного стационара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Число случаев лечения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82 137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67 975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82,8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3 133 690,9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3 133 079,9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15073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по профилю «онкология»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11 725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12 662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108,0%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5073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при экстракорпоральном оплодотворении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683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658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96,3%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61569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b="1" u="none" strike="noStrike" dirty="0">
                          <a:effectLst/>
                        </a:rPr>
                        <a:t>Медицинская помощь в условиях круглосуточного стационара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</a:rPr>
                        <a:t>Число случаев госпитализации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192 705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191 287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99,3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12 087 409,9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11 914 302,1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98,6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15073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по профилю «онкология»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11 079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12 167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109,8%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5073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по профилю «медицинская реабилитация», в том числе: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4 892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4 798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98,1%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15073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u="none" strike="noStrike" dirty="0">
                          <a:effectLst/>
                        </a:rPr>
                        <a:t>медицинская реабилитация детей в возрасте 0 - 17 лет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1 223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64770" marB="6477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1 061</a:t>
                      </a:r>
                      <a:endParaRPr lang="ru-RU" sz="120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86,8%</a:t>
                      </a:r>
                      <a:endParaRPr lang="ru-RU" sz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Calibri" panose="020F0502020204030204" pitchFamily="34" charset="0"/>
                      </a:endParaRPr>
                    </a:p>
                  </a:txBody>
                  <a:tcPr marL="39370" marR="39370" marT="53975" marB="53975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00530">
                <a:tc>
                  <a:txBody>
                    <a:bodyPr/>
                    <a:lstStyle/>
                    <a:p>
                      <a:pPr marL="360363" indent="0" algn="l" fontAlgn="ctr"/>
                      <a:r>
                        <a:rPr lang="ru-RU" sz="1200" b="1" u="none" strike="noStrike" dirty="0">
                          <a:effectLst/>
                        </a:rPr>
                        <a:t>Скорая медицинская помощь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</a:rPr>
                        <a:t>Число вызовов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319 290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321 823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1 515 126,8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b="1" u="none" strike="noStrike" dirty="0">
                          <a:effectLst/>
                        </a:rPr>
                        <a:t>1 514 710,6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effectLst/>
                        </a:rPr>
                        <a:t>100,0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6568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/>
          </p:nvPr>
        </p:nvGraphicFramePr>
        <p:xfrm>
          <a:off x="5987988" y="5256115"/>
          <a:ext cx="5976664" cy="29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7468"/>
            <a:ext cx="12192000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Динамика изменения объемов по программе ОМС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45425043"/>
              </p:ext>
            </p:extLst>
          </p:nvPr>
        </p:nvGraphicFramePr>
        <p:xfrm>
          <a:off x="0" y="590234"/>
          <a:ext cx="12191999" cy="60791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302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36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8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0854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860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00854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008544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27211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780809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1008544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780809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8080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80809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75428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Виды и условия оказания медицинской помощи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на 01.01.2022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выполнения за 9 мес. 2022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исполне-ния</a:t>
                      </a:r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 (75%)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Изменения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на 29.11.2022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Факт выполнения за 11 мес. 2022 года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исполне-ния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Изменения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План на 27.12.2022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Принято к оплате за 2022 год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% </a:t>
                      </a:r>
                      <a:r>
                        <a:rPr lang="ru-RU" sz="1200" b="1" u="none" strike="noStrike" dirty="0" err="1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исполне-ния</a:t>
                      </a:r>
                      <a:endParaRPr lang="ru-RU" sz="12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7F8FA9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2794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Медицинская помощь в амбулаторных условиях: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b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Посещения с иными целями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3 225 928  </a:t>
                      </a:r>
                    </a:p>
                  </a:txBody>
                  <a:tcPr marL="9525" marR="9525" marT="9525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1 975 772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3 282 721  </a:t>
                      </a:r>
                    </a:p>
                  </a:txBody>
                  <a:tcPr marL="9525" marR="9525" marT="9525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2 835 301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88,8%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56 793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2 693 686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2 824 391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054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в том числе для проведения углубленной диспансеризации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59 402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-21 287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38 115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0,0%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-2 400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35 715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36 444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579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Неотложная помощь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594 539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472 085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79%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40 269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634 808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583 331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91,9%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12 780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647 588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645 967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85870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Обращения в связи с заболеваниями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1 968 256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1 335 881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68%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-121 750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1 846 506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1 694 340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91,8%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-17 144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1 829 362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1 942 083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39054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в том числе при экстракорпоральном оплодотворении (</a:t>
                      </a:r>
                      <a:r>
                        <a:rPr lang="ru-RU" sz="1000" u="none" strike="noStrike" dirty="0" err="1">
                          <a:effectLst/>
                          <a:latin typeface="+mn-lt"/>
                        </a:rPr>
                        <a:t>криоперенос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299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8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84%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87,3%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431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95%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19387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Проведение отдельных диагностических (лабораторных) исследований, в том числе: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Компьютерная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томография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50 998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39 425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77%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4 852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55 850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51 297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91,8%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315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56 165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55 305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агнитно-резонансная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томография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29 000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15 273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53%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-8 536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20 464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18 635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91,1%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20 464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20 097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УЗИ</a:t>
                      </a:r>
                      <a:r>
                        <a:rPr lang="ru-RU" sz="1000" u="none" strike="noStrike" baseline="0" dirty="0" smtClean="0">
                          <a:effectLst/>
                          <a:latin typeface="+mn-lt"/>
                        </a:rPr>
                        <a:t> 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сердечно-сосудистой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системы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91 229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62 028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68%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-7 475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83 754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79 354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94,7%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87 754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87 897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Э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ндоскопическое </a:t>
                      </a:r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диагностическое исследование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45 802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34 222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75%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770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46 572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45 035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96,7%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4 185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50 757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49 229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97%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11"/>
                  </a:ext>
                </a:extLst>
              </a:tr>
              <a:tr h="452073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М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олекулярно-</a:t>
                      </a:r>
                      <a:r>
                        <a:rPr lang="ru-RU" sz="1000" u="none" strike="noStrike" dirty="0" err="1" smtClean="0">
                          <a:effectLst/>
                          <a:latin typeface="+mn-lt"/>
                        </a:rPr>
                        <a:t>гинетические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 исследования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1 013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951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263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1 276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1 030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80,7%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1 276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1 112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2"/>
                  </a:ext>
                </a:extLst>
              </a:tr>
              <a:tr h="423523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Патолого-анатомические </a:t>
                      </a:r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исследования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21 141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9 667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46%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-8 150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12 991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11 606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89,3%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12 991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12 525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13"/>
                  </a:ext>
                </a:extLst>
              </a:tr>
              <a:tr h="339054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Тестирование на выявление новой коронавирусной инфекции (COVID-19)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335 326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157 162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47%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-113 000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222 326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162 263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73,0%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-47 413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174 913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164 985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94%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4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Медицинская помощь в условиях дневных стационаров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75 518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48 225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64%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7 274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82 792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60 701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73,3%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-655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82 137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67 975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15"/>
                  </a:ext>
                </a:extLst>
              </a:tr>
              <a:tr h="226036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по профилю «онкология»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9 916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9 305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94%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1 809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11 725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11 469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97,8%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11 725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12 662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108%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6"/>
                  </a:ext>
                </a:extLst>
              </a:tr>
              <a:tr h="337812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при экстракорпоральном оплодотворении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603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487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1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81%</a:t>
                      </a:r>
                      <a:endParaRPr lang="ru-RU" sz="10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FEB4B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610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89,3%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658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96%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/>
                </a:tc>
                <a:extLst>
                  <a:ext uri="{0D108BD9-81ED-4DB2-BD59-A6C34878D82A}">
                    <a16:rowId xmlns="" xmlns:a16="http://schemas.microsoft.com/office/drawing/2014/main" val="10017"/>
                  </a:ext>
                </a:extLst>
              </a:tr>
              <a:tr h="418832">
                <a:tc>
                  <a:txBody>
                    <a:bodyPr/>
                    <a:lstStyle/>
                    <a:p>
                      <a:pPr marL="174625" indent="0" algn="l" fontAlgn="ctr"/>
                      <a:r>
                        <a:rPr lang="ru-RU" sz="1000" b="1" u="none" strike="noStrike" dirty="0">
                          <a:effectLst/>
                          <a:latin typeface="+mn-lt"/>
                        </a:rPr>
                        <a:t>Медицинская помощь в условиях круглосуточного стационара</a:t>
                      </a:r>
                      <a:endParaRPr lang="ru-RU" sz="10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smtClean="0">
                          <a:effectLst/>
                          <a:latin typeface="+mn-lt"/>
                        </a:rPr>
                        <a:t>183 136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138 946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76%</a:t>
                      </a:r>
                      <a:endParaRPr lang="ru-RU" sz="1000" b="1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5 276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188 412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+mn-lt"/>
                        </a:rPr>
                        <a:t>168 337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89,3%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1 907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190 319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194 139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>
                          <a:effectLst/>
                          <a:latin typeface="+mn-lt"/>
                        </a:rPr>
                        <a:t>102%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4900" marR="4900" marT="4900" marB="0" anchor="ctr">
                    <a:solidFill>
                      <a:srgbClr val="D8DBE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1748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548679"/>
            <a:ext cx="12192000" cy="5760637"/>
          </a:xfrm>
          <a:prstGeom prst="rect">
            <a:avLst/>
          </a:prstGeom>
          <a:solidFill>
            <a:schemeClr val="bg1">
              <a:lumMod val="95000"/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8069996" y="558656"/>
            <a:ext cx="4079776" cy="46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ru-RU" sz="2400" b="1" dirty="0">
                <a:solidFill>
                  <a:srgbClr val="C00000"/>
                </a:solidFill>
                <a:latin typeface="+mn-lt"/>
                <a:ea typeface="+mj-ea"/>
                <a:cs typeface="Arial" panose="020B0604020202020204" pitchFamily="34" charset="0"/>
              </a:rPr>
              <a:t>Отказы по программе ОМС по итогам 2022 года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08411804"/>
              </p:ext>
            </p:extLst>
          </p:nvPr>
        </p:nvGraphicFramePr>
        <p:xfrm>
          <a:off x="1" y="548679"/>
          <a:ext cx="6744072" cy="57606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22379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967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21343">
                  <a:extLst>
                    <a:ext uri="{9D8B030D-6E8A-4147-A177-3AD203B41FA5}">
                      <a16:colId xmlns="" xmlns:a16="http://schemas.microsoft.com/office/drawing/2014/main" val="742675434"/>
                    </a:ext>
                  </a:extLst>
                </a:gridCol>
                <a:gridCol w="13192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674669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</a:rPr>
                        <a:t>Вид медицинской помощи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Объемы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</a:rPr>
                        <a:t>Стоимость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2656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Отказано по кодам дефектов 1.6.2/1.6.3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 smtClean="0">
                          <a:effectLst/>
                        </a:rPr>
                        <a:t>посещения </a:t>
                      </a:r>
                      <a:r>
                        <a:rPr lang="ru-RU" sz="1400" u="none" strike="noStrike" dirty="0">
                          <a:effectLst/>
                        </a:rPr>
                        <a:t>с профилактической целью,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marL="534988" indent="0" algn="l" fontAlgn="ctr"/>
                      <a:r>
                        <a:rPr lang="ru-RU" sz="1400" u="none" strike="noStrike" dirty="0" smtClean="0">
                          <a:effectLst/>
                        </a:rPr>
                        <a:t>в </a:t>
                      </a:r>
                      <a:r>
                        <a:rPr lang="ru-RU" sz="1400" u="none" strike="noStrike" dirty="0">
                          <a:effectLst/>
                        </a:rPr>
                        <a:t>том числе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27 988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12 481 170,26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>
                          <a:effectLst/>
                        </a:rPr>
                        <a:t>государственные медицинские организации Архангельской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25 413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11 297 382,91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 smtClean="0">
                          <a:effectLst/>
                        </a:rPr>
                        <a:t>обращения</a:t>
                      </a:r>
                      <a:r>
                        <a:rPr lang="ru-RU" sz="1400" u="none" strike="noStrike" dirty="0">
                          <a:effectLst/>
                        </a:rPr>
                        <a:t>, в том числе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347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26 107 085,19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>
                          <a:effectLst/>
                        </a:rPr>
                        <a:t>государственные медицинские организации Архангельской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77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18 477 152,40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 smtClean="0">
                          <a:effectLst/>
                        </a:rPr>
                        <a:t>неотложная </a:t>
                      </a:r>
                      <a:r>
                        <a:rPr lang="ru-RU" sz="1400" u="none" strike="noStrike" dirty="0">
                          <a:effectLst/>
                        </a:rPr>
                        <a:t>форма, в том числе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25 490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24 885 446,42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726567">
                <a:tc>
                  <a:txBody>
                    <a:bodyPr/>
                    <a:lstStyle/>
                    <a:p>
                      <a:pPr marL="534988" indent="0" algn="l" fontAlgn="ctr"/>
                      <a:r>
                        <a:rPr lang="ru-RU" sz="1400" u="none" strike="noStrike" dirty="0">
                          <a:effectLst/>
                        </a:rPr>
                        <a:t>государственные медицинские организации Архангельской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20 345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19 765 032,42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7840" marR="7840" marT="784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Стрелка вправо 2"/>
          <p:cNvSpPr/>
          <p:nvPr/>
        </p:nvSpPr>
        <p:spPr>
          <a:xfrm>
            <a:off x="6750908" y="548679"/>
            <a:ext cx="1433324" cy="5760637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7F8FA9"/>
          </a:solidFill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076220" y="2960945"/>
            <a:ext cx="4223792" cy="93610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3333"/>
                </a:solidFill>
                <a:cs typeface="Arial" panose="020B0604020202020204" pitchFamily="34" charset="0"/>
              </a:rPr>
              <a:t>63 473 701,87 </a:t>
            </a:r>
          </a:p>
        </p:txBody>
      </p:sp>
    </p:spTree>
    <p:extLst>
      <p:ext uri="{BB962C8B-B14F-4D97-AF65-F5344CB8AC3E}">
        <p14:creationId xmlns:p14="http://schemas.microsoft.com/office/powerpoint/2010/main" xmlns="" val="356083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Диаграмма 17"/>
          <p:cNvGraphicFramePr/>
          <p:nvPr>
            <p:extLst/>
          </p:nvPr>
        </p:nvGraphicFramePr>
        <p:xfrm>
          <a:off x="5987988" y="5256115"/>
          <a:ext cx="5976664" cy="2974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0" y="97468"/>
            <a:ext cx="12192000" cy="933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Исполнение объемов и стоимости медицинской помощи </a:t>
            </a:r>
            <a:endParaRPr lang="ru-RU" sz="2400" b="1" dirty="0" smtClean="0">
              <a:solidFill>
                <a:srgbClr val="48567C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по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видам и </a:t>
            </a: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условиям оказания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за счет средств бюджета </a:t>
            </a:r>
            <a:endParaRPr lang="ru-RU" sz="2400" b="1" dirty="0" smtClean="0">
              <a:solidFill>
                <a:srgbClr val="48567C"/>
              </a:solidFill>
              <a:latin typeface="+mn-lt"/>
              <a:ea typeface="+mj-ea"/>
              <a:cs typeface="Arial" panose="020B060402020202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 smtClean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Архангельской </a:t>
            </a:r>
            <a:r>
              <a:rPr lang="ru-RU" sz="2400" b="1" dirty="0">
                <a:solidFill>
                  <a:srgbClr val="48567C"/>
                </a:solidFill>
                <a:latin typeface="+mn-lt"/>
                <a:ea typeface="+mj-ea"/>
                <a:cs typeface="Arial" panose="020B0604020202020204" pitchFamily="34" charset="0"/>
              </a:rPr>
              <a:t>области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331412466"/>
              </p:ext>
            </p:extLst>
          </p:nvPr>
        </p:nvGraphicFramePr>
        <p:xfrm>
          <a:off x="1" y="1385110"/>
          <a:ext cx="12191998" cy="50682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8034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48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041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40415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1512167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1127449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452748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№ п/п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Медицинская помощь, </a:t>
                      </a:r>
                      <a:endParaRPr lang="ru-RU" sz="1400" u="none" strike="noStrike" dirty="0" smtClean="0">
                        <a:effectLst/>
                      </a:endParaRPr>
                    </a:p>
                    <a:p>
                      <a:pPr algn="ctr" fontAlgn="ctr"/>
                      <a:r>
                        <a:rPr lang="ru-RU" sz="1400" u="none" strike="noStrike" dirty="0" smtClean="0">
                          <a:effectLst/>
                        </a:rPr>
                        <a:t>оказываемая </a:t>
                      </a:r>
                      <a:r>
                        <a:rPr lang="ru-RU" sz="1400" u="none" strike="noStrike" dirty="0">
                          <a:effectLst/>
                        </a:rPr>
                        <a:t>за счет средств бюджета Архангельской области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2022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15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объемы медицинской помощи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стоимость медицинской помощи (тыс.руб.)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5274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факт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план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факт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</a:rPr>
                        <a:t>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791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Посещения с профилактическими и иными целями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531 489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526 327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429 086,6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428 620,0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99,9%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Обращения в связи с заболеванием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90 746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90 146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99,3%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218 278,3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218 243,9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Случаи лечения в условиях дневного стационара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2 450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2 460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100,4%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58 097,5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58 097,5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91987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Случаи госпитализации в условиях круглосуточного стационара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11 672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11 587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99,3%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1 444 247,2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1 444 099,4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>
                          <a:effectLst/>
                        </a:rPr>
                        <a:t>100,0%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3150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Паллиативная медицинская помощь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122 691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120 991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98,6%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529 939,5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529 706,5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40000"/>
                        <a:alpha val="5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5274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u="none" strike="noStrike" dirty="0">
                          <a:effectLst/>
                        </a:rPr>
                        <a:t>Скорая медицинская помощь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49 864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49 883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100,0%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246 008,8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245 596,5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u="none" strike="noStrike" dirty="0">
                          <a:effectLst/>
                        </a:rPr>
                        <a:t>99,8%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8626" marR="8626" marT="8626" marB="0" anchor="ctr">
                    <a:solidFill>
                      <a:schemeClr val="accent4">
                        <a:tint val="2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8303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>
            <a:extLst>
              <a:ext uri="{FF2B5EF4-FFF2-40B4-BE49-F238E27FC236}">
                <a16:creationId xmlns:a16="http://schemas.microsoft.com/office/drawing/2014/main" xmlns="" id="{BA8AFA14-8B07-4E60-BCE0-FFAB81521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416051" y="274638"/>
            <a:ext cx="9360470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Прочие расходы, </a:t>
            </a:r>
            <a:r>
              <a:rPr lang="ru-RU" altLang="ru-RU" sz="2400" dirty="0" smtClean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входящие </a:t>
            </a:r>
            <a:r>
              <a:rPr lang="ru-RU" altLang="ru-RU" sz="2400" dirty="0">
                <a:solidFill>
                  <a:schemeClr val="tx2"/>
                </a:solidFill>
                <a:latin typeface="+mn-lt"/>
                <a:cs typeface="Arial" panose="020B0604020202020204" pitchFamily="34" charset="0"/>
              </a:rPr>
              <a:t>в состав Территориальной программы государственных гарантий бесплатного оказания гражданам медицинской помощи в Архангельской области</a:t>
            </a:r>
          </a:p>
        </p:txBody>
      </p:sp>
      <p:pic>
        <p:nvPicPr>
          <p:cNvPr id="6148" name="Объект 4">
            <a:extLst>
              <a:ext uri="{FF2B5EF4-FFF2-40B4-BE49-F238E27FC236}">
                <a16:creationId xmlns:a16="http://schemas.microsoft.com/office/drawing/2014/main" xmlns="" id="{26DD782B-2F8E-4601-AB91-E2FB4B87F5DB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24563" y="1557338"/>
            <a:ext cx="4464050" cy="2663825"/>
          </a:xfrm>
        </p:spPr>
      </p:pic>
      <p:pic>
        <p:nvPicPr>
          <p:cNvPr id="6" name="Рисунок 1">
            <a:extLst>
              <a:ext uri="{FF2B5EF4-FFF2-40B4-BE49-F238E27FC236}">
                <a16:creationId xmlns:a16="http://schemas.microsoft.com/office/drawing/2014/main" xmlns="" id="{641F7AA7-B989-40E7-B094-D8D62ACE7C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3525" y="274638"/>
            <a:ext cx="941330" cy="930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xmlns="" id="{5D64D114-20B8-47E0-9B63-25BE245CD8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27631"/>
              </p:ext>
            </p:extLst>
          </p:nvPr>
        </p:nvGraphicFramePr>
        <p:xfrm>
          <a:off x="335360" y="1772816"/>
          <a:ext cx="11521280" cy="4374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296144"/>
                <a:gridCol w="144016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/>
                <a:gridCol w="1584176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</a:tblGrid>
              <a:tr h="1071628"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факт 2021 года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План на 2022 год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Факт 2022 года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+mn-lt"/>
                        </a:rPr>
                        <a:t>% выполнения</a:t>
                      </a:r>
                      <a:endParaRPr lang="ru-RU" sz="1600" dirty="0">
                        <a:latin typeface="+mn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Отклонения  </a:t>
                      </a:r>
                      <a:r>
                        <a:rPr lang="ru-RU" sz="1600" dirty="0" smtClean="0">
                          <a:latin typeface="+mn-lt"/>
                        </a:rPr>
                        <a:t>2022 </a:t>
                      </a:r>
                      <a:r>
                        <a:rPr lang="ru-RU" sz="1600" dirty="0">
                          <a:latin typeface="+mn-lt"/>
                        </a:rPr>
                        <a:t>года </a:t>
                      </a:r>
                    </a:p>
                    <a:p>
                      <a:pPr algn="ctr"/>
                      <a:r>
                        <a:rPr lang="ru-RU" sz="1600" dirty="0">
                          <a:latin typeface="+mn-lt"/>
                        </a:rPr>
                        <a:t> к </a:t>
                      </a:r>
                      <a:r>
                        <a:rPr lang="ru-RU" sz="1600" dirty="0" smtClean="0">
                          <a:latin typeface="+mn-lt"/>
                        </a:rPr>
                        <a:t>2021 </a:t>
                      </a:r>
                      <a:r>
                        <a:rPr lang="ru-RU" sz="1600" dirty="0">
                          <a:latin typeface="+mn-lt"/>
                        </a:rPr>
                        <a:t>году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Всего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253,8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263,6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263,6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9,8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21847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Диагностические средства (туберкулез, ВИЧ, гепатиты В и С)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-0,1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75688171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Донорство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22749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Медицинское оборудование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204,9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222,2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17,3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17998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Медицинское оборудование и автотранспорт по ПМПЗЗ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14,0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-2,7</a:t>
                      </a:r>
                      <a:endParaRPr lang="ru-RU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895215">
                <a:tc>
                  <a:txBody>
                    <a:bodyPr/>
                    <a:lstStyle/>
                    <a:p>
                      <a:pPr marL="179388" indent="0" algn="l" rtl="0" fontAlgn="t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Приобретение </a:t>
                      </a:r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автотранспорта</a:t>
                      </a:r>
                      <a:r>
                        <a:rPr lang="ru-RU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ru-RU" sz="1600" b="0" i="0" u="none" strike="noStrike" baseline="0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marL="179388" indent="0" algn="l" rtl="0" fontAlgn="t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том числе (НП "Безопасные и качественные автомобильные дороги")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30,0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25,3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600" b="0" i="0" u="none" strike="noStrike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-4,7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xmlns="" val="2145916623"/>
                  </a:ext>
                </a:extLst>
              </a:tr>
            </a:tbl>
          </a:graphicData>
        </a:graphic>
      </p:graphicFrame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13C80E6A-8FC4-437D-BA32-E9046CA489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8170" y="1392425"/>
            <a:ext cx="140498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+mn-lt"/>
                <a:cs typeface="Times New Roman" panose="02020603050405020304" pitchFamily="18" charset="0"/>
              </a:rPr>
              <a:t>млн. руб.</a:t>
            </a:r>
          </a:p>
        </p:txBody>
      </p:sp>
    </p:spTree>
    <p:extLst>
      <p:ext uri="{BB962C8B-B14F-4D97-AF65-F5344CB8AC3E}">
        <p14:creationId xmlns:p14="http://schemas.microsoft.com/office/powerpoint/2010/main" xmlns="" val="87798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05439" y="1085046"/>
            <a:ext cx="72009" cy="1765280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-9023" y="1091325"/>
            <a:ext cx="1640527" cy="578496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2607935607"/>
              </p:ext>
            </p:extLst>
          </p:nvPr>
        </p:nvGraphicFramePr>
        <p:xfrm>
          <a:off x="0" y="1085046"/>
          <a:ext cx="6312024" cy="1846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13529999"/>
              </p:ext>
            </p:extLst>
          </p:nvPr>
        </p:nvGraphicFramePr>
        <p:xfrm>
          <a:off x="0" y="3077410"/>
          <a:ext cx="6312024" cy="16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-3209" y="5002529"/>
            <a:ext cx="1634713" cy="578496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1708339670"/>
              </p:ext>
            </p:extLst>
          </p:nvPr>
        </p:nvGraphicFramePr>
        <p:xfrm>
          <a:off x="-9023" y="4877610"/>
          <a:ext cx="6321047" cy="16477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2" name="Прямоугольник 11"/>
          <p:cNvSpPr/>
          <p:nvPr/>
        </p:nvSpPr>
        <p:spPr>
          <a:xfrm>
            <a:off x="-3209" y="3212976"/>
            <a:ext cx="1634713" cy="578496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4502" y="83932"/>
            <a:ext cx="11462995" cy="430123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0" hangingPunct="0">
              <a:spcAft>
                <a:spcPts val="0"/>
              </a:spcAft>
            </a:pPr>
            <a:r>
              <a:rPr lang="ru-RU" sz="24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  <a:t>Динамика просроченной кредиторской задолженности </a:t>
            </a:r>
            <a:br>
              <a:rPr lang="ru-RU" sz="24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</a:br>
            <a:r>
              <a:rPr lang="ru-RU" sz="2400" dirty="0">
                <a:solidFill>
                  <a:srgbClr val="48567C"/>
                </a:solidFill>
                <a:latin typeface="+mn-lt"/>
                <a:cs typeface="Arial" panose="020B0604020202020204" pitchFamily="34" charset="0"/>
              </a:rPr>
              <a:t>(млн. рублей)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3319301"/>
            <a:ext cx="18192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566680"/>
                </a:solidFill>
                <a:latin typeface="+mn-lt"/>
              </a:rPr>
              <a:t>2022</a:t>
            </a:r>
            <a:r>
              <a:rPr lang="ru-RU" sz="2000" b="1" dirty="0" smtClean="0">
                <a:solidFill>
                  <a:srgbClr val="566680"/>
                </a:solidFill>
                <a:latin typeface="+mn-lt"/>
              </a:rPr>
              <a:t> год</a:t>
            </a:r>
            <a:endParaRPr lang="ru-RU" sz="2000" b="1" dirty="0">
              <a:solidFill>
                <a:srgbClr val="56668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28048" y="3169218"/>
            <a:ext cx="1944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По состоянию </a:t>
            </a:r>
          </a:p>
          <a:p>
            <a:r>
              <a:rPr lang="ru-RU" sz="1600" dirty="0" smtClean="0">
                <a:latin typeface="+mn-lt"/>
              </a:rPr>
              <a:t>на 01.06.2022 просроченную </a:t>
            </a:r>
          </a:p>
          <a:p>
            <a:r>
              <a:rPr lang="ru-RU" sz="1600" dirty="0" smtClean="0">
                <a:latin typeface="+mn-lt"/>
              </a:rPr>
              <a:t>КЗ допустили </a:t>
            </a:r>
          </a:p>
          <a:p>
            <a:r>
              <a:rPr lang="ru-RU" sz="1600" dirty="0" smtClean="0">
                <a:latin typeface="+mn-lt"/>
              </a:rPr>
              <a:t>8 медицинских организаций</a:t>
            </a:r>
            <a:endParaRPr lang="ru-RU" sz="1600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8049" y="1085046"/>
            <a:ext cx="223224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По состоянию </a:t>
            </a:r>
          </a:p>
          <a:p>
            <a:r>
              <a:rPr lang="ru-RU" sz="1600" dirty="0" smtClean="0">
                <a:latin typeface="+mn-lt"/>
              </a:rPr>
              <a:t>на 01.06.2023 просроченная </a:t>
            </a:r>
          </a:p>
          <a:p>
            <a:r>
              <a:rPr lang="ru-RU" sz="1600" dirty="0" smtClean="0">
                <a:latin typeface="+mn-lt"/>
              </a:rPr>
              <a:t>КЗ сформировалась </a:t>
            </a:r>
          </a:p>
          <a:p>
            <a:r>
              <a:rPr lang="ru-RU" sz="1600" dirty="0" smtClean="0">
                <a:latin typeface="+mn-lt"/>
              </a:rPr>
              <a:t>в 10 медицинских организациях </a:t>
            </a:r>
          </a:p>
          <a:p>
            <a:r>
              <a:rPr lang="ru-RU" sz="1600" dirty="0" smtClean="0">
                <a:latin typeface="+mn-lt"/>
              </a:rPr>
              <a:t>(млн. руб.):</a:t>
            </a:r>
            <a:endParaRPr lang="ru-RU" sz="1600" dirty="0">
              <a:latin typeface="+mn-lt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775069"/>
              </p:ext>
            </p:extLst>
          </p:nvPr>
        </p:nvGraphicFramePr>
        <p:xfrm>
          <a:off x="8688288" y="1111374"/>
          <a:ext cx="3503711" cy="253365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2385638">
                  <a:extLst>
                    <a:ext uri="{9D8B030D-6E8A-4147-A177-3AD203B41FA5}">
                      <a16:colId xmlns="" xmlns:a16="http://schemas.microsoft.com/office/drawing/2014/main" val="1323644635"/>
                    </a:ext>
                  </a:extLst>
                </a:gridCol>
                <a:gridCol w="1118073">
                  <a:extLst>
                    <a:ext uri="{9D8B030D-6E8A-4147-A177-3AD203B41FA5}">
                      <a16:colId xmlns="" xmlns:a16="http://schemas.microsoft.com/office/drawing/2014/main" val="2343496835"/>
                    </a:ext>
                  </a:extLst>
                </a:gridCol>
              </a:tblGrid>
              <a:tr h="196829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Верхнетоемская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8,0</a:t>
                      </a:r>
                      <a:endParaRPr lang="ru-RU" sz="1600" u="none" strike="noStrike" dirty="0" smtClean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0411669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 smtClean="0">
                          <a:effectLst/>
                        </a:rPr>
                        <a:t>Виноградовская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6,0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 smtClean="0">
                          <a:effectLst/>
                        </a:rPr>
                        <a:t>Коношская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</a:rPr>
                        <a:t>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48,7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98247050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 smtClean="0">
                          <a:effectLst/>
                        </a:rPr>
                        <a:t>Лешуконская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3,0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Мезенская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9,8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0494840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Няндомская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17,1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71673571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err="1" smtClean="0">
                          <a:effectLst/>
                        </a:rPr>
                        <a:t>Устьянская</a:t>
                      </a:r>
                      <a:r>
                        <a:rPr lang="ru-RU" sz="1600" u="none" strike="noStrike" dirty="0" smtClean="0">
                          <a:effectLst/>
                        </a:rPr>
                        <a:t>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0,5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Холмогорская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19,1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170008612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>
                          <a:effectLst/>
                        </a:rPr>
                        <a:t>Шенкурская ЦРБ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5,0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47160004"/>
                  </a:ext>
                </a:extLst>
              </a:tr>
              <a:tr h="177985"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АГКБ 4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600" u="none" strike="noStrike" dirty="0" smtClean="0">
                          <a:effectLst/>
                        </a:rPr>
                        <a:t>9,3</a:t>
                      </a:r>
                      <a:endParaRPr lang="ru-RU" sz="1600" b="0" i="0" u="none" strike="noStrike" dirty="0">
                        <a:solidFill>
                          <a:srgbClr val="56668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accent2">
                        <a:tint val="20000"/>
                        <a:alpha val="24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25721222"/>
                  </a:ext>
                </a:extLst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550657" y="5002529"/>
            <a:ext cx="177759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+mn-lt"/>
              </a:rPr>
              <a:t>По состоянию </a:t>
            </a:r>
          </a:p>
          <a:p>
            <a:r>
              <a:rPr lang="ru-RU" sz="1600" dirty="0" smtClean="0">
                <a:latin typeface="+mn-lt"/>
              </a:rPr>
              <a:t>на 01.06.2021 просроченную </a:t>
            </a:r>
          </a:p>
          <a:p>
            <a:r>
              <a:rPr lang="ru-RU" sz="1600" dirty="0" smtClean="0">
                <a:latin typeface="+mn-lt"/>
              </a:rPr>
              <a:t>КЗ допустила </a:t>
            </a:r>
          </a:p>
          <a:p>
            <a:r>
              <a:rPr lang="ru-RU" sz="1600" dirty="0" smtClean="0">
                <a:latin typeface="+mn-lt"/>
              </a:rPr>
              <a:t>21 медицинская организация</a:t>
            </a:r>
            <a:endParaRPr lang="ru-RU" sz="1600" dirty="0">
              <a:latin typeface="+mn-lt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496105" y="3224114"/>
            <a:ext cx="81343" cy="1501030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6505439" y="5012470"/>
            <a:ext cx="94617" cy="1512874"/>
          </a:xfrm>
          <a:prstGeom prst="rect">
            <a:avLst/>
          </a:prstGeom>
          <a:solidFill>
            <a:srgbClr val="ED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420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Теплый синий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Тема1" id="{2E9374BF-5DEA-4705-A271-0E28F53B183A}" vid="{09A8FD95-DFFB-4063-A7C6-76C357C135D0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19153</TotalTime>
  <Words>2812</Words>
  <Application>Microsoft Office PowerPoint</Application>
  <PresentationFormat>Произвольный</PresentationFormat>
  <Paragraphs>835</Paragraphs>
  <Slides>13</Slides>
  <Notes>13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Тема1</vt:lpstr>
      <vt:lpstr>О реализации территориальной программы государственных гарантий бесплатного оказания гражданам медицинской помощи  в Архангельской области в 2022 году </vt:lpstr>
      <vt:lpstr>Слайд 2</vt:lpstr>
      <vt:lpstr>Слайд 3</vt:lpstr>
      <vt:lpstr>Слайд 4</vt:lpstr>
      <vt:lpstr>Слайд 5</vt:lpstr>
      <vt:lpstr>Слайд 6</vt:lpstr>
      <vt:lpstr>Слайд 7</vt:lpstr>
      <vt:lpstr>Прочие расходы, входящие в состав Территориальной программы государственных гарантий бесплатного оказания гражданам медицинской помощи в Архангельской области</vt:lpstr>
      <vt:lpstr>Динамика просроченной кредиторской задолженности  (млн. рублей)</vt:lpstr>
      <vt:lpstr>Слайд 10</vt:lpstr>
      <vt:lpstr>Слайд 11</vt:lpstr>
      <vt:lpstr>     Сравнительный анализ трудоустройства за последние 4 года</vt:lpstr>
      <vt:lpstr>Слайд 13</vt:lpstr>
    </vt:vector>
  </TitlesOfParts>
  <Company>CSPID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Popova E.S.</dc:creator>
  <cp:lastModifiedBy>a.golovina</cp:lastModifiedBy>
  <cp:revision>1526</cp:revision>
  <cp:lastPrinted>2023-06-14T10:12:58Z</cp:lastPrinted>
  <dcterms:created xsi:type="dcterms:W3CDTF">2017-03-04T20:02:39Z</dcterms:created>
  <dcterms:modified xsi:type="dcterms:W3CDTF">2023-06-15T07:43:50Z</dcterms:modified>
</cp:coreProperties>
</file>