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</p:sldIdLst>
  <p:sldSz cx="5851525" cy="3292475"/>
  <p:notesSz cx="3292475" cy="58515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CC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10"/>
  </p:normalViewPr>
  <p:slideViewPr>
    <p:cSldViewPr snapToGrid="0" snapToObjects="1">
      <p:cViewPr varScale="1">
        <p:scale>
          <a:sx n="139" d="100"/>
          <a:sy n="139" d="100"/>
        </p:scale>
        <p:origin x="-640" y="-64"/>
      </p:cViewPr>
      <p:guideLst>
        <p:guide orient="horz" pos="1037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43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635"/>
            <a:ext cx="5852160" cy="329184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2805141"/>
            <a:ext cx="5852160" cy="487192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183026" y="2952780"/>
            <a:ext cx="5484937" cy="19191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83026" y="1119849"/>
            <a:ext cx="5484937" cy="1952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2400" b="1" kern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«Социальное казначейство»</a:t>
            </a:r>
          </a:p>
          <a:p>
            <a:pPr algn="ctr">
              <a:lnSpc>
                <a:spcPct val="100000"/>
              </a:lnSpc>
              <a:buNone/>
            </a:pPr>
            <a:endParaRPr lang="ru-RU" b="1" kern="0" dirty="0">
              <a:solidFill>
                <a:srgbClr val="32373B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kern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Цифровая трансформация социальной сферы</a:t>
            </a:r>
          </a:p>
          <a:p>
            <a:pPr algn="ctr">
              <a:lnSpc>
                <a:spcPct val="100000"/>
              </a:lnSpc>
              <a:buNone/>
            </a:pPr>
            <a:endParaRPr lang="ru-RU" b="1" kern="0" dirty="0">
              <a:solidFill>
                <a:srgbClr val="32373B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037" y="1402454"/>
            <a:ext cx="3833944" cy="1858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3010204" y="321613"/>
            <a:ext cx="2167655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021909" y="817231"/>
            <a:ext cx="2681752" cy="109289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Новый подход к назначению мер социальной </a:t>
            </a:r>
          </a:p>
          <a:p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поддержки, предполагающий </a:t>
            </a:r>
            <a:r>
              <a:rPr lang="ru-RU" sz="700" kern="0" dirty="0" err="1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проактивное</a:t>
            </a:r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</a:p>
          <a:p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информирование о доступных мерах </a:t>
            </a:r>
          </a:p>
          <a:p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господдержки и упрощенное получение выплат 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14" y="2048792"/>
            <a:ext cx="79275" cy="79231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232784" y="1994855"/>
            <a:ext cx="2482088" cy="1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ru-RU" sz="1000" b="1" kern="0" dirty="0">
                <a:solidFill>
                  <a:srgbClr val="32373B"/>
                </a:solidFill>
                <a:ea typeface="Source Sans Pro" pitchFamily="34" charset="-122"/>
              </a:rPr>
              <a:t>По одному заявлению или без него</a:t>
            </a:r>
            <a:endParaRPr lang="en-US" dirty="0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462" y="2361517"/>
            <a:ext cx="79275" cy="79231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3226931" y="2307580"/>
            <a:ext cx="2482088" cy="1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2373B"/>
                </a:solidFill>
                <a:ea typeface="Source Sans Pro" pitchFamily="34" charset="-122"/>
              </a:rPr>
              <a:t>Без сбора дополнительных документов</a:t>
            </a:r>
            <a:endParaRPr lang="en-US" dirty="0"/>
          </a:p>
        </p:txBody>
      </p:sp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14" y="2680825"/>
            <a:ext cx="79275" cy="79231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3232784" y="2626888"/>
            <a:ext cx="2482088" cy="1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Режим «одного окна» 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6516"/>
          <a:stretch/>
        </p:blipFill>
        <p:spPr>
          <a:xfrm>
            <a:off x="35665" y="35780"/>
            <a:ext cx="2897954" cy="3220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643" y="195626"/>
            <a:ext cx="649728" cy="649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0736" y="321613"/>
            <a:ext cx="3417807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ru-RU" sz="1700" b="1" kern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Проект по </a:t>
            </a:r>
            <a:r>
              <a:rPr lang="ru-RU" sz="1700" b="1" kern="0" dirty="0" err="1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проактивному</a:t>
            </a:r>
            <a:r>
              <a:rPr lang="ru-RU" sz="1700" b="1" kern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информированию граждан 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3588544" y="336990"/>
            <a:ext cx="3869741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en-US" sz="1700" b="1" kern="0" spc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/ </a:t>
            </a:r>
            <a:r>
              <a:rPr lang="ru-RU" sz="1700" b="1" kern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 </a:t>
            </a:r>
            <a:r>
              <a:rPr lang="ru-RU" sz="1700" b="1" kern="0" dirty="0" smtClean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2021 </a:t>
            </a:r>
            <a:r>
              <a:rPr lang="ru-RU" sz="1700" b="1" kern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года</a:t>
            </a:r>
            <a:endParaRPr lang="en-US" dirty="0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326" y="994136"/>
            <a:ext cx="946318" cy="94553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517" y="996581"/>
            <a:ext cx="946318" cy="94553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326" y="1972405"/>
            <a:ext cx="946318" cy="945532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304848" y="1158728"/>
            <a:ext cx="1613792" cy="1432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2373B"/>
                </a:solidFill>
                <a:ea typeface="Source Sans Pro" pitchFamily="34" charset="-122"/>
              </a:rPr>
              <a:t>ПОЛУЧЕНИЕ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2373B"/>
                </a:solidFill>
                <a:ea typeface="Source Sans Pro" pitchFamily="34" charset="-122"/>
              </a:rPr>
              <a:t>ИНВАЛИДНОСТИ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302410" y="1374547"/>
            <a:ext cx="1613792" cy="2680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302507" y="2258202"/>
            <a:ext cx="1613792" cy="1432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r">
              <a:lnSpc>
                <a:spcPct val="100000"/>
              </a:lnSpc>
              <a:buNone/>
            </a:pPr>
            <a:r>
              <a:rPr lang="ru-RU" sz="700" b="1" kern="0" spc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НАСТУПЛЕНИЕ 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700" b="1" kern="0" spc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ПЕНСИОННОГО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700" b="1" kern="0" spc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ВОЗРАСТА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300070" y="2474022"/>
            <a:ext cx="1613792" cy="2680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3943136" y="1158728"/>
            <a:ext cx="1613792" cy="1432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ru-RU" sz="700" b="1" kern="0" spc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РОЖДЕНИЕ</a:t>
            </a:r>
          </a:p>
          <a:p>
            <a:pPr algn="l">
              <a:lnSpc>
                <a:spcPct val="100000"/>
              </a:lnSpc>
              <a:buNone/>
            </a:pPr>
            <a:r>
              <a:rPr lang="ru-RU" sz="700" b="1" kern="0" spc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РЕБЕНКА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3940698" y="1374547"/>
            <a:ext cx="1613792" cy="2680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3937284" y="2258202"/>
            <a:ext cx="1613792" cy="1432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2373B"/>
                </a:solidFill>
                <a:ea typeface="Source Sans Pro" pitchFamily="34" charset="-122"/>
              </a:rPr>
              <a:t>ЕДИНЫЙ КОНТАКТ-ЦЕНТР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3934846" y="2474022"/>
            <a:ext cx="1613792" cy="2680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r>
              <a:rPr lang="ru-RU" sz="800" b="1" kern="0" spc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 2022 года </a:t>
            </a:r>
          </a:p>
          <a:p>
            <a:pPr>
              <a:lnSpc>
                <a:spcPct val="100000"/>
              </a:lnSpc>
              <a:buNone/>
            </a:pPr>
            <a:r>
              <a:rPr lang="ru-RU" sz="7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ведется подключение Архангельской области</a:t>
            </a:r>
            <a:endParaRPr lang="en-US" dirty="0"/>
          </a:p>
        </p:txBody>
      </p:sp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505" y="2274661"/>
            <a:ext cx="323039" cy="3653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696" y="1307749"/>
            <a:ext cx="339186" cy="4218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7487" y="1307750"/>
            <a:ext cx="741493" cy="421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984" y="2203948"/>
            <a:ext cx="835001" cy="482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0007" y="303672"/>
            <a:ext cx="2084409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ru-RU" sz="1700" b="1" kern="0" dirty="0">
                <a:solidFill>
                  <a:srgbClr val="32373B"/>
                </a:solidFill>
                <a:ea typeface="Source Sans Pro" pitchFamily="34" charset="-122"/>
              </a:rPr>
              <a:t>ПРОАКТИВНЫЕ</a:t>
            </a:r>
          </a:p>
          <a:p>
            <a:pPr algn="l">
              <a:lnSpc>
                <a:spcPct val="100000"/>
              </a:lnSpc>
              <a:buNone/>
            </a:pPr>
            <a:r>
              <a:rPr lang="ru-RU" sz="1700" b="1" kern="0" dirty="0">
                <a:solidFill>
                  <a:srgbClr val="32373B"/>
                </a:solidFill>
                <a:ea typeface="Source Sans Pro" pitchFamily="34" charset="-122"/>
              </a:rPr>
              <a:t>МЕРЫ ПОДДЕРЖКИ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399928" y="321613"/>
            <a:ext cx="4373027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r>
              <a:rPr lang="ru-RU" sz="1700" b="1" kern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 / с</a:t>
            </a:r>
            <a:r>
              <a:rPr lang="ru-RU" sz="1700" b="1" kern="0" spc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1 января 2022 года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208776" y="2363541"/>
            <a:ext cx="1827337" cy="14355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0CCBF"/>
                </a:solidFill>
                <a:ea typeface="Source Sans Pro" pitchFamily="34" charset="-122"/>
              </a:rPr>
              <a:t>РЕГИОНАЛЬНАЯ СОЦИАЛЬНАЯ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0CCBF"/>
                </a:solidFill>
                <a:ea typeface="Source Sans Pro" pitchFamily="34" charset="-122"/>
              </a:rPr>
              <a:t>ДОПЛАТА К ПЕНСИИ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08776" y="2549339"/>
            <a:ext cx="1827337" cy="2684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Более 7 500 получателей</a:t>
            </a:r>
            <a:endParaRPr lang="en-US" sz="700" kern="0" spc="0" dirty="0">
              <a:solidFill>
                <a:srgbClr val="70707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2009485" y="2366833"/>
            <a:ext cx="1827337" cy="14355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0CCBF"/>
                </a:solidFill>
                <a:ea typeface="Source Sans Pro" pitchFamily="34" charset="-122"/>
              </a:rPr>
              <a:t>РЕГИОНАЛЬНЫЙ МАТЕРИНСКИЙ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0CCBF"/>
                </a:solidFill>
                <a:ea typeface="Source Sans Pro" pitchFamily="34" charset="-122"/>
              </a:rPr>
              <a:t>«СЕМЕЙНЫЙ» КАПИТАЛ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2009485" y="2552631"/>
            <a:ext cx="1827337" cy="2684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Предоставлен 1162 семьям</a:t>
            </a:r>
            <a:endParaRPr lang="en-US" sz="700" kern="0" spc="0" dirty="0">
              <a:solidFill>
                <a:srgbClr val="70707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817803" y="2370125"/>
            <a:ext cx="1827337" cy="14355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30CCBF"/>
                </a:solidFill>
                <a:ea typeface="Source Sans Pro" pitchFamily="34" charset="-122"/>
              </a:rPr>
              <a:t>КОМПЛЕКТ ДЕТСКИХ ПРИНАДЛЕЖНОСТЕЙ 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3817803" y="2555923"/>
            <a:ext cx="1827337" cy="2684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Вручено 5222 набора</a:t>
            </a:r>
            <a:endParaRPr lang="en-US" sz="700" kern="0" spc="0" dirty="0">
              <a:solidFill>
                <a:srgbClr val="70707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3242" r="2923"/>
          <a:stretch/>
        </p:blipFill>
        <p:spPr>
          <a:xfrm>
            <a:off x="4002887" y="921185"/>
            <a:ext cx="1800751" cy="1278881"/>
          </a:xfrm>
          <a:prstGeom prst="rect">
            <a:avLst/>
          </a:prstGeom>
        </p:spPr>
      </p:pic>
      <p:pic>
        <p:nvPicPr>
          <p:cNvPr id="1028" name="Picture 4" descr="Использование материнского капитала. Ипотека и субсидии. Статьи о  недвижимости, строительстве и ремонте. СИБДОМ">
            <a:extLst>
              <a:ext uri="{FF2B5EF4-FFF2-40B4-BE49-F238E27FC236}">
                <a16:creationId xmlns="" xmlns:a16="http://schemas.microsoft.com/office/drawing/2014/main" id="{71B4BB0F-6086-0E5E-09B6-71D845581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30"/>
          <a:stretch/>
        </p:blipFill>
        <p:spPr bwMode="auto">
          <a:xfrm>
            <a:off x="2073452" y="921185"/>
            <a:ext cx="1827337" cy="12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етыре ошибки, которые совершают работающие пенсионеры при увольнении">
            <a:extLst>
              <a:ext uri="{FF2B5EF4-FFF2-40B4-BE49-F238E27FC236}">
                <a16:creationId xmlns="" xmlns:a16="http://schemas.microsoft.com/office/drawing/2014/main" id="{EC47145A-1A53-2CD1-8189-6D0247CA5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5"/>
          <a:stretch/>
        </p:blipFill>
        <p:spPr bwMode="auto">
          <a:xfrm>
            <a:off x="144016" y="928933"/>
            <a:ext cx="1827338" cy="12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6040" y="182956"/>
            <a:ext cx="5449824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700" b="1" kern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Переход на беззаявительную регистрацию   статуса многодетной семьи</a:t>
            </a:r>
            <a:r>
              <a:rPr lang="en-US" sz="1700" b="1" kern="0" spc="0" dirty="0">
                <a:solidFill>
                  <a:srgbClr val="32373B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56040" y="704343"/>
            <a:ext cx="5449824" cy="1339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 2022 года ведется подготовительная работа  по получению письменного согласия многодетной семьи</a:t>
            </a:r>
            <a:b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 обработку данных. </a:t>
            </a:r>
            <a:r>
              <a:rPr lang="ru-RU" sz="8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 1 сентября принято более 8 000 заявлений</a:t>
            </a:r>
            <a: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2000" dirty="0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8" y="1254527"/>
            <a:ext cx="1679570" cy="170812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04" y="1017179"/>
            <a:ext cx="475318" cy="47664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298554" y="1768133"/>
            <a:ext cx="1642426" cy="1859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0CCBF"/>
                </a:solidFill>
                <a:ea typeface="Source Sans Pro" pitchFamily="34" charset="-122"/>
              </a:rPr>
              <a:t>ЕЖЕГОДНОЕ автоматическое подтверждение статуса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98554" y="2032718"/>
            <a:ext cx="1642426" cy="4571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800" kern="0" dirty="0">
                <a:solidFill>
                  <a:srgbClr val="707070"/>
                </a:solidFill>
                <a:ea typeface="Source Sans Pro" pitchFamily="34" charset="-122"/>
              </a:rPr>
              <a:t>Без личного обращения в отделение социальной защиты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82" y="1254527"/>
            <a:ext cx="1679570" cy="170812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268" y="1017179"/>
            <a:ext cx="475318" cy="476642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3898218" y="1705660"/>
            <a:ext cx="1642426" cy="1859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0CCBF"/>
                </a:solidFill>
                <a:ea typeface="Source Sans Pro" pitchFamily="34" charset="-122"/>
              </a:rPr>
              <a:t>Рассматривается переход:</a:t>
            </a:r>
          </a:p>
        </p:txBody>
      </p:sp>
      <p:sp>
        <p:nvSpPr>
          <p:cNvPr id="13" name="Object 12"/>
          <p:cNvSpPr/>
          <p:nvPr/>
        </p:nvSpPr>
        <p:spPr>
          <a:xfrm>
            <a:off x="3898218" y="2160121"/>
            <a:ext cx="1642426" cy="4571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компенсации расходов на оплату ЖКУ;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8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в</a:t>
            </a:r>
            <a: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ыплаты на питание, проезд, одежду;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800" kern="0" dirty="0">
                <a:solidFill>
                  <a:srgbClr val="707070"/>
                </a:solidFill>
                <a:ea typeface="Source Sans Pro" pitchFamily="34" charset="-122"/>
              </a:rPr>
              <a:t>- ежемесячной денежной выплаты при рождении третьего ребенка или последующих детей и др.</a:t>
            </a:r>
            <a:endParaRPr lang="en-US" dirty="0"/>
          </a:p>
        </p:txBody>
      </p:sp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221" y="1254527"/>
            <a:ext cx="1679570" cy="1708129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07" y="1017179"/>
            <a:ext cx="475318" cy="47664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2107457" y="1768133"/>
            <a:ext cx="1642426" cy="1859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0CCBF"/>
                </a:solidFill>
                <a:ea typeface="Source Sans Pro" pitchFamily="34" charset="-122"/>
              </a:rPr>
              <a:t>ЕЖЕМЕСЯЧНОЕ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0CCBF"/>
                </a:solidFill>
                <a:ea typeface="Source Sans Pro" pitchFamily="34" charset="-122"/>
              </a:rPr>
              <a:t>предоставление выплаты 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2107457" y="2032718"/>
            <a:ext cx="1642426" cy="4571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Награжденным орденом «Родительская слава»,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800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медалью ордена «Родительская слава»</a:t>
            </a:r>
            <a:r>
              <a:rPr lang="en-US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 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64146" y="1098742"/>
            <a:ext cx="311569" cy="3115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772295" y="1076763"/>
            <a:ext cx="311742" cy="3117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4457054" y="1103221"/>
            <a:ext cx="523746" cy="302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683144" y="189486"/>
            <a:ext cx="4778893" cy="3229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700" b="1" kern="0" spc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порядка предоставления мер социальной поддержки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24744" y="1514797"/>
            <a:ext cx="2043990" cy="18637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0CCBF"/>
                </a:solidFill>
                <a:ea typeface="Source Sans Pro" pitchFamily="34" charset="-122"/>
              </a:rPr>
              <a:t>100% информации для назначения есть в органах власти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61682" y="1587536"/>
            <a:ext cx="2043990" cy="3052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24744" y="2114522"/>
            <a:ext cx="2043990" cy="18637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000" b="1" kern="0" dirty="0">
                <a:solidFill>
                  <a:srgbClr val="30CCBF"/>
                </a:solidFill>
                <a:ea typeface="Source Sans Pro" pitchFamily="34" charset="-122"/>
              </a:rPr>
              <a:t>Гражданину нечего сообщить дополнительно, заявление излишне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3276946" y="1585538"/>
            <a:ext cx="2153632" cy="1863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900" b="1" kern="0" spc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 не может однозначно определить жизненную ситуацию гражданина</a:t>
            </a:r>
            <a:endParaRPr lang="en-US" sz="1600" dirty="0"/>
          </a:p>
        </p:txBody>
      </p:sp>
      <p:sp>
        <p:nvSpPr>
          <p:cNvPr id="13" name="Object 12"/>
          <p:cNvSpPr/>
          <p:nvPr/>
        </p:nvSpPr>
        <p:spPr>
          <a:xfrm>
            <a:off x="3642115" y="1591190"/>
            <a:ext cx="2043990" cy="3054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3276946" y="2114522"/>
            <a:ext cx="2153632" cy="18637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900" b="1" kern="0" spc="0" dirty="0">
                <a:solidFill>
                  <a:srgbClr val="30CCB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 гражданина есть возможность выбрать разные условия получения меры</a:t>
            </a:r>
            <a:endParaRPr lang="en-US" sz="1600" dirty="0"/>
          </a:p>
        </p:txBody>
      </p:sp>
      <p:sp>
        <p:nvSpPr>
          <p:cNvPr id="16" name="Object 15"/>
          <p:cNvSpPr/>
          <p:nvPr/>
        </p:nvSpPr>
        <p:spPr>
          <a:xfrm>
            <a:off x="3236190" y="2626067"/>
            <a:ext cx="2235143" cy="3052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800" i="1" kern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заявлении указываются недостающие данные, выбираются условия получения</a:t>
            </a:r>
            <a:r>
              <a:rPr lang="en-US" sz="800" kern="0" spc="0" dirty="0">
                <a:solidFill>
                  <a:srgbClr val="70707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 </a:t>
            </a:r>
            <a:endParaRPr lang="en-US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2" y="815755"/>
            <a:ext cx="2153632" cy="4607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045" y="815755"/>
            <a:ext cx="2153632" cy="46075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3815" y="948059"/>
            <a:ext cx="188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БЕЗЗАЯВИТЕЛЬНЫЙ ХАРАКТЕР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6588" y="940459"/>
            <a:ext cx="188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ТОЛЬКО ЗАЯВЛЕНИЕ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30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1988271" y="590908"/>
            <a:ext cx="2359884" cy="1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2279369" y="888875"/>
            <a:ext cx="2080490" cy="1341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2285222" y="1198308"/>
            <a:ext cx="2080490" cy="1341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2285222" y="1487990"/>
            <a:ext cx="2080490" cy="1341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4615891" y="541531"/>
            <a:ext cx="2359884" cy="1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0493" y="554806"/>
            <a:ext cx="489291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Благодаря серьезному опыту, накопленному в  государственном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и особенно в коммерческом секторе, цифровая трансформация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 перешла из области дискуссий и сомнений в область практики.</a:t>
            </a:r>
          </a:p>
          <a:p>
            <a:pPr algn="ctr"/>
            <a:endParaRPr lang="ru-RU" sz="1100" b="1" i="1" dirty="0">
              <a:solidFill>
                <a:schemeClr val="bg1"/>
              </a:solidFill>
            </a:endParaRPr>
          </a:p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Но  «Цифра» сама по себе бессмысленна: ее ценность появляется</a:t>
            </a:r>
            <a:br>
              <a:rPr lang="ru-RU" sz="1100" b="1" i="1" dirty="0">
                <a:solidFill>
                  <a:schemeClr val="bg1"/>
                </a:solidFill>
              </a:rPr>
            </a:br>
            <a:r>
              <a:rPr lang="ru-RU" sz="1100" b="1" i="1" dirty="0">
                <a:solidFill>
                  <a:schemeClr val="bg1"/>
                </a:solidFill>
              </a:rPr>
              <a:t> только в тот момент, когда в  фокусе </a:t>
            </a:r>
            <a:r>
              <a:rPr lang="ru-RU" sz="1100" b="1" i="1" dirty="0" err="1">
                <a:solidFill>
                  <a:schemeClr val="bg1"/>
                </a:solidFill>
              </a:rPr>
              <a:t>цифровизации</a:t>
            </a:r>
            <a:r>
              <a:rPr lang="ru-RU" sz="1100" b="1" i="1" dirty="0">
                <a:solidFill>
                  <a:schemeClr val="bg1"/>
                </a:solidFill>
              </a:rPr>
              <a:t> оказывается </a:t>
            </a:r>
            <a:br>
              <a:rPr lang="ru-RU" sz="1100" b="1" i="1" dirty="0">
                <a:solidFill>
                  <a:schemeClr val="bg1"/>
                </a:solidFill>
              </a:rPr>
            </a:br>
            <a:r>
              <a:rPr lang="ru-RU" sz="1100" b="1" i="1" dirty="0">
                <a:solidFill>
                  <a:schemeClr val="bg1"/>
                </a:solidFill>
              </a:rPr>
              <a:t>человек с его нуждами. 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</a:rPr>
              <a:t>Помнить об этом важно на каждом этапе работы.</a:t>
            </a:r>
          </a:p>
          <a:p>
            <a:pPr algn="ctr"/>
            <a:endParaRPr lang="ru-RU" sz="1100" b="1" i="1" dirty="0">
              <a:solidFill>
                <a:schemeClr val="bg1"/>
              </a:solidFill>
            </a:endParaRPr>
          </a:p>
          <a:p>
            <a:pPr algn="ctr"/>
            <a:endParaRPr lang="ru-RU" sz="1100" b="1" i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СПАСИБО ЗА ВНИМАНИЕ</a:t>
            </a:r>
          </a:p>
          <a:p>
            <a:pPr algn="ctr"/>
            <a:endParaRPr lang="ru-RU" sz="11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276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Рыжкова Елена Викторовна</cp:lastModifiedBy>
  <cp:revision>23</cp:revision>
  <dcterms:created xsi:type="dcterms:W3CDTF">2022-09-15T08:55:08Z</dcterms:created>
  <dcterms:modified xsi:type="dcterms:W3CDTF">2022-09-19T08:39:57Z</dcterms:modified>
</cp:coreProperties>
</file>