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65" r:id="rId2"/>
    <p:sldId id="294" r:id="rId3"/>
    <p:sldId id="292" r:id="rId4"/>
    <p:sldId id="286" r:id="rId5"/>
    <p:sldId id="307" r:id="rId6"/>
    <p:sldId id="293" r:id="rId7"/>
    <p:sldId id="295" r:id="rId8"/>
    <p:sldId id="309" r:id="rId9"/>
    <p:sldId id="297" r:id="rId10"/>
    <p:sldId id="291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5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33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1" autoAdjust="0"/>
    <p:restoredTop sz="72037" autoAdjust="0"/>
  </p:normalViewPr>
  <p:slideViewPr>
    <p:cSldViewPr snapToGrid="0">
      <p:cViewPr varScale="1">
        <p:scale>
          <a:sx n="63" d="100"/>
          <a:sy n="63" d="100"/>
        </p:scale>
        <p:origin x="-1589" y="-58"/>
      </p:cViewPr>
      <p:guideLst>
        <p:guide orient="horz" pos="3385"/>
        <p:guide pos="59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0777314211832102E-3"/>
          <c:y val="6.1020148020128687E-3"/>
          <c:w val="0.97629115614301842"/>
          <c:h val="0.967009315035282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</c:v>
                </c:pt>
              </c:strCache>
            </c:strRef>
          </c:tx>
          <c:spPr>
            <a:solidFill>
              <a:srgbClr val="5E75AE"/>
            </a:solidFill>
            <a:ln w="25352">
              <a:noFill/>
            </a:ln>
          </c:spPr>
          <c:dLbls>
            <c:spPr>
              <a:noFill/>
              <a:ln w="25352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27.4</c:v>
                </c:pt>
                <c:pt idx="1">
                  <c:v>184</c:v>
                </c:pt>
                <c:pt idx="2">
                  <c:v>582.5</c:v>
                </c:pt>
                <c:pt idx="3">
                  <c:v>395.1</c:v>
                </c:pt>
                <c:pt idx="4">
                  <c:v>461.2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C-4B67-B732-3FFF75F32BDC}"/>
            </c:ext>
          </c:extLst>
        </c:ser>
        <c:dLbls/>
        <c:gapWidth val="219"/>
        <c:overlap val="-27"/>
        <c:axId val="141488128"/>
        <c:axId val="141489664"/>
      </c:barChart>
      <c:catAx>
        <c:axId val="141488128"/>
        <c:scaling>
          <c:orientation val="minMax"/>
        </c:scaling>
        <c:delete val="1"/>
        <c:axPos val="b"/>
        <c:numFmt formatCode="\О\с\н\о\в\н\о\й" sourceLinked="0"/>
        <c:majorTickMark val="none"/>
        <c:tickLblPos val="none"/>
        <c:crossAx val="141489664"/>
        <c:crosses val="autoZero"/>
        <c:auto val="1"/>
        <c:lblAlgn val="ctr"/>
        <c:lblOffset val="100"/>
      </c:catAx>
      <c:valAx>
        <c:axId val="141489664"/>
        <c:scaling>
          <c:orientation val="minMax"/>
        </c:scaling>
        <c:delete val="1"/>
        <c:axPos val="l"/>
        <c:numFmt formatCode="General" sourceLinked="1"/>
        <c:tickLblPos val="none"/>
        <c:crossAx val="14148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0.13879</cdr:x>
      <cdr:y>0.82197</cdr:y>
    </cdr:from>
    <cdr:to>
      <cdr:x>0.26307</cdr:x>
      <cdr:y>0.91209</cdr:y>
    </cdr:to>
    <cdr:sp macro="" textlink="">
      <cdr:nvSpPr>
        <cdr:cNvPr id="5" name="TextBox 1"/>
        <cdr:cNvSpPr txBox="1"/>
      </cdr:nvSpPr>
      <cdr:spPr>
        <a:xfrm xmlns:a="http://schemas.openxmlformats.org/drawingml/2006/main" rot="19729773">
          <a:off x="1635466" y="3823875"/>
          <a:ext cx="1464517" cy="419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2"/>
              </a:solidFill>
            </a:rPr>
            <a:t>+ 74,1</a:t>
          </a:r>
          <a:r>
            <a:rPr lang="ru-RU" sz="1400" dirty="0">
              <a:solidFill>
                <a:schemeClr val="tx2"/>
              </a:solidFill>
            </a:rPr>
            <a:t>%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0.10534</cdr:x>
      <cdr:y>0.76244</cdr:y>
    </cdr:from>
    <cdr:to>
      <cdr:x>0.26843</cdr:x>
      <cdr:y>0.85146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717931">
          <a:off x="1241356" y="3546934"/>
          <a:ext cx="1921854" cy="41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5E75AE"/>
              </a:solidFill>
            </a:rPr>
            <a:t>+156,6 </a:t>
          </a:r>
          <a:r>
            <a:rPr lang="ru-RU" sz="1600" dirty="0">
              <a:solidFill>
                <a:srgbClr val="5E75AE"/>
              </a:solidFill>
            </a:rPr>
            <a:t>млн.</a:t>
          </a:r>
          <a:endParaRPr lang="ru-RU" sz="1800" dirty="0">
            <a:solidFill>
              <a:srgbClr val="5E75AE"/>
            </a:solidFill>
          </a:endParaRPr>
        </a:p>
      </cdr:txBody>
    </cdr:sp>
  </cdr:relSizeAnchor>
  <cdr:relSizeAnchor xmlns:cdr="http://schemas.openxmlformats.org/drawingml/2006/chartDrawing">
    <cdr:from>
      <cdr:x>0.38722</cdr:x>
      <cdr:y>0.08934</cdr:y>
    </cdr:from>
    <cdr:to>
      <cdr:x>0.42731</cdr:x>
      <cdr:y>0.57272</cdr:y>
    </cdr:to>
    <cdr:sp macro="" textlink="">
      <cdr:nvSpPr>
        <cdr:cNvPr id="12" name="TextBox 1"/>
        <cdr:cNvSpPr txBox="1"/>
      </cdr:nvSpPr>
      <cdr:spPr>
        <a:xfrm xmlns:a="http://schemas.openxmlformats.org/drawingml/2006/main" rot="18047237">
          <a:off x="3674877" y="1303750"/>
          <a:ext cx="2248717" cy="472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5E75AE"/>
              </a:solidFill>
            </a:rPr>
            <a:t>+398,5 </a:t>
          </a:r>
          <a:r>
            <a:rPr lang="ru-RU" sz="1800" dirty="0">
              <a:solidFill>
                <a:srgbClr val="5E75AE"/>
              </a:solidFill>
            </a:rPr>
            <a:t>млн.</a:t>
          </a:r>
        </a:p>
      </cdr:txBody>
    </cdr:sp>
  </cdr:relSizeAnchor>
  <cdr:relSizeAnchor xmlns:cdr="http://schemas.openxmlformats.org/drawingml/2006/chartDrawing">
    <cdr:from>
      <cdr:x>0.13194</cdr:x>
      <cdr:y>0.72166</cdr:y>
    </cdr:from>
    <cdr:to>
      <cdr:x>0.26428</cdr:x>
      <cdr:y>0.92255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xmlns="" id="{964605DA-2D3A-43DF-943D-8D400C98DE0F}"/>
            </a:ext>
          </a:extLst>
        </cdr:cNvPr>
        <cdr:cNvCxnSpPr/>
      </cdr:nvCxnSpPr>
      <cdr:spPr>
        <a:xfrm xmlns:a="http://schemas.openxmlformats.org/drawingml/2006/main" flipV="1">
          <a:off x="1554814" y="3357216"/>
          <a:ext cx="1559451" cy="93457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0.32412</cdr:x>
      <cdr:y>0.16769</cdr:y>
    </cdr:from>
    <cdr:to>
      <cdr:x>0.45565</cdr:x>
      <cdr:y>0.72103</cdr:y>
    </cdr:to>
    <cdr:cxnSp macro="">
      <cdr:nvCxnSpPr>
        <cdr:cNvPr id="14" name="Прямая со стрелкой 13">
          <a:extLst xmlns:a="http://schemas.openxmlformats.org/drawingml/2006/main">
            <a:ext uri="{FF2B5EF4-FFF2-40B4-BE49-F238E27FC236}">
              <a16:creationId xmlns:a16="http://schemas.microsoft.com/office/drawing/2014/main" xmlns="" id="{964605DA-2D3A-43DF-943D-8D400C98DE0F}"/>
            </a:ext>
          </a:extLst>
        </cdr:cNvPr>
        <cdr:cNvCxnSpPr/>
      </cdr:nvCxnSpPr>
      <cdr:spPr>
        <a:xfrm xmlns:a="http://schemas.openxmlformats.org/drawingml/2006/main" flipV="1">
          <a:off x="3819490" y="780093"/>
          <a:ext cx="1549869" cy="257417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0.71414</cdr:x>
      <cdr:y>0.33648</cdr:y>
    </cdr:from>
    <cdr:to>
      <cdr:x>0.85092</cdr:x>
      <cdr:y>0.41842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xmlns="" id="{964605DA-2D3A-43DF-943D-8D400C98DE0F}"/>
            </a:ext>
          </a:extLst>
        </cdr:cNvPr>
        <cdr:cNvCxnSpPr/>
      </cdr:nvCxnSpPr>
      <cdr:spPr>
        <a:xfrm xmlns:a="http://schemas.openxmlformats.org/drawingml/2006/main" flipV="1">
          <a:off x="8415401" y="1400597"/>
          <a:ext cx="1611832" cy="34107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0.52416</cdr:x>
      <cdr:y>0.16634</cdr:y>
    </cdr:from>
    <cdr:to>
      <cdr:x>0.65667</cdr:x>
      <cdr:y>0.4131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xmlns="" id="{964605DA-2D3A-43DF-943D-8D400C98DE0F}"/>
            </a:ext>
          </a:extLst>
        </cdr:cNvPr>
        <cdr:cNvCxnSpPr/>
      </cdr:nvCxnSpPr>
      <cdr:spPr>
        <a:xfrm xmlns:a="http://schemas.openxmlformats.org/drawingml/2006/main">
          <a:off x="6176659" y="692411"/>
          <a:ext cx="1561557" cy="102713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0.5122</cdr:x>
      <cdr:y>0.22597</cdr:y>
    </cdr:from>
    <cdr:to>
      <cdr:x>0.68189</cdr:x>
      <cdr:y>0.32867</cdr:y>
    </cdr:to>
    <cdr:sp macro="" textlink="">
      <cdr:nvSpPr>
        <cdr:cNvPr id="24" name="TextBox 1"/>
        <cdr:cNvSpPr txBox="1"/>
      </cdr:nvSpPr>
      <cdr:spPr>
        <a:xfrm xmlns:a="http://schemas.openxmlformats.org/drawingml/2006/main" rot="2202410">
          <a:off x="6035741" y="1051243"/>
          <a:ext cx="1999629" cy="477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5E75AE"/>
              </a:solidFill>
            </a:rPr>
            <a:t>-187,4 </a:t>
          </a:r>
          <a:r>
            <a:rPr lang="ru-RU" sz="1800" dirty="0">
              <a:solidFill>
                <a:srgbClr val="5E75AE"/>
              </a:solidFill>
            </a:rPr>
            <a:t>млн.</a:t>
          </a:r>
        </a:p>
      </cdr:txBody>
    </cdr:sp>
  </cdr:relSizeAnchor>
  <cdr:relSizeAnchor xmlns:cdr="http://schemas.openxmlformats.org/drawingml/2006/chartDrawing">
    <cdr:from>
      <cdr:x>0.51572</cdr:x>
      <cdr:y>0.2841</cdr:y>
    </cdr:from>
    <cdr:to>
      <cdr:x>0.64</cdr:x>
      <cdr:y>0.36507</cdr:y>
    </cdr:to>
    <cdr:sp macro="" textlink="">
      <cdr:nvSpPr>
        <cdr:cNvPr id="25" name="TextBox 1"/>
        <cdr:cNvSpPr txBox="1"/>
      </cdr:nvSpPr>
      <cdr:spPr>
        <a:xfrm xmlns:a="http://schemas.openxmlformats.org/drawingml/2006/main" rot="2120997">
          <a:off x="6077305" y="1182575"/>
          <a:ext cx="1464517" cy="337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2"/>
              </a:solidFill>
            </a:rPr>
            <a:t>-32,2%</a:t>
          </a:r>
        </a:p>
      </cdr:txBody>
    </cdr:sp>
  </cdr:relSizeAnchor>
  <cdr:relSizeAnchor xmlns:cdr="http://schemas.openxmlformats.org/drawingml/2006/chartDrawing">
    <cdr:from>
      <cdr:x>0.39591</cdr:x>
      <cdr:y>0.26859</cdr:y>
    </cdr:from>
    <cdr:to>
      <cdr:x>0.42899</cdr:x>
      <cdr:y>0.62043</cdr:y>
    </cdr:to>
    <cdr:sp macro="" textlink="">
      <cdr:nvSpPr>
        <cdr:cNvPr id="20" name="TextBox 1"/>
        <cdr:cNvSpPr txBox="1"/>
      </cdr:nvSpPr>
      <cdr:spPr>
        <a:xfrm xmlns:a="http://schemas.openxmlformats.org/drawingml/2006/main" rot="18047608">
          <a:off x="4041955" y="1873016"/>
          <a:ext cx="1636765" cy="38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2"/>
              </a:solidFill>
            </a:rPr>
            <a:t>+ 74,1</a:t>
          </a:r>
          <a:r>
            <a:rPr lang="ru-RU" sz="1400" dirty="0">
              <a:solidFill>
                <a:schemeClr val="tx2"/>
              </a:solidFill>
            </a:rPr>
            <a:t>%</a:t>
          </a:r>
          <a:endParaRPr lang="ru-RU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0.69252</cdr:x>
      <cdr:y>0.30202</cdr:y>
    </cdr:from>
    <cdr:to>
      <cdr:x>0.85561</cdr:x>
      <cdr:y>0.39104</cdr:y>
    </cdr:to>
    <cdr:sp macro="" textlink="">
      <cdr:nvSpPr>
        <cdr:cNvPr id="26" name="TextBox 1"/>
        <cdr:cNvSpPr txBox="1"/>
      </cdr:nvSpPr>
      <cdr:spPr>
        <a:xfrm xmlns:a="http://schemas.openxmlformats.org/drawingml/2006/main" rot="20762441">
          <a:off x="8160668" y="1405018"/>
          <a:ext cx="1921854" cy="41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5E75AE"/>
              </a:solidFill>
            </a:rPr>
            <a:t>+96,1 </a:t>
          </a:r>
          <a:r>
            <a:rPr lang="ru-RU" sz="1600" dirty="0">
              <a:solidFill>
                <a:srgbClr val="5E75AE"/>
              </a:solidFill>
            </a:rPr>
            <a:t>млн.</a:t>
          </a:r>
          <a:endParaRPr lang="ru-RU" sz="1800" dirty="0">
            <a:solidFill>
              <a:srgbClr val="5E75AE"/>
            </a:solidFill>
          </a:endParaRPr>
        </a:p>
      </cdr:txBody>
    </cdr:sp>
  </cdr:relSizeAnchor>
  <cdr:relSizeAnchor xmlns:cdr="http://schemas.openxmlformats.org/drawingml/2006/chartDrawing">
    <cdr:from>
      <cdr:x>0.71846</cdr:x>
      <cdr:y>0.3869</cdr:y>
    </cdr:from>
    <cdr:to>
      <cdr:x>0.84274</cdr:x>
      <cdr:y>0.46141</cdr:y>
    </cdr:to>
    <cdr:sp macro="" textlink="">
      <cdr:nvSpPr>
        <cdr:cNvPr id="27" name="TextBox 1"/>
        <cdr:cNvSpPr txBox="1"/>
      </cdr:nvSpPr>
      <cdr:spPr>
        <a:xfrm xmlns:a="http://schemas.openxmlformats.org/drawingml/2006/main" rot="20723621">
          <a:off x="8466381" y="1799903"/>
          <a:ext cx="1464517" cy="346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2"/>
              </a:solidFill>
            </a:rPr>
            <a:t>+ 24,3</a:t>
          </a:r>
          <a:r>
            <a:rPr lang="ru-RU" sz="1400" dirty="0">
              <a:solidFill>
                <a:schemeClr val="tx2"/>
              </a:solidFill>
            </a:rPr>
            <a:t>%</a:t>
          </a:r>
          <a:endParaRPr lang="ru-RU" sz="1800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1E08A-5118-423A-AF58-3A15783847BA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B7D82-EECE-443A-9DEB-5C240B8FD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7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8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Более – 80 % только строительство нового объекта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Количество неисполненных предписаний контрольных и надзорных органов,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 том числе по пожарной и антитеррористической безопасности, охране труда, энергетической защищенности – 73 шт., на сумму порядка 820,0 млн. 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88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88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Наименование мероприятия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Срок начала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Срок окончания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Большая Слудка Красноборского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2019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Нечаевская Коношского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Бор, Холмогорский района, ГБУЗ АО "Холмогорская  ЦРБ"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Конецгорье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Виноградовского района, ГБУЗ АО "Виноградовская ЦРБ"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пос. Зеленый Бор Вельского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Хомяковская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Холмогорского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Никольская Шенкурского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Копачево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Холмогорского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Осташевская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Коношского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пос. Волошка Коношского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пос. Глубокий Устьянского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Федотовская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Котласского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больница на 15 коек с поликлиникой на 100 посещений для ГБУЗ АО «Плесецкая ЦРБ» (Обозерский филиал)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2017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терапевтическое отделение на 20 коек круглосуточного и 10 коек дневного стационара для ГБУЗ «Красноборская ЦРБ»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CC3C-7897-4986-A884-68F6F46A32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5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Наименование мероприятия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Срок начала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Срок окончания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Большая Слудка Красноборского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2019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Нечаевская Коношского района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Бор, Холмогорский района, ГБУЗ АО "Холмогорская  ЦРБ"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ФАП в дер. </a:t>
            </a:r>
            <a:r>
              <a:rPr lang="ru-RU" sz="1800" b="0" i="0" u="none" strike="noStrike" kern="12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Конецгорье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Виноградовского района, ГБУЗ АО "Виноградовская ЦРБ"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2018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больница на 15 коек с поликлиникой на 100 посещений для ГБУЗ АО «Плесецкая ЦРБ» (Обозерский филиал)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2017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терапевтическое отделение на 20 коек круглосуточного и 10 коек дневного стационара для ГБУЗ «Красноборская ЦРБ»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2020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CC3C-7897-4986-A884-68F6F46A32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0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06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77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90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B7D82-EECE-443A-9DEB-5C240B8FD9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937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518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3"/>
          <a:stretch/>
        </p:blipFill>
        <p:spPr>
          <a:xfrm>
            <a:off x="-9872" y="0"/>
            <a:ext cx="122166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5885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/>
        </p:blipFill>
        <p:spPr>
          <a:xfrm>
            <a:off x="0" y="4058"/>
            <a:ext cx="12250294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05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4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F1D33A-2E4A-4FC2-B956-3E805CFB7DB8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40616" y="6474875"/>
            <a:ext cx="408046" cy="365125"/>
          </a:xfrm>
          <a:prstGeom prst="rect">
            <a:avLst/>
          </a:prstGeom>
        </p:spPr>
        <p:txBody>
          <a:bodyPr/>
          <a:lstStyle/>
          <a:p>
            <a:fld id="{58381FF8-C528-49F6-A61A-977BAC1B2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044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901D0-5549-4C35-8F37-9301AF3C85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F23280-491C-48F0-BA60-5D196538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16BB7C-4A2C-4297-B356-A1E357AA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1D33A-2E4A-4FC2-B956-3E805CFB7DB8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5045A0-ED56-443D-A212-2A6FE4C9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D54531-1A5D-4CB9-8873-00BFE06E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81FF8-C528-49F6-A61A-977BAC1B2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4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076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 cap="none" spc="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84" y="2063954"/>
            <a:ext cx="11685182" cy="2777991"/>
          </a:xfrm>
        </p:spPr>
        <p:txBody>
          <a:bodyPr>
            <a:normAutofit fontScale="90000"/>
          </a:bodyPr>
          <a:lstStyle/>
          <a:p>
            <a:r>
              <a:rPr lang="ru-RU" sz="4700" dirty="0">
                <a:solidFill>
                  <a:schemeClr val="tx2"/>
                </a:solidFill>
              </a:rPr>
              <a:t/>
            </a:r>
            <a:br>
              <a:rPr lang="ru-RU" sz="4700" dirty="0">
                <a:solidFill>
                  <a:schemeClr val="tx2"/>
                </a:solidFill>
              </a:rPr>
            </a:br>
            <a:r>
              <a:rPr lang="ru-RU" sz="4000" b="1" dirty="0"/>
              <a:t>Доклад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о состоянии зданий и сооружений государственных медицинских организаций Архангельской области и реализации мероприятий по их строительству и капитальному ремонту в 2020 и 2021 годах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6334" y="5035826"/>
            <a:ext cx="4921827" cy="1636724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Исполняющий обязанности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министра здравоохранения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Архангельской области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А.С. </a:t>
            </a:r>
            <a:r>
              <a:rPr lang="ru-RU" sz="1800" dirty="0" err="1">
                <a:solidFill>
                  <a:schemeClr val="tx1"/>
                </a:solidFill>
              </a:rPr>
              <a:t>Герштанский</a:t>
            </a: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24 марта 2021 года</a:t>
            </a:r>
          </a:p>
        </p:txBody>
      </p:sp>
      <p:pic>
        <p:nvPicPr>
          <p:cNvPr id="4" name="Picture 2" descr="C:\Users\popovia\Desktop\Coat_of_Arms_of_Arkhangel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27333"/>
            <a:ext cx="19875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44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BD9AED-99A0-43D1-AC7C-2A2D252A2960}"/>
              </a:ext>
            </a:extLst>
          </p:cNvPr>
          <p:cNvSpPr txBox="1"/>
          <p:nvPr/>
        </p:nvSpPr>
        <p:spPr>
          <a:xfrm>
            <a:off x="1097280" y="2828835"/>
            <a:ext cx="999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13466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09E01-9C2F-4A23-AA7D-BA795AD7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" y="279535"/>
            <a:ext cx="12192000" cy="4830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Степень общего износа зданий и сооружений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1828853" y="1224101"/>
            <a:ext cx="9461946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22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здания  - от 10 до 30%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88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зданий - от 31 до 50%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69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зданий - от 51 до 80 %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42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здания – от 81 до 100 %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Больница контур">
            <a:extLst>
              <a:ext uri="{FF2B5EF4-FFF2-40B4-BE49-F238E27FC236}">
                <a16:creationId xmlns:a16="http://schemas.microsoft.com/office/drawing/2014/main" xmlns="" id="{05BAE3D0-EBF6-4A5A-BF63-B89742FCD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3994" y="1234674"/>
            <a:ext cx="1160326" cy="1160326"/>
          </a:xfrm>
          <a:prstGeom prst="rect">
            <a:avLst/>
          </a:prstGeom>
        </p:spPr>
      </p:pic>
      <p:pic>
        <p:nvPicPr>
          <p:cNvPr id="9" name="Рисунок 8" descr="Больница контур">
            <a:extLst>
              <a:ext uri="{FF2B5EF4-FFF2-40B4-BE49-F238E27FC236}">
                <a16:creationId xmlns:a16="http://schemas.microsoft.com/office/drawing/2014/main" xmlns="" id="{57B66AED-FAB5-407B-8B3F-F204E8C39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9549" y="2355244"/>
            <a:ext cx="1160326" cy="1160326"/>
          </a:xfrm>
          <a:prstGeom prst="rect">
            <a:avLst/>
          </a:prstGeom>
        </p:spPr>
      </p:pic>
      <p:pic>
        <p:nvPicPr>
          <p:cNvPr id="10" name="Рисунок 9" descr="Больница контур">
            <a:extLst>
              <a:ext uri="{FF2B5EF4-FFF2-40B4-BE49-F238E27FC236}">
                <a16:creationId xmlns:a16="http://schemas.microsoft.com/office/drawing/2014/main" xmlns="" id="{7CCF9477-3638-4C02-BF62-FE132ABDB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04" y="3489066"/>
            <a:ext cx="1160326" cy="1160326"/>
          </a:xfrm>
          <a:prstGeom prst="rect">
            <a:avLst/>
          </a:prstGeom>
        </p:spPr>
      </p:pic>
      <p:pic>
        <p:nvPicPr>
          <p:cNvPr id="12" name="Рисунок 11" descr="Больница контур">
            <a:extLst>
              <a:ext uri="{FF2B5EF4-FFF2-40B4-BE49-F238E27FC236}">
                <a16:creationId xmlns:a16="http://schemas.microsoft.com/office/drawing/2014/main" xmlns="" id="{EDC4D927-5C5E-4D9E-B920-C4D08A289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3994" y="4594331"/>
            <a:ext cx="1160326" cy="11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38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09E01-9C2F-4A23-AA7D-BA795AD7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" y="279535"/>
            <a:ext cx="12192000" cy="4830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Потребность государственных медицинских организаций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2053777" y="1623542"/>
            <a:ext cx="9461946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– 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объектов (</a:t>
            </a:r>
            <a:r>
              <a:rPr lang="ru-RU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4 817,00 </a:t>
            </a: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млн. руб.);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Подъемный механизм со сплошной заливкой">
            <a:extLst>
              <a:ext uri="{FF2B5EF4-FFF2-40B4-BE49-F238E27FC236}">
                <a16:creationId xmlns:a16="http://schemas.microsoft.com/office/drawing/2014/main" xmlns="" id="{E4B54EE7-415E-469B-8979-A1E0A2043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3451" y="1410732"/>
            <a:ext cx="1160326" cy="1160326"/>
          </a:xfrm>
          <a:prstGeom prst="rect">
            <a:avLst/>
          </a:prstGeom>
        </p:spPr>
      </p:pic>
      <p:pic>
        <p:nvPicPr>
          <p:cNvPr id="11" name="Рисунок 10" descr="Больница контур">
            <a:extLst>
              <a:ext uri="{FF2B5EF4-FFF2-40B4-BE49-F238E27FC236}">
                <a16:creationId xmlns:a16="http://schemas.microsoft.com/office/drawing/2014/main" xmlns="" id="{875521B4-19EA-4D3E-B9E3-04045B407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3451" y="4426890"/>
            <a:ext cx="1160326" cy="1160326"/>
          </a:xfrm>
          <a:prstGeom prst="rect">
            <a:avLst/>
          </a:prstGeom>
        </p:spPr>
      </p:pic>
      <p:pic>
        <p:nvPicPr>
          <p:cNvPr id="20" name="Рисунок 19" descr="Инструменты контур">
            <a:extLst>
              <a:ext uri="{FF2B5EF4-FFF2-40B4-BE49-F238E27FC236}">
                <a16:creationId xmlns:a16="http://schemas.microsoft.com/office/drawing/2014/main" xmlns="" id="{F913F5AE-36A2-4703-9DB6-FCE10DB99C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0619" y="2957395"/>
            <a:ext cx="1083158" cy="1083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49C9E2-367E-470A-AD48-DB695CB8BCC1}"/>
              </a:ext>
            </a:extLst>
          </p:cNvPr>
          <p:cNvSpPr txBox="1"/>
          <p:nvPr/>
        </p:nvSpPr>
        <p:spPr>
          <a:xfrm>
            <a:off x="2053777" y="3003501"/>
            <a:ext cx="946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ремонт -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607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объектов (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6 096,00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млн. руб.)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449F6D-A89A-4A5F-AAD1-1EAC2CD5BBC8}"/>
              </a:ext>
            </a:extLst>
          </p:cNvPr>
          <p:cNvSpPr txBox="1"/>
          <p:nvPr/>
        </p:nvSpPr>
        <p:spPr>
          <a:xfrm>
            <a:off x="1976611" y="4500258"/>
            <a:ext cx="946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реконструкция -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33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объекта (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1 430,00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млн.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320203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AEB42-4CCB-40C0-B947-8144D890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48" y="448014"/>
            <a:ext cx="10515600" cy="5181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Строительство объектов завершенное в 2020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1894868" y="1147007"/>
            <a:ext cx="8388817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пос. Зеленый Бор Вельского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Хомяковская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Холмогорского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Никольская Шенкурского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Копачево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Холмогорского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Осташевская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Коношского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пос. Волошка Коношского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пос. Глубокий Устьянского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Федотовская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Котласского района</a:t>
            </a:r>
          </a:p>
        </p:txBody>
      </p:sp>
      <p:pic>
        <p:nvPicPr>
          <p:cNvPr id="17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770F400E-0351-44B3-AF6D-8E66B17F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Стационар контур">
            <a:extLst>
              <a:ext uri="{FF2B5EF4-FFF2-40B4-BE49-F238E27FC236}">
                <a16:creationId xmlns:a16="http://schemas.microsoft.com/office/drawing/2014/main" xmlns="" id="{831D0C0E-88A3-4D5F-87F7-E6EF4F40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65257" y="2498041"/>
            <a:ext cx="2205414" cy="2205414"/>
          </a:xfrm>
          <a:prstGeom prst="rect">
            <a:avLst/>
          </a:prstGeom>
        </p:spPr>
      </p:pic>
      <p:pic>
        <p:nvPicPr>
          <p:cNvPr id="8" name="Рисунок 7" descr="Медицина контур">
            <a:extLst>
              <a:ext uri="{FF2B5EF4-FFF2-40B4-BE49-F238E27FC236}">
                <a16:creationId xmlns:a16="http://schemas.microsoft.com/office/drawing/2014/main" xmlns="" id="{A1CF0870-7461-487C-825F-9495C1967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1205949"/>
            <a:ext cx="703614" cy="703614"/>
          </a:xfrm>
          <a:prstGeom prst="rect">
            <a:avLst/>
          </a:prstGeom>
        </p:spPr>
      </p:pic>
      <p:pic>
        <p:nvPicPr>
          <p:cNvPr id="13" name="Рисунок 12" descr="Медицина контур">
            <a:extLst>
              <a:ext uri="{FF2B5EF4-FFF2-40B4-BE49-F238E27FC236}">
                <a16:creationId xmlns:a16="http://schemas.microsoft.com/office/drawing/2014/main" xmlns="" id="{F135A460-9125-4238-ABC3-EC6E4A1E1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1851995"/>
            <a:ext cx="703614" cy="703614"/>
          </a:xfrm>
          <a:prstGeom prst="rect">
            <a:avLst/>
          </a:prstGeom>
        </p:spPr>
      </p:pic>
      <p:pic>
        <p:nvPicPr>
          <p:cNvPr id="15" name="Рисунок 14" descr="Медицина контур">
            <a:extLst>
              <a:ext uri="{FF2B5EF4-FFF2-40B4-BE49-F238E27FC236}">
                <a16:creationId xmlns:a16="http://schemas.microsoft.com/office/drawing/2014/main" xmlns="" id="{AE8321C9-EC8C-46E8-BA8F-1CBCB10FB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2498041"/>
            <a:ext cx="703614" cy="703614"/>
          </a:xfrm>
          <a:prstGeom prst="rect">
            <a:avLst/>
          </a:prstGeom>
        </p:spPr>
      </p:pic>
      <p:pic>
        <p:nvPicPr>
          <p:cNvPr id="19" name="Рисунок 18" descr="Медицина контур">
            <a:extLst>
              <a:ext uri="{FF2B5EF4-FFF2-40B4-BE49-F238E27FC236}">
                <a16:creationId xmlns:a16="http://schemas.microsoft.com/office/drawing/2014/main" xmlns="" id="{B05A9F2F-AA55-40A0-91DC-BF713077A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3144087"/>
            <a:ext cx="703614" cy="703614"/>
          </a:xfrm>
          <a:prstGeom prst="rect">
            <a:avLst/>
          </a:prstGeom>
        </p:spPr>
      </p:pic>
      <p:pic>
        <p:nvPicPr>
          <p:cNvPr id="20" name="Рисунок 19" descr="Медицина контур">
            <a:extLst>
              <a:ext uri="{FF2B5EF4-FFF2-40B4-BE49-F238E27FC236}">
                <a16:creationId xmlns:a16="http://schemas.microsoft.com/office/drawing/2014/main" xmlns="" id="{A40B06E1-7FBB-439E-84F2-0E0B8D5B2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3790133"/>
            <a:ext cx="703614" cy="703614"/>
          </a:xfrm>
          <a:prstGeom prst="rect">
            <a:avLst/>
          </a:prstGeom>
        </p:spPr>
      </p:pic>
      <p:pic>
        <p:nvPicPr>
          <p:cNvPr id="21" name="Рисунок 20" descr="Медицина контур">
            <a:extLst>
              <a:ext uri="{FF2B5EF4-FFF2-40B4-BE49-F238E27FC236}">
                <a16:creationId xmlns:a16="http://schemas.microsoft.com/office/drawing/2014/main" xmlns="" id="{502DB324-762D-42B0-8445-349A4D232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4436179"/>
            <a:ext cx="703614" cy="703614"/>
          </a:xfrm>
          <a:prstGeom prst="rect">
            <a:avLst/>
          </a:prstGeom>
        </p:spPr>
      </p:pic>
      <p:pic>
        <p:nvPicPr>
          <p:cNvPr id="22" name="Рисунок 21" descr="Медицина контур">
            <a:extLst>
              <a:ext uri="{FF2B5EF4-FFF2-40B4-BE49-F238E27FC236}">
                <a16:creationId xmlns:a16="http://schemas.microsoft.com/office/drawing/2014/main" xmlns="" id="{A46AF78A-F2D0-4D6F-8769-41504A468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5082225"/>
            <a:ext cx="703614" cy="703614"/>
          </a:xfrm>
          <a:prstGeom prst="rect">
            <a:avLst/>
          </a:prstGeom>
        </p:spPr>
      </p:pic>
      <p:pic>
        <p:nvPicPr>
          <p:cNvPr id="23" name="Рисунок 22" descr="Медицина контур">
            <a:extLst>
              <a:ext uri="{FF2B5EF4-FFF2-40B4-BE49-F238E27FC236}">
                <a16:creationId xmlns:a16="http://schemas.microsoft.com/office/drawing/2014/main" xmlns="" id="{FB682DB2-E7C6-46BF-B7D2-890C5FA8F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5706372"/>
            <a:ext cx="703614" cy="7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5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AEB42-4CCB-40C0-B947-8144D890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48" y="448014"/>
            <a:ext cx="10515600" cy="518102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rgbClr val="242852"/>
                </a:solidFill>
                <a:latin typeface="+mn-lt"/>
                <a:ea typeface="+mn-ea"/>
                <a:cs typeface="+mn-cs"/>
              </a:rPr>
              <a:t>Строительство объектов завершенное в 2020 году</a:t>
            </a:r>
            <a:endParaRPr lang="ru-RU" sz="3200" b="1" dirty="0">
              <a:solidFill>
                <a:srgbClr val="24285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4AE09C-7A2D-42EC-BBF6-33607DDFCB57}"/>
              </a:ext>
            </a:extLst>
          </p:cNvPr>
          <p:cNvSpPr txBox="1"/>
          <p:nvPr/>
        </p:nvSpPr>
        <p:spPr>
          <a:xfrm>
            <a:off x="1894868" y="1743356"/>
            <a:ext cx="906468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Большая Слудка Красноборского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Нечаевская Коношского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Бор Холмогорского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ФАП в дер.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Конецгорье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Виноградовского района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Обозерский филиал ГБУЗ АО «Плесецкая ЦРБ»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терапевтическое отделение ГБУЗ «Красноборская ЦРБ»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770F400E-0351-44B3-AF6D-8E66B17F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Стационар контур">
            <a:extLst>
              <a:ext uri="{FF2B5EF4-FFF2-40B4-BE49-F238E27FC236}">
                <a16:creationId xmlns:a16="http://schemas.microsoft.com/office/drawing/2014/main" xmlns="" id="{831D0C0E-88A3-4D5F-87F7-E6EF4F402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17046" y="2498041"/>
            <a:ext cx="2205414" cy="2205414"/>
          </a:xfrm>
          <a:prstGeom prst="rect">
            <a:avLst/>
          </a:prstGeom>
        </p:spPr>
      </p:pic>
      <p:pic>
        <p:nvPicPr>
          <p:cNvPr id="8" name="Рисунок 7" descr="Медицина контур">
            <a:extLst>
              <a:ext uri="{FF2B5EF4-FFF2-40B4-BE49-F238E27FC236}">
                <a16:creationId xmlns:a16="http://schemas.microsoft.com/office/drawing/2014/main" xmlns="" id="{A1CF0870-7461-487C-825F-9495C1967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1802298"/>
            <a:ext cx="703614" cy="703614"/>
          </a:xfrm>
          <a:prstGeom prst="rect">
            <a:avLst/>
          </a:prstGeom>
        </p:spPr>
      </p:pic>
      <p:pic>
        <p:nvPicPr>
          <p:cNvPr id="13" name="Рисунок 12" descr="Медицина контур">
            <a:extLst>
              <a:ext uri="{FF2B5EF4-FFF2-40B4-BE49-F238E27FC236}">
                <a16:creationId xmlns:a16="http://schemas.microsoft.com/office/drawing/2014/main" xmlns="" id="{F135A460-9125-4238-ABC3-EC6E4A1E1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2448344"/>
            <a:ext cx="703614" cy="703614"/>
          </a:xfrm>
          <a:prstGeom prst="rect">
            <a:avLst/>
          </a:prstGeom>
        </p:spPr>
      </p:pic>
      <p:pic>
        <p:nvPicPr>
          <p:cNvPr id="15" name="Рисунок 14" descr="Медицина контур">
            <a:extLst>
              <a:ext uri="{FF2B5EF4-FFF2-40B4-BE49-F238E27FC236}">
                <a16:creationId xmlns:a16="http://schemas.microsoft.com/office/drawing/2014/main" xmlns="" id="{AE8321C9-EC8C-46E8-BA8F-1CBCB10FB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3094390"/>
            <a:ext cx="703614" cy="703614"/>
          </a:xfrm>
          <a:prstGeom prst="rect">
            <a:avLst/>
          </a:prstGeom>
        </p:spPr>
      </p:pic>
      <p:pic>
        <p:nvPicPr>
          <p:cNvPr id="19" name="Рисунок 18" descr="Медицина контур">
            <a:extLst>
              <a:ext uri="{FF2B5EF4-FFF2-40B4-BE49-F238E27FC236}">
                <a16:creationId xmlns:a16="http://schemas.microsoft.com/office/drawing/2014/main" xmlns="" id="{B05A9F2F-AA55-40A0-91DC-BF713077A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3740436"/>
            <a:ext cx="703614" cy="703614"/>
          </a:xfrm>
          <a:prstGeom prst="rect">
            <a:avLst/>
          </a:prstGeom>
        </p:spPr>
      </p:pic>
      <p:pic>
        <p:nvPicPr>
          <p:cNvPr id="20" name="Рисунок 19" descr="Медицина контур">
            <a:extLst>
              <a:ext uri="{FF2B5EF4-FFF2-40B4-BE49-F238E27FC236}">
                <a16:creationId xmlns:a16="http://schemas.microsoft.com/office/drawing/2014/main" xmlns="" id="{A40B06E1-7FBB-439E-84F2-0E0B8D5B2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4386482"/>
            <a:ext cx="703614" cy="703614"/>
          </a:xfrm>
          <a:prstGeom prst="rect">
            <a:avLst/>
          </a:prstGeom>
        </p:spPr>
      </p:pic>
      <p:pic>
        <p:nvPicPr>
          <p:cNvPr id="21" name="Рисунок 20" descr="Медицина контур">
            <a:extLst>
              <a:ext uri="{FF2B5EF4-FFF2-40B4-BE49-F238E27FC236}">
                <a16:creationId xmlns:a16="http://schemas.microsoft.com/office/drawing/2014/main" xmlns="" id="{502DB324-762D-42B0-8445-349A4D232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6975" y="5032528"/>
            <a:ext cx="703614" cy="7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56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09E01-9C2F-4A23-AA7D-BA795AD7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" y="120511"/>
            <a:ext cx="12192000" cy="4830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Ремонты в медицинских организациях</a:t>
            </a:r>
            <a:b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 за период 2017-2021 годы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нструменты контур">
            <a:extLst>
              <a:ext uri="{FF2B5EF4-FFF2-40B4-BE49-F238E27FC236}">
                <a16:creationId xmlns:a16="http://schemas.microsoft.com/office/drawing/2014/main" xmlns="" id="{B02F794D-4A22-45FA-9BC5-21173DF31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2080" y="234042"/>
            <a:ext cx="914400" cy="914400"/>
          </a:xfrm>
          <a:prstGeom prst="rect">
            <a:avLst/>
          </a:prstGeom>
        </p:spPr>
      </p:pic>
      <p:pic>
        <p:nvPicPr>
          <p:cNvPr id="6" name="Рисунок 5" descr="Валик для покраски контур">
            <a:extLst>
              <a:ext uri="{FF2B5EF4-FFF2-40B4-BE49-F238E27FC236}">
                <a16:creationId xmlns:a16="http://schemas.microsoft.com/office/drawing/2014/main" xmlns="" id="{5C1A6B44-7F84-4222-82CB-070F4CCA5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71615" y="227273"/>
            <a:ext cx="914400" cy="914400"/>
          </a:xfrm>
          <a:prstGeom prst="rect">
            <a:avLst/>
          </a:prstGeom>
        </p:spPr>
      </p:pic>
      <p:sp>
        <p:nvSpPr>
          <p:cNvPr id="54" name="Прямоугольник 1">
            <a:extLst>
              <a:ext uri="{FF2B5EF4-FFF2-40B4-BE49-F238E27FC236}">
                <a16:creationId xmlns:a16="http://schemas.microsoft.com/office/drawing/2014/main" xmlns="" id="{EBB28A1C-8B9C-4386-A1B7-BF3D90C5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221288"/>
            <a:ext cx="1563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2017 </a:t>
            </a:r>
            <a:r>
              <a:rPr lang="ru-RU" alt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DA1FE26-FFBE-4970-B789-7FE673EFB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419" y="5232888"/>
            <a:ext cx="17081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2018 </a:t>
            </a:r>
            <a:r>
              <a:rPr lang="ru-RU" alt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год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9EA01DFE-34D5-44C5-AE03-68F81EEA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31" y="5221623"/>
            <a:ext cx="19589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2019 </a:t>
            </a:r>
            <a:r>
              <a:rPr lang="ru-RU" altLang="ru-RU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altLang="ru-RU" sz="20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7" name="Прямоугольник 4">
            <a:extLst>
              <a:ext uri="{FF2B5EF4-FFF2-40B4-BE49-F238E27FC236}">
                <a16:creationId xmlns:a16="http://schemas.microsoft.com/office/drawing/2014/main" xmlns="" id="{1C6844DB-8BDA-4384-B408-4A6D671B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095" y="5227652"/>
            <a:ext cx="18700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2020 </a:t>
            </a:r>
            <a:r>
              <a:rPr lang="ru-RU" alt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8" name="Прямоугольник 2">
            <a:extLst>
              <a:ext uri="{FF2B5EF4-FFF2-40B4-BE49-F238E27FC236}">
                <a16:creationId xmlns:a16="http://schemas.microsoft.com/office/drawing/2014/main" xmlns="" id="{2E427AB1-8B76-4B7A-B934-10D7F49B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40" y="5677831"/>
            <a:ext cx="15557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rgbClr val="BF004C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объектов</a:t>
            </a:r>
          </a:p>
        </p:txBody>
      </p:sp>
      <p:sp>
        <p:nvSpPr>
          <p:cNvPr id="59" name="Прямоугольник 2">
            <a:extLst>
              <a:ext uri="{FF2B5EF4-FFF2-40B4-BE49-F238E27FC236}">
                <a16:creationId xmlns:a16="http://schemas.microsoft.com/office/drawing/2014/main" xmlns="" id="{7EC3ED96-6F18-4354-8B4D-A7FF8F68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528" y="5738263"/>
            <a:ext cx="16414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rgbClr val="BF004C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объекта</a:t>
            </a:r>
          </a:p>
        </p:txBody>
      </p:sp>
      <p:sp>
        <p:nvSpPr>
          <p:cNvPr id="60" name="Прямоугольник 2">
            <a:extLst>
              <a:ext uri="{FF2B5EF4-FFF2-40B4-BE49-F238E27FC236}">
                <a16:creationId xmlns:a16="http://schemas.microsoft.com/office/drawing/2014/main" xmlns="" id="{CAFFDE1E-99B2-4350-BF8E-60866443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396" y="5734614"/>
            <a:ext cx="18002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rgbClr val="BF004C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объекта</a:t>
            </a:r>
          </a:p>
        </p:txBody>
      </p:sp>
      <p:sp>
        <p:nvSpPr>
          <p:cNvPr id="61" name="Прямоугольник 2">
            <a:extLst>
              <a:ext uri="{FF2B5EF4-FFF2-40B4-BE49-F238E27FC236}">
                <a16:creationId xmlns:a16="http://schemas.microsoft.com/office/drawing/2014/main" xmlns="" id="{21DD2D14-4E53-4830-9025-0D44AD3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253" y="5718175"/>
            <a:ext cx="17160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rgbClr val="BF004C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объектов</a:t>
            </a:r>
          </a:p>
        </p:txBody>
      </p:sp>
      <p:grpSp>
        <p:nvGrpSpPr>
          <p:cNvPr id="62" name="Группа 3">
            <a:extLst>
              <a:ext uri="{FF2B5EF4-FFF2-40B4-BE49-F238E27FC236}">
                <a16:creationId xmlns:a16="http://schemas.microsoft.com/office/drawing/2014/main" xmlns="" id="{D999FDD9-EFD4-4896-91AE-D99771F4333B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5632450"/>
            <a:ext cx="608013" cy="608013"/>
            <a:chOff x="835878" y="6209782"/>
            <a:chExt cx="608879" cy="608879"/>
          </a:xfrm>
        </p:grpSpPr>
        <p:sp>
          <p:nvSpPr>
            <p:cNvPr id="63" name="Shape 361">
              <a:extLst>
                <a:ext uri="{FF2B5EF4-FFF2-40B4-BE49-F238E27FC236}">
                  <a16:creationId xmlns:a16="http://schemas.microsoft.com/office/drawing/2014/main" xmlns="" id="{9C3679EA-0AE9-434F-91C7-BD940AC1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78" y="6209782"/>
              <a:ext cx="608879" cy="60887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2000">
                <a:solidFill>
                  <a:prstClr val="black"/>
                </a:solidFill>
              </a:endParaRPr>
            </a:p>
          </p:txBody>
        </p:sp>
        <p:sp>
          <p:nvSpPr>
            <p:cNvPr id="64" name="Прямоугольник 2">
              <a:extLst>
                <a:ext uri="{FF2B5EF4-FFF2-40B4-BE49-F238E27FC236}">
                  <a16:creationId xmlns:a16="http://schemas.microsoft.com/office/drawing/2014/main" xmlns="" id="{F701E7CA-922C-42F1-9200-61E8EC47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74" y="6243167"/>
              <a:ext cx="414927" cy="4006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5" name="Группа 4">
            <a:extLst>
              <a:ext uri="{FF2B5EF4-FFF2-40B4-BE49-F238E27FC236}">
                <a16:creationId xmlns:a16="http://schemas.microsoft.com/office/drawing/2014/main" xmlns="" id="{296534BF-8CE4-4EAF-AE8E-EAAB227C599F}"/>
              </a:ext>
            </a:extLst>
          </p:cNvPr>
          <p:cNvGrpSpPr>
            <a:grpSpLocks/>
          </p:cNvGrpSpPr>
          <p:nvPr/>
        </p:nvGrpSpPr>
        <p:grpSpPr bwMode="auto">
          <a:xfrm>
            <a:off x="2954095" y="5618407"/>
            <a:ext cx="668414" cy="609600"/>
            <a:chOff x="3695280" y="5722875"/>
            <a:chExt cx="669366" cy="608879"/>
          </a:xfrm>
        </p:grpSpPr>
        <p:sp>
          <p:nvSpPr>
            <p:cNvPr id="66" name="Shape 361">
              <a:extLst>
                <a:ext uri="{FF2B5EF4-FFF2-40B4-BE49-F238E27FC236}">
                  <a16:creationId xmlns:a16="http://schemas.microsoft.com/office/drawing/2014/main" xmlns="" id="{73C7F05F-954E-471F-82A4-7B95D0322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524" y="5722875"/>
              <a:ext cx="608879" cy="60887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2000">
                <a:solidFill>
                  <a:prstClr val="black"/>
                </a:solidFill>
              </a:endParaRPr>
            </a:p>
          </p:txBody>
        </p:sp>
        <p:sp>
          <p:nvSpPr>
            <p:cNvPr id="67" name="Прямоугольник 2">
              <a:extLst>
                <a:ext uri="{FF2B5EF4-FFF2-40B4-BE49-F238E27FC236}">
                  <a16:creationId xmlns:a16="http://schemas.microsoft.com/office/drawing/2014/main" xmlns="" id="{D2A2DE9B-6858-4498-8895-A6AB98E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280" y="5796544"/>
              <a:ext cx="669366" cy="399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44</a:t>
              </a:r>
            </a:p>
          </p:txBody>
        </p:sp>
      </p:grpSp>
      <p:grpSp>
        <p:nvGrpSpPr>
          <p:cNvPr id="68" name="Группа 5">
            <a:extLst>
              <a:ext uri="{FF2B5EF4-FFF2-40B4-BE49-F238E27FC236}">
                <a16:creationId xmlns:a16="http://schemas.microsoft.com/office/drawing/2014/main" xmlns="" id="{560B18D8-0A60-4E04-97E8-70F0524BF31B}"/>
              </a:ext>
            </a:extLst>
          </p:cNvPr>
          <p:cNvGrpSpPr>
            <a:grpSpLocks/>
          </p:cNvGrpSpPr>
          <p:nvPr/>
        </p:nvGrpSpPr>
        <p:grpSpPr bwMode="auto">
          <a:xfrm>
            <a:off x="5184690" y="5600792"/>
            <a:ext cx="864601" cy="608012"/>
            <a:chOff x="6632191" y="6192946"/>
            <a:chExt cx="866256" cy="608879"/>
          </a:xfrm>
        </p:grpSpPr>
        <p:sp>
          <p:nvSpPr>
            <p:cNvPr id="69" name="Shape 361">
              <a:extLst>
                <a:ext uri="{FF2B5EF4-FFF2-40B4-BE49-F238E27FC236}">
                  <a16:creationId xmlns:a16="http://schemas.microsoft.com/office/drawing/2014/main" xmlns="" id="{44F8E3B5-9A61-4276-A753-A87F25837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880" y="6192946"/>
              <a:ext cx="608879" cy="60887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2000">
                <a:solidFill>
                  <a:prstClr val="black"/>
                </a:solidFill>
              </a:endParaRPr>
            </a:p>
          </p:txBody>
        </p:sp>
        <p:sp>
          <p:nvSpPr>
            <p:cNvPr id="70" name="Прямоугольник 2">
              <a:extLst>
                <a:ext uri="{FF2B5EF4-FFF2-40B4-BE49-F238E27FC236}">
                  <a16:creationId xmlns:a16="http://schemas.microsoft.com/office/drawing/2014/main" xmlns="" id="{86AD8FEC-333B-447F-BD89-3F896336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191" y="6267033"/>
              <a:ext cx="866256" cy="400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144</a:t>
              </a:r>
            </a:p>
          </p:txBody>
        </p:sp>
      </p:grpSp>
      <p:grpSp>
        <p:nvGrpSpPr>
          <p:cNvPr id="71" name="Группа 6">
            <a:extLst>
              <a:ext uri="{FF2B5EF4-FFF2-40B4-BE49-F238E27FC236}">
                <a16:creationId xmlns:a16="http://schemas.microsoft.com/office/drawing/2014/main" xmlns="" id="{ED3DAEC1-82E6-4262-8099-97E66F1CBE92}"/>
              </a:ext>
            </a:extLst>
          </p:cNvPr>
          <p:cNvGrpSpPr>
            <a:grpSpLocks/>
          </p:cNvGrpSpPr>
          <p:nvPr/>
        </p:nvGrpSpPr>
        <p:grpSpPr bwMode="auto">
          <a:xfrm>
            <a:off x="7540386" y="5618407"/>
            <a:ext cx="663575" cy="609600"/>
            <a:chOff x="9552365" y="6081506"/>
            <a:chExt cx="663235" cy="608879"/>
          </a:xfrm>
        </p:grpSpPr>
        <p:sp>
          <p:nvSpPr>
            <p:cNvPr id="72" name="Shape 361">
              <a:extLst>
                <a:ext uri="{FF2B5EF4-FFF2-40B4-BE49-F238E27FC236}">
                  <a16:creationId xmlns:a16="http://schemas.microsoft.com/office/drawing/2014/main" xmlns="" id="{FDFF42C9-1CBD-485A-8A4E-97C5B84C7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542" y="6081506"/>
              <a:ext cx="608879" cy="60887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2000">
                <a:solidFill>
                  <a:prstClr val="black"/>
                </a:solidFill>
              </a:endParaRPr>
            </a:p>
          </p:txBody>
        </p:sp>
        <p:sp>
          <p:nvSpPr>
            <p:cNvPr id="73" name="Прямоугольник 2">
              <a:extLst>
                <a:ext uri="{FF2B5EF4-FFF2-40B4-BE49-F238E27FC236}">
                  <a16:creationId xmlns:a16="http://schemas.microsoft.com/office/drawing/2014/main" xmlns="" id="{B45558BD-5E9A-4224-A006-331A02E2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365" y="6206770"/>
              <a:ext cx="663235" cy="399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40</a:t>
              </a:r>
            </a:p>
          </p:txBody>
        </p:sp>
      </p:grpSp>
      <p:sp>
        <p:nvSpPr>
          <p:cNvPr id="74" name="Shape 338">
            <a:extLst>
              <a:ext uri="{FF2B5EF4-FFF2-40B4-BE49-F238E27FC236}">
                <a16:creationId xmlns:a16="http://schemas.microsoft.com/office/drawing/2014/main" xmlns="" id="{D7D0E62D-62CB-4DC2-AB65-62B15E54B45A}"/>
              </a:ext>
            </a:extLst>
          </p:cNvPr>
          <p:cNvSpPr/>
          <p:nvPr/>
        </p:nvSpPr>
        <p:spPr>
          <a:xfrm>
            <a:off x="220664" y="5119688"/>
            <a:ext cx="2659062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200"/>
            </a:pPr>
            <a:endParaRPr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5" name="Диаграмма 6">
            <a:extLst>
              <a:ext uri="{FF2B5EF4-FFF2-40B4-BE49-F238E27FC236}">
                <a16:creationId xmlns:a16="http://schemas.microsoft.com/office/drawing/2014/main" xmlns="" id="{B3DDF5E3-B43B-4338-A201-1F063DAFE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9126147"/>
              </p:ext>
            </p:extLst>
          </p:nvPr>
        </p:nvGraphicFramePr>
        <p:xfrm>
          <a:off x="160785" y="1190808"/>
          <a:ext cx="11784012" cy="39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62E6076D-CB64-4A5F-B6B4-A980A3017A6A}"/>
              </a:ext>
            </a:extLst>
          </p:cNvPr>
          <p:cNvSpPr txBox="1"/>
          <p:nvPr/>
        </p:nvSpPr>
        <p:spPr>
          <a:xfrm>
            <a:off x="737766" y="4359551"/>
            <a:ext cx="1464517" cy="3460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7" name="Shape 338">
            <a:extLst>
              <a:ext uri="{FF2B5EF4-FFF2-40B4-BE49-F238E27FC236}">
                <a16:creationId xmlns:a16="http://schemas.microsoft.com/office/drawing/2014/main" xmlns="" id="{B66194DF-E36B-4D4D-8C0E-BA97298D641C}"/>
              </a:ext>
            </a:extLst>
          </p:cNvPr>
          <p:cNvSpPr/>
          <p:nvPr/>
        </p:nvSpPr>
        <p:spPr>
          <a:xfrm>
            <a:off x="2478588" y="5111750"/>
            <a:ext cx="2659062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200"/>
            </a:pPr>
            <a:endParaRPr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8" name="Shape 338">
            <a:extLst>
              <a:ext uri="{FF2B5EF4-FFF2-40B4-BE49-F238E27FC236}">
                <a16:creationId xmlns:a16="http://schemas.microsoft.com/office/drawing/2014/main" xmlns="" id="{F38BE2BD-E84D-4C02-A939-A4C7679CFF01}"/>
              </a:ext>
            </a:extLst>
          </p:cNvPr>
          <p:cNvSpPr/>
          <p:nvPr/>
        </p:nvSpPr>
        <p:spPr>
          <a:xfrm>
            <a:off x="4736512" y="5111750"/>
            <a:ext cx="2659062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200"/>
            </a:pPr>
            <a:endParaRPr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9" name="Shape 338">
            <a:extLst>
              <a:ext uri="{FF2B5EF4-FFF2-40B4-BE49-F238E27FC236}">
                <a16:creationId xmlns:a16="http://schemas.microsoft.com/office/drawing/2014/main" xmlns="" id="{DD384921-B068-47C1-8C43-6151E9BED028}"/>
              </a:ext>
            </a:extLst>
          </p:cNvPr>
          <p:cNvSpPr/>
          <p:nvPr/>
        </p:nvSpPr>
        <p:spPr>
          <a:xfrm>
            <a:off x="6983602" y="5111750"/>
            <a:ext cx="2659062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200"/>
            </a:pPr>
            <a:endParaRPr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0" name="Shape 338">
            <a:extLst>
              <a:ext uri="{FF2B5EF4-FFF2-40B4-BE49-F238E27FC236}">
                <a16:creationId xmlns:a16="http://schemas.microsoft.com/office/drawing/2014/main" xmlns="" id="{FFA38379-FFC6-40DA-A0EE-236473E09F48}"/>
              </a:ext>
            </a:extLst>
          </p:cNvPr>
          <p:cNvSpPr/>
          <p:nvPr/>
        </p:nvSpPr>
        <p:spPr>
          <a:xfrm>
            <a:off x="9241225" y="5111750"/>
            <a:ext cx="2659062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030" y="10904"/>
                </a:lnTo>
                <a:lnTo>
                  <a:pt x="0" y="21600"/>
                </a:lnTo>
                <a:lnTo>
                  <a:pt x="16497" y="21600"/>
                </a:lnTo>
                <a:lnTo>
                  <a:pt x="21600" y="10886"/>
                </a:lnTo>
                <a:lnTo>
                  <a:pt x="16483" y="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1200"/>
            </a:pPr>
            <a:endParaRPr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Прямоугольник 4">
            <a:extLst>
              <a:ext uri="{FF2B5EF4-FFF2-40B4-BE49-F238E27FC236}">
                <a16:creationId xmlns:a16="http://schemas.microsoft.com/office/drawing/2014/main" xmlns="" id="{394FF205-82C8-4245-8ADD-D144BC7E9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663" y="5221961"/>
            <a:ext cx="18700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2021 </a:t>
            </a:r>
            <a:r>
              <a:rPr lang="ru-RU" alt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2" name="Прямоугольник 2">
            <a:extLst>
              <a:ext uri="{FF2B5EF4-FFF2-40B4-BE49-F238E27FC236}">
                <a16:creationId xmlns:a16="http://schemas.microsoft.com/office/drawing/2014/main" xmlns="" id="{974D46F7-CA03-46F7-89B7-75D3204C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761" y="5685510"/>
            <a:ext cx="17160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rgbClr val="BF004C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объекта</a:t>
            </a:r>
          </a:p>
        </p:txBody>
      </p:sp>
      <p:grpSp>
        <p:nvGrpSpPr>
          <p:cNvPr id="83" name="Группа 6">
            <a:extLst>
              <a:ext uri="{FF2B5EF4-FFF2-40B4-BE49-F238E27FC236}">
                <a16:creationId xmlns:a16="http://schemas.microsoft.com/office/drawing/2014/main" xmlns="" id="{EA2BCA70-C1B0-4A08-B244-7DF1BA777964}"/>
              </a:ext>
            </a:extLst>
          </p:cNvPr>
          <p:cNvGrpSpPr>
            <a:grpSpLocks/>
          </p:cNvGrpSpPr>
          <p:nvPr/>
        </p:nvGrpSpPr>
        <p:grpSpPr bwMode="auto">
          <a:xfrm>
            <a:off x="9822363" y="5613964"/>
            <a:ext cx="663575" cy="609600"/>
            <a:chOff x="9552365" y="6081506"/>
            <a:chExt cx="663235" cy="608879"/>
          </a:xfrm>
        </p:grpSpPr>
        <p:sp>
          <p:nvSpPr>
            <p:cNvPr id="84" name="Shape 361">
              <a:extLst>
                <a:ext uri="{FF2B5EF4-FFF2-40B4-BE49-F238E27FC236}">
                  <a16:creationId xmlns:a16="http://schemas.microsoft.com/office/drawing/2014/main" xmlns="" id="{BC61A26D-461F-4DF5-8924-377A4A47F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542" y="6081506"/>
              <a:ext cx="608879" cy="60887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2000">
                <a:solidFill>
                  <a:prstClr val="black"/>
                </a:solidFill>
              </a:endParaRPr>
            </a:p>
          </p:txBody>
        </p:sp>
        <p:sp>
          <p:nvSpPr>
            <p:cNvPr id="85" name="Прямоугольник 2">
              <a:extLst>
                <a:ext uri="{FF2B5EF4-FFF2-40B4-BE49-F238E27FC236}">
                  <a16:creationId xmlns:a16="http://schemas.microsoft.com/office/drawing/2014/main" xmlns="" id="{D8B9BEC2-2DEF-45FC-AA16-20350693C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365" y="6206770"/>
              <a:ext cx="663235" cy="399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9511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6E5E2537-6148-428B-9FBE-F7F8AA6F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81" y="279400"/>
            <a:ext cx="12192000" cy="482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Областная адресная инвестиционная программа на 2021 год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36216DEE-E183-455F-ABDC-3D9919D51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0926575"/>
              </p:ext>
            </p:extLst>
          </p:nvPr>
        </p:nvGraphicFramePr>
        <p:xfrm>
          <a:off x="335360" y="797589"/>
          <a:ext cx="11521280" cy="525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354">
                  <a:extLst>
                    <a:ext uri="{9D8B030D-6E8A-4147-A177-3AD203B41FA5}">
                      <a16:colId xmlns:a16="http://schemas.microsoft.com/office/drawing/2014/main" xmlns="" val="2953678338"/>
                    </a:ext>
                  </a:extLst>
                </a:gridCol>
                <a:gridCol w="1805329">
                  <a:extLst>
                    <a:ext uri="{9D8B030D-6E8A-4147-A177-3AD203B41FA5}">
                      <a16:colId xmlns:a16="http://schemas.microsoft.com/office/drawing/2014/main" xmlns="" val="2494779617"/>
                    </a:ext>
                  </a:extLst>
                </a:gridCol>
                <a:gridCol w="1887389">
                  <a:extLst>
                    <a:ext uri="{9D8B030D-6E8A-4147-A177-3AD203B41FA5}">
                      <a16:colId xmlns:a16="http://schemas.microsoft.com/office/drawing/2014/main" xmlns="" val="2576776713"/>
                    </a:ext>
                  </a:extLst>
                </a:gridCol>
                <a:gridCol w="1641208">
                  <a:extLst>
                    <a:ext uri="{9D8B030D-6E8A-4147-A177-3AD203B41FA5}">
                      <a16:colId xmlns:a16="http://schemas.microsoft.com/office/drawing/2014/main" xmlns="" val="280587640"/>
                    </a:ext>
                  </a:extLst>
                </a:gridCol>
              </a:tblGrid>
              <a:tr h="3866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Наименование объекта капитального строительства (объекта недвижимого имущества, мероприятия) с указанием направления инвестирования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>
                          <a:effectLst/>
                        </a:rPr>
                        <a:t>ВСЕГО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в том числе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44492"/>
                  </a:ext>
                </a:extLst>
              </a:tr>
              <a:tr h="61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Средства федерального бюджета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средства областного бюджета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602424298"/>
                  </a:ext>
                </a:extLst>
              </a:tr>
              <a:tr h="554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врачебной амбулатории в с. Сура, Пинежского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2 522 225,66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2 522 225,66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96327195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поликлиники для детского населения в г. Котлас.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222 751 085,16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215 533 950,00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7 217 135,16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032534925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 ФАП  в дер. </a:t>
                      </a:r>
                      <a:r>
                        <a:rPr lang="ru-RU" sz="1800" b="0" u="none" strike="noStrike" dirty="0" err="1">
                          <a:effectLst/>
                        </a:rPr>
                        <a:t>Патровская</a:t>
                      </a:r>
                      <a:r>
                        <a:rPr lang="ru-RU" sz="1800" b="0" u="none" strike="noStrike" dirty="0">
                          <a:effectLst/>
                        </a:rPr>
                        <a:t> Каргопольского р-на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1 100 000,00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1 100 000,00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52216726"/>
                  </a:ext>
                </a:extLst>
              </a:tr>
              <a:tr h="824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Корректировка проектной документации и строительство объекта «Пристройка к зданию хирургического корпуса Мезенской ЦРБ»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74 643 744,61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74 643 744,61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393281968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Приобретение ФАП  в пос. </a:t>
                      </a:r>
                      <a:r>
                        <a:rPr lang="ru-RU" sz="1800" b="0" u="none" strike="noStrike" dirty="0" err="1">
                          <a:effectLst/>
                        </a:rPr>
                        <a:t>Лайский</a:t>
                      </a:r>
                      <a:r>
                        <a:rPr lang="ru-RU" sz="1800" b="0" u="none" strike="noStrike" dirty="0">
                          <a:effectLst/>
                        </a:rPr>
                        <a:t> Док Приморского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12 800 000,00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12 385 280,00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414 720,00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74640752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 ФАП в дер. </a:t>
                      </a:r>
                      <a:r>
                        <a:rPr lang="ru-RU" sz="1800" b="0" u="none" strike="noStrike" dirty="0" err="1">
                          <a:effectLst/>
                        </a:rPr>
                        <a:t>Гридино</a:t>
                      </a:r>
                      <a:r>
                        <a:rPr lang="ru-RU" sz="1800" b="0" u="none" strike="noStrike" dirty="0">
                          <a:effectLst/>
                        </a:rPr>
                        <a:t> Няндомского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18 000 000,00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17 416 800,00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583 200,00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47114595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 ФАП в дер. </a:t>
                      </a:r>
                      <a:r>
                        <a:rPr lang="ru-RU" sz="1800" b="0" u="none" strike="noStrike" dirty="0" err="1">
                          <a:effectLst/>
                        </a:rPr>
                        <a:t>Кощеевская</a:t>
                      </a:r>
                      <a:r>
                        <a:rPr lang="ru-RU" sz="1800" b="0" u="none" strike="noStrike" dirty="0">
                          <a:effectLst/>
                        </a:rPr>
                        <a:t> Коношского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22 489 003,72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21 760 360,00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728 643,72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56043003"/>
                  </a:ext>
                </a:extLst>
              </a:tr>
              <a:tr h="38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дер. Нагорская Устьянского р-на АО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24 000 000,00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23 222 400,00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777 600,00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99553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51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6E5E2537-6148-428B-9FBE-F7F8AA6F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81" y="279400"/>
            <a:ext cx="12192000" cy="482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Областная адресная инвестиционная программа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F509ED2-7A11-4373-8409-5B8F56484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055685"/>
              </p:ext>
            </p:extLst>
          </p:nvPr>
        </p:nvGraphicFramePr>
        <p:xfrm>
          <a:off x="295481" y="812800"/>
          <a:ext cx="11528213" cy="5795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8719">
                  <a:extLst>
                    <a:ext uri="{9D8B030D-6E8A-4147-A177-3AD203B41FA5}">
                      <a16:colId xmlns:a16="http://schemas.microsoft.com/office/drawing/2014/main" xmlns="" val="1433258229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3713602595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11855226"/>
                    </a:ext>
                  </a:extLst>
                </a:gridCol>
                <a:gridCol w="1536694">
                  <a:extLst>
                    <a:ext uri="{9D8B030D-6E8A-4147-A177-3AD203B41FA5}">
                      <a16:colId xmlns:a16="http://schemas.microsoft.com/office/drawing/2014/main" xmlns="" val="3529638619"/>
                    </a:ext>
                  </a:extLst>
                </a:gridCol>
              </a:tblGrid>
              <a:tr h="3369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Наименование объекта капитального строительства (объекта недвижимого имущества, мероприятия) с указанием направления инвестирования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>
                          <a:effectLst/>
                        </a:rPr>
                        <a:t>в том числе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047309"/>
                  </a:ext>
                </a:extLst>
              </a:tr>
              <a:tr h="48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средства федерального бюджета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средства областного бюджета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33013806"/>
                  </a:ext>
                </a:extLst>
              </a:tr>
              <a:tr h="482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дер. Никифоровская Шенкурского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20 127 997,11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19 475 850,00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652 147,11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916631752"/>
                  </a:ext>
                </a:extLst>
              </a:tr>
              <a:tr h="336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дер. Шиловская Вельского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20 531 996,69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19 866 760,00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665 236,69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84883608"/>
                  </a:ext>
                </a:extLst>
              </a:tr>
              <a:tr h="482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пос. </a:t>
                      </a:r>
                      <a:r>
                        <a:rPr lang="ru-RU" sz="1800" b="0" u="none" strike="noStrike" dirty="0" err="1">
                          <a:effectLst/>
                        </a:rPr>
                        <a:t>Квазеньга</a:t>
                      </a:r>
                      <a:r>
                        <a:rPr lang="ru-RU" sz="1800" b="0" u="none" strike="noStrike" dirty="0">
                          <a:effectLst/>
                        </a:rPr>
                        <a:t> Устьянского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24 000 000,00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23 222 400,00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777 600,00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3639232"/>
                  </a:ext>
                </a:extLst>
              </a:tr>
              <a:tr h="336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пос. Советский Устьянского р-на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24 000 000,00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23 222 400,00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777 600,00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5170123"/>
                  </a:ext>
                </a:extLst>
              </a:tr>
              <a:tr h="336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Проектирование и строительство ФАП  в с. Койда Мезенского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24 773 997,52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23 971 320,00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802 677,52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42602567"/>
                  </a:ext>
                </a:extLst>
              </a:tr>
              <a:tr h="3256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больницы в пос. Березник Виноградовского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108 747 685,83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108 747 685,83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08421918"/>
                  </a:ext>
                </a:extLst>
              </a:tr>
              <a:tr h="482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больницы в пос. Урдома Ленского р-на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193 100 000,00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193 100 000,00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26472897"/>
                  </a:ext>
                </a:extLst>
              </a:tr>
              <a:tr h="482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>
                          <a:effectLst/>
                        </a:rPr>
                        <a:t>Строительство лечебно-диагностического корпуса ГБУЗ Архангельской области "АОДКБ им. П.Г. Выжлецова"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780 023 666,67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702 021 300,00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78 002 366,67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013080840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u="none" strike="noStrike" dirty="0">
                          <a:effectLst/>
                        </a:rPr>
                        <a:t>Строительство здания участковой больницы в п. Соловецкий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>
                          <a:effectLst/>
                        </a:rPr>
                        <a:t>218 520 000,00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193 520 000,00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u="none" strike="noStrike" dirty="0">
                          <a:effectLst/>
                        </a:rPr>
                        <a:t>25 000 000,00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212738969"/>
                  </a:ext>
                </a:extLst>
              </a:tr>
              <a:tr h="336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1 819 009 617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1 513 274 780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305 734 837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10102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043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09E01-9C2F-4A23-AA7D-BA795AD7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" y="279535"/>
            <a:ext cx="12192000" cy="4830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42852"/>
                </a:solidFill>
                <a:latin typeface="+mn-lt"/>
                <a:ea typeface="+mn-ea"/>
                <a:cs typeface="+mn-cs"/>
              </a:rPr>
              <a:t>Комплексные капремонты поликлиник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283779" y="-310921"/>
            <a:ext cx="0" cy="7482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A91E0865-6551-4B79-B4E9-21F0B7DB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1" y="225965"/>
            <a:ext cx="593990" cy="5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4F4E18E-140E-49E4-9838-695D1C141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985962"/>
              </p:ext>
            </p:extLst>
          </p:nvPr>
        </p:nvGraphicFramePr>
        <p:xfrm>
          <a:off x="397567" y="1046921"/>
          <a:ext cx="11489621" cy="5531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6870">
                  <a:extLst>
                    <a:ext uri="{9D8B030D-6E8A-4147-A177-3AD203B41FA5}">
                      <a16:colId xmlns:a16="http://schemas.microsoft.com/office/drawing/2014/main" xmlns="" val="1938913202"/>
                    </a:ext>
                  </a:extLst>
                </a:gridCol>
                <a:gridCol w="2231937">
                  <a:extLst>
                    <a:ext uri="{9D8B030D-6E8A-4147-A177-3AD203B41FA5}">
                      <a16:colId xmlns:a16="http://schemas.microsoft.com/office/drawing/2014/main" xmlns="" val="2330516644"/>
                    </a:ext>
                  </a:extLst>
                </a:gridCol>
                <a:gridCol w="1940814">
                  <a:extLst>
                    <a:ext uri="{9D8B030D-6E8A-4147-A177-3AD203B41FA5}">
                      <a16:colId xmlns:a16="http://schemas.microsoft.com/office/drawing/2014/main" xmlns="" val="815238341"/>
                    </a:ext>
                  </a:extLst>
                </a:gridCol>
              </a:tblGrid>
              <a:tr h="1084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Наименование юридического лица (полностью)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Планируемая стоимость работ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Сумма на 2021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13840985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"Архангельская городская клиническая больница № 4"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71 170,53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20 000,00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936701787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"Архангельская городская клиническая поликлиника № 1"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24 241,10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24 241,10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788466921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"Архангельская городская клиническая больница № 7"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120 168,13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59 003,01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113966716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ГБУЗ АО "Шенкурская центральная районная больница им. Н.Н. Приорова"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35 113,03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35 113,03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40230531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"Новодвинская центральная городская больница"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81 303,80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48 716,00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971572367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"Онежская центральная районная больница"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34 349,46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7 168,00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527070620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"Холмогорская центральная районная больница"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121 250,86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59 534,64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71727093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ГБУЗ АО "Приморская центральная районная больница"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857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effectLst/>
                        </a:rPr>
                        <a:t>15 246,22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15 246,22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20558186"/>
                  </a:ext>
                </a:extLst>
              </a:tr>
              <a:tr h="464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2 657 348,15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269 022,00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76952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917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ЗРФ_2021.0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ЗРФ_2021.01" id="{E8EDB31B-57EC-4703-8774-863758C89051}" vid="{DF40129D-619F-417B-AFC4-EE6DA268EA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МЗРФ_2021.01</Template>
  <TotalTime>3971</TotalTime>
  <Words>1084</Words>
  <Application>Microsoft Office PowerPoint</Application>
  <PresentationFormat>Произвольный</PresentationFormat>
  <Paragraphs>250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МЗРФ_2021.01</vt:lpstr>
      <vt:lpstr> Доклад  о состоянии зданий и сооружений государственных медицинских организаций Архангельской области и реализации мероприятий по их строительству и капитальному ремонту в 2020 и 2021 годах</vt:lpstr>
      <vt:lpstr>Степень общего износа зданий и сооружений</vt:lpstr>
      <vt:lpstr>Потребность государственных медицинских организаций</vt:lpstr>
      <vt:lpstr>Строительство объектов завершенное в 2020 году</vt:lpstr>
      <vt:lpstr>Строительство объектов завершенное в 2020 году</vt:lpstr>
      <vt:lpstr>Ремонты в медицинских организациях  за период 2017-2021 годы </vt:lpstr>
      <vt:lpstr>Областная адресная инвестиционная программа на 2021 год</vt:lpstr>
      <vt:lpstr>Областная адресная инвестиционная программа</vt:lpstr>
      <vt:lpstr>Комплексные капремонты поликлиник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Александр</dc:creator>
  <cp:lastModifiedBy>a.golovina</cp:lastModifiedBy>
  <cp:revision>197</cp:revision>
  <cp:lastPrinted>2021-01-18T13:08:49Z</cp:lastPrinted>
  <dcterms:created xsi:type="dcterms:W3CDTF">2020-12-04T12:28:06Z</dcterms:created>
  <dcterms:modified xsi:type="dcterms:W3CDTF">2021-03-24T06:08:02Z</dcterms:modified>
</cp:coreProperties>
</file>