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8" r:id="rId3"/>
    <p:sldId id="270" r:id="rId4"/>
    <p:sldId id="277" r:id="rId5"/>
    <p:sldId id="272" r:id="rId6"/>
    <p:sldId id="273" r:id="rId7"/>
    <p:sldId id="294" r:id="rId8"/>
    <p:sldId id="292" r:id="rId9"/>
    <p:sldId id="293" r:id="rId10"/>
    <p:sldId id="291" r:id="rId11"/>
    <p:sldId id="296" r:id="rId12"/>
    <p:sldId id="297" r:id="rId13"/>
    <p:sldId id="295" r:id="rId14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9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8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8205C"/>
    <a:srgbClr val="019DBA"/>
    <a:srgbClr val="8ABAE2"/>
    <a:srgbClr val="187A9C"/>
    <a:srgbClr val="009BBA"/>
    <a:srgbClr val="7DB8A1"/>
    <a:srgbClr val="FFFFFF"/>
    <a:srgbClr val="418FD0"/>
    <a:srgbClr val="56C2C8"/>
    <a:srgbClr val="64647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1" autoAdjust="0"/>
    <p:restoredTop sz="65429" autoAdjust="0"/>
  </p:normalViewPr>
  <p:slideViewPr>
    <p:cSldViewPr snapToGrid="0">
      <p:cViewPr varScale="1">
        <p:scale>
          <a:sx n="56" d="100"/>
          <a:sy n="56" d="100"/>
        </p:scale>
        <p:origin x="-2002" y="-91"/>
      </p:cViewPr>
      <p:guideLst>
        <p:guide orient="horz" pos="1593"/>
        <p:guide orient="horz" pos="18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8F6EA-5961-4C4F-B313-3AE9BC1B7DB3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4349E-5B4C-4E91-BAF9-B28A035DF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40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B7D82-EECE-443A-9DEB-5C240B8FD99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4214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4349E-5B4C-4E91-BAF9-B28A035DF53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960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3700" y="690563"/>
            <a:ext cx="6134100" cy="345122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659" y="4141789"/>
            <a:ext cx="5437271" cy="4467701"/>
          </a:xfrm>
        </p:spPr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073" y="9429751"/>
            <a:ext cx="2945929" cy="498475"/>
          </a:xfrm>
          <a:prstGeom prst="rect">
            <a:avLst/>
          </a:prstGeom>
        </p:spPr>
        <p:txBody>
          <a:bodyPr/>
          <a:lstStyle/>
          <a:p>
            <a:fld id="{79D42D3F-EC6C-4DBC-9E94-80EF950C329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853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3438" cy="404177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61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latin typeface="Bookman Old Style" panose="02050604050505020204" pitchFamily="18" charset="0"/>
              <a:ea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ED50B-FEA0-4FD3-A41F-E2DC7D88219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159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08FA6-1FF5-4608-A905-0B03AAC9123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220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2D78F-C929-4BD0-ABCF-DDBD4F8B498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292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4349E-5B4C-4E91-BAF9-B28A035DF53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842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7B202-4174-4C30-80C4-5BB54D0F18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026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4349E-5B4C-4E91-BAF9-B28A035DF53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616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5F5F8-3691-4BF8-8055-17259B930F0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6799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2D78F-C929-4BD0-ABCF-DDBD4F8B498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790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55D41-E577-4E14-8760-E7347584FB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341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1" y="791"/>
            <a:ext cx="12191997" cy="6723859"/>
            <a:chOff x="1" y="134141"/>
            <a:chExt cx="12191997" cy="6723859"/>
          </a:xfrm>
        </p:grpSpPr>
        <p:pic>
          <p:nvPicPr>
            <p:cNvPr id="3" name="Рисунок 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84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r="705"/>
            <a:stretch/>
          </p:blipFill>
          <p:spPr>
            <a:xfrm flipH="1">
              <a:off x="4061253" y="134141"/>
              <a:ext cx="8130745" cy="672385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84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r="1798"/>
            <a:stretch/>
          </p:blipFill>
          <p:spPr>
            <a:xfrm>
              <a:off x="1" y="134141"/>
              <a:ext cx="4061256" cy="67238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7154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 flipV="1">
            <a:off x="12189200" y="723900"/>
            <a:ext cx="0" cy="521634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2844"/>
          <a:stretch/>
        </p:blipFill>
        <p:spPr>
          <a:xfrm flipH="1">
            <a:off x="6540153" y="5591175"/>
            <a:ext cx="5642322" cy="1266829"/>
          </a:xfrm>
          <a:prstGeom prst="rect">
            <a:avLst/>
          </a:prstGeom>
        </p:spPr>
      </p:pic>
      <p:grpSp>
        <p:nvGrpSpPr>
          <p:cNvPr id="4" name="Группа 3"/>
          <p:cNvGrpSpPr/>
          <p:nvPr userDrawn="1"/>
        </p:nvGrpSpPr>
        <p:grpSpPr>
          <a:xfrm>
            <a:off x="11496676" y="0"/>
            <a:ext cx="675466" cy="6623440"/>
            <a:chOff x="11496676" y="0"/>
            <a:chExt cx="675466" cy="6623440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 flipV="1">
              <a:off x="12167379" y="700047"/>
              <a:ext cx="4763" cy="5923393"/>
            </a:xfrm>
            <a:prstGeom prst="line">
              <a:avLst/>
            </a:prstGeom>
            <a:ln w="57150">
              <a:solidFill>
                <a:srgbClr val="1256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 userDrawn="1"/>
          </p:nvCxnSpPr>
          <p:spPr>
            <a:xfrm flipH="1" flipV="1">
              <a:off x="11496676" y="0"/>
              <a:ext cx="670703" cy="723900"/>
            </a:xfrm>
            <a:prstGeom prst="line">
              <a:avLst/>
            </a:prstGeom>
            <a:ln w="57150">
              <a:solidFill>
                <a:srgbClr val="1256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3522" r="-2"/>
          <a:stretch/>
        </p:blipFill>
        <p:spPr>
          <a:xfrm flipH="1">
            <a:off x="6751806" y="5800331"/>
            <a:ext cx="5440193" cy="10576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4583"/>
          <a:stretch/>
        </p:blipFill>
        <p:spPr>
          <a:xfrm flipH="1">
            <a:off x="6957413" y="6009487"/>
            <a:ext cx="5225061" cy="848513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H="1" flipV="1">
            <a:off x="13678" y="723900"/>
            <a:ext cx="4212" cy="6134100"/>
          </a:xfrm>
          <a:prstGeom prst="line">
            <a:avLst/>
          </a:prstGeom>
          <a:ln w="57150">
            <a:solidFill>
              <a:srgbClr val="125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 flipH="1">
            <a:off x="0" y="723900"/>
            <a:ext cx="1131966" cy="7852"/>
          </a:xfrm>
          <a:prstGeom prst="line">
            <a:avLst/>
          </a:prstGeom>
          <a:ln w="57150">
            <a:solidFill>
              <a:srgbClr val="125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662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 flipV="1">
            <a:off x="12189200" y="723900"/>
            <a:ext cx="0" cy="521634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2844"/>
          <a:stretch/>
        </p:blipFill>
        <p:spPr>
          <a:xfrm flipH="1">
            <a:off x="6540153" y="5591175"/>
            <a:ext cx="5642322" cy="1266829"/>
          </a:xfrm>
          <a:prstGeom prst="rect">
            <a:avLst/>
          </a:prstGeom>
        </p:spPr>
      </p:pic>
      <p:grpSp>
        <p:nvGrpSpPr>
          <p:cNvPr id="4" name="Группа 3"/>
          <p:cNvGrpSpPr/>
          <p:nvPr userDrawn="1"/>
        </p:nvGrpSpPr>
        <p:grpSpPr>
          <a:xfrm>
            <a:off x="11496676" y="0"/>
            <a:ext cx="675466" cy="6623440"/>
            <a:chOff x="11496676" y="0"/>
            <a:chExt cx="675466" cy="6623440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 flipV="1">
              <a:off x="12167379" y="700047"/>
              <a:ext cx="4763" cy="5923393"/>
            </a:xfrm>
            <a:prstGeom prst="line">
              <a:avLst/>
            </a:prstGeom>
            <a:ln w="57150">
              <a:solidFill>
                <a:srgbClr val="1256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 userDrawn="1"/>
          </p:nvCxnSpPr>
          <p:spPr>
            <a:xfrm flipH="1" flipV="1">
              <a:off x="11496676" y="0"/>
              <a:ext cx="670703" cy="723900"/>
            </a:xfrm>
            <a:prstGeom prst="line">
              <a:avLst/>
            </a:prstGeom>
            <a:ln w="57150">
              <a:solidFill>
                <a:srgbClr val="1256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3522" r="-2"/>
          <a:stretch/>
        </p:blipFill>
        <p:spPr>
          <a:xfrm flipH="1">
            <a:off x="6751806" y="5800331"/>
            <a:ext cx="5440193" cy="10576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4583"/>
          <a:stretch/>
        </p:blipFill>
        <p:spPr>
          <a:xfrm flipH="1">
            <a:off x="6957413" y="6009487"/>
            <a:ext cx="5225061" cy="848513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H="1" flipV="1">
            <a:off x="0" y="996391"/>
            <a:ext cx="17890" cy="5861609"/>
          </a:xfrm>
          <a:prstGeom prst="line">
            <a:avLst/>
          </a:prstGeom>
          <a:ln w="57150">
            <a:solidFill>
              <a:srgbClr val="125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 flipH="1">
            <a:off x="0" y="988539"/>
            <a:ext cx="1131966" cy="7852"/>
          </a:xfrm>
          <a:prstGeom prst="line">
            <a:avLst/>
          </a:prstGeom>
          <a:ln w="57150">
            <a:solidFill>
              <a:srgbClr val="125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807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04EB-450C-4700-8092-EF4398B90B88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541C-059E-46B9-BE85-3A1FB4DD8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203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04EB-450C-4700-8092-EF4398B90B88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541C-059E-46B9-BE85-3A1FB4DD8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726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04EB-450C-4700-8092-EF4398B90B88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541C-059E-46B9-BE85-3A1FB4DD8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83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004EB-450C-4700-8092-EF4398B90B88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A541C-059E-46B9-BE85-3A1FB4DD8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526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4" r:id="rId3"/>
    <p:sldLayoutId id="2147483649" r:id="rId4"/>
    <p:sldLayoutId id="2147483650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3.wdp"/><Relationship Id="rId11" Type="http://schemas.openxmlformats.org/officeDocument/2006/relationships/image" Target="../media/image8.png"/><Relationship Id="rId5" Type="http://schemas.openxmlformats.org/officeDocument/2006/relationships/image" Target="../media/image51.png"/><Relationship Id="rId10" Type="http://schemas.microsoft.com/office/2007/relationships/hdphoto" Target="../media/hdphoto25.wdp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microsoft.com/office/2007/relationships/hdphoto" Target="../media/hdphoto2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9.wdp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microsoft.com/office/2007/relationships/hdphoto" Target="../media/hdphoto7.wdp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microsoft.com/office/2007/relationships/hdphoto" Target="../media/hdphoto10.wdp"/><Relationship Id="rId10" Type="http://schemas.openxmlformats.org/officeDocument/2006/relationships/image" Target="../media/image26.png"/><Relationship Id="rId19" Type="http://schemas.microsoft.com/office/2007/relationships/hdphoto" Target="../media/hdphoto11.wdp"/><Relationship Id="rId4" Type="http://schemas.microsoft.com/office/2007/relationships/hdphoto" Target="../media/hdphoto6.wdp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34.png"/><Relationship Id="rId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41.png"/><Relationship Id="rId18" Type="http://schemas.microsoft.com/office/2007/relationships/hdphoto" Target="../media/hdphoto18.wdp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microsoft.com/office/2007/relationships/hdphoto" Target="../media/hdphoto5.wdp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6" Type="http://schemas.microsoft.com/office/2007/relationships/hdphoto" Target="../media/hdphoto17.wdp"/><Relationship Id="rId1" Type="http://schemas.openxmlformats.org/officeDocument/2006/relationships/slideLayout" Target="../slideLayouts/slideLayout6.xml"/><Relationship Id="rId6" Type="http://schemas.microsoft.com/office/2007/relationships/hdphoto" Target="../media/hdphoto14.wdp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43.png"/><Relationship Id="rId10" Type="http://schemas.microsoft.com/office/2007/relationships/hdphoto" Target="../media/hdphoto16.wdp"/><Relationship Id="rId4" Type="http://schemas.microsoft.com/office/2007/relationships/hdphoto" Target="../media/hdphoto13.wdp"/><Relationship Id="rId9" Type="http://schemas.openxmlformats.org/officeDocument/2006/relationships/image" Target="../media/image39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microsoft.com/office/2007/relationships/hdphoto" Target="../media/hdphoto20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microsoft.com/office/2007/relationships/hdphoto" Target="../media/hdphoto22.wdp"/><Relationship Id="rId5" Type="http://schemas.openxmlformats.org/officeDocument/2006/relationships/image" Target="../media/image8.png"/><Relationship Id="rId10" Type="http://schemas.openxmlformats.org/officeDocument/2006/relationships/image" Target="../media/image48.png"/><Relationship Id="rId4" Type="http://schemas.microsoft.com/office/2007/relationships/hdphoto" Target="../media/hdphoto19.wdp"/><Relationship Id="rId9" Type="http://schemas.microsoft.com/office/2007/relationships/hdphoto" Target="../media/hdphoto2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43907"/>
            <a:ext cx="10110158" cy="27781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Информатизация здравоохранения Архангельской области</a:t>
            </a:r>
          </a:p>
        </p:txBody>
      </p:sp>
      <p:pic>
        <p:nvPicPr>
          <p:cNvPr id="4" name="Picture 2" descr="C:\Users\popovia\Desktop\Coat_of_Arms_of_Arkhangelsk_oblast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315113" y="1304891"/>
            <a:ext cx="1720850" cy="170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0206318" y="6472236"/>
            <a:ext cx="1899957" cy="37147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kern="1200" cap="none" spc="0">
                <a:ln w="0"/>
                <a:solidFill>
                  <a:srgbClr val="43016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kern="1200" cap="none" spc="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 cap="none" spc="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 cap="none" spc="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kern="1200" cap="none" spc="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+mj-lt"/>
              </a:rPr>
              <a:t>26 февраля 2021 г.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6286499"/>
            <a:ext cx="5543551" cy="557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>
                <a:latin typeface="+mj-lt"/>
              </a:rPr>
              <a:t>Исполняющий обязанности  министра здравоохранения Архангельской области А.С. Герштанский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15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F4053471-7A8D-4D4F-91A5-B1E15A41ECA7}"/>
              </a:ext>
            </a:extLst>
          </p:cNvPr>
          <p:cNvSpPr/>
          <p:nvPr/>
        </p:nvSpPr>
        <p:spPr>
          <a:xfrm>
            <a:off x="8766901" y="0"/>
            <a:ext cx="3425100" cy="6857999"/>
          </a:xfrm>
          <a:prstGeom prst="rect">
            <a:avLst/>
          </a:prstGeom>
          <a:solidFill>
            <a:srgbClr val="082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8DC0F4-111B-4987-8FBA-0730D0AD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699" y="390488"/>
            <a:ext cx="5524201" cy="6667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АЛГОРИТМ НАПРАВЛЕНИЯ </a:t>
            </a:r>
            <a:br>
              <a:rPr lang="ru-RU" sz="2800" b="1" dirty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НА ТЕЛЕМЕДИЦИНСКУЮ КОНСУЛЬТАЦИЮ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4053471-7A8D-4D4F-91A5-B1E15A41ECA7}"/>
              </a:ext>
            </a:extLst>
          </p:cNvPr>
          <p:cNvSpPr/>
          <p:nvPr/>
        </p:nvSpPr>
        <p:spPr>
          <a:xfrm>
            <a:off x="0" y="0"/>
            <a:ext cx="3181088" cy="6857999"/>
          </a:xfrm>
          <a:prstGeom prst="rect">
            <a:avLst/>
          </a:prstGeom>
          <a:solidFill>
            <a:srgbClr val="082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1" name="Picture 4" descr="D:\work\!МИНИСТЕРСТВО\!Иконки и лого для МЗ\icons\kisspng-free-clinic-hospital-computer-icons-health-care-crop-5ac5760d5bca14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830" y="1238475"/>
            <a:ext cx="870813" cy="8708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work\!МИНИСТЕРСТВО\!Иконки и лого для МЗ\icons\542811db8bdbf4aebd740794e3380d89-min (1)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3426" y="2879984"/>
            <a:ext cx="1155973" cy="125058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657145" y="1390525"/>
            <a:ext cx="115775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ヒラギノ角ゴ ProN W3" charset="0"/>
                <a:cs typeface="ヒラギノ角ゴ ProN W3" charset="0"/>
              </a:rPr>
              <a:t>МО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ヒラギノ角ゴ ProN W3" charset="0"/>
              <a:cs typeface="ヒラギノ角ゴ ProN W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ヒラギノ角ゴ ProN W3" charset="0"/>
                <a:cs typeface="ヒラギノ角ゴ ProN W3" charset="0"/>
              </a:rPr>
              <a:t>отправки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72599" y="1342718"/>
            <a:ext cx="130516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ヒラギノ角ゴ ProN W3" charset="0"/>
                <a:cs typeface="ヒラギノ角ゴ ProN W3" charset="0"/>
              </a:rPr>
              <a:t>МО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ヒラギノ角ゴ ProN W3" charset="0"/>
              <a:cs typeface="ヒラギノ角ゴ ProN W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ヒラギノ角ゴ ProN W3" charset="0"/>
                <a:cs typeface="ヒラギノ角ゴ ProN W3" charset="0"/>
              </a:rPr>
              <a:t>получения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70227" y="3350294"/>
            <a:ext cx="913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ヒラギノ角ゴ ProN W3" charset="0"/>
                <a:cs typeface="ヒラギノ角ゴ ProN W3" charset="0"/>
              </a:rPr>
              <a:t>Заявка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99072" y="4090248"/>
            <a:ext cx="3991798" cy="586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ヒラギノ角ゴ ProN W3" charset="0"/>
                <a:cs typeface="ヒラギノ角ゴ ProN W3" charset="0"/>
              </a:rPr>
              <a:t>Ссылка на консультацию, </a:t>
            </a:r>
          </a:p>
          <a:p>
            <a:pPr marL="0" marR="0" lvl="0" indent="0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ヒラギノ角ゴ ProN W3" charset="0"/>
                <a:cs typeface="ヒラギノ角ゴ ProN W3" charset="0"/>
              </a:rPr>
              <a:t>назначение времени консультации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7289" y="6018688"/>
            <a:ext cx="1893467" cy="34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ヒラギノ角ゴ ProN W3" charset="0"/>
                <a:cs typeface="ヒラギノ角ゴ ProN W3" charset="0"/>
              </a:rPr>
              <a:t>Чат, видеосвязь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027" name="Picture 3" descr="D:\work\!МИНИСТЕРСТВО\!Иконки и лого для МЗ\icons\kisspng-computer-icons-hyperlink-clip-art-chain-5acbd3eb4b1c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0313" y="3683811"/>
            <a:ext cx="454977" cy="46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work\!МИНИСТЕРСТВО\!Иконки и лого для МЗ\icons\img_389198 копия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052" y="5543950"/>
            <a:ext cx="522343" cy="50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work\!МИНИСТЕРСТВО\!Иконки и лого для МЗ\icons\Безимени-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8589" y="2816284"/>
            <a:ext cx="522344" cy="55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work\!МИНИСТЕРСТВО\календарь схемой\kisspng-computer-icons-physician-doctor-of-medicine-medical-5acf4белый 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447" y="3968318"/>
            <a:ext cx="1365028" cy="13115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D:\work\!МИНИСТЕРСТВО\!Иконки и лого для МЗ\icons\kisspng-free-clinic-hospital-computer-icons-health-care-crop-5ac5760d5bca14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04827" y="1238475"/>
            <a:ext cx="870813" cy="8708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трелка вправо 34"/>
          <p:cNvSpPr/>
          <p:nvPr/>
        </p:nvSpPr>
        <p:spPr>
          <a:xfrm>
            <a:off x="2889662" y="953950"/>
            <a:ext cx="1290672" cy="1886439"/>
          </a:xfrm>
          <a:prstGeom prst="rightArrow">
            <a:avLst>
              <a:gd name="adj1" fmla="val 44486"/>
              <a:gd name="adj2" fmla="val 77565"/>
            </a:avLst>
          </a:prstGeom>
          <a:solidFill>
            <a:srgbClr val="08205C"/>
          </a:solidFill>
          <a:ln w="25400" cap="flat" cmpd="sng" algn="ctr">
            <a:noFill/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2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7832466" y="898038"/>
            <a:ext cx="1290672" cy="1886439"/>
          </a:xfrm>
          <a:prstGeom prst="rightArrow">
            <a:avLst>
              <a:gd name="adj1" fmla="val 44486"/>
              <a:gd name="adj2" fmla="val 77565"/>
            </a:avLst>
          </a:prstGeom>
          <a:solidFill>
            <a:srgbClr val="08205C"/>
          </a:solidFill>
          <a:ln w="25400" cap="flat" cmpd="sng" algn="ctr">
            <a:noFill/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2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flipH="1">
            <a:off x="3651695" y="1420580"/>
            <a:ext cx="4648925" cy="865592"/>
          </a:xfrm>
          <a:prstGeom prst="roundRect">
            <a:avLst>
              <a:gd name="adj" fmla="val 0"/>
            </a:avLst>
          </a:prstGeom>
          <a:solidFill>
            <a:srgbClr val="08205C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Телемедицинские консультации</a:t>
            </a:r>
          </a:p>
        </p:txBody>
      </p:sp>
      <p:pic>
        <p:nvPicPr>
          <p:cNvPr id="37" name="Picture 2" descr="D:\work\!МИНИСТЕРСТВО\календарь схемой\kisspng-computer-icons-physician-doctor-of-medicine-medical-5acf4белый 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2564" y="5109483"/>
            <a:ext cx="1379098" cy="13115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9837092" y="4092605"/>
            <a:ext cx="1492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ヒラギノ角ゴ ProN W3" charset="0"/>
                <a:cs typeface="ヒラギノ角ゴ ProN W3" charset="0"/>
              </a:rPr>
              <a:t>администратор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250243" y="6421071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ヒラギノ角ゴ ProN W3" charset="0"/>
                <a:cs typeface="ヒラギノ角ゴ ProN W3" charset="0"/>
              </a:rPr>
              <a:t>врач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5091" y="5268589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ヒラギノ角ゴ ProN W3" charset="0"/>
                <a:cs typeface="ヒラギノ角ゴ ProN W3" charset="0"/>
              </a:rPr>
              <a:t>врач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3750781" y="2834165"/>
            <a:ext cx="5016119" cy="698964"/>
          </a:xfrm>
          <a:prstGeom prst="rightArrow">
            <a:avLst>
              <a:gd name="adj1" fmla="val 44486"/>
              <a:gd name="adj2" fmla="val 61828"/>
            </a:avLst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3812006" y="5494537"/>
            <a:ext cx="4976260" cy="698964"/>
          </a:xfrm>
          <a:prstGeom prst="rightArrow">
            <a:avLst>
              <a:gd name="adj1" fmla="val 44486"/>
              <a:gd name="adj2" fmla="val 61828"/>
            </a:avLst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5" name="Стрелка вправо 44"/>
          <p:cNvSpPr/>
          <p:nvPr/>
        </p:nvSpPr>
        <p:spPr>
          <a:xfrm flipH="1">
            <a:off x="3181088" y="3595612"/>
            <a:ext cx="5007614" cy="698964"/>
          </a:xfrm>
          <a:prstGeom prst="rightArrow">
            <a:avLst>
              <a:gd name="adj1" fmla="val 44486"/>
              <a:gd name="adj2" fmla="val 61828"/>
            </a:avLst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705290" y="4854940"/>
            <a:ext cx="348671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181088" y="4849602"/>
            <a:ext cx="5574744" cy="0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8792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4053471-7A8D-4D4F-91A5-B1E15A41ECA7}"/>
              </a:ext>
            </a:extLst>
          </p:cNvPr>
          <p:cNvSpPr/>
          <p:nvPr/>
        </p:nvSpPr>
        <p:spPr>
          <a:xfrm>
            <a:off x="-19048" y="0"/>
            <a:ext cx="2649912" cy="6857999"/>
          </a:xfrm>
          <a:prstGeom prst="rect">
            <a:avLst/>
          </a:prstGeom>
          <a:solidFill>
            <a:srgbClr val="082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371923" y="189164"/>
            <a:ext cx="8195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08205C"/>
                </a:solidFill>
                <a:effectLst/>
                <a:uLnTx/>
                <a:uFillTx/>
                <a:ea typeface="Lato Bold" panose="020F0502020204030203" pitchFamily="34" charset="0"/>
                <a:cs typeface="Lato Bold" panose="020F0502020204030203" pitchFamily="34" charset="0"/>
              </a:defRPr>
            </a:lvl1pPr>
          </a:lstStyle>
          <a:p>
            <a:r>
              <a:rPr lang="ru-RU" dirty="0">
                <a:solidFill>
                  <a:schemeClr val="tx2"/>
                </a:solidFill>
                <a:latin typeface="+mj-lt"/>
              </a:rPr>
              <a:t>РЕАЛИЗАЦИЯ МЕРОПРИЯТИЯ РЕГИОНАЛЬНОГО ПРОЕКТА В 2019-2020 ГГ.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3913" y="2374317"/>
            <a:ext cx="1739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800" b="1" dirty="0">
                <a:solidFill>
                  <a:srgbClr val="08205C"/>
                </a:solidFill>
                <a:latin typeface="+mj-lt"/>
              </a:rPr>
              <a:t>4 951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8205C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" name="Oval 3"/>
          <p:cNvSpPr/>
          <p:nvPr/>
        </p:nvSpPr>
        <p:spPr>
          <a:xfrm>
            <a:off x="6750152" y="1362374"/>
            <a:ext cx="2332940" cy="2427286"/>
          </a:xfrm>
          <a:custGeom>
            <a:avLst/>
            <a:gdLst>
              <a:gd name="connsiteX0" fmla="*/ 0 w 2912076"/>
              <a:gd name="connsiteY0" fmla="*/ 2733448 h 2733448"/>
              <a:gd name="connsiteX1" fmla="*/ 1456038 w 2912076"/>
              <a:gd name="connsiteY1" fmla="*/ 0 h 2733448"/>
              <a:gd name="connsiteX2" fmla="*/ 2912076 w 2912076"/>
              <a:gd name="connsiteY2" fmla="*/ 2733448 h 2733448"/>
              <a:gd name="connsiteX3" fmla="*/ 0 w 2912076"/>
              <a:gd name="connsiteY3" fmla="*/ 2733448 h 2733448"/>
              <a:gd name="connsiteX0" fmla="*/ 0 w 2912076"/>
              <a:gd name="connsiteY0" fmla="*/ 2762023 h 2762023"/>
              <a:gd name="connsiteX1" fmla="*/ 2903838 w 2912076"/>
              <a:gd name="connsiteY1" fmla="*/ 0 h 2762023"/>
              <a:gd name="connsiteX2" fmla="*/ 2912076 w 2912076"/>
              <a:gd name="connsiteY2" fmla="*/ 2762023 h 2762023"/>
              <a:gd name="connsiteX3" fmla="*/ 0 w 2912076"/>
              <a:gd name="connsiteY3" fmla="*/ 2762023 h 2762023"/>
              <a:gd name="connsiteX0" fmla="*/ 0 w 2912076"/>
              <a:gd name="connsiteY0" fmla="*/ 2762023 h 2762023"/>
              <a:gd name="connsiteX1" fmla="*/ 2903838 w 2912076"/>
              <a:gd name="connsiteY1" fmla="*/ 0 h 2762023"/>
              <a:gd name="connsiteX2" fmla="*/ 2912076 w 2912076"/>
              <a:gd name="connsiteY2" fmla="*/ 2762023 h 2762023"/>
              <a:gd name="connsiteX3" fmla="*/ 0 w 2912076"/>
              <a:gd name="connsiteY3" fmla="*/ 2762023 h 2762023"/>
              <a:gd name="connsiteX0" fmla="*/ 0 w 2912076"/>
              <a:gd name="connsiteY0" fmla="*/ 2762023 h 2762023"/>
              <a:gd name="connsiteX1" fmla="*/ 2903838 w 2912076"/>
              <a:gd name="connsiteY1" fmla="*/ 0 h 2762023"/>
              <a:gd name="connsiteX2" fmla="*/ 2912076 w 2912076"/>
              <a:gd name="connsiteY2" fmla="*/ 2762023 h 2762023"/>
              <a:gd name="connsiteX3" fmla="*/ 0 w 2912076"/>
              <a:gd name="connsiteY3" fmla="*/ 2762023 h 2762023"/>
              <a:gd name="connsiteX0" fmla="*/ 0 w 2912076"/>
              <a:gd name="connsiteY0" fmla="*/ 2762023 h 2762023"/>
              <a:gd name="connsiteX1" fmla="*/ 2903838 w 2912076"/>
              <a:gd name="connsiteY1" fmla="*/ 0 h 2762023"/>
              <a:gd name="connsiteX2" fmla="*/ 2912076 w 2912076"/>
              <a:gd name="connsiteY2" fmla="*/ 2762023 h 2762023"/>
              <a:gd name="connsiteX3" fmla="*/ 0 w 2912076"/>
              <a:gd name="connsiteY3" fmla="*/ 2762023 h 2762023"/>
              <a:gd name="connsiteX0" fmla="*/ 0 w 2912076"/>
              <a:gd name="connsiteY0" fmla="*/ 2762023 h 2762023"/>
              <a:gd name="connsiteX1" fmla="*/ 2903838 w 2912076"/>
              <a:gd name="connsiteY1" fmla="*/ 0 h 2762023"/>
              <a:gd name="connsiteX2" fmla="*/ 2912076 w 2912076"/>
              <a:gd name="connsiteY2" fmla="*/ 2762023 h 2762023"/>
              <a:gd name="connsiteX3" fmla="*/ 0 w 2912076"/>
              <a:gd name="connsiteY3" fmla="*/ 2762023 h 2762023"/>
              <a:gd name="connsiteX0" fmla="*/ 0 w 2912076"/>
              <a:gd name="connsiteY0" fmla="*/ 2762023 h 2762023"/>
              <a:gd name="connsiteX1" fmla="*/ 2903838 w 2912076"/>
              <a:gd name="connsiteY1" fmla="*/ 0 h 2762023"/>
              <a:gd name="connsiteX2" fmla="*/ 2912076 w 2912076"/>
              <a:gd name="connsiteY2" fmla="*/ 2762023 h 2762023"/>
              <a:gd name="connsiteX3" fmla="*/ 0 w 2912076"/>
              <a:gd name="connsiteY3" fmla="*/ 2762023 h 276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2076" h="2762023">
                <a:moveTo>
                  <a:pt x="0" y="2762023"/>
                </a:moveTo>
                <a:cubicBezTo>
                  <a:pt x="110797" y="1102708"/>
                  <a:pt x="1127613" y="149541"/>
                  <a:pt x="2903838" y="0"/>
                </a:cubicBezTo>
                <a:lnTo>
                  <a:pt x="2912076" y="2762023"/>
                </a:lnTo>
                <a:lnTo>
                  <a:pt x="0" y="2762023"/>
                </a:lnTo>
                <a:close/>
              </a:path>
            </a:pathLst>
          </a:custGeom>
          <a:noFill/>
          <a:ln w="57150">
            <a:solidFill>
              <a:srgbClr val="08205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Oval 3"/>
          <p:cNvSpPr/>
          <p:nvPr/>
        </p:nvSpPr>
        <p:spPr>
          <a:xfrm rot="5400000">
            <a:off x="9350056" y="1440368"/>
            <a:ext cx="2427289" cy="2296860"/>
          </a:xfrm>
          <a:custGeom>
            <a:avLst/>
            <a:gdLst>
              <a:gd name="connsiteX0" fmla="*/ 0 w 2912076"/>
              <a:gd name="connsiteY0" fmla="*/ 2733448 h 2733448"/>
              <a:gd name="connsiteX1" fmla="*/ 1456038 w 2912076"/>
              <a:gd name="connsiteY1" fmla="*/ 0 h 2733448"/>
              <a:gd name="connsiteX2" fmla="*/ 2912076 w 2912076"/>
              <a:gd name="connsiteY2" fmla="*/ 2733448 h 2733448"/>
              <a:gd name="connsiteX3" fmla="*/ 0 w 2912076"/>
              <a:gd name="connsiteY3" fmla="*/ 2733448 h 2733448"/>
              <a:gd name="connsiteX0" fmla="*/ 0 w 2912076"/>
              <a:gd name="connsiteY0" fmla="*/ 2762023 h 2762023"/>
              <a:gd name="connsiteX1" fmla="*/ 2903838 w 2912076"/>
              <a:gd name="connsiteY1" fmla="*/ 0 h 2762023"/>
              <a:gd name="connsiteX2" fmla="*/ 2912076 w 2912076"/>
              <a:gd name="connsiteY2" fmla="*/ 2762023 h 2762023"/>
              <a:gd name="connsiteX3" fmla="*/ 0 w 2912076"/>
              <a:gd name="connsiteY3" fmla="*/ 2762023 h 2762023"/>
              <a:gd name="connsiteX0" fmla="*/ 0 w 2912076"/>
              <a:gd name="connsiteY0" fmla="*/ 2762023 h 2762023"/>
              <a:gd name="connsiteX1" fmla="*/ 2903838 w 2912076"/>
              <a:gd name="connsiteY1" fmla="*/ 0 h 2762023"/>
              <a:gd name="connsiteX2" fmla="*/ 2912076 w 2912076"/>
              <a:gd name="connsiteY2" fmla="*/ 2762023 h 2762023"/>
              <a:gd name="connsiteX3" fmla="*/ 0 w 2912076"/>
              <a:gd name="connsiteY3" fmla="*/ 2762023 h 2762023"/>
              <a:gd name="connsiteX0" fmla="*/ 0 w 2912076"/>
              <a:gd name="connsiteY0" fmla="*/ 2762023 h 2762023"/>
              <a:gd name="connsiteX1" fmla="*/ 2903838 w 2912076"/>
              <a:gd name="connsiteY1" fmla="*/ 0 h 2762023"/>
              <a:gd name="connsiteX2" fmla="*/ 2912076 w 2912076"/>
              <a:gd name="connsiteY2" fmla="*/ 2762023 h 2762023"/>
              <a:gd name="connsiteX3" fmla="*/ 0 w 2912076"/>
              <a:gd name="connsiteY3" fmla="*/ 2762023 h 2762023"/>
              <a:gd name="connsiteX0" fmla="*/ 0 w 2912076"/>
              <a:gd name="connsiteY0" fmla="*/ 2762023 h 2762023"/>
              <a:gd name="connsiteX1" fmla="*/ 2903838 w 2912076"/>
              <a:gd name="connsiteY1" fmla="*/ 0 h 2762023"/>
              <a:gd name="connsiteX2" fmla="*/ 2912076 w 2912076"/>
              <a:gd name="connsiteY2" fmla="*/ 2762023 h 2762023"/>
              <a:gd name="connsiteX3" fmla="*/ 0 w 2912076"/>
              <a:gd name="connsiteY3" fmla="*/ 2762023 h 2762023"/>
              <a:gd name="connsiteX0" fmla="*/ 0 w 2912076"/>
              <a:gd name="connsiteY0" fmla="*/ 2762023 h 2762023"/>
              <a:gd name="connsiteX1" fmla="*/ 2903838 w 2912076"/>
              <a:gd name="connsiteY1" fmla="*/ 0 h 2762023"/>
              <a:gd name="connsiteX2" fmla="*/ 2912076 w 2912076"/>
              <a:gd name="connsiteY2" fmla="*/ 2762023 h 2762023"/>
              <a:gd name="connsiteX3" fmla="*/ 0 w 2912076"/>
              <a:gd name="connsiteY3" fmla="*/ 2762023 h 2762023"/>
              <a:gd name="connsiteX0" fmla="*/ 0 w 2912076"/>
              <a:gd name="connsiteY0" fmla="*/ 2762023 h 2762023"/>
              <a:gd name="connsiteX1" fmla="*/ 2903838 w 2912076"/>
              <a:gd name="connsiteY1" fmla="*/ 0 h 2762023"/>
              <a:gd name="connsiteX2" fmla="*/ 2912076 w 2912076"/>
              <a:gd name="connsiteY2" fmla="*/ 2762023 h 2762023"/>
              <a:gd name="connsiteX3" fmla="*/ 0 w 2912076"/>
              <a:gd name="connsiteY3" fmla="*/ 2762023 h 276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2076" h="2762023">
                <a:moveTo>
                  <a:pt x="0" y="2762023"/>
                </a:moveTo>
                <a:cubicBezTo>
                  <a:pt x="110797" y="1102708"/>
                  <a:pt x="1127613" y="149541"/>
                  <a:pt x="2903838" y="0"/>
                </a:cubicBezTo>
                <a:lnTo>
                  <a:pt x="2912076" y="2762023"/>
                </a:lnTo>
                <a:lnTo>
                  <a:pt x="0" y="2762023"/>
                </a:lnTo>
                <a:close/>
              </a:path>
            </a:pathLst>
          </a:custGeom>
          <a:noFill/>
          <a:ln w="57150">
            <a:solidFill>
              <a:srgbClr val="08205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Oval 3"/>
          <p:cNvSpPr/>
          <p:nvPr/>
        </p:nvSpPr>
        <p:spPr>
          <a:xfrm rot="10800000">
            <a:off x="9415271" y="4131186"/>
            <a:ext cx="2296858" cy="2279843"/>
          </a:xfrm>
          <a:custGeom>
            <a:avLst/>
            <a:gdLst>
              <a:gd name="connsiteX0" fmla="*/ 0 w 2912076"/>
              <a:gd name="connsiteY0" fmla="*/ 2733448 h 2733448"/>
              <a:gd name="connsiteX1" fmla="*/ 1456038 w 2912076"/>
              <a:gd name="connsiteY1" fmla="*/ 0 h 2733448"/>
              <a:gd name="connsiteX2" fmla="*/ 2912076 w 2912076"/>
              <a:gd name="connsiteY2" fmla="*/ 2733448 h 2733448"/>
              <a:gd name="connsiteX3" fmla="*/ 0 w 2912076"/>
              <a:gd name="connsiteY3" fmla="*/ 2733448 h 2733448"/>
              <a:gd name="connsiteX0" fmla="*/ 0 w 2912076"/>
              <a:gd name="connsiteY0" fmla="*/ 2762023 h 2762023"/>
              <a:gd name="connsiteX1" fmla="*/ 2903838 w 2912076"/>
              <a:gd name="connsiteY1" fmla="*/ 0 h 2762023"/>
              <a:gd name="connsiteX2" fmla="*/ 2912076 w 2912076"/>
              <a:gd name="connsiteY2" fmla="*/ 2762023 h 2762023"/>
              <a:gd name="connsiteX3" fmla="*/ 0 w 2912076"/>
              <a:gd name="connsiteY3" fmla="*/ 2762023 h 2762023"/>
              <a:gd name="connsiteX0" fmla="*/ 0 w 2912076"/>
              <a:gd name="connsiteY0" fmla="*/ 2762023 h 2762023"/>
              <a:gd name="connsiteX1" fmla="*/ 2903838 w 2912076"/>
              <a:gd name="connsiteY1" fmla="*/ 0 h 2762023"/>
              <a:gd name="connsiteX2" fmla="*/ 2912076 w 2912076"/>
              <a:gd name="connsiteY2" fmla="*/ 2762023 h 2762023"/>
              <a:gd name="connsiteX3" fmla="*/ 0 w 2912076"/>
              <a:gd name="connsiteY3" fmla="*/ 2762023 h 2762023"/>
              <a:gd name="connsiteX0" fmla="*/ 0 w 2912076"/>
              <a:gd name="connsiteY0" fmla="*/ 2762023 h 2762023"/>
              <a:gd name="connsiteX1" fmla="*/ 2903838 w 2912076"/>
              <a:gd name="connsiteY1" fmla="*/ 0 h 2762023"/>
              <a:gd name="connsiteX2" fmla="*/ 2912076 w 2912076"/>
              <a:gd name="connsiteY2" fmla="*/ 2762023 h 2762023"/>
              <a:gd name="connsiteX3" fmla="*/ 0 w 2912076"/>
              <a:gd name="connsiteY3" fmla="*/ 2762023 h 2762023"/>
              <a:gd name="connsiteX0" fmla="*/ 0 w 2912076"/>
              <a:gd name="connsiteY0" fmla="*/ 2762023 h 2762023"/>
              <a:gd name="connsiteX1" fmla="*/ 2903838 w 2912076"/>
              <a:gd name="connsiteY1" fmla="*/ 0 h 2762023"/>
              <a:gd name="connsiteX2" fmla="*/ 2912076 w 2912076"/>
              <a:gd name="connsiteY2" fmla="*/ 2762023 h 2762023"/>
              <a:gd name="connsiteX3" fmla="*/ 0 w 2912076"/>
              <a:gd name="connsiteY3" fmla="*/ 2762023 h 2762023"/>
              <a:gd name="connsiteX0" fmla="*/ 0 w 2912076"/>
              <a:gd name="connsiteY0" fmla="*/ 2762023 h 2762023"/>
              <a:gd name="connsiteX1" fmla="*/ 2903838 w 2912076"/>
              <a:gd name="connsiteY1" fmla="*/ 0 h 2762023"/>
              <a:gd name="connsiteX2" fmla="*/ 2912076 w 2912076"/>
              <a:gd name="connsiteY2" fmla="*/ 2762023 h 2762023"/>
              <a:gd name="connsiteX3" fmla="*/ 0 w 2912076"/>
              <a:gd name="connsiteY3" fmla="*/ 2762023 h 2762023"/>
              <a:gd name="connsiteX0" fmla="*/ 0 w 2912076"/>
              <a:gd name="connsiteY0" fmla="*/ 2762023 h 2762023"/>
              <a:gd name="connsiteX1" fmla="*/ 2903838 w 2912076"/>
              <a:gd name="connsiteY1" fmla="*/ 0 h 2762023"/>
              <a:gd name="connsiteX2" fmla="*/ 2912076 w 2912076"/>
              <a:gd name="connsiteY2" fmla="*/ 2762023 h 2762023"/>
              <a:gd name="connsiteX3" fmla="*/ 0 w 2912076"/>
              <a:gd name="connsiteY3" fmla="*/ 2762023 h 276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2076" h="2762023">
                <a:moveTo>
                  <a:pt x="0" y="2762023"/>
                </a:moveTo>
                <a:cubicBezTo>
                  <a:pt x="110797" y="1102708"/>
                  <a:pt x="1127613" y="149541"/>
                  <a:pt x="2903838" y="0"/>
                </a:cubicBezTo>
                <a:lnTo>
                  <a:pt x="2912076" y="2762023"/>
                </a:lnTo>
                <a:lnTo>
                  <a:pt x="0" y="2762023"/>
                </a:lnTo>
                <a:close/>
              </a:path>
            </a:pathLst>
          </a:custGeom>
          <a:noFill/>
          <a:ln w="57150">
            <a:solidFill>
              <a:srgbClr val="08205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Oval 3"/>
          <p:cNvSpPr/>
          <p:nvPr/>
        </p:nvSpPr>
        <p:spPr>
          <a:xfrm rot="16200000">
            <a:off x="6776704" y="4104640"/>
            <a:ext cx="2279844" cy="2332937"/>
          </a:xfrm>
          <a:custGeom>
            <a:avLst/>
            <a:gdLst>
              <a:gd name="connsiteX0" fmla="*/ 0 w 2912076"/>
              <a:gd name="connsiteY0" fmla="*/ 2733448 h 2733448"/>
              <a:gd name="connsiteX1" fmla="*/ 1456038 w 2912076"/>
              <a:gd name="connsiteY1" fmla="*/ 0 h 2733448"/>
              <a:gd name="connsiteX2" fmla="*/ 2912076 w 2912076"/>
              <a:gd name="connsiteY2" fmla="*/ 2733448 h 2733448"/>
              <a:gd name="connsiteX3" fmla="*/ 0 w 2912076"/>
              <a:gd name="connsiteY3" fmla="*/ 2733448 h 2733448"/>
              <a:gd name="connsiteX0" fmla="*/ 0 w 2912076"/>
              <a:gd name="connsiteY0" fmla="*/ 2762023 h 2762023"/>
              <a:gd name="connsiteX1" fmla="*/ 2903838 w 2912076"/>
              <a:gd name="connsiteY1" fmla="*/ 0 h 2762023"/>
              <a:gd name="connsiteX2" fmla="*/ 2912076 w 2912076"/>
              <a:gd name="connsiteY2" fmla="*/ 2762023 h 2762023"/>
              <a:gd name="connsiteX3" fmla="*/ 0 w 2912076"/>
              <a:gd name="connsiteY3" fmla="*/ 2762023 h 2762023"/>
              <a:gd name="connsiteX0" fmla="*/ 0 w 2912076"/>
              <a:gd name="connsiteY0" fmla="*/ 2762023 h 2762023"/>
              <a:gd name="connsiteX1" fmla="*/ 2903838 w 2912076"/>
              <a:gd name="connsiteY1" fmla="*/ 0 h 2762023"/>
              <a:gd name="connsiteX2" fmla="*/ 2912076 w 2912076"/>
              <a:gd name="connsiteY2" fmla="*/ 2762023 h 2762023"/>
              <a:gd name="connsiteX3" fmla="*/ 0 w 2912076"/>
              <a:gd name="connsiteY3" fmla="*/ 2762023 h 2762023"/>
              <a:gd name="connsiteX0" fmla="*/ 0 w 2912076"/>
              <a:gd name="connsiteY0" fmla="*/ 2762023 h 2762023"/>
              <a:gd name="connsiteX1" fmla="*/ 2903838 w 2912076"/>
              <a:gd name="connsiteY1" fmla="*/ 0 h 2762023"/>
              <a:gd name="connsiteX2" fmla="*/ 2912076 w 2912076"/>
              <a:gd name="connsiteY2" fmla="*/ 2762023 h 2762023"/>
              <a:gd name="connsiteX3" fmla="*/ 0 w 2912076"/>
              <a:gd name="connsiteY3" fmla="*/ 2762023 h 2762023"/>
              <a:gd name="connsiteX0" fmla="*/ 0 w 2912076"/>
              <a:gd name="connsiteY0" fmla="*/ 2762023 h 2762023"/>
              <a:gd name="connsiteX1" fmla="*/ 2903838 w 2912076"/>
              <a:gd name="connsiteY1" fmla="*/ 0 h 2762023"/>
              <a:gd name="connsiteX2" fmla="*/ 2912076 w 2912076"/>
              <a:gd name="connsiteY2" fmla="*/ 2762023 h 2762023"/>
              <a:gd name="connsiteX3" fmla="*/ 0 w 2912076"/>
              <a:gd name="connsiteY3" fmla="*/ 2762023 h 2762023"/>
              <a:gd name="connsiteX0" fmla="*/ 0 w 2912076"/>
              <a:gd name="connsiteY0" fmla="*/ 2762023 h 2762023"/>
              <a:gd name="connsiteX1" fmla="*/ 2903838 w 2912076"/>
              <a:gd name="connsiteY1" fmla="*/ 0 h 2762023"/>
              <a:gd name="connsiteX2" fmla="*/ 2912076 w 2912076"/>
              <a:gd name="connsiteY2" fmla="*/ 2762023 h 2762023"/>
              <a:gd name="connsiteX3" fmla="*/ 0 w 2912076"/>
              <a:gd name="connsiteY3" fmla="*/ 2762023 h 2762023"/>
              <a:gd name="connsiteX0" fmla="*/ 0 w 2912076"/>
              <a:gd name="connsiteY0" fmla="*/ 2762023 h 2762023"/>
              <a:gd name="connsiteX1" fmla="*/ 2903838 w 2912076"/>
              <a:gd name="connsiteY1" fmla="*/ 0 h 2762023"/>
              <a:gd name="connsiteX2" fmla="*/ 2912076 w 2912076"/>
              <a:gd name="connsiteY2" fmla="*/ 2762023 h 2762023"/>
              <a:gd name="connsiteX3" fmla="*/ 0 w 2912076"/>
              <a:gd name="connsiteY3" fmla="*/ 2762023 h 276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2076" h="2762023">
                <a:moveTo>
                  <a:pt x="0" y="2762023"/>
                </a:moveTo>
                <a:cubicBezTo>
                  <a:pt x="110797" y="1102708"/>
                  <a:pt x="1127613" y="149541"/>
                  <a:pt x="2903838" y="0"/>
                </a:cubicBezTo>
                <a:lnTo>
                  <a:pt x="2912076" y="2762023"/>
                </a:lnTo>
                <a:lnTo>
                  <a:pt x="0" y="2762023"/>
                </a:lnTo>
                <a:close/>
              </a:path>
            </a:pathLst>
          </a:custGeom>
          <a:noFill/>
          <a:ln w="57150">
            <a:solidFill>
              <a:srgbClr val="08205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15270" y="2382888"/>
            <a:ext cx="1916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8205C"/>
                </a:solidFill>
                <a:latin typeface="+mj-lt"/>
              </a:rPr>
              <a:t>2 584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66958" y="4669898"/>
            <a:ext cx="1487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8205C"/>
                </a:solidFill>
                <a:latin typeface="+mj-lt"/>
              </a:rPr>
              <a:t>1</a:t>
            </a:r>
            <a:r>
              <a:rPr lang="ru-RU" sz="4800" b="1" dirty="0">
                <a:solidFill>
                  <a:srgbClr val="08205C"/>
                </a:solidFill>
                <a:latin typeface="+mj-lt"/>
              </a:rPr>
              <a:t>43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71381" y="4652138"/>
            <a:ext cx="1981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08205C"/>
                </a:solidFill>
                <a:latin typeface="+mj-lt"/>
              </a:rPr>
              <a:t>2</a:t>
            </a:r>
            <a:r>
              <a:rPr lang="ru-RU" sz="4800" b="1" dirty="0">
                <a:solidFill>
                  <a:srgbClr val="08205C"/>
                </a:solidFill>
                <a:latin typeface="+mj-lt"/>
              </a:rPr>
              <a:t>4</a:t>
            </a:r>
            <a:endParaRPr lang="ru-RU" sz="48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131" y="2764203"/>
            <a:ext cx="2029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4000" b="1" dirty="0">
                <a:solidFill>
                  <a:schemeClr val="bg1"/>
                </a:solidFill>
                <a:latin typeface="+mj-lt"/>
              </a:rPr>
              <a:t>249 451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1900" y="1716527"/>
            <a:ext cx="1849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>
                <a:solidFill>
                  <a:schemeClr val="bg1"/>
                </a:solidFill>
                <a:latin typeface="+mj-lt"/>
              </a:rPr>
              <a:t>44 488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88085" y="4003283"/>
            <a:ext cx="2245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4000" b="1" dirty="0">
                <a:solidFill>
                  <a:schemeClr val="bg1"/>
                </a:solidFill>
                <a:latin typeface="+mj-lt"/>
              </a:rPr>
              <a:t>132 721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900" y="5222496"/>
            <a:ext cx="1953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>
                <a:solidFill>
                  <a:schemeClr val="bg1"/>
                </a:solidFill>
                <a:latin typeface="+mj-lt"/>
              </a:rPr>
              <a:t>50 386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1815" y="303333"/>
            <a:ext cx="2459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schemeClr val="bg1"/>
                </a:solidFill>
                <a:latin typeface="+mj-lt"/>
              </a:rPr>
              <a:t>ФИНИНСИРОВАНИЕ</a:t>
            </a:r>
          </a:p>
          <a:p>
            <a:pPr lvl="0"/>
            <a:r>
              <a:rPr lang="ru-RU" sz="2000" dirty="0">
                <a:solidFill>
                  <a:schemeClr val="bg1"/>
                </a:solidFill>
                <a:latin typeface="+mj-lt"/>
              </a:rPr>
              <a:t>тыс. руб.</a:t>
            </a: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6847" y="2640817"/>
            <a:ext cx="566711" cy="575926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2591" y="1698122"/>
            <a:ext cx="563804" cy="507982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2591" y="3787178"/>
            <a:ext cx="582363" cy="660484"/>
          </a:xfrm>
          <a:prstGeom prst="rect">
            <a:avLst/>
          </a:prstGeom>
        </p:spPr>
      </p:pic>
      <p:pic>
        <p:nvPicPr>
          <p:cNvPr id="80" name="Picture 4" descr="D:\work\!МИНИСТЕРСТВО\!Иконки и лого для МЗ\icons\kisspng-free-clinic-hospital-computer-icons-health-care-crop-5ac5760d5bca14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4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3603" y="5039371"/>
            <a:ext cx="608124" cy="6588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Соединительная линия уступом 56"/>
          <p:cNvCxnSpPr>
            <a:cxnSpLocks/>
          </p:cNvCxnSpPr>
          <p:nvPr/>
        </p:nvCxnSpPr>
        <p:spPr>
          <a:xfrm>
            <a:off x="2321168" y="4506695"/>
            <a:ext cx="6149972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headEnd type="oval" w="med" len="med"/>
            <a:tailEnd type="oval" w="med" len="med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923776" y="3683165"/>
            <a:ext cx="2660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latin typeface="+mj-lt"/>
              </a:rPr>
              <a:t>серверного оборудования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69457" y="2817026"/>
            <a:ext cx="1739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АРМ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91380" y="1780826"/>
            <a:ext cx="2660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latin typeface="+mj-lt"/>
              </a:rPr>
              <a:t>офисной техники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923787" y="3683913"/>
            <a:ext cx="68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latin typeface="+mj-lt"/>
              </a:rPr>
              <a:t>ед.</a:t>
            </a:r>
            <a:endParaRPr lang="ru-RU" sz="4800" b="1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71340" y="4949715"/>
            <a:ext cx="2580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latin typeface="+mj-lt"/>
              </a:rPr>
              <a:t>МО подключены к ЛИС</a:t>
            </a:r>
          </a:p>
        </p:txBody>
      </p:sp>
      <p:cxnSp>
        <p:nvCxnSpPr>
          <p:cNvPr id="48" name="Соединительная линия уступом 56"/>
          <p:cNvCxnSpPr>
            <a:cxnSpLocks/>
          </p:cNvCxnSpPr>
          <p:nvPr/>
        </p:nvCxnSpPr>
        <p:spPr>
          <a:xfrm>
            <a:off x="2321168" y="3277634"/>
            <a:ext cx="6426017" cy="1436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headEnd type="oval" w="med" len="med"/>
            <a:tailEnd type="oval" w="med" len="med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56"/>
          <p:cNvCxnSpPr>
            <a:cxnSpLocks/>
          </p:cNvCxnSpPr>
          <p:nvPr/>
        </p:nvCxnSpPr>
        <p:spPr>
          <a:xfrm flipV="1">
            <a:off x="2321168" y="2215595"/>
            <a:ext cx="8530862" cy="41215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headEnd type="oval" w="med" len="med"/>
            <a:tailEnd type="oval" w="med" len="med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6"/>
          <p:cNvCxnSpPr>
            <a:cxnSpLocks/>
          </p:cNvCxnSpPr>
          <p:nvPr/>
        </p:nvCxnSpPr>
        <p:spPr>
          <a:xfrm flipV="1">
            <a:off x="2321168" y="5698175"/>
            <a:ext cx="8401466" cy="82537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headEnd type="oval" w="med" len="med"/>
            <a:tailEnd type="oval" w="med" len="med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56"/>
          <p:cNvCxnSpPr>
            <a:cxnSpLocks/>
          </p:cNvCxnSpPr>
          <p:nvPr/>
        </p:nvCxnSpPr>
        <p:spPr>
          <a:xfrm>
            <a:off x="226762" y="1049808"/>
            <a:ext cx="2197261" cy="1"/>
          </a:xfrm>
          <a:prstGeom prst="straightConnector1">
            <a:avLst/>
          </a:prstGeom>
          <a:ln w="38100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53943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148272"/>
            <a:ext cx="12192000" cy="150571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8205C"/>
                </a:solidFill>
                <a:cs typeface="Times New Roman"/>
              </a:rPr>
              <a:t>«СОЗДАНИЕ ЕДИНОГО ЦИФРОВОГО КОНТУРА В ЗДРАВООХРАНЕНИИ </a:t>
            </a:r>
            <a:br>
              <a:rPr lang="ru-RU" sz="2400" b="1" dirty="0">
                <a:solidFill>
                  <a:srgbClr val="08205C"/>
                </a:solidFill>
                <a:cs typeface="Times New Roman"/>
              </a:rPr>
            </a:br>
            <a:r>
              <a:rPr lang="ru-RU" sz="2400" b="1" dirty="0">
                <a:solidFill>
                  <a:srgbClr val="08205C"/>
                </a:solidFill>
                <a:cs typeface="Times New Roman"/>
              </a:rPr>
              <a:t>НА ОСНОВЕ ЕДИНОЙ ГОСУДАРСТВЕННОЙ ИНФОРМАЦИОННОЙ СИСТЕМЫ ЗДРАВООХРАНЕНИЯ (ЕГИСЗ) (АРХАНГЕЛЬСКАЯ ОБЛАСТЬ)» В 2019-2020 ГГ.</a:t>
            </a:r>
            <a:br>
              <a:rPr lang="ru-RU" sz="2400" b="1" dirty="0">
                <a:solidFill>
                  <a:srgbClr val="08205C"/>
                </a:solidFill>
                <a:cs typeface="Times New Roman"/>
              </a:rPr>
            </a:br>
            <a:r>
              <a:rPr lang="ru-RU" sz="2400" b="1" dirty="0">
                <a:solidFill>
                  <a:srgbClr val="08205C"/>
                </a:solidFill>
                <a:cs typeface="Times New Roman"/>
              </a:rPr>
              <a:t>РАЗВИТИЕ РЕГИОНАЛЬНОГО СЕГМЕНТА</a:t>
            </a:r>
            <a:endParaRPr lang="ru-RU" sz="2400" b="1" dirty="0">
              <a:solidFill>
                <a:srgbClr val="08205C"/>
              </a:solidFill>
            </a:endParaRPr>
          </a:p>
        </p:txBody>
      </p:sp>
      <p:sp>
        <p:nvSpPr>
          <p:cNvPr id="6" name="Прямоугольник 4"/>
          <p:cNvSpPr/>
          <p:nvPr/>
        </p:nvSpPr>
        <p:spPr bwMode="auto">
          <a:xfrm>
            <a:off x="326088" y="3498282"/>
            <a:ext cx="5114139" cy="680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+mj-lt"/>
                <a:cs typeface="Times New Roman"/>
              </a:rPr>
              <a:t>ЦЕНТРАЛЬНЫЙ АРХИВ МЕДИЦИНСКИХ ИЗОБРАЖЕНИЙ</a:t>
            </a:r>
          </a:p>
        </p:txBody>
      </p:sp>
      <p:sp>
        <p:nvSpPr>
          <p:cNvPr id="7" name="Прямоугольник 5"/>
          <p:cNvSpPr/>
          <p:nvPr/>
        </p:nvSpPr>
        <p:spPr bwMode="auto">
          <a:xfrm>
            <a:off x="355639" y="2511073"/>
            <a:ext cx="5130876" cy="703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+mj-lt"/>
                <a:cs typeface="Times New Roman"/>
              </a:rPr>
              <a:t>ЛАБОРАТОРНЫЕ ИССЛЕДОВАНИЯ</a:t>
            </a:r>
          </a:p>
        </p:txBody>
      </p:sp>
      <p:sp>
        <p:nvSpPr>
          <p:cNvPr id="8" name="Прямоугольник 6"/>
          <p:cNvSpPr/>
          <p:nvPr/>
        </p:nvSpPr>
        <p:spPr bwMode="auto">
          <a:xfrm>
            <a:off x="317719" y="5351407"/>
            <a:ext cx="5130876" cy="1143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+mj-lt"/>
                <a:cs typeface="Times New Roman"/>
              </a:rPr>
              <a:t>МЕЖВЕДОМСТВЕННОЕ ВЗАИМОДЕЙСТВИЕ</a:t>
            </a:r>
          </a:p>
        </p:txBody>
      </p:sp>
      <p:sp>
        <p:nvSpPr>
          <p:cNvPr id="14" name="Прямоугольник 12"/>
          <p:cNvSpPr/>
          <p:nvPr/>
        </p:nvSpPr>
        <p:spPr bwMode="auto">
          <a:xfrm>
            <a:off x="6983565" y="2511166"/>
            <a:ext cx="5087589" cy="703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+mj-lt"/>
                <a:cs typeface="Times New Roman"/>
              </a:rPr>
              <a:t>внедрены лабораторные информационные системы в МО</a:t>
            </a:r>
            <a:endParaRPr sz="2000" dirty="0">
              <a:solidFill>
                <a:schemeClr val="tx1"/>
              </a:solidFill>
              <a:latin typeface="+mj-lt"/>
              <a:cs typeface="Times New Roman"/>
            </a:endParaRPr>
          </a:p>
        </p:txBody>
      </p:sp>
      <p:sp>
        <p:nvSpPr>
          <p:cNvPr id="16" name="Прямоугольник 14"/>
          <p:cNvSpPr/>
          <p:nvPr/>
        </p:nvSpPr>
        <p:spPr bwMode="auto">
          <a:xfrm>
            <a:off x="5729795" y="5562452"/>
            <a:ext cx="6315848" cy="1143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+mj-lt"/>
                <a:cs typeface="Times New Roman"/>
              </a:rPr>
              <a:t>модернизация медицинских информационных систем с целью организации электронного взаимодействия с органами медико-социальной экспертизы</a:t>
            </a:r>
          </a:p>
        </p:txBody>
      </p:sp>
      <p:sp>
        <p:nvSpPr>
          <p:cNvPr id="17" name="Прямоугольник 6"/>
          <p:cNvSpPr/>
          <p:nvPr/>
        </p:nvSpPr>
        <p:spPr bwMode="auto">
          <a:xfrm>
            <a:off x="338921" y="1671079"/>
            <a:ext cx="5114138" cy="878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+mj-lt"/>
                <a:cs typeface="Times New Roman"/>
              </a:rPr>
              <a:t>УПРАВЛЕНИЕ СКОРОЙ МЕДИЦИНСКОЙ ПОМОЩЬЮ</a:t>
            </a:r>
          </a:p>
        </p:txBody>
      </p:sp>
      <p:sp>
        <p:nvSpPr>
          <p:cNvPr id="18" name="Прямоугольник 13"/>
          <p:cNvSpPr/>
          <p:nvPr/>
        </p:nvSpPr>
        <p:spPr bwMode="auto">
          <a:xfrm>
            <a:off x="6958148" y="1580101"/>
            <a:ext cx="5120268" cy="878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+mj-lt"/>
                <a:cs typeface="Times New Roman"/>
              </a:rPr>
              <a:t>подключено МО к централизованной системе </a:t>
            </a:r>
            <a:endParaRPr sz="2000" dirty="0">
              <a:solidFill>
                <a:schemeClr val="tx1"/>
              </a:solidFill>
              <a:latin typeface="+mj-lt"/>
              <a:cs typeface="Times New Roman"/>
            </a:endParaRPr>
          </a:p>
        </p:txBody>
      </p:sp>
      <p:sp>
        <p:nvSpPr>
          <p:cNvPr id="21" name="Прямоугольник 12"/>
          <p:cNvSpPr/>
          <p:nvPr/>
        </p:nvSpPr>
        <p:spPr bwMode="auto">
          <a:xfrm>
            <a:off x="6978770" y="3428358"/>
            <a:ext cx="5101092" cy="708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+mj-lt"/>
                <a:cs typeface="Times New Roman"/>
              </a:rPr>
              <a:t>Подключены МО к центральному архиву медицинских изображений</a:t>
            </a:r>
            <a:endParaRPr sz="2000" dirty="0">
              <a:solidFill>
                <a:schemeClr val="tx1"/>
              </a:solidFill>
              <a:latin typeface="+mj-lt"/>
              <a:cs typeface="Times New Roman"/>
            </a:endParaRPr>
          </a:p>
        </p:txBody>
      </p:sp>
      <p:sp>
        <p:nvSpPr>
          <p:cNvPr id="22" name="Прямоугольник 3"/>
          <p:cNvSpPr/>
          <p:nvPr/>
        </p:nvSpPr>
        <p:spPr bwMode="auto">
          <a:xfrm>
            <a:off x="338920" y="4417476"/>
            <a:ext cx="5114139" cy="753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+mj-lt"/>
                <a:cs typeface="Times New Roman"/>
              </a:rPr>
              <a:t>УПРАВЛЕНИЕ ЛЬГОТНЫМ ЛЕКАРСТВЕННЫМ ОБЕСПЕЧЕНИЕМ</a:t>
            </a:r>
          </a:p>
        </p:txBody>
      </p:sp>
      <p:sp>
        <p:nvSpPr>
          <p:cNvPr id="25" name="Прямоугольник 12"/>
          <p:cNvSpPr/>
          <p:nvPr/>
        </p:nvSpPr>
        <p:spPr bwMode="auto">
          <a:xfrm>
            <a:off x="6969408" y="4418995"/>
            <a:ext cx="5101093" cy="716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+mj-lt"/>
                <a:cs typeface="Times New Roman"/>
              </a:rPr>
              <a:t>подключено аптечных организаций к централизованной системы «Управление льготным лекарственным обеспечением»</a:t>
            </a:r>
            <a:endParaRPr sz="2000" dirty="0">
              <a:solidFill>
                <a:schemeClr val="tx1"/>
              </a:solidFill>
              <a:latin typeface="+mj-lt"/>
              <a:cs typeface="Times New Roman"/>
            </a:endParaRPr>
          </a:p>
        </p:txBody>
      </p:sp>
      <p:sp>
        <p:nvSpPr>
          <p:cNvPr id="24" name="Прямоугольник 13"/>
          <p:cNvSpPr/>
          <p:nvPr/>
        </p:nvSpPr>
        <p:spPr bwMode="auto">
          <a:xfrm>
            <a:off x="5729794" y="1565965"/>
            <a:ext cx="997908" cy="1013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tx2"/>
                </a:solidFill>
                <a:latin typeface="+mj-lt"/>
                <a:cs typeface="Times New Roman"/>
              </a:rPr>
              <a:t>21</a:t>
            </a:r>
            <a:endParaRPr sz="6000" b="1" dirty="0">
              <a:solidFill>
                <a:schemeClr val="tx2"/>
              </a:solidFill>
              <a:latin typeface="+mj-lt"/>
              <a:cs typeface="Times New Roman"/>
            </a:endParaRPr>
          </a:p>
        </p:txBody>
      </p:sp>
      <p:sp>
        <p:nvSpPr>
          <p:cNvPr id="26" name="Прямоугольник 13"/>
          <p:cNvSpPr/>
          <p:nvPr/>
        </p:nvSpPr>
        <p:spPr bwMode="auto">
          <a:xfrm>
            <a:off x="5716961" y="2420485"/>
            <a:ext cx="997908" cy="1013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tx2"/>
                </a:solidFill>
                <a:latin typeface="+mj-lt"/>
                <a:cs typeface="Times New Roman"/>
              </a:rPr>
              <a:t>24</a:t>
            </a:r>
            <a:endParaRPr sz="6000" b="1" dirty="0">
              <a:solidFill>
                <a:schemeClr val="tx2"/>
              </a:solidFill>
              <a:latin typeface="+mj-lt"/>
              <a:cs typeface="Times New Roman"/>
            </a:endParaRPr>
          </a:p>
        </p:txBody>
      </p:sp>
      <p:sp>
        <p:nvSpPr>
          <p:cNvPr id="27" name="Прямоугольник 13"/>
          <p:cNvSpPr/>
          <p:nvPr/>
        </p:nvSpPr>
        <p:spPr bwMode="auto">
          <a:xfrm>
            <a:off x="5716961" y="3275005"/>
            <a:ext cx="997908" cy="1013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tx2"/>
                </a:solidFill>
                <a:latin typeface="+mj-lt"/>
                <a:cs typeface="Times New Roman"/>
              </a:rPr>
              <a:t>23</a:t>
            </a:r>
            <a:endParaRPr sz="6000" b="1" dirty="0">
              <a:solidFill>
                <a:schemeClr val="tx2"/>
              </a:solidFill>
              <a:latin typeface="+mj-lt"/>
              <a:cs typeface="Times New Roman"/>
            </a:endParaRPr>
          </a:p>
        </p:txBody>
      </p:sp>
      <p:sp>
        <p:nvSpPr>
          <p:cNvPr id="28" name="Прямоугольник 13"/>
          <p:cNvSpPr/>
          <p:nvPr/>
        </p:nvSpPr>
        <p:spPr bwMode="auto">
          <a:xfrm>
            <a:off x="5716961" y="4338167"/>
            <a:ext cx="997908" cy="1013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tx2"/>
                </a:solidFill>
                <a:latin typeface="+mj-lt"/>
                <a:cs typeface="Times New Roman"/>
              </a:rPr>
              <a:t>45</a:t>
            </a:r>
          </a:p>
          <a:p>
            <a:r>
              <a:rPr lang="ru-RU" sz="2600" b="1" dirty="0">
                <a:solidFill>
                  <a:schemeClr val="tx2"/>
                </a:solidFill>
                <a:latin typeface="+mj-lt"/>
                <a:cs typeface="Times New Roman"/>
              </a:rPr>
              <a:t>100%</a:t>
            </a:r>
            <a:endParaRPr sz="2600" b="1" dirty="0">
              <a:solidFill>
                <a:schemeClr val="tx2"/>
              </a:solidFill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90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781235" y="4959593"/>
            <a:ext cx="5410765" cy="18984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785608"/>
            <a:ext cx="12192000" cy="1686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248139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242852"/>
                </a:solidFill>
                <a:latin typeface="+mj-lt"/>
              </a:rPr>
              <a:t>ГИС «МОНИТОРИНГ ЭПИДЕМИОЛОГИЧЕСКОЙ СИТУАЦИИ </a:t>
            </a:r>
          </a:p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242852"/>
                </a:solidFill>
                <a:latin typeface="+mj-lt"/>
              </a:rPr>
              <a:t>В АРХАНГЕЛЬСКОЙ ОБЛАСТИ»</a:t>
            </a:r>
          </a:p>
        </p:txBody>
      </p:sp>
      <p:sp>
        <p:nvSpPr>
          <p:cNvPr id="7" name="Овал 6"/>
          <p:cNvSpPr/>
          <p:nvPr/>
        </p:nvSpPr>
        <p:spPr>
          <a:xfrm>
            <a:off x="2688770" y="2713608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8484" y="1077450"/>
            <a:ext cx="108857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0" dirty="0">
                <a:solidFill>
                  <a:schemeClr val="tx2"/>
                </a:solidFill>
                <a:latin typeface="+mj-lt"/>
              </a:rPr>
              <a:t>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06942" y="2072319"/>
            <a:ext cx="1216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этап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4AE09C-7A2D-42EC-BBF6-33607DDFCB57}"/>
              </a:ext>
            </a:extLst>
          </p:cNvPr>
          <p:cNvSpPr txBox="1"/>
          <p:nvPr/>
        </p:nvSpPr>
        <p:spPr>
          <a:xfrm>
            <a:off x="345056" y="3269538"/>
            <a:ext cx="55467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передача положительных результатов лабораторного тестирования и формирование экстренных извещений</a:t>
            </a:r>
            <a:br>
              <a:rPr lang="ru-RU" sz="16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мониторинг и контроль за соблюдением сроков оказания проведения лабораторных исследований (100 % исследований проводятся в течение 48 часов, из них 65% в течение 24 часов)</a:t>
            </a:r>
            <a:br>
              <a:rPr lang="ru-RU" sz="16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оперативное взаимодействие между лабораториями, медицинскими организациями, Управлением </a:t>
            </a:r>
            <a:r>
              <a:rPr lang="ru-RU" sz="160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Роспотребнадзора</a:t>
            </a:r>
            <a:r>
              <a:rPr lang="ru-RU" sz="16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, УМВД</a:t>
            </a:r>
          </a:p>
        </p:txBody>
      </p:sp>
      <p:sp>
        <p:nvSpPr>
          <p:cNvPr id="19" name="Овал 18"/>
          <p:cNvSpPr/>
          <p:nvPr/>
        </p:nvSpPr>
        <p:spPr>
          <a:xfrm>
            <a:off x="9237169" y="2709100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36883" y="1072942"/>
            <a:ext cx="108857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0" dirty="0">
                <a:solidFill>
                  <a:schemeClr val="tx2"/>
                </a:solidFill>
                <a:latin typeface="+mj-lt"/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555341" y="2067811"/>
            <a:ext cx="1216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этап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4AE09C-7A2D-42EC-BBF6-33607DDFCB57}"/>
              </a:ext>
            </a:extLst>
          </p:cNvPr>
          <p:cNvSpPr txBox="1"/>
          <p:nvPr/>
        </p:nvSpPr>
        <p:spPr>
          <a:xfrm>
            <a:off x="6781235" y="3269538"/>
            <a:ext cx="4911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направление результатов тестирования на COVID-19  ЕПГУ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SMS - информирование граждан о положительном результате теста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74AE09C-7A2D-42EC-BBF6-33607DDFCB57}"/>
              </a:ext>
            </a:extLst>
          </p:cNvPr>
          <p:cNvSpPr txBox="1"/>
          <p:nvPr/>
        </p:nvSpPr>
        <p:spPr>
          <a:xfrm>
            <a:off x="9519719" y="5474301"/>
            <a:ext cx="233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передано в ЕПГУ результатов тестов на </a:t>
            </a:r>
            <a:r>
              <a:rPr lang="ru-RU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COVID-19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с 1 декабря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74AE09C-7A2D-42EC-BBF6-33607DDFCB57}"/>
              </a:ext>
            </a:extLst>
          </p:cNvPr>
          <p:cNvSpPr txBox="1"/>
          <p:nvPr/>
        </p:nvSpPr>
        <p:spPr>
          <a:xfrm>
            <a:off x="6759200" y="5289635"/>
            <a:ext cx="27605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90 005</a:t>
            </a:r>
            <a:endParaRPr lang="ru-RU" sz="7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2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1815011" cy="6858000"/>
          </a:xfrm>
          <a:prstGeom prst="rect">
            <a:avLst/>
          </a:prstGeom>
          <a:solidFill>
            <a:srgbClr val="0820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1" name="Oval 3"/>
          <p:cNvSpPr/>
          <p:nvPr/>
        </p:nvSpPr>
        <p:spPr>
          <a:xfrm>
            <a:off x="5393458" y="-1444799"/>
            <a:ext cx="10417225" cy="10585027"/>
          </a:xfrm>
          <a:prstGeom prst="ellipse">
            <a:avLst/>
          </a:prstGeom>
          <a:solidFill>
            <a:schemeClr val="bg1"/>
          </a:solidFill>
          <a:ln w="57150">
            <a:solidFill>
              <a:srgbClr val="0A7B9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5897571" y="3004036"/>
            <a:ext cx="3396809" cy="973438"/>
            <a:chOff x="5985509" y="1746150"/>
            <a:chExt cx="3396809" cy="97343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6810914" y="1746150"/>
              <a:ext cx="2571404" cy="973438"/>
            </a:xfrm>
            <a:prstGeom prst="rect">
              <a:avLst/>
            </a:prstGeom>
            <a:solidFill>
              <a:srgbClr val="0A7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400" dirty="0">
                  <a:latin typeface="+mj-lt"/>
                </a:rPr>
                <a:t>Медицинская организация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985509" y="1746150"/>
              <a:ext cx="834930" cy="973438"/>
            </a:xfrm>
            <a:prstGeom prst="rect">
              <a:avLst/>
            </a:prstGeom>
            <a:solidFill>
              <a:srgbClr val="0A7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6000" b="1" dirty="0">
                  <a:latin typeface="+mj-lt"/>
                </a:rPr>
                <a:t>3</a:t>
              </a:r>
              <a:endParaRPr lang="ru-RU" sz="6000" b="1" dirty="0">
                <a:latin typeface="+mj-lt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386769" y="4148617"/>
            <a:ext cx="3406334" cy="973438"/>
            <a:chOff x="5975984" y="1746150"/>
            <a:chExt cx="3406334" cy="97343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6810914" y="1746150"/>
              <a:ext cx="2571404" cy="973438"/>
            </a:xfrm>
            <a:prstGeom prst="rect">
              <a:avLst/>
            </a:prstGeom>
            <a:solidFill>
              <a:srgbClr val="0A7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400" dirty="0">
                  <a:latin typeface="+mj-lt"/>
                </a:rPr>
                <a:t>Медицинская организация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975984" y="1746150"/>
              <a:ext cx="834930" cy="973438"/>
            </a:xfrm>
            <a:prstGeom prst="rect">
              <a:avLst/>
            </a:prstGeom>
            <a:solidFill>
              <a:srgbClr val="0A7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6000" b="1" dirty="0">
                  <a:latin typeface="+mj-lt"/>
                </a:rPr>
                <a:t>4</a:t>
              </a:r>
              <a:endParaRPr lang="ru-RU" sz="6000" b="1" dirty="0">
                <a:latin typeface="+mj-lt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270158" y="1859455"/>
            <a:ext cx="3406334" cy="973438"/>
            <a:chOff x="5756909" y="1746150"/>
            <a:chExt cx="3406334" cy="973438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6591839" y="1746150"/>
              <a:ext cx="2571404" cy="973438"/>
            </a:xfrm>
            <a:prstGeom prst="rect">
              <a:avLst/>
            </a:prstGeom>
            <a:solidFill>
              <a:srgbClr val="0A7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400" dirty="0">
                  <a:latin typeface="+mj-lt"/>
                </a:rPr>
                <a:t>Медицинская организация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756909" y="1746150"/>
              <a:ext cx="834930" cy="973438"/>
            </a:xfrm>
            <a:prstGeom prst="rect">
              <a:avLst/>
            </a:prstGeom>
            <a:solidFill>
              <a:srgbClr val="0A7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6000" b="1" dirty="0">
                  <a:latin typeface="+mj-lt"/>
                </a:rPr>
                <a:t>2</a:t>
              </a:r>
              <a:endParaRPr lang="ru-RU" sz="6000" b="1" dirty="0">
                <a:latin typeface="+mj-lt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855866" y="5269879"/>
            <a:ext cx="3604479" cy="935549"/>
            <a:chOff x="847152" y="5384944"/>
            <a:chExt cx="3604479" cy="935549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880227" y="5384944"/>
              <a:ext cx="2571404" cy="935549"/>
            </a:xfrm>
            <a:prstGeom prst="rect">
              <a:avLst/>
            </a:prstGeom>
            <a:solidFill>
              <a:srgbClr val="0A7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400" dirty="0">
                  <a:latin typeface="+mj-lt"/>
                </a:rPr>
                <a:t>Медицинская организация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47152" y="5384944"/>
              <a:ext cx="1033075" cy="935549"/>
            </a:xfrm>
            <a:prstGeom prst="rect">
              <a:avLst/>
            </a:prstGeom>
            <a:solidFill>
              <a:srgbClr val="0A7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6000" b="1" dirty="0">
                  <a:latin typeface="+mj-lt"/>
                </a:rPr>
                <a:t>55</a:t>
              </a:r>
              <a:endParaRPr lang="ru-RU" sz="6000" b="1" dirty="0">
                <a:latin typeface="+mj-lt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827433" y="656844"/>
            <a:ext cx="3406334" cy="1031468"/>
            <a:chOff x="630107" y="2818245"/>
            <a:chExt cx="3406334" cy="103146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465037" y="2818245"/>
              <a:ext cx="2571404" cy="1031468"/>
            </a:xfrm>
            <a:prstGeom prst="rect">
              <a:avLst/>
            </a:prstGeom>
            <a:solidFill>
              <a:srgbClr val="0A7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400" dirty="0">
                  <a:latin typeface="+mj-lt"/>
                </a:rPr>
                <a:t>Медицинская организация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30107" y="2818245"/>
              <a:ext cx="834930" cy="1031468"/>
            </a:xfrm>
            <a:prstGeom prst="rect">
              <a:avLst/>
            </a:prstGeom>
            <a:solidFill>
              <a:srgbClr val="0A7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6000" b="1" dirty="0">
                  <a:latin typeface="+mj-lt"/>
                </a:rPr>
                <a:t>1</a:t>
              </a:r>
              <a:endParaRPr lang="ru-RU" sz="6000" b="1" dirty="0">
                <a:latin typeface="+mj-lt"/>
              </a:endParaRPr>
            </a:p>
          </p:txBody>
        </p:sp>
      </p:grpSp>
      <p:sp>
        <p:nvSpPr>
          <p:cNvPr id="11" name="Oval 3"/>
          <p:cNvSpPr/>
          <p:nvPr/>
        </p:nvSpPr>
        <p:spPr>
          <a:xfrm>
            <a:off x="9266642" y="508221"/>
            <a:ext cx="5628471" cy="571913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A7B9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Oval 3"/>
          <p:cNvSpPr/>
          <p:nvPr/>
        </p:nvSpPr>
        <p:spPr>
          <a:xfrm>
            <a:off x="10331452" y="1729847"/>
            <a:ext cx="3069766" cy="3139264"/>
          </a:xfrm>
          <a:prstGeom prst="ellipse">
            <a:avLst/>
          </a:prstGeom>
          <a:solidFill>
            <a:srgbClr val="08205C"/>
          </a:solidFill>
          <a:ln w="34925">
            <a:solidFill>
              <a:srgbClr val="08205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939" y="1085692"/>
            <a:ext cx="45751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                         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ЦИФРОВОЙ 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200000"/>
              </a:lnSpc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                             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КОНТУР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ru-RU" sz="3200" b="1" dirty="0">
                <a:solidFill>
                  <a:schemeClr val="bg1"/>
                </a:solidFill>
                <a:latin typeface="+mj-lt"/>
              </a:rPr>
              <a:t>В ЗДРАВООХРАНЕНИИ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           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АРХАНГЕЛЬСКОЙ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200000"/>
              </a:lnSpc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                           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ОБЛАСТИ</a:t>
            </a:r>
          </a:p>
        </p:txBody>
      </p:sp>
      <p:sp>
        <p:nvSpPr>
          <p:cNvPr id="13" name="Двойная стрелка вверх/вниз 12"/>
          <p:cNvSpPr/>
          <p:nvPr/>
        </p:nvSpPr>
        <p:spPr>
          <a:xfrm rot="18657706">
            <a:off x="10369763" y="1335124"/>
            <a:ext cx="495626" cy="615821"/>
          </a:xfrm>
          <a:prstGeom prst="upDownArrow">
            <a:avLst/>
          </a:prstGeom>
          <a:solidFill>
            <a:srgbClr val="08205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4" name="Двойная стрелка вверх/вниз 13"/>
          <p:cNvSpPr/>
          <p:nvPr/>
        </p:nvSpPr>
        <p:spPr>
          <a:xfrm rot="14436540">
            <a:off x="9862861" y="4104982"/>
            <a:ext cx="495626" cy="598070"/>
          </a:xfrm>
          <a:prstGeom prst="upDownArrow">
            <a:avLst/>
          </a:prstGeom>
          <a:solidFill>
            <a:srgbClr val="08205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5" name="Двойная стрелка вверх/вниз 14"/>
          <p:cNvSpPr/>
          <p:nvPr/>
        </p:nvSpPr>
        <p:spPr>
          <a:xfrm rot="16200000">
            <a:off x="9533347" y="3163816"/>
            <a:ext cx="495626" cy="598070"/>
          </a:xfrm>
          <a:prstGeom prst="upDownArrow">
            <a:avLst/>
          </a:prstGeom>
          <a:solidFill>
            <a:srgbClr val="08205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1" name="Двойная стрелка вверх/вниз 30"/>
          <p:cNvSpPr/>
          <p:nvPr/>
        </p:nvSpPr>
        <p:spPr>
          <a:xfrm rot="13362178">
            <a:off x="10454251" y="4860730"/>
            <a:ext cx="495626" cy="598070"/>
          </a:xfrm>
          <a:prstGeom prst="upDownArrow">
            <a:avLst/>
          </a:prstGeom>
          <a:solidFill>
            <a:srgbClr val="08205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4" name="Двойная стрелка вверх/вниз 33"/>
          <p:cNvSpPr/>
          <p:nvPr/>
        </p:nvSpPr>
        <p:spPr>
          <a:xfrm rot="17341563">
            <a:off x="9754900" y="2097446"/>
            <a:ext cx="495626" cy="598070"/>
          </a:xfrm>
          <a:prstGeom prst="upDownArrow">
            <a:avLst/>
          </a:prstGeom>
          <a:solidFill>
            <a:srgbClr val="08205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3416" y="2849265"/>
            <a:ext cx="1414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</a:rPr>
              <a:t>ГБУЗ АО «МИАЦ»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</a:rPr>
              <a:t>(ЦОД)</a:t>
            </a:r>
          </a:p>
        </p:txBody>
      </p:sp>
    </p:spTree>
    <p:extLst>
      <p:ext uri="{BB962C8B-B14F-4D97-AF65-F5344CB8AC3E}">
        <p14:creationId xmlns:p14="http://schemas.microsoft.com/office/powerpoint/2010/main" xmlns="" val="83275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9587310" y="0"/>
            <a:ext cx="2637603" cy="6858000"/>
          </a:xfrm>
          <a:prstGeom prst="roundRect">
            <a:avLst>
              <a:gd name="adj" fmla="val 0"/>
            </a:avLst>
          </a:prstGeom>
          <a:solidFill>
            <a:srgbClr val="08205C"/>
          </a:solidFill>
          <a:ln w="22225" cap="flat" cmpd="sng" algn="ctr">
            <a:noFill/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99295" y="5577874"/>
            <a:ext cx="8991009" cy="335825"/>
          </a:xfrm>
          <a:prstGeom prst="rect">
            <a:avLst/>
          </a:prstGeom>
          <a:solidFill>
            <a:srgbClr val="08205C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ru-RU" sz="16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УРОВЕНЬ МЕДИЦИНСКИХ ОРГАНИЗАЦИЙ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85443" y="294272"/>
            <a:ext cx="4293319" cy="280813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>
              <a:lnSpc>
                <a:spcPts val="1425"/>
              </a:lnSpc>
            </a:pPr>
            <a:r>
              <a:rPr lang="ru-RU" sz="2400" b="1" dirty="0">
                <a:latin typeface="+mj-lt"/>
                <a:ea typeface="Open Sans" panose="020B0606030504020204" pitchFamily="34" charset="0"/>
                <a:cs typeface="Times New Roman" panose="02020603050405020304" pitchFamily="18" charset="0"/>
              </a:rPr>
              <a:t>ФЕДЕРАЛЬНЫЙ УРОВЕНЬ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9958794" y="204589"/>
            <a:ext cx="2007537" cy="803584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ИС СМЕЖНЫХ 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ВЕДОМСТВ 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575562" y="7716348"/>
            <a:ext cx="3183512" cy="246957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>
              <a:lnSpc>
                <a:spcPts val="1425"/>
              </a:lnSpc>
            </a:pPr>
            <a:r>
              <a:rPr lang="ru-RU" sz="1400" b="1" dirty="0">
                <a:solidFill>
                  <a:prstClr val="white"/>
                </a:solidFill>
                <a:latin typeface="+mj-lt"/>
              </a:rPr>
              <a:t>УРОВЕНЬ МЕДИЦИНСКИХ ОРГАНИЗАЦИЙ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99296" y="729206"/>
            <a:ext cx="888110" cy="280363"/>
          </a:xfrm>
          <a:prstGeom prst="roundRect">
            <a:avLst>
              <a:gd name="adj" fmla="val 0"/>
            </a:avLst>
          </a:prstGeom>
          <a:solidFill>
            <a:srgbClr val="08205C"/>
          </a:solidFill>
          <a:ln w="3175">
            <a:solidFill>
              <a:srgbClr val="061742"/>
            </a:solidFill>
          </a:ln>
        </p:spPr>
        <p:txBody>
          <a:bodyPr wrap="square" lIns="64291" tIns="32146" rIns="64291" bIns="32146" anchor="ctr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ФЭР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9862016" y="2473365"/>
            <a:ext cx="2104315" cy="364805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222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ru-RU" sz="1400" b="1" kern="0" dirty="0">
                <a:solidFill>
                  <a:srgbClr val="57565A"/>
                </a:solidFill>
                <a:latin typeface="+mj-lt"/>
                <a:cs typeface="Times New Roman" panose="02020603050405020304" pitchFamily="18" charset="0"/>
              </a:rPr>
              <a:t>ПФР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9862016" y="3090349"/>
            <a:ext cx="2104315" cy="364805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222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ru-RU" sz="1400" b="1" kern="0" dirty="0">
                <a:solidFill>
                  <a:srgbClr val="57565A"/>
                </a:solidFill>
                <a:latin typeface="+mj-lt"/>
                <a:cs typeface="Times New Roman" panose="02020603050405020304" pitchFamily="18" charset="0"/>
              </a:rPr>
              <a:t>ТФОМС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9862016" y="3699025"/>
            <a:ext cx="2104315" cy="364805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222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ru-RU" sz="1400" b="1" kern="0" dirty="0">
                <a:solidFill>
                  <a:srgbClr val="57565A"/>
                </a:solidFill>
                <a:latin typeface="+mj-lt"/>
                <a:cs typeface="Times New Roman" panose="02020603050405020304" pitchFamily="18" charset="0"/>
              </a:rPr>
              <a:t>БМСЭ</a:t>
            </a:r>
          </a:p>
        </p:txBody>
      </p:sp>
      <p:sp>
        <p:nvSpPr>
          <p:cNvPr id="77" name="Стрелка вправо 76"/>
          <p:cNvSpPr/>
          <p:nvPr/>
        </p:nvSpPr>
        <p:spPr>
          <a:xfrm flipH="1">
            <a:off x="9084631" y="2760419"/>
            <a:ext cx="465133" cy="698964"/>
          </a:xfrm>
          <a:prstGeom prst="rightArrow">
            <a:avLst>
              <a:gd name="adj1" fmla="val 44486"/>
              <a:gd name="adj2" fmla="val 77565"/>
            </a:avLst>
          </a:prstGeom>
          <a:noFill/>
          <a:ln w="25400" cap="flat" cmpd="sng" algn="ctr">
            <a:solidFill>
              <a:srgbClr val="08205C"/>
            </a:solidFill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1260562" y="729206"/>
            <a:ext cx="888110" cy="280363"/>
          </a:xfrm>
          <a:prstGeom prst="roundRect">
            <a:avLst>
              <a:gd name="adj" fmla="val 0"/>
            </a:avLst>
          </a:prstGeom>
          <a:solidFill>
            <a:srgbClr val="08205C"/>
          </a:solidFill>
          <a:ln w="3175">
            <a:solidFill>
              <a:srgbClr val="061742"/>
            </a:solidFill>
          </a:ln>
        </p:spPr>
        <p:txBody>
          <a:bodyPr wrap="square" lIns="64291" tIns="32146" rIns="64291" bIns="32146" anchor="ctr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ИЭМК</a:t>
            </a: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2213036" y="729206"/>
            <a:ext cx="888110" cy="280363"/>
          </a:xfrm>
          <a:prstGeom prst="roundRect">
            <a:avLst>
              <a:gd name="adj" fmla="val 0"/>
            </a:avLst>
          </a:prstGeom>
          <a:solidFill>
            <a:srgbClr val="08205C"/>
          </a:solidFill>
          <a:ln w="3175">
            <a:solidFill>
              <a:srgbClr val="061742"/>
            </a:solidFill>
          </a:ln>
        </p:spPr>
        <p:txBody>
          <a:bodyPr wrap="square" lIns="64291" tIns="32146" rIns="64291" bIns="32146" anchor="ctr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НСИ</a:t>
            </a: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9862016" y="4291069"/>
            <a:ext cx="2104315" cy="966417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222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ru-RU" sz="1400" b="1" kern="0" dirty="0">
                <a:solidFill>
                  <a:srgbClr val="57565A"/>
                </a:solidFill>
                <a:latin typeface="+mj-lt"/>
                <a:cs typeface="Times New Roman" panose="02020603050405020304" pitchFamily="18" charset="0"/>
              </a:rPr>
              <a:t>Центральный аптечный склад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3165510" y="729206"/>
            <a:ext cx="888110" cy="280363"/>
          </a:xfrm>
          <a:prstGeom prst="roundRect">
            <a:avLst>
              <a:gd name="adj" fmla="val 0"/>
            </a:avLst>
          </a:prstGeom>
          <a:solidFill>
            <a:srgbClr val="08205C"/>
          </a:solidFill>
          <a:ln w="3175">
            <a:solidFill>
              <a:srgbClr val="061742"/>
            </a:solidFill>
          </a:ln>
        </p:spPr>
        <p:txBody>
          <a:bodyPr wrap="square" lIns="64291" tIns="32146" rIns="64291" bIns="32146" anchor="ctr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ФРМР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6786704" y="1883675"/>
            <a:ext cx="2238813" cy="3406180"/>
          </a:xfrm>
          <a:prstGeom prst="rect">
            <a:avLst/>
          </a:prstGeom>
          <a:noFill/>
          <a:ln>
            <a:solidFill>
              <a:srgbClr val="009999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b="1" dirty="0">
              <a:solidFill>
                <a:prstClr val="black"/>
              </a:solidFill>
              <a:latin typeface="+mj-lt"/>
              <a:ea typeface="Fira Sans Medium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1187406" y="2164832"/>
            <a:ext cx="1532217" cy="817794"/>
          </a:xfrm>
          <a:prstGeom prst="roundRect">
            <a:avLst>
              <a:gd name="adj" fmla="val 0"/>
            </a:avLst>
          </a:prstGeom>
          <a:solidFill>
            <a:srgbClr val="0A7B9E"/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Управление очередями</a:t>
            </a: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913725" y="2164039"/>
            <a:ext cx="1617683" cy="612000"/>
          </a:xfrm>
          <a:prstGeom prst="roundRect">
            <a:avLst>
              <a:gd name="adj" fmla="val 0"/>
            </a:avLst>
          </a:prstGeom>
          <a:solidFill>
            <a:srgbClr val="0A7B9E"/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ИЭМК</a:t>
            </a: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1187406" y="3150054"/>
            <a:ext cx="1532217" cy="1361669"/>
          </a:xfrm>
          <a:prstGeom prst="roundRect">
            <a:avLst>
              <a:gd name="adj" fmla="val 0"/>
            </a:avLst>
          </a:prstGeom>
          <a:solidFill>
            <a:srgbClr val="0A7B9E"/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N3 </a:t>
            </a:r>
            <a:r>
              <a:rPr lang="ru-RU" sz="1600" b="1" dirty="0">
                <a:solidFill>
                  <a:schemeClr val="bg1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электронная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регистратура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Zdrav29.ru</a:t>
            </a:r>
            <a:endParaRPr lang="ru-RU" sz="1600" b="1" dirty="0">
              <a:solidFill>
                <a:schemeClr val="bg1"/>
              </a:solidFill>
              <a:latin typeface="+mj-lt"/>
              <a:ea typeface="Fira Sans Medium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КУ ФЭР</a:t>
            </a: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3020031" y="2957828"/>
            <a:ext cx="1581706" cy="615452"/>
          </a:xfrm>
          <a:prstGeom prst="roundRect">
            <a:avLst>
              <a:gd name="adj" fmla="val 0"/>
            </a:avLst>
          </a:prstGeom>
          <a:solidFill>
            <a:srgbClr val="0A7B9E"/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ОДДИП </a:t>
            </a: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913725" y="2963847"/>
            <a:ext cx="1617683" cy="612000"/>
          </a:xfrm>
          <a:prstGeom prst="roundRect">
            <a:avLst>
              <a:gd name="adj" fmla="val 0"/>
            </a:avLst>
          </a:prstGeom>
          <a:solidFill>
            <a:srgbClr val="0A7B9E"/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ЦАЛИ</a:t>
            </a:r>
            <a:endParaRPr lang="en-US" sz="1600" b="1" dirty="0">
              <a:solidFill>
                <a:schemeClr val="bg1"/>
              </a:solidFill>
              <a:latin typeface="+mj-lt"/>
              <a:ea typeface="Fira Sans Medium" pitchFamily="34" charset="0"/>
              <a:cs typeface="Times New Roman" panose="02020603050405020304" pitchFamily="18" charset="0"/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914789" y="3765006"/>
            <a:ext cx="1617683" cy="612000"/>
          </a:xfrm>
          <a:prstGeom prst="roundRect">
            <a:avLst>
              <a:gd name="adj" fmla="val 0"/>
            </a:avLst>
          </a:prstGeom>
          <a:solidFill>
            <a:srgbClr val="18C1CB"/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ОДИИ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2020</a:t>
            </a:r>
            <a:endParaRPr lang="en-US" sz="1600" b="1" dirty="0">
              <a:solidFill>
                <a:srgbClr val="002060"/>
              </a:solidFill>
              <a:latin typeface="+mj-lt"/>
              <a:ea typeface="Fira Sans Medium" pitchFamily="34" charset="0"/>
              <a:cs typeface="Times New Roman" panose="02020603050405020304" pitchFamily="18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1187406" y="4677855"/>
            <a:ext cx="1532217" cy="612000"/>
          </a:xfrm>
          <a:prstGeom prst="roundRect">
            <a:avLst>
              <a:gd name="adj" fmla="val 0"/>
            </a:avLst>
          </a:prstGeom>
          <a:solidFill>
            <a:srgbClr val="0A7B9E"/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Аналитика</a:t>
            </a:r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6916681" y="4567396"/>
            <a:ext cx="1985272" cy="603408"/>
          </a:xfrm>
          <a:prstGeom prst="roundRect">
            <a:avLst>
              <a:gd name="adj" fmla="val 0"/>
            </a:avLst>
          </a:prstGeom>
          <a:solidFill>
            <a:srgbClr val="0A7B9E"/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Демография</a:t>
            </a:r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3020031" y="2164831"/>
            <a:ext cx="1581706" cy="611207"/>
          </a:xfrm>
          <a:prstGeom prst="roundRect">
            <a:avLst>
              <a:gd name="adj" fmla="val 0"/>
            </a:avLst>
          </a:prstGeom>
          <a:solidFill>
            <a:srgbClr val="18C1CB"/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ЛЛО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2020</a:t>
            </a:r>
            <a:endParaRPr lang="ru-RU" sz="1600" b="1" dirty="0">
              <a:solidFill>
                <a:srgbClr val="002060"/>
              </a:solidFill>
              <a:latin typeface="+mj-lt"/>
              <a:ea typeface="Fira Sans Medium" pitchFamily="34" charset="0"/>
              <a:cs typeface="Times New Roman" panose="02020603050405020304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555533" y="1883675"/>
            <a:ext cx="5982977" cy="280760"/>
          </a:xfrm>
          <a:prstGeom prst="rect">
            <a:avLst/>
          </a:prstGeom>
          <a:solidFill>
            <a:srgbClr val="08205C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РС ЕИСЗ АО </a:t>
            </a:r>
          </a:p>
        </p:txBody>
      </p:sp>
      <p:pic>
        <p:nvPicPr>
          <p:cNvPr id="112" name="Picture 2" descr="D:\work\!МИНИСТЕРСТВО\Схема РС ЕИСЗ АО\11-1138x11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60" y="1783800"/>
            <a:ext cx="641365" cy="8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161"/>
          <p:cNvGrpSpPr/>
          <p:nvPr/>
        </p:nvGrpSpPr>
        <p:grpSpPr>
          <a:xfrm>
            <a:off x="4931849" y="6030326"/>
            <a:ext cx="1620884" cy="712561"/>
            <a:chOff x="3813204" y="5654791"/>
            <a:chExt cx="1652400" cy="712561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813204" y="5654791"/>
              <a:ext cx="1652400" cy="712561"/>
              <a:chOff x="5093185" y="5056799"/>
              <a:chExt cx="1239299" cy="893045"/>
            </a:xfrm>
          </p:grpSpPr>
          <p:grpSp>
            <p:nvGrpSpPr>
              <p:cNvPr id="6" name="Группа 30"/>
              <p:cNvGrpSpPr/>
              <p:nvPr/>
            </p:nvGrpSpPr>
            <p:grpSpPr>
              <a:xfrm>
                <a:off x="5093185" y="5056799"/>
                <a:ext cx="1239299" cy="893045"/>
                <a:chOff x="6225632" y="5296808"/>
                <a:chExt cx="1239299" cy="764807"/>
              </a:xfrm>
            </p:grpSpPr>
            <p:sp>
              <p:nvSpPr>
                <p:cNvPr id="157" name="Скругленный прямоугольник 156"/>
                <p:cNvSpPr/>
                <p:nvPr/>
              </p:nvSpPr>
              <p:spPr>
                <a:xfrm>
                  <a:off x="6225632" y="5296808"/>
                  <a:ext cx="1239299" cy="76480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D6C71"/>
                </a:solidFill>
                <a:ln>
                  <a:noFill/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defRPr/>
                  </a:pPr>
                  <a:endParaRPr lang="ru-RU" sz="1400" b="1" dirty="0">
                    <a:solidFill>
                      <a:prstClr val="black"/>
                    </a:solidFill>
                    <a:latin typeface="+mj-lt"/>
                    <a:ea typeface="Fira Sans Medium" pitchFamily="34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58" name="Picture 2" descr="D:\work\!МИНИСТЕРСТВО\календарь схемой\kisspng-computer-icons-physician-doctor-of-medicine-medical-5acf4белый 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76521" y="5360068"/>
                  <a:ext cx="462524" cy="623872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56" name="Крест 155"/>
              <p:cNvSpPr/>
              <p:nvPr/>
            </p:nvSpPr>
            <p:spPr>
              <a:xfrm>
                <a:off x="6053927" y="5331475"/>
                <a:ext cx="207761" cy="343691"/>
              </a:xfrm>
              <a:prstGeom prst="plus">
                <a:avLst>
                  <a:gd name="adj" fmla="val 33739"/>
                </a:avLst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4497755" y="5819691"/>
              <a:ext cx="668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МО</a:t>
              </a:r>
            </a:p>
          </p:txBody>
        </p:sp>
      </p:grpSp>
      <p:sp>
        <p:nvSpPr>
          <p:cNvPr id="166" name="TextBox 165"/>
          <p:cNvSpPr txBox="1"/>
          <p:nvPr/>
        </p:nvSpPr>
        <p:spPr>
          <a:xfrm>
            <a:off x="7899650" y="5927356"/>
            <a:ext cx="1452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  <a:cs typeface="Times New Roman" panose="02020603050405020304" pitchFamily="18" charset="0"/>
              </a:rPr>
              <a:t>Гражданин, обратившийся</a:t>
            </a:r>
          </a:p>
          <a:p>
            <a:r>
              <a:rPr lang="ru-RU" sz="1600" dirty="0">
                <a:latin typeface="+mj-lt"/>
                <a:cs typeface="Times New Roman" panose="02020603050405020304" pitchFamily="18" charset="0"/>
              </a:rPr>
              <a:t>за МП</a:t>
            </a:r>
          </a:p>
        </p:txBody>
      </p:sp>
      <p:pic>
        <p:nvPicPr>
          <p:cNvPr id="2051" name="Picture 3" descr="D:\work\!МИНИСТЕРСТВО\Схема РС ЕИСЗ АО\Рисунок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955" y="5982435"/>
            <a:ext cx="712380" cy="74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Скругленный прямоугольник 61"/>
          <p:cNvSpPr/>
          <p:nvPr/>
        </p:nvSpPr>
        <p:spPr>
          <a:xfrm>
            <a:off x="4117984" y="729206"/>
            <a:ext cx="888110" cy="280363"/>
          </a:xfrm>
          <a:prstGeom prst="roundRect">
            <a:avLst>
              <a:gd name="adj" fmla="val 0"/>
            </a:avLst>
          </a:prstGeom>
          <a:solidFill>
            <a:srgbClr val="08205C"/>
          </a:solidFill>
          <a:ln w="3175">
            <a:solidFill>
              <a:srgbClr val="061742"/>
            </a:solidFill>
          </a:ln>
        </p:spPr>
        <p:txBody>
          <a:bodyPr wrap="square" lIns="64291" tIns="32146" rIns="64291" bIns="32146" anchor="ctr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ФРМО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070458" y="729206"/>
            <a:ext cx="888110" cy="280363"/>
          </a:xfrm>
          <a:prstGeom prst="roundRect">
            <a:avLst>
              <a:gd name="adj" fmla="val 0"/>
            </a:avLst>
          </a:prstGeom>
          <a:solidFill>
            <a:srgbClr val="08205C"/>
          </a:solidFill>
          <a:ln w="3175">
            <a:solidFill>
              <a:srgbClr val="061742"/>
            </a:solidFill>
          </a:ln>
        </p:spPr>
        <p:txBody>
          <a:bodyPr wrap="square" lIns="64291" tIns="32146" rIns="64291" bIns="32146" anchor="ctr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РЭМД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022932" y="729206"/>
            <a:ext cx="888110" cy="280363"/>
          </a:xfrm>
          <a:prstGeom prst="roundRect">
            <a:avLst>
              <a:gd name="adj" fmla="val 0"/>
            </a:avLst>
          </a:prstGeom>
          <a:solidFill>
            <a:srgbClr val="08205C"/>
          </a:solidFill>
          <a:ln w="3175">
            <a:solidFill>
              <a:srgbClr val="061742"/>
            </a:solidFill>
          </a:ln>
        </p:spPr>
        <p:txBody>
          <a:bodyPr wrap="square" lIns="64291" tIns="32146" rIns="64291" bIns="32146" anchor="ctr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Регистры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975406" y="729206"/>
            <a:ext cx="888110" cy="280363"/>
          </a:xfrm>
          <a:prstGeom prst="roundRect">
            <a:avLst>
              <a:gd name="adj" fmla="val 0"/>
            </a:avLst>
          </a:prstGeom>
          <a:solidFill>
            <a:srgbClr val="08205C"/>
          </a:solidFill>
          <a:ln w="3175">
            <a:solidFill>
              <a:srgbClr val="061742"/>
            </a:solidFill>
          </a:ln>
        </p:spPr>
        <p:txBody>
          <a:bodyPr wrap="square" lIns="64291" tIns="32146" rIns="64291" bIns="32146" anchor="ctr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ГИС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9862016" y="1864690"/>
            <a:ext cx="2104315" cy="364805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222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400" b="1" kern="0" dirty="0">
                <a:solidFill>
                  <a:srgbClr val="57565A"/>
                </a:solidFill>
                <a:latin typeface="+mj-lt"/>
                <a:cs typeface="Times New Roman" panose="02020603050405020304" pitchFamily="18" charset="0"/>
              </a:rPr>
              <a:t>ФСГС Росстат</a:t>
            </a: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1202489" y="6038316"/>
            <a:ext cx="1484885" cy="714176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22225" cap="flat" cmpd="sng" algn="ctr">
            <a:solidFill>
              <a:srgbClr val="0D6C71"/>
            </a:solidFill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r>
              <a:rPr lang="ru-RU" sz="2000" b="1" kern="0" dirty="0">
                <a:solidFill>
                  <a:srgbClr val="0D6C71"/>
                </a:solidFill>
                <a:latin typeface="+mj-lt"/>
                <a:cs typeface="Times New Roman" panose="02020603050405020304" pitchFamily="18" charset="0"/>
              </a:rPr>
              <a:t>МИС</a:t>
            </a:r>
          </a:p>
          <a:p>
            <a:pPr algn="ctr">
              <a:defRPr/>
            </a:pPr>
            <a:r>
              <a:rPr lang="ru-RU" sz="2000" b="1" kern="0" dirty="0">
                <a:solidFill>
                  <a:srgbClr val="0D6C71"/>
                </a:solidFill>
                <a:latin typeface="+mj-lt"/>
                <a:cs typeface="Times New Roman" panose="02020603050405020304" pitchFamily="18" charset="0"/>
              </a:rPr>
              <a:t>ЛИС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A4C5F2D8-E557-4CFA-9816-AE2D2B0DF84C}"/>
              </a:ext>
            </a:extLst>
          </p:cNvPr>
          <p:cNvSpPr/>
          <p:nvPr/>
        </p:nvSpPr>
        <p:spPr>
          <a:xfrm>
            <a:off x="6948458" y="2177883"/>
            <a:ext cx="1940048" cy="1600571"/>
          </a:xfrm>
          <a:prstGeom prst="wedgeRectCallout">
            <a:avLst>
              <a:gd name="adj1" fmla="val -7883"/>
              <a:gd name="adj2" fmla="val 80949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+mj-lt"/>
              </a:rPr>
              <a:t>Свидетельства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+mj-lt"/>
              </a:rPr>
              <a:t>о рождении</a:t>
            </a:r>
            <a:br>
              <a:rPr lang="ru-RU" sz="1400" b="1" dirty="0">
                <a:solidFill>
                  <a:schemeClr val="tx1"/>
                </a:solidFill>
                <a:latin typeface="+mj-lt"/>
              </a:rPr>
            </a:br>
            <a:r>
              <a:rPr lang="ru-RU" sz="1400" b="1" dirty="0">
                <a:solidFill>
                  <a:schemeClr val="tx1"/>
                </a:solidFill>
                <a:latin typeface="+mj-lt"/>
              </a:rPr>
              <a:t>Свидетельства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+mj-lt"/>
              </a:rPr>
              <a:t>о смерти 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2</a:t>
            </a:r>
            <a:r>
              <a:rPr lang="ru-RU" sz="1400" b="1" dirty="0">
                <a:solidFill>
                  <a:schemeClr val="tx1"/>
                </a:solidFill>
                <a:latin typeface="+mj-lt"/>
              </a:rPr>
              <a:t>020-2021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4741774B-82DB-479C-9292-62A98EE916D5}"/>
              </a:ext>
            </a:extLst>
          </p:cNvPr>
          <p:cNvSpPr/>
          <p:nvPr/>
        </p:nvSpPr>
        <p:spPr>
          <a:xfrm>
            <a:off x="7945659" y="302585"/>
            <a:ext cx="1344646" cy="71529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61742"/>
                </a:solidFill>
                <a:latin typeface="+mj-lt"/>
              </a:rPr>
              <a:t>ФР ЛЛО </a:t>
            </a:r>
          </a:p>
          <a:p>
            <a:pPr algn="ctr"/>
            <a:r>
              <a:rPr lang="ru-RU" sz="1400" b="1" dirty="0">
                <a:solidFill>
                  <a:srgbClr val="061742"/>
                </a:solidFill>
                <a:latin typeface="+mj-lt"/>
              </a:rPr>
              <a:t>2020-2021</a:t>
            </a:r>
          </a:p>
        </p:txBody>
      </p:sp>
      <p:sp>
        <p:nvSpPr>
          <p:cNvPr id="63" name="Скругленный прямоугольник 119">
            <a:extLst>
              <a:ext uri="{FF2B5EF4-FFF2-40B4-BE49-F238E27FC236}">
                <a16:creationId xmlns:a16="http://schemas.microsoft.com/office/drawing/2014/main" xmlns="" id="{7F9FBEA5-EA9E-4136-87D4-B0EE4D52E9C4}"/>
              </a:ext>
            </a:extLst>
          </p:cNvPr>
          <p:cNvSpPr/>
          <p:nvPr/>
        </p:nvSpPr>
        <p:spPr>
          <a:xfrm>
            <a:off x="3014432" y="3763095"/>
            <a:ext cx="1587556" cy="613240"/>
          </a:xfrm>
          <a:prstGeom prst="roundRect">
            <a:avLst>
              <a:gd name="adj" fmla="val 0"/>
            </a:avLst>
          </a:prstGeom>
          <a:solidFill>
            <a:srgbClr val="18C1CB"/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ЦАМИ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2020</a:t>
            </a:r>
            <a:endParaRPr lang="en-US" sz="1600" b="1" dirty="0">
              <a:solidFill>
                <a:srgbClr val="002060"/>
              </a:solidFill>
              <a:latin typeface="+mj-lt"/>
              <a:ea typeface="Fira Sans Medium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Скругленный прямоугольник 117">
            <a:extLst>
              <a:ext uri="{FF2B5EF4-FFF2-40B4-BE49-F238E27FC236}">
                <a16:creationId xmlns:a16="http://schemas.microsoft.com/office/drawing/2014/main" xmlns="" id="{162B3888-CAE5-4A8B-9C3E-348D75B41860}"/>
              </a:ext>
            </a:extLst>
          </p:cNvPr>
          <p:cNvSpPr/>
          <p:nvPr/>
        </p:nvSpPr>
        <p:spPr>
          <a:xfrm>
            <a:off x="3019927" y="4560337"/>
            <a:ext cx="1581815" cy="735838"/>
          </a:xfrm>
          <a:prstGeom prst="roundRect">
            <a:avLst>
              <a:gd name="adj" fmla="val 0"/>
            </a:avLst>
          </a:prstGeom>
          <a:solidFill>
            <a:srgbClr val="18C1CB"/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Телемедицина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2020</a:t>
            </a:r>
            <a:r>
              <a:rPr lang="ru-RU" sz="1600" b="1" dirty="0">
                <a:solidFill>
                  <a:srgbClr val="002060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9" name="Скругленный прямоугольник 119">
            <a:extLst>
              <a:ext uri="{FF2B5EF4-FFF2-40B4-BE49-F238E27FC236}">
                <a16:creationId xmlns:a16="http://schemas.microsoft.com/office/drawing/2014/main" xmlns="" id="{0BDB9866-EB1C-45D7-BBBD-729983437F16}"/>
              </a:ext>
            </a:extLst>
          </p:cNvPr>
          <p:cNvSpPr/>
          <p:nvPr/>
        </p:nvSpPr>
        <p:spPr>
          <a:xfrm>
            <a:off x="4925621" y="4564814"/>
            <a:ext cx="1605787" cy="730297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Специализирован-</a:t>
            </a:r>
            <a:r>
              <a:rPr lang="ru-RU" sz="1400" b="1" dirty="0" err="1">
                <a:solidFill>
                  <a:srgbClr val="002060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ные</a:t>
            </a:r>
            <a:r>
              <a:rPr lang="ru-RU" sz="1400" b="1" dirty="0">
                <a:solidFill>
                  <a:srgbClr val="002060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 подсистемы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2021</a:t>
            </a:r>
            <a:endParaRPr lang="en-US" sz="1400" b="1" dirty="0">
              <a:solidFill>
                <a:srgbClr val="002060"/>
              </a:solidFill>
              <a:latin typeface="+mj-lt"/>
              <a:ea typeface="Fira Sans Medium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85443" y="1271462"/>
            <a:ext cx="9004861" cy="0"/>
          </a:xfrm>
          <a:prstGeom prst="line">
            <a:avLst/>
          </a:prstGeom>
          <a:ln w="38100">
            <a:solidFill>
              <a:srgbClr val="06174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285443" y="1458678"/>
            <a:ext cx="6919443" cy="280813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>
              <a:lnSpc>
                <a:spcPts val="1425"/>
              </a:lnSpc>
            </a:pPr>
            <a:r>
              <a:rPr lang="ru-RU" sz="2400" b="1" dirty="0">
                <a:latin typeface="+mj-lt"/>
                <a:cs typeface="Times New Roman" panose="02020603050405020304" pitchFamily="18" charset="0"/>
              </a:rPr>
              <a:t>РЕГИОНАЛЬНЫЙ</a:t>
            </a:r>
            <a:r>
              <a:rPr lang="ru-RU" sz="2400" b="1" dirty="0">
                <a:latin typeface="+mj-lt"/>
                <a:ea typeface="Open Sans" panose="020B0606030504020204" pitchFamily="34" charset="0"/>
                <a:cs typeface="Times New Roman" panose="02020603050405020304" pitchFamily="18" charset="0"/>
              </a:rPr>
              <a:t> УРОВЕНЬ</a:t>
            </a:r>
          </a:p>
        </p:txBody>
      </p:sp>
      <p:sp>
        <p:nvSpPr>
          <p:cNvPr id="82" name="Стрелка вправо 81"/>
          <p:cNvSpPr/>
          <p:nvPr/>
        </p:nvSpPr>
        <p:spPr>
          <a:xfrm>
            <a:off x="9070283" y="3427998"/>
            <a:ext cx="471360" cy="698964"/>
          </a:xfrm>
          <a:prstGeom prst="rightArrow">
            <a:avLst>
              <a:gd name="adj1" fmla="val 44486"/>
              <a:gd name="adj2" fmla="val 77565"/>
            </a:avLst>
          </a:prstGeom>
          <a:noFill/>
          <a:ln w="25400" cap="flat" cmpd="sng" algn="ctr">
            <a:solidFill>
              <a:srgbClr val="08205C"/>
            </a:solidFill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3" name="Стрелка вправо 82"/>
          <p:cNvSpPr/>
          <p:nvPr/>
        </p:nvSpPr>
        <p:spPr>
          <a:xfrm flipH="1">
            <a:off x="6845468" y="6025580"/>
            <a:ext cx="465133" cy="698964"/>
          </a:xfrm>
          <a:prstGeom prst="rightArrow">
            <a:avLst>
              <a:gd name="adj1" fmla="val 44486"/>
              <a:gd name="adj2" fmla="val 77565"/>
            </a:avLst>
          </a:prstGeom>
          <a:noFill/>
          <a:ln w="25400" cap="flat" cmpd="sng" algn="ctr">
            <a:solidFill>
              <a:srgbClr val="0D6C71"/>
            </a:solidFill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4" name="Стрелка вправо 83"/>
          <p:cNvSpPr/>
          <p:nvPr/>
        </p:nvSpPr>
        <p:spPr>
          <a:xfrm flipH="1">
            <a:off x="4077699" y="6030326"/>
            <a:ext cx="465133" cy="698964"/>
          </a:xfrm>
          <a:prstGeom prst="rightArrow">
            <a:avLst>
              <a:gd name="adj1" fmla="val 44486"/>
              <a:gd name="adj2" fmla="val 77565"/>
            </a:avLst>
          </a:prstGeom>
          <a:noFill/>
          <a:ln w="25400" cap="flat" cmpd="sng" algn="ctr">
            <a:solidFill>
              <a:srgbClr val="0D6C71"/>
            </a:solidFill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5" name="Стрелка вправо 84"/>
          <p:cNvSpPr/>
          <p:nvPr/>
        </p:nvSpPr>
        <p:spPr>
          <a:xfrm>
            <a:off x="3080534" y="6025580"/>
            <a:ext cx="478220" cy="698964"/>
          </a:xfrm>
          <a:prstGeom prst="rightArrow">
            <a:avLst>
              <a:gd name="adj1" fmla="val 44486"/>
              <a:gd name="adj2" fmla="val 77565"/>
            </a:avLst>
          </a:prstGeom>
          <a:noFill/>
          <a:ln w="25400" cap="flat" cmpd="sng" algn="ctr">
            <a:solidFill>
              <a:srgbClr val="0D6C71"/>
            </a:solidFill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08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09900" y="286585"/>
            <a:ext cx="6062560" cy="6280999"/>
          </a:xfrm>
          <a:prstGeom prst="ellipse">
            <a:avLst/>
          </a:prstGeom>
          <a:noFill/>
          <a:ln w="57150">
            <a:solidFill>
              <a:srgbClr val="08205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5" descr="D:\work\!МИНИСТЕРСТВО\!Иконки и лого для МЗ\icons\значок-цик-а-стикера-контура-88072464 копия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59"/>
          <a:stretch/>
        </p:blipFill>
        <p:spPr bwMode="auto">
          <a:xfrm>
            <a:off x="4008988" y="1210593"/>
            <a:ext cx="4208440" cy="40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570" t="-2576" r="6813" b="88977"/>
          <a:stretch/>
        </p:blipFill>
        <p:spPr>
          <a:xfrm>
            <a:off x="6243461" y="2992163"/>
            <a:ext cx="1735572" cy="1789380"/>
          </a:xfrm>
          <a:prstGeom prst="flowChartConnector">
            <a:avLst/>
          </a:prstGeom>
          <a:ln w="57150">
            <a:solidFill>
              <a:srgbClr val="0D6C7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98" t="-2709" r="30685" b="89110"/>
          <a:stretch/>
        </p:blipFill>
        <p:spPr>
          <a:xfrm>
            <a:off x="4305608" y="1641797"/>
            <a:ext cx="1735572" cy="1789380"/>
          </a:xfrm>
          <a:prstGeom prst="flowChartConnector">
            <a:avLst/>
          </a:prstGeom>
          <a:ln w="57150">
            <a:solidFill>
              <a:srgbClr val="0D6C71"/>
            </a:solidFill>
          </a:ln>
        </p:spPr>
      </p:pic>
      <p:grpSp>
        <p:nvGrpSpPr>
          <p:cNvPr id="54" name="Группа 53"/>
          <p:cNvGrpSpPr/>
          <p:nvPr/>
        </p:nvGrpSpPr>
        <p:grpSpPr>
          <a:xfrm>
            <a:off x="1744579" y="2072971"/>
            <a:ext cx="1515460" cy="1479224"/>
            <a:chOff x="607604" y="2507510"/>
            <a:chExt cx="1591843" cy="1445620"/>
          </a:xfrm>
          <a:solidFill>
            <a:schemeClr val="accent3">
              <a:lumMod val="50000"/>
            </a:schemeClr>
          </a:solidFill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607604" y="2507510"/>
              <a:ext cx="1591843" cy="273994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txBody>
            <a:bodyPr wrap="square" lIns="64291" tIns="32146" rIns="64291" bIns="32146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ФЭР</a:t>
              </a:r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607604" y="2898052"/>
              <a:ext cx="1591843" cy="273994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txBody>
            <a:bodyPr wrap="square" lIns="64291" tIns="32146" rIns="64291" bIns="32146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ИЭМК</a:t>
              </a:r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607604" y="3288595"/>
              <a:ext cx="1591843" cy="273994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txBody>
            <a:bodyPr wrap="square" lIns="64291" tIns="32146" rIns="64291" bIns="32146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НСИ</a:t>
              </a: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607604" y="3679136"/>
              <a:ext cx="1591843" cy="273994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txBody>
            <a:bodyPr wrap="square" lIns="64291" tIns="32146" rIns="64291" bIns="32146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ЕГИСЗ 2009</a:t>
              </a: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190667" y="2554304"/>
            <a:ext cx="2489996" cy="433226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>
              <a:lnSpc>
                <a:spcPts val="1425"/>
              </a:lnSpc>
            </a:pPr>
            <a:r>
              <a:rPr lang="ru-RU" sz="1600" b="1" dirty="0">
                <a:solidFill>
                  <a:srgbClr val="08205C"/>
                </a:solidFill>
                <a:latin typeface="+mj-lt"/>
                <a:ea typeface="Open Sans" panose="020B0606030504020204" pitchFamily="34" charset="0"/>
                <a:cs typeface="Times New Roman" panose="02020603050405020304" pitchFamily="18" charset="0"/>
              </a:rPr>
              <a:t>Федеральный</a:t>
            </a:r>
          </a:p>
          <a:p>
            <a:pPr>
              <a:lnSpc>
                <a:spcPts val="1425"/>
              </a:lnSpc>
            </a:pPr>
            <a:r>
              <a:rPr lang="ru-RU" sz="1600" b="1" dirty="0">
                <a:solidFill>
                  <a:srgbClr val="08205C"/>
                </a:solidFill>
                <a:latin typeface="+mj-lt"/>
                <a:ea typeface="Open Sans" panose="020B0606030504020204" pitchFamily="34" charset="0"/>
                <a:cs typeface="Times New Roman" panose="02020603050405020304" pitchFamily="18" charset="0"/>
              </a:rPr>
              <a:t>уровень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44455" y="5679023"/>
            <a:ext cx="2489996" cy="433226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>
              <a:lnSpc>
                <a:spcPts val="1425"/>
              </a:lnSpc>
            </a:pPr>
            <a:r>
              <a:rPr lang="ru-RU" sz="1600" b="1" dirty="0">
                <a:solidFill>
                  <a:srgbClr val="08205C"/>
                </a:solidFill>
                <a:latin typeface="+mj-lt"/>
                <a:ea typeface="Open Sans" panose="020B0606030504020204" pitchFamily="34" charset="0"/>
                <a:cs typeface="Times New Roman" panose="02020603050405020304" pitchFamily="18" charset="0"/>
              </a:rPr>
              <a:t>Региональный</a:t>
            </a:r>
          </a:p>
          <a:p>
            <a:pPr>
              <a:lnSpc>
                <a:spcPts val="1425"/>
              </a:lnSpc>
            </a:pPr>
            <a:r>
              <a:rPr lang="ru-RU" sz="1600" b="1" dirty="0">
                <a:solidFill>
                  <a:srgbClr val="08205C"/>
                </a:solidFill>
                <a:latin typeface="+mj-lt"/>
                <a:ea typeface="Open Sans" panose="020B0606030504020204" pitchFamily="34" charset="0"/>
                <a:cs typeface="Times New Roman" panose="02020603050405020304" pitchFamily="18" charset="0"/>
              </a:rPr>
              <a:t>уровень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0041479" y="2701191"/>
            <a:ext cx="1546092" cy="612762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r">
              <a:lnSpc>
                <a:spcPts val="1425"/>
              </a:lnSpc>
            </a:pPr>
            <a:r>
              <a:rPr lang="ru-RU" sz="1600" b="1" dirty="0">
                <a:solidFill>
                  <a:srgbClr val="08205C"/>
                </a:solidFill>
                <a:latin typeface="+mj-lt"/>
                <a:ea typeface="Open Sans" panose="020B0606030504020204" pitchFamily="34" charset="0"/>
                <a:cs typeface="Times New Roman" panose="02020603050405020304" pitchFamily="18" charset="0"/>
              </a:rPr>
              <a:t>Уровень медицинской организации</a:t>
            </a:r>
          </a:p>
        </p:txBody>
      </p:sp>
      <p:pic>
        <p:nvPicPr>
          <p:cNvPr id="63" name="Picture 2" descr="D:\work\!МИНИСТЕРСТВО\!Иконки и лого\icons\green\desktop-icon-png-2.jpg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6475" y="2177685"/>
            <a:ext cx="1550508" cy="139379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1" name="Прямоугольник 80"/>
          <p:cNvSpPr/>
          <p:nvPr/>
        </p:nvSpPr>
        <p:spPr>
          <a:xfrm>
            <a:off x="9070185" y="5591500"/>
            <a:ext cx="2817014" cy="803584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lvl="0" algn="r">
              <a:defRPr/>
            </a:pPr>
            <a:r>
              <a:rPr lang="ru-RU" sz="1600" b="1" kern="0" dirty="0">
                <a:solidFill>
                  <a:srgbClr val="08205C"/>
                </a:solidFill>
                <a:latin typeface="+mj-lt"/>
                <a:cs typeface="Times New Roman" panose="02020603050405020304" pitchFamily="18" charset="0"/>
              </a:rPr>
              <a:t>Центральный аптечный склад, БМСЭ, ТФОМС, ПФР, ФСГС Росстат</a:t>
            </a:r>
          </a:p>
        </p:txBody>
      </p:sp>
      <p:grpSp>
        <p:nvGrpSpPr>
          <p:cNvPr id="82" name="Группа 81"/>
          <p:cNvGrpSpPr/>
          <p:nvPr/>
        </p:nvGrpSpPr>
        <p:grpSpPr>
          <a:xfrm>
            <a:off x="1744579" y="5352252"/>
            <a:ext cx="1494087" cy="1126696"/>
            <a:chOff x="836605" y="4597026"/>
            <a:chExt cx="1481566" cy="1505018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836605" y="4597026"/>
              <a:ext cx="1481566" cy="33339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64291" tIns="32146" rIns="64291" bIns="32146" anchor="ctr">
              <a:spAutoFit/>
            </a:bodyPr>
            <a:lstStyle/>
            <a:p>
              <a:pPr algn="ctr"/>
              <a:r>
                <a:rPr lang="ru-RU" sz="1200" b="1" kern="0" dirty="0">
                  <a:latin typeface="+mj-lt"/>
                  <a:cs typeface="Times New Roman" panose="02020603050405020304" pitchFamily="18" charset="0"/>
                </a:rPr>
                <a:t>ФЭР</a:t>
              </a:r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836605" y="4987568"/>
              <a:ext cx="1481566" cy="33339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64291" tIns="32146" rIns="64291" bIns="32146" anchor="ctr">
              <a:spAutoFit/>
            </a:bodyPr>
            <a:lstStyle/>
            <a:p>
              <a:pPr algn="ctr"/>
              <a:r>
                <a:rPr lang="ru-RU" sz="1200" b="1" kern="0" dirty="0">
                  <a:latin typeface="+mj-lt"/>
                  <a:cs typeface="Times New Roman" panose="02020603050405020304" pitchFamily="18" charset="0"/>
                </a:rPr>
                <a:t>ИЭМК</a:t>
              </a:r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836605" y="5378110"/>
              <a:ext cx="1481566" cy="33339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64291" tIns="32146" rIns="64291" bIns="32146" anchor="ctr">
              <a:spAutoFit/>
            </a:bodyPr>
            <a:lstStyle/>
            <a:p>
              <a:pPr algn="ctr"/>
              <a:r>
                <a:rPr lang="ru-RU" sz="1200" b="1" kern="0" dirty="0">
                  <a:latin typeface="+mj-lt"/>
                  <a:cs typeface="Times New Roman" panose="02020603050405020304" pitchFamily="18" charset="0"/>
                </a:rPr>
                <a:t>ОДЛИ</a:t>
              </a:r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836605" y="5768652"/>
              <a:ext cx="1481566" cy="33339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64291" tIns="32146" rIns="64291" bIns="32146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ЦАМИ</a:t>
              </a: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341036" y="4386430"/>
            <a:ext cx="1064972" cy="253689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>
              <a:lnSpc>
                <a:spcPts val="1425"/>
              </a:lnSpc>
            </a:pPr>
            <a:r>
              <a:rPr lang="ru-RU" sz="1600" b="1" dirty="0">
                <a:solidFill>
                  <a:srgbClr val="08205C"/>
                </a:solidFill>
                <a:latin typeface="+mj-lt"/>
                <a:ea typeface="Open Sans" panose="020B0606030504020204" pitchFamily="34" charset="0"/>
                <a:cs typeface="Times New Roman" panose="02020603050405020304" pitchFamily="18" charset="0"/>
              </a:rPr>
              <a:t>РМИС</a:t>
            </a:r>
          </a:p>
        </p:txBody>
      </p:sp>
      <p:sp>
        <p:nvSpPr>
          <p:cNvPr id="88" name="Заголовок 1">
            <a:extLst>
              <a:ext uri="{FF2B5EF4-FFF2-40B4-BE49-F238E27FC236}">
                <a16:creationId xmlns:a16="http://schemas.microsoft.com/office/drawing/2014/main" xmlns="" id="{C233AC7C-D735-464B-8DA3-965F7E60FEB6}"/>
              </a:ext>
            </a:extLst>
          </p:cNvPr>
          <p:cNvSpPr txBox="1">
            <a:spLocks/>
          </p:cNvSpPr>
          <p:nvPr/>
        </p:nvSpPr>
        <p:spPr>
          <a:xfrm>
            <a:off x="4646282" y="3012394"/>
            <a:ext cx="1097635" cy="2302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Пациент</a:t>
            </a: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xmlns="" id="{C233AC7C-D735-464B-8DA3-965F7E60FEB6}"/>
              </a:ext>
            </a:extLst>
          </p:cNvPr>
          <p:cNvSpPr txBox="1">
            <a:spLocks/>
          </p:cNvSpPr>
          <p:nvPr/>
        </p:nvSpPr>
        <p:spPr>
          <a:xfrm>
            <a:off x="6604987" y="4340503"/>
            <a:ext cx="1097635" cy="2302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Врач</a:t>
            </a:r>
          </a:p>
        </p:txBody>
      </p:sp>
      <p:sp>
        <p:nvSpPr>
          <p:cNvPr id="90" name="Прямоугольник: скругленные углы 72">
            <a:extLst>
              <a:ext uri="{FF2B5EF4-FFF2-40B4-BE49-F238E27FC236}">
                <a16:creationId xmlns:a16="http://schemas.microsoft.com/office/drawing/2014/main" xmlns="" id="{F8B53CD8-324F-480C-8D5B-D776CCFB6BE8}"/>
              </a:ext>
            </a:extLst>
          </p:cNvPr>
          <p:cNvSpPr/>
          <p:nvPr/>
        </p:nvSpPr>
        <p:spPr>
          <a:xfrm>
            <a:off x="1744579" y="4092377"/>
            <a:ext cx="1536302" cy="770636"/>
          </a:xfrm>
          <a:prstGeom prst="roundRect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N3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Здравоохранение</a:t>
            </a:r>
            <a:endParaRPr lang="ru-RU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7554897" y="286585"/>
            <a:ext cx="1517563" cy="1447968"/>
            <a:chOff x="7947378" y="270505"/>
            <a:chExt cx="1125082" cy="1073486"/>
          </a:xfrm>
          <a:solidFill>
            <a:schemeClr val="bg1"/>
          </a:solidFill>
        </p:grpSpPr>
        <p:pic>
          <p:nvPicPr>
            <p:cNvPr id="50" name="Picture 9" descr="D:\work\!МИНИСТЕРСТВО\пмо\homepage_boxes_3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7378" y="270505"/>
              <a:ext cx="1125082" cy="1073486"/>
            </a:xfrm>
            <a:prstGeom prst="rect">
              <a:avLst/>
            </a:prstGeom>
            <a:grpFill/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9524" t="-615" r="15647" b="90691"/>
            <a:stretch/>
          </p:blipFill>
          <p:spPr>
            <a:xfrm>
              <a:off x="8194261" y="651178"/>
              <a:ext cx="569988" cy="587659"/>
            </a:xfrm>
            <a:prstGeom prst="flowChartConnector">
              <a:avLst/>
            </a:prstGeom>
            <a:grpFill/>
            <a:ln>
              <a:noFill/>
            </a:ln>
          </p:spPr>
        </p:pic>
      </p:grpSp>
      <p:sp>
        <p:nvSpPr>
          <p:cNvPr id="93" name="Скругленный прямоугольник 92"/>
          <p:cNvSpPr/>
          <p:nvPr/>
        </p:nvSpPr>
        <p:spPr>
          <a:xfrm>
            <a:off x="8659905" y="360135"/>
            <a:ext cx="2756647" cy="1602398"/>
          </a:xfrm>
          <a:prstGeom prst="roundRect">
            <a:avLst>
              <a:gd name="adj" fmla="val 0"/>
            </a:avLst>
          </a:prstGeom>
          <a:noFill/>
          <a:ln w="22225" cap="flat" cmpd="sng" algn="ctr">
            <a:noFill/>
            <a:prstDash val="solid"/>
          </a:ln>
          <a:effectLst/>
        </p:spPr>
        <p:txBody>
          <a:bodyPr lIns="64291" tIns="32146" rIns="64291" bIns="32146" rtlCol="0" anchor="ctr"/>
          <a:lstStyle/>
          <a:p>
            <a:pPr lvl="0" algn="r">
              <a:defRPr/>
            </a:pPr>
            <a:r>
              <a:rPr lang="ru-RU" sz="1600" b="1" kern="0" dirty="0">
                <a:solidFill>
                  <a:srgbClr val="08205C"/>
                </a:solidFill>
                <a:latin typeface="+mj-lt"/>
                <a:cs typeface="Times New Roman" panose="02020603050405020304" pitchFamily="18" charset="0"/>
              </a:rPr>
              <a:t>Диагнозы,</a:t>
            </a:r>
          </a:p>
          <a:p>
            <a:pPr lvl="0" algn="r">
              <a:defRPr/>
            </a:pPr>
            <a:r>
              <a:rPr lang="ru-RU" sz="1600" b="1" kern="0" dirty="0">
                <a:solidFill>
                  <a:srgbClr val="08205C"/>
                </a:solidFill>
                <a:latin typeface="+mj-lt"/>
                <a:cs typeface="Times New Roman" panose="02020603050405020304" pitchFamily="18" charset="0"/>
              </a:rPr>
              <a:t>осмотры, ДВН рецепты, </a:t>
            </a:r>
          </a:p>
          <a:p>
            <a:pPr lvl="0" algn="r">
              <a:defRPr/>
            </a:pPr>
            <a:r>
              <a:rPr lang="ru-RU" sz="1600" b="1" kern="0" dirty="0">
                <a:solidFill>
                  <a:srgbClr val="08205C"/>
                </a:solidFill>
                <a:latin typeface="+mj-lt"/>
                <a:cs typeface="Times New Roman" panose="02020603050405020304" pitchFamily="18" charset="0"/>
              </a:rPr>
              <a:t>лабораторные</a:t>
            </a:r>
          </a:p>
          <a:p>
            <a:pPr lvl="0" algn="r">
              <a:defRPr/>
            </a:pPr>
            <a:r>
              <a:rPr lang="ru-RU" sz="1600" b="1" kern="0" dirty="0">
                <a:solidFill>
                  <a:srgbClr val="08205C"/>
                </a:solidFill>
                <a:latin typeface="+mj-lt"/>
                <a:cs typeface="Times New Roman" panose="02020603050405020304" pitchFamily="18" charset="0"/>
              </a:rPr>
              <a:t>и инструментальные  исследования</a:t>
            </a:r>
          </a:p>
        </p:txBody>
      </p:sp>
      <p:grpSp>
        <p:nvGrpSpPr>
          <p:cNvPr id="98" name="Группа 97"/>
          <p:cNvGrpSpPr/>
          <p:nvPr/>
        </p:nvGrpSpPr>
        <p:grpSpPr>
          <a:xfrm>
            <a:off x="7290823" y="4483220"/>
            <a:ext cx="2195552" cy="2008075"/>
            <a:chOff x="7175587" y="4533791"/>
            <a:chExt cx="1896873" cy="1734900"/>
          </a:xfrm>
        </p:grpSpPr>
        <p:pic>
          <p:nvPicPr>
            <p:cNvPr id="79" name="Picture 17" descr="D:\work\!МИНИСТЕРСТВО\пмо\homepage_boxes_1 бел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2117" y="4533791"/>
              <a:ext cx="520343" cy="520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17" descr="D:\work\!МИНИСТЕРСТВО\пмо\homepage_boxes_1 бел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1591" y="4663843"/>
              <a:ext cx="780582" cy="780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17" descr="D:\work\!МИНИСТЕРСТВО\пмо\homepage_boxes_1 бел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7813" y="4916840"/>
              <a:ext cx="897955" cy="897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17" descr="D:\work\!МИНИСТЕРСТВО\пмо\homepage_boxes_1 бел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5587" y="5199144"/>
              <a:ext cx="1069547" cy="1069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7EBE1747-9DB7-41C0-BF59-0B196699AF5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l="7544" t="1907" r="74043" b="90476"/>
          <a:stretch/>
        </p:blipFill>
        <p:spPr>
          <a:xfrm>
            <a:off x="3116911" y="501320"/>
            <a:ext cx="1670369" cy="575033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grpSp>
        <p:nvGrpSpPr>
          <p:cNvPr id="68" name="Группа 67"/>
          <p:cNvGrpSpPr/>
          <p:nvPr/>
        </p:nvGrpSpPr>
        <p:grpSpPr>
          <a:xfrm>
            <a:off x="2055971" y="504168"/>
            <a:ext cx="1047289" cy="590586"/>
            <a:chOff x="3524273" y="156435"/>
            <a:chExt cx="1452846" cy="787636"/>
          </a:xfrm>
        </p:grpSpPr>
        <p:pic>
          <p:nvPicPr>
            <p:cNvPr id="70" name="Picture 11" descr="D:\work\!МИНИСТЕРСТВО\пмо\img_112598 2.png"/>
            <p:cNvPicPr>
              <a:picLocks noChangeAspect="1" noChangeArrowheads="1"/>
            </p:cNvPicPr>
            <p:nvPr/>
          </p:nvPicPr>
          <p:blipFill>
            <a:blip r:embed="rId11" cstate="print">
              <a:biLevel thresh="7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024" y="156435"/>
              <a:ext cx="763095" cy="763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2" descr="D:\work\!МИНИСТЕРСТВО\пмо\kisspng-computer-icons-woman-child-encapsulated-postscript-gender-symbol-5aec4183122b10.1477378615254327070744 копия.png"/>
            <p:cNvPicPr>
              <a:picLocks noChangeAspect="1" noChangeArrowheads="1"/>
            </p:cNvPicPr>
            <p:nvPr/>
          </p:nvPicPr>
          <p:blipFill>
            <a:blip r:embed="rId12" cstate="print">
              <a:biLevel thresh="7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510" y="160077"/>
              <a:ext cx="391273" cy="783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3" descr="D:\work\!МИНИСТЕРСТВО\пмо\2312312.png"/>
            <p:cNvPicPr>
              <a:picLocks noChangeAspect="1" noChangeArrowheads="1"/>
            </p:cNvPicPr>
            <p:nvPr/>
          </p:nvPicPr>
          <p:blipFill>
            <a:blip r:embed="rId13" cstate="print">
              <a:biLevel thresh="7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4503" y="483756"/>
              <a:ext cx="258777" cy="454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4" descr="D:\work\!МИНИСТЕРСТВО\пмо\134235.png"/>
            <p:cNvPicPr>
              <a:picLocks noChangeAspect="1" noChangeArrowheads="1"/>
            </p:cNvPicPr>
            <p:nvPr/>
          </p:nvPicPr>
          <p:blipFill>
            <a:blip r:embed="rId14" cstate="print">
              <a:biLevel thresh="7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273" y="251283"/>
              <a:ext cx="241715" cy="464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4" name="Picture 15" descr="D:\work\!МИНИСТЕРСТВО\пмо\img_460576 копия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6617" y="5598563"/>
            <a:ext cx="1037492" cy="10374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5" name="Picture 15" descr="D:\work\!МИНИСТЕРСТВО\пмо\img_460576 копия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9702" y="5598563"/>
            <a:ext cx="1037492" cy="10374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0" name="Picture 15" descr="D:\work\!МИНИСТЕРСТВО\пмо\img_460576 копия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3817857" y="5598563"/>
            <a:ext cx="518746" cy="10374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524" t="-615" r="15647" b="90691"/>
          <a:stretch/>
        </p:blipFill>
        <p:spPr>
          <a:xfrm>
            <a:off x="8879178" y="2367182"/>
            <a:ext cx="768826" cy="7926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0663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Скругленный прямоугольник 167"/>
          <p:cNvSpPr/>
          <p:nvPr/>
        </p:nvSpPr>
        <p:spPr>
          <a:xfrm>
            <a:off x="6807928" y="0"/>
            <a:ext cx="2637603" cy="6858000"/>
          </a:xfrm>
          <a:prstGeom prst="roundRect">
            <a:avLst>
              <a:gd name="adj" fmla="val 0"/>
            </a:avLst>
          </a:prstGeom>
          <a:solidFill>
            <a:srgbClr val="08205C"/>
          </a:solidFill>
          <a:ln w="22225" cap="flat" cmpd="sng" algn="ctr">
            <a:noFill/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1927" y="2099749"/>
            <a:ext cx="1476874" cy="18280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8ABA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9548096" y="3798"/>
            <a:ext cx="2637603" cy="6858000"/>
          </a:xfrm>
          <a:prstGeom prst="roundRect">
            <a:avLst>
              <a:gd name="adj" fmla="val 0"/>
            </a:avLst>
          </a:prstGeom>
          <a:solidFill>
            <a:srgbClr val="08205C"/>
          </a:solidFill>
          <a:ln w="22225" cap="flat" cmpd="sng" algn="ctr">
            <a:noFill/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48793" y="3248437"/>
            <a:ext cx="1283158" cy="5918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18"/>
            <a:r>
              <a:rPr lang="ru-RU" dirty="0">
                <a:solidFill>
                  <a:prstClr val="black"/>
                </a:solidFill>
                <a:latin typeface="+mj-lt"/>
              </a:rPr>
              <a:t>     Пациент</a:t>
            </a:r>
            <a:endParaRPr lang="ru-RU" sz="11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736581" y="2643393"/>
            <a:ext cx="1014167" cy="5157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18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СМП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869109" y="4717188"/>
            <a:ext cx="2497293" cy="878303"/>
            <a:chOff x="6447773" y="4252345"/>
            <a:chExt cx="1968489" cy="696023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100" name="Группа 99"/>
            <p:cNvGrpSpPr/>
            <p:nvPr/>
          </p:nvGrpSpPr>
          <p:grpSpPr>
            <a:xfrm>
              <a:off x="6447773" y="4252345"/>
              <a:ext cx="1968489" cy="696023"/>
              <a:chOff x="6450117" y="3294991"/>
              <a:chExt cx="3936978" cy="1392045"/>
            </a:xfrm>
            <a:grpFill/>
          </p:grpSpPr>
          <p:sp>
            <p:nvSpPr>
              <p:cNvPr id="101" name="Прямоугольник 100"/>
              <p:cNvSpPr/>
              <p:nvPr/>
            </p:nvSpPr>
            <p:spPr>
              <a:xfrm>
                <a:off x="6450117" y="3294991"/>
                <a:ext cx="3936978" cy="1392045"/>
              </a:xfrm>
              <a:prstGeom prst="rect">
                <a:avLst/>
              </a:prstGeom>
              <a:grpFill/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18"/>
                <a:endParaRPr lang="ru-RU" sz="929" b="1" dirty="0">
                  <a:solidFill>
                    <a:prstClr val="black"/>
                  </a:solidFill>
                  <a:latin typeface="+mj-lt"/>
                </a:endParaRPr>
              </a:p>
            </p:txBody>
          </p:sp>
          <p:pic>
            <p:nvPicPr>
              <p:cNvPr id="102" name="Picture 2" descr="D:\work\!МИНИСТЕРСТВО\!Иконки и лого для МЗ\icons\da4b6c9de8b0a3adf66759c0fcbef5db копия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0473" y="3455431"/>
                <a:ext cx="1265726" cy="942077"/>
              </a:xfrm>
              <a:prstGeom prst="rect">
                <a:avLst/>
              </a:prstGeom>
              <a:grpFill/>
              <a:effectLst/>
            </p:spPr>
          </p:pic>
        </p:grpSp>
        <p:sp>
          <p:nvSpPr>
            <p:cNvPr id="103" name="TextBox 102"/>
            <p:cNvSpPr txBox="1"/>
            <p:nvPr/>
          </p:nvSpPr>
          <p:spPr>
            <a:xfrm>
              <a:off x="7297382" y="4403153"/>
              <a:ext cx="434790" cy="45876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r" defTabSz="914418">
                <a:defRPr>
                  <a:solidFill>
                    <a:prstClr val="black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dirty="0">
                  <a:latin typeface="+mj-lt"/>
                </a:rPr>
                <a:t>УО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854247" y="5696727"/>
            <a:ext cx="2551693" cy="877362"/>
            <a:chOff x="8196293" y="8298112"/>
            <a:chExt cx="2602097" cy="974432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121" name="Группа 120"/>
            <p:cNvGrpSpPr/>
            <p:nvPr/>
          </p:nvGrpSpPr>
          <p:grpSpPr>
            <a:xfrm>
              <a:off x="8254497" y="8298112"/>
              <a:ext cx="2543893" cy="974432"/>
              <a:chOff x="6447773" y="4252345"/>
              <a:chExt cx="1968489" cy="696023"/>
            </a:xfrm>
            <a:grpFill/>
          </p:grpSpPr>
          <p:sp>
            <p:nvSpPr>
              <p:cNvPr id="124" name="Прямоугольник 123"/>
              <p:cNvSpPr/>
              <p:nvPr/>
            </p:nvSpPr>
            <p:spPr>
              <a:xfrm>
                <a:off x="6447773" y="4252345"/>
                <a:ext cx="1968489" cy="696023"/>
              </a:xfrm>
              <a:prstGeom prst="rect">
                <a:avLst/>
              </a:prstGeom>
              <a:grpFill/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18"/>
                <a:endParaRPr lang="ru-RU" sz="929" b="1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7182589" y="4354187"/>
                <a:ext cx="643521" cy="4923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r" defTabSz="914418">
                  <a:defRPr>
                    <a:solidFill>
                      <a:prstClr val="black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ru-RU" dirty="0">
                    <a:latin typeface="+mj-lt"/>
                  </a:rPr>
                  <a:t>ОДИИ</a:t>
                </a:r>
              </a:p>
            </p:txBody>
          </p:sp>
        </p:grpSp>
        <p:pic>
          <p:nvPicPr>
            <p:cNvPr id="1029" name="Picture 5" descr="D:\work\!МИНИСТЕРСТВО\!Иконки и лого для МЗ\radiation-therapy-cancer-computer-icons-medicine-png-favpng-6nAD9FpXnDVh8q884ecjRpWXJ2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112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6293" y="8299134"/>
              <a:ext cx="966089" cy="973409"/>
            </a:xfrm>
            <a:prstGeom prst="rect">
              <a:avLst/>
            </a:prstGeom>
            <a:grpFill/>
            <a:effectLst/>
          </p:spPr>
        </p:pic>
      </p:grpSp>
      <p:grpSp>
        <p:nvGrpSpPr>
          <p:cNvPr id="5" name="Группа 4"/>
          <p:cNvGrpSpPr/>
          <p:nvPr/>
        </p:nvGrpSpPr>
        <p:grpSpPr>
          <a:xfrm>
            <a:off x="6867548" y="2753302"/>
            <a:ext cx="2503013" cy="874034"/>
            <a:chOff x="9602995" y="5968225"/>
            <a:chExt cx="2562170" cy="97443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51" name="Прямоугольник 150"/>
            <p:cNvSpPr/>
            <p:nvPr/>
          </p:nvSpPr>
          <p:spPr>
            <a:xfrm>
              <a:off x="9602995" y="5968225"/>
              <a:ext cx="2562170" cy="974432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18"/>
              <a:endParaRPr lang="ru-RU" sz="1714" b="1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0572862" y="6143519"/>
              <a:ext cx="773225" cy="6919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r" defTabSz="914418">
                <a:defRPr>
                  <a:solidFill>
                    <a:prstClr val="black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dirty="0">
                  <a:latin typeface="+mj-lt"/>
                </a:rPr>
                <a:t>ЛЛО</a:t>
              </a:r>
            </a:p>
          </p:txBody>
        </p:sp>
        <p:pic>
          <p:nvPicPr>
            <p:cNvPr id="1037" name="Picture 6" descr="D:\work\!МИНИСТЕРСТВО\!Иконки и лого для МЗ\icons\18a6f803b524a418072e40aca987971a копия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colorTemperature colorTemp="112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698" y="6161911"/>
              <a:ext cx="527647" cy="540819"/>
            </a:xfrm>
            <a:prstGeom prst="rect">
              <a:avLst/>
            </a:prstGeom>
            <a:grpFill/>
            <a:effectLst/>
          </p:spPr>
        </p:pic>
      </p:grpSp>
      <p:cxnSp>
        <p:nvCxnSpPr>
          <p:cNvPr id="198" name="Соединительная линия уступом 197"/>
          <p:cNvCxnSpPr>
            <a:cxnSpLocks/>
          </p:cNvCxnSpPr>
          <p:nvPr/>
        </p:nvCxnSpPr>
        <p:spPr>
          <a:xfrm rot="16200000" flipH="1">
            <a:off x="39584" y="4231410"/>
            <a:ext cx="2494531" cy="1969844"/>
          </a:xfrm>
          <a:prstGeom prst="bentConnector3">
            <a:avLst>
              <a:gd name="adj1" fmla="val 99986"/>
            </a:avLst>
          </a:prstGeom>
          <a:ln w="38100">
            <a:prstDash val="sysDot"/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6867548" y="1771129"/>
            <a:ext cx="2503013" cy="879590"/>
            <a:chOff x="7264895" y="4704217"/>
            <a:chExt cx="2008737" cy="974432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80" name="Группа 79"/>
            <p:cNvGrpSpPr/>
            <p:nvPr/>
          </p:nvGrpSpPr>
          <p:grpSpPr>
            <a:xfrm>
              <a:off x="7264895" y="4704217"/>
              <a:ext cx="2008737" cy="974432"/>
              <a:chOff x="2000672" y="2053205"/>
              <a:chExt cx="1554380" cy="723527"/>
            </a:xfrm>
            <a:grpFill/>
          </p:grpSpPr>
          <p:sp>
            <p:nvSpPr>
              <p:cNvPr id="81" name="Прямоугольник 80"/>
              <p:cNvSpPr/>
              <p:nvPr/>
            </p:nvSpPr>
            <p:spPr>
              <a:xfrm>
                <a:off x="2000672" y="2053205"/>
                <a:ext cx="1554380" cy="723527"/>
              </a:xfrm>
              <a:prstGeom prst="rect">
                <a:avLst/>
              </a:prstGeom>
              <a:grpFill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18"/>
                <a:endParaRPr lang="ru-RU" sz="1714" b="1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512598" y="2188109"/>
                <a:ext cx="571310" cy="5104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r" defTabSz="914418">
                  <a:defRPr>
                    <a:solidFill>
                      <a:prstClr val="black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ru-RU" dirty="0">
                    <a:latin typeface="+mj-lt"/>
                  </a:rPr>
                  <a:t>ИЭМК</a:t>
                </a:r>
              </a:p>
            </p:txBody>
          </p:sp>
        </p:grpSp>
        <p:pic>
          <p:nvPicPr>
            <p:cNvPr id="1026" name="Picture 2" descr="D:\work\!МИНИСТЕРСТВО\!Иконки и лого для МЗ\icons\documents-icon.png"/>
            <p:cNvPicPr>
              <a:picLocks noChangeAspect="1" noChangeArrowheads="1"/>
            </p:cNvPicPr>
            <p:nvPr/>
          </p:nvPicPr>
          <p:blipFill>
            <a:blip r:embed="rId9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6905" y="4814503"/>
              <a:ext cx="525408" cy="753854"/>
            </a:xfrm>
            <a:prstGeom prst="rect">
              <a:avLst/>
            </a:prstGeom>
            <a:grpFill/>
            <a:effectLst/>
          </p:spPr>
        </p:pic>
      </p:grpSp>
      <p:grpSp>
        <p:nvGrpSpPr>
          <p:cNvPr id="7" name="Группа 6"/>
          <p:cNvGrpSpPr/>
          <p:nvPr/>
        </p:nvGrpSpPr>
        <p:grpSpPr>
          <a:xfrm>
            <a:off x="6867548" y="790482"/>
            <a:ext cx="2503013" cy="880314"/>
            <a:chOff x="9385515" y="659050"/>
            <a:chExt cx="2543893" cy="974432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88" name="Группа 87"/>
            <p:cNvGrpSpPr/>
            <p:nvPr/>
          </p:nvGrpSpPr>
          <p:grpSpPr>
            <a:xfrm>
              <a:off x="9385515" y="659050"/>
              <a:ext cx="2543893" cy="974432"/>
              <a:chOff x="6447773" y="4252345"/>
              <a:chExt cx="1968489" cy="696023"/>
            </a:xfrm>
            <a:grpFill/>
          </p:grpSpPr>
          <p:sp>
            <p:nvSpPr>
              <p:cNvPr id="89" name="Прямоугольник 88"/>
              <p:cNvSpPr/>
              <p:nvPr/>
            </p:nvSpPr>
            <p:spPr>
              <a:xfrm>
                <a:off x="6447773" y="4252345"/>
                <a:ext cx="1968489" cy="696023"/>
              </a:xfrm>
              <a:prstGeom prst="rect">
                <a:avLst/>
              </a:prstGeom>
              <a:grpFill/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18"/>
                <a:endParaRPr lang="ru-RU" sz="929" b="1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7173394" y="4451919"/>
                <a:ext cx="722694" cy="3019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r" defTabSz="914418">
                  <a:defRPr>
                    <a:solidFill>
                      <a:prstClr val="black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ru-RU" dirty="0">
                    <a:latin typeface="+mj-lt"/>
                  </a:rPr>
                  <a:t>   ОДЛИ</a:t>
                </a:r>
              </a:p>
            </p:txBody>
          </p:sp>
        </p:grpSp>
        <p:pic>
          <p:nvPicPr>
            <p:cNvPr id="98" name="Picture 2" descr="D:\work\!МИНИСТЕРСТВО\!Иконки и лого для МЗ\icons\769-7697169_laboratory-clipart-lab-item-cone-laboratorio-png копия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3479" y="863031"/>
              <a:ext cx="680310" cy="560289"/>
            </a:xfrm>
            <a:prstGeom prst="rect">
              <a:avLst/>
            </a:prstGeom>
            <a:grpFill/>
            <a:effectLst/>
          </p:spPr>
        </p:pic>
      </p:grpSp>
      <p:grpSp>
        <p:nvGrpSpPr>
          <p:cNvPr id="8" name="Группа 7"/>
          <p:cNvGrpSpPr/>
          <p:nvPr/>
        </p:nvGrpSpPr>
        <p:grpSpPr>
          <a:xfrm>
            <a:off x="6867548" y="3727538"/>
            <a:ext cx="2503013" cy="879917"/>
            <a:chOff x="9621272" y="5997129"/>
            <a:chExt cx="2545038" cy="97443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93" name="Прямоугольник 92"/>
            <p:cNvSpPr/>
            <p:nvPr/>
          </p:nvSpPr>
          <p:spPr>
            <a:xfrm>
              <a:off x="9621272" y="5997129"/>
              <a:ext cx="2545038" cy="974432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18"/>
              <a:r>
                <a:rPr lang="ru-RU" sz="1500" b="1" dirty="0">
                  <a:solidFill>
                    <a:prstClr val="black"/>
                  </a:solidFill>
                  <a:latin typeface="+mj-lt"/>
                </a:rPr>
                <a:t>               </a:t>
              </a:r>
              <a:endParaRPr lang="ru-RU" sz="1357" b="1" dirty="0">
                <a:solidFill>
                  <a:prstClr val="black"/>
                </a:solidFill>
                <a:latin typeface="+mj-lt"/>
              </a:endParaRPr>
            </a:p>
          </p:txBody>
        </p:sp>
        <p:pic>
          <p:nvPicPr>
            <p:cNvPr id="95" name="Picture 5" descr="D:\work\!МИНИСТЕРСТВО\!Иконки и лого для МЗ\icons\270-2705958_pc-monitor-comments-pc-icon-png копия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9260" y="6171062"/>
              <a:ext cx="659231" cy="666718"/>
            </a:xfrm>
            <a:prstGeom prst="rect">
              <a:avLst/>
            </a:prstGeom>
            <a:grpFill/>
            <a:effectLst/>
          </p:spPr>
        </p:pic>
        <p:sp>
          <p:nvSpPr>
            <p:cNvPr id="96" name="Крест 95"/>
            <p:cNvSpPr/>
            <p:nvPr/>
          </p:nvSpPr>
          <p:spPr>
            <a:xfrm>
              <a:off x="9960395" y="6268600"/>
              <a:ext cx="293013" cy="317430"/>
            </a:xfrm>
            <a:prstGeom prst="plus">
              <a:avLst>
                <a:gd name="adj" fmla="val 32280"/>
              </a:avLst>
            </a:prstGeom>
            <a:solidFill>
              <a:srgbClr val="6464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18"/>
              <a:endParaRPr lang="ru-RU" sz="10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0534981" y="6125503"/>
              <a:ext cx="811741" cy="687274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r" defTabSz="914418">
                <a:defRPr>
                  <a:solidFill>
                    <a:prstClr val="black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dirty="0">
                  <a:latin typeface="+mj-lt"/>
                </a:rPr>
                <a:t>ТМК</a:t>
              </a:r>
            </a:p>
          </p:txBody>
        </p:sp>
      </p:grpSp>
      <p:cxnSp>
        <p:nvCxnSpPr>
          <p:cNvPr id="143" name="Прямая со стрелкой 142"/>
          <p:cNvCxnSpPr/>
          <p:nvPr/>
        </p:nvCxnSpPr>
        <p:spPr>
          <a:xfrm flipV="1">
            <a:off x="5123464" y="5190356"/>
            <a:ext cx="1644995" cy="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ot"/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4" name="Соединительная линия уступом 143"/>
          <p:cNvCxnSpPr>
            <a:cxnSpLocks/>
          </p:cNvCxnSpPr>
          <p:nvPr/>
        </p:nvCxnSpPr>
        <p:spPr>
          <a:xfrm flipV="1">
            <a:off x="301927" y="1074547"/>
            <a:ext cx="1978671" cy="1025202"/>
          </a:xfrm>
          <a:prstGeom prst="bentConnector3">
            <a:avLst>
              <a:gd name="adj1" fmla="val 426"/>
            </a:avLst>
          </a:prstGeom>
          <a:ln w="38100">
            <a:prstDash val="sysDot"/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0" name="Соединительная линия уступом 149"/>
          <p:cNvCxnSpPr>
            <a:cxnSpLocks/>
            <a:stCxn id="14" idx="2"/>
          </p:cNvCxnSpPr>
          <p:nvPr/>
        </p:nvCxnSpPr>
        <p:spPr>
          <a:xfrm rot="16200000" flipH="1">
            <a:off x="1021032" y="3947163"/>
            <a:ext cx="1270072" cy="1231409"/>
          </a:xfrm>
          <a:prstGeom prst="bentConnector3">
            <a:avLst>
              <a:gd name="adj1" fmla="val 99628"/>
            </a:avLst>
          </a:prstGeom>
          <a:ln w="38100">
            <a:prstDash val="sysDot"/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56" name="Группа 155"/>
          <p:cNvGrpSpPr/>
          <p:nvPr/>
        </p:nvGrpSpPr>
        <p:grpSpPr>
          <a:xfrm>
            <a:off x="9548095" y="777395"/>
            <a:ext cx="2637603" cy="2544261"/>
            <a:chOff x="9006612" y="922253"/>
            <a:chExt cx="3692643" cy="3561965"/>
          </a:xfrm>
          <a:solidFill>
            <a:srgbClr val="539F7D"/>
          </a:solidFill>
        </p:grpSpPr>
        <p:sp>
          <p:nvSpPr>
            <p:cNvPr id="153" name="TextBox 152"/>
            <p:cNvSpPr txBox="1"/>
            <p:nvPr/>
          </p:nvSpPr>
          <p:spPr>
            <a:xfrm>
              <a:off x="9006612" y="922253"/>
              <a:ext cx="3692643" cy="560154"/>
            </a:xfrm>
            <a:prstGeom prst="rect">
              <a:avLst/>
            </a:prstGeom>
            <a:solidFill>
              <a:srgbClr val="0A7B9E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418"/>
              <a:r>
                <a:rPr lang="ru-RU" sz="2000" b="1" dirty="0">
                  <a:solidFill>
                    <a:schemeClr val="bg1"/>
                  </a:solidFill>
                  <a:latin typeface="+mj-lt"/>
                </a:rPr>
                <a:t>ИЭМК</a:t>
              </a:r>
              <a:endParaRPr lang="ru-RU" sz="1786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9271773" y="1640363"/>
              <a:ext cx="3088473" cy="28438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418"/>
              <a:r>
                <a:rPr lang="ru-RU" dirty="0">
                  <a:solidFill>
                    <a:schemeClr val="bg1"/>
                  </a:solidFill>
                  <a:latin typeface="+mj-lt"/>
                </a:rPr>
                <a:t>Лаб. исследования</a:t>
              </a:r>
            </a:p>
            <a:p>
              <a:pPr defTabSz="914418"/>
              <a:endParaRPr lang="ru-RU" dirty="0">
                <a:solidFill>
                  <a:schemeClr val="bg1"/>
                </a:solidFill>
                <a:latin typeface="+mj-lt"/>
              </a:endParaRPr>
            </a:p>
            <a:p>
              <a:pPr defTabSz="914418"/>
              <a:r>
                <a:rPr lang="ru-RU" dirty="0">
                  <a:solidFill>
                    <a:schemeClr val="bg1"/>
                  </a:solidFill>
                  <a:latin typeface="+mj-lt"/>
                </a:rPr>
                <a:t>Консультации</a:t>
              </a:r>
            </a:p>
            <a:p>
              <a:pPr defTabSz="914418"/>
              <a:endParaRPr lang="ru-RU" dirty="0">
                <a:solidFill>
                  <a:schemeClr val="bg1"/>
                </a:solidFill>
                <a:latin typeface="+mj-lt"/>
              </a:endParaRPr>
            </a:p>
            <a:p>
              <a:pPr defTabSz="914418"/>
              <a:r>
                <a:rPr lang="ru-RU" dirty="0">
                  <a:solidFill>
                    <a:schemeClr val="bg1"/>
                  </a:solidFill>
                  <a:latin typeface="+mj-lt"/>
                </a:rPr>
                <a:t>Выписные эпикризы</a:t>
              </a:r>
            </a:p>
            <a:p>
              <a:pPr defTabSz="914418"/>
              <a:endParaRPr lang="ru-RU" dirty="0">
                <a:solidFill>
                  <a:schemeClr val="bg1"/>
                </a:solidFill>
                <a:latin typeface="+mj-lt"/>
              </a:endParaRPr>
            </a:p>
            <a:p>
              <a:pPr defTabSz="914418"/>
              <a:r>
                <a:rPr lang="ru-RU" dirty="0">
                  <a:solidFill>
                    <a:schemeClr val="bg1"/>
                  </a:solidFill>
                  <a:latin typeface="+mj-lt"/>
                </a:rPr>
                <a:t>Направления</a:t>
              </a:r>
            </a:p>
          </p:txBody>
        </p:sp>
      </p:grpSp>
      <p:grpSp>
        <p:nvGrpSpPr>
          <p:cNvPr id="162" name="Группа 161"/>
          <p:cNvGrpSpPr/>
          <p:nvPr/>
        </p:nvGrpSpPr>
        <p:grpSpPr>
          <a:xfrm>
            <a:off x="9548097" y="4049712"/>
            <a:ext cx="2643905" cy="2609466"/>
            <a:chOff x="9006619" y="5503497"/>
            <a:chExt cx="3701467" cy="3653252"/>
          </a:xfrm>
          <a:solidFill>
            <a:srgbClr val="539F7D"/>
          </a:solidFill>
        </p:grpSpPr>
        <p:sp>
          <p:nvSpPr>
            <p:cNvPr id="233" name="Скругленный прямоугольник 232"/>
            <p:cNvSpPr/>
            <p:nvPr/>
          </p:nvSpPr>
          <p:spPr>
            <a:xfrm>
              <a:off x="9666315" y="5503497"/>
              <a:ext cx="2448273" cy="336499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18"/>
              <a:endParaRPr lang="ru-RU" sz="1786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9006619" y="5554650"/>
              <a:ext cx="3701467" cy="560154"/>
            </a:xfrm>
            <a:prstGeom prst="rect">
              <a:avLst/>
            </a:prstGeom>
            <a:solidFill>
              <a:srgbClr val="0A7B9E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418"/>
              <a:r>
                <a:rPr lang="ru-RU" sz="2000" b="1" dirty="0">
                  <a:solidFill>
                    <a:schemeClr val="bg1"/>
                  </a:solidFill>
                  <a:latin typeface="+mj-lt"/>
                </a:rPr>
                <a:t>РЭМД</a:t>
              </a:r>
              <a:endParaRPr lang="ru-RU" sz="1786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9271780" y="6312894"/>
              <a:ext cx="3170613" cy="2843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18"/>
              <a:r>
                <a:rPr lang="ru-RU" dirty="0">
                  <a:solidFill>
                    <a:schemeClr val="bg1"/>
                  </a:solidFill>
                  <a:latin typeface="+mj-lt"/>
                </a:rPr>
                <a:t>Лаб. исследования</a:t>
              </a:r>
            </a:p>
            <a:p>
              <a:pPr defTabSz="914418"/>
              <a:endParaRPr lang="ru-RU" dirty="0">
                <a:solidFill>
                  <a:schemeClr val="bg1"/>
                </a:solidFill>
                <a:latin typeface="+mj-lt"/>
              </a:endParaRPr>
            </a:p>
            <a:p>
              <a:pPr defTabSz="914418"/>
              <a:r>
                <a:rPr lang="ru-RU" dirty="0">
                  <a:solidFill>
                    <a:schemeClr val="bg1"/>
                  </a:solidFill>
                  <a:latin typeface="+mj-lt"/>
                </a:rPr>
                <a:t>Протоколы осмотров</a:t>
              </a:r>
            </a:p>
            <a:p>
              <a:pPr defTabSz="914418"/>
              <a:endParaRPr lang="ru-RU" dirty="0">
                <a:solidFill>
                  <a:schemeClr val="bg1"/>
                </a:solidFill>
                <a:latin typeface="+mj-lt"/>
              </a:endParaRPr>
            </a:p>
            <a:p>
              <a:pPr defTabSz="914418"/>
              <a:r>
                <a:rPr lang="ru-RU" dirty="0">
                  <a:solidFill>
                    <a:schemeClr val="bg1"/>
                  </a:solidFill>
                  <a:latin typeface="+mj-lt"/>
                </a:rPr>
                <a:t>Направления МСЭ</a:t>
              </a:r>
            </a:p>
            <a:p>
              <a:pPr defTabSz="914418"/>
              <a:endParaRPr lang="ru-RU" dirty="0">
                <a:solidFill>
                  <a:schemeClr val="bg1"/>
                </a:solidFill>
                <a:latin typeface="+mj-lt"/>
              </a:endParaRPr>
            </a:p>
            <a:p>
              <a:pPr defTabSz="914418"/>
              <a:r>
                <a:rPr lang="ru-RU" dirty="0" err="1">
                  <a:solidFill>
                    <a:schemeClr val="bg1"/>
                  </a:solidFill>
                  <a:latin typeface="+mj-lt"/>
                </a:rPr>
                <a:t>Инст</a:t>
              </a:r>
              <a:r>
                <a:rPr lang="ru-RU" dirty="0">
                  <a:solidFill>
                    <a:schemeClr val="bg1"/>
                  </a:solidFill>
                  <a:latin typeface="+mj-lt"/>
                </a:rPr>
                <a:t>. исследования</a:t>
              </a: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7130213" y="161238"/>
            <a:ext cx="1841534" cy="3671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r" defTabSz="914418">
              <a:defRPr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  <a:latin typeface="+mj-lt"/>
              </a:rPr>
              <a:t>РС ЕИСЗ АО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10122176" y="100108"/>
            <a:ext cx="154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18"/>
            <a:r>
              <a:rPr lang="ru-RU" sz="2400" b="1" dirty="0">
                <a:solidFill>
                  <a:schemeClr val="bg1"/>
                </a:solidFill>
                <a:latin typeface="+mj-lt"/>
              </a:rPr>
              <a:t>ЕГИСЗ</a:t>
            </a:r>
          </a:p>
        </p:txBody>
      </p:sp>
      <p:pic>
        <p:nvPicPr>
          <p:cNvPr id="118" name="Picture 4" descr="D:\work\!МИНИСТЕРСТВО\!Иконки и лого для МЗ\icons\220-2209114_family-family-icon-grey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372" y="2304775"/>
            <a:ext cx="808411" cy="111720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" name="Группа 106"/>
          <p:cNvGrpSpPr/>
          <p:nvPr/>
        </p:nvGrpSpPr>
        <p:grpSpPr>
          <a:xfrm>
            <a:off x="3549193" y="5181483"/>
            <a:ext cx="1223535" cy="1036186"/>
            <a:chOff x="889434" y="2650929"/>
            <a:chExt cx="1976984" cy="1203540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1454454" y="2731637"/>
              <a:ext cx="1411964" cy="10314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32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МО</a:t>
              </a:r>
            </a:p>
            <a:p>
              <a:pPr lvl="0" algn="ctr"/>
              <a:r>
                <a:rPr lang="ru-RU" sz="1400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уровень</a:t>
              </a: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889434" y="2650929"/>
              <a:ext cx="834931" cy="1203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/>
              <a:r>
                <a:rPr lang="ru-RU" sz="6600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3</a:t>
              </a:r>
            </a:p>
          </p:txBody>
        </p:sp>
      </p:grpSp>
      <p:sp>
        <p:nvSpPr>
          <p:cNvPr id="135" name="Прямоугольник 134"/>
          <p:cNvSpPr/>
          <p:nvPr/>
        </p:nvSpPr>
        <p:spPr>
          <a:xfrm>
            <a:off x="3802844" y="4146149"/>
            <a:ext cx="935519" cy="88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МО</a:t>
            </a:r>
          </a:p>
          <a:p>
            <a:pPr lvl="0" algn="r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пациента</a:t>
            </a:r>
          </a:p>
        </p:txBody>
      </p:sp>
      <p:pic>
        <p:nvPicPr>
          <p:cNvPr id="140" name="Picture 5" descr="D:\work\!МИНИСТЕРСТВО\!Иконки и лого для МЗ\icons\qrcky1kk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378" y="2570687"/>
            <a:ext cx="816466" cy="7914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Прямоугольник 145"/>
          <p:cNvSpPr/>
          <p:nvPr/>
        </p:nvSpPr>
        <p:spPr>
          <a:xfrm>
            <a:off x="3674392" y="1211708"/>
            <a:ext cx="1061069" cy="88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sz="3200" b="1" dirty="0">
                <a:solidFill>
                  <a:srgbClr val="08205C"/>
                </a:solidFill>
                <a:latin typeface="+mj-lt"/>
              </a:rPr>
              <a:t>МО</a:t>
            </a:r>
          </a:p>
          <a:p>
            <a:pPr algn="r"/>
            <a:r>
              <a:rPr lang="ru-RU" sz="1400" dirty="0">
                <a:solidFill>
                  <a:srgbClr val="08205C"/>
                </a:solidFill>
                <a:latin typeface="+mj-lt"/>
              </a:rPr>
              <a:t>стационар</a:t>
            </a:r>
          </a:p>
          <a:p>
            <a:pPr lvl="0" algn="r"/>
            <a:endParaRPr lang="ru-RU" sz="1400" dirty="0">
              <a:solidFill>
                <a:srgbClr val="08205C"/>
              </a:solidFill>
              <a:latin typeface="+mj-lt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3555443" y="261010"/>
            <a:ext cx="1170361" cy="88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sz="3200" b="1" dirty="0">
                <a:solidFill>
                  <a:srgbClr val="08205C"/>
                </a:solidFill>
                <a:latin typeface="+mj-lt"/>
              </a:rPr>
              <a:t>МО</a:t>
            </a:r>
          </a:p>
          <a:p>
            <a:pPr algn="r" defTabSz="914418"/>
            <a:r>
              <a:rPr lang="ru-RU" sz="1400" dirty="0">
                <a:solidFill>
                  <a:srgbClr val="08205C"/>
                </a:solidFill>
                <a:latin typeface="+mj-lt"/>
              </a:rPr>
              <a:t>лаборатория</a:t>
            </a:r>
          </a:p>
          <a:p>
            <a:pPr lvl="0" algn="r"/>
            <a:endParaRPr lang="ru-RU" sz="1400" dirty="0">
              <a:solidFill>
                <a:srgbClr val="08205C"/>
              </a:solidFill>
              <a:latin typeface="+mj-lt"/>
            </a:endParaRPr>
          </a:p>
        </p:txBody>
      </p:sp>
      <p:pic>
        <p:nvPicPr>
          <p:cNvPr id="152" name="Picture 2" descr="D:\work\!МИНИСТЕРСТВО\!Иконки и лого для МЗ\icons\769-7697169_laboratory-clipart-lab-item-cone-laboratorio-png копия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6056" y="379030"/>
            <a:ext cx="613728" cy="505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4" descr="D:\work\!МИНИСТЕРСТВО\!Иконки и лого для МЗ\icons\kisspng-free-clinic-hospital-computer-icons-health-care-crop-5ac5760d5bca14.png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378" y="1181434"/>
            <a:ext cx="631233" cy="6838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2573313" y="4108465"/>
            <a:ext cx="795925" cy="970935"/>
            <a:chOff x="1967479" y="5314325"/>
            <a:chExt cx="795925" cy="970935"/>
          </a:xfrm>
        </p:grpSpPr>
        <p:pic>
          <p:nvPicPr>
            <p:cNvPr id="120" name="Picture 4" descr="D:\work\!МИНИСТЕРСТВО\!Иконки и лого для МЗ\icons\kisspng-free-clinic-hospital-computer-icons-health-care-crop-5ac5760d5bca14.png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479" y="5601422"/>
              <a:ext cx="631233" cy="68383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2" descr="D:\work\!МИНИСТЕРСТВО\!Иконки и лого для МЗ\icons\769-7697169_laboratory-clipart-lab-item-cone-laboratorio-png копия.png"/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413" y="5314325"/>
              <a:ext cx="431991" cy="35577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Прямоугольник 21"/>
          <p:cNvSpPr/>
          <p:nvPr/>
        </p:nvSpPr>
        <p:spPr>
          <a:xfrm>
            <a:off x="2288911" y="156645"/>
            <a:ext cx="2840807" cy="1835804"/>
          </a:xfrm>
          <a:prstGeom prst="rect">
            <a:avLst/>
          </a:prstGeom>
          <a:noFill/>
          <a:ln w="28575">
            <a:solidFill>
              <a:srgbClr val="08205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cxnSp>
        <p:nvCxnSpPr>
          <p:cNvPr id="167" name="Прямая со стрелкой 166"/>
          <p:cNvCxnSpPr>
            <a:cxnSpLocks/>
          </p:cNvCxnSpPr>
          <p:nvPr/>
        </p:nvCxnSpPr>
        <p:spPr>
          <a:xfrm>
            <a:off x="5129719" y="1984136"/>
            <a:ext cx="1661705" cy="0"/>
          </a:xfrm>
          <a:prstGeom prst="straightConnector1">
            <a:avLst/>
          </a:prstGeom>
          <a:ln w="38100">
            <a:solidFill>
              <a:srgbClr val="08205C"/>
            </a:solidFill>
            <a:prstDash val="sysDot"/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9" name="Крест 168"/>
          <p:cNvSpPr/>
          <p:nvPr/>
        </p:nvSpPr>
        <p:spPr>
          <a:xfrm>
            <a:off x="7026991" y="846112"/>
            <a:ext cx="218035" cy="216874"/>
          </a:xfrm>
          <a:prstGeom prst="plus">
            <a:avLst>
              <a:gd name="adj" fmla="val 32280"/>
            </a:avLst>
          </a:prstGeom>
          <a:solidFill>
            <a:srgbClr val="6464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8"/>
            <a:endParaRPr lang="ru-RU" sz="10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70" name="Крест 169"/>
          <p:cNvSpPr/>
          <p:nvPr/>
        </p:nvSpPr>
        <p:spPr>
          <a:xfrm>
            <a:off x="2507390" y="241870"/>
            <a:ext cx="216906" cy="215751"/>
          </a:xfrm>
          <a:prstGeom prst="plus">
            <a:avLst>
              <a:gd name="adj" fmla="val 32280"/>
            </a:avLst>
          </a:prstGeom>
          <a:solidFill>
            <a:srgbClr val="6464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8"/>
            <a:endParaRPr lang="ru-RU" sz="1000">
              <a:solidFill>
                <a:prstClr val="white"/>
              </a:solidFill>
              <a:latin typeface="+mj-lt"/>
            </a:endParaRPr>
          </a:p>
        </p:txBody>
      </p:sp>
      <p:cxnSp>
        <p:nvCxnSpPr>
          <p:cNvPr id="30" name="Прямая соединительная линия 29"/>
          <p:cNvCxnSpPr>
            <a:stCxn id="22" idx="1"/>
            <a:endCxn id="22" idx="3"/>
          </p:cNvCxnSpPr>
          <p:nvPr/>
        </p:nvCxnSpPr>
        <p:spPr>
          <a:xfrm>
            <a:off x="2288911" y="1074547"/>
            <a:ext cx="2840807" cy="0"/>
          </a:xfrm>
          <a:prstGeom prst="line">
            <a:avLst/>
          </a:prstGeom>
          <a:ln w="28575">
            <a:solidFill>
              <a:srgbClr val="08205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>
            <a:cxnSpLocks/>
            <a:stCxn id="22" idx="3"/>
          </p:cNvCxnSpPr>
          <p:nvPr/>
        </p:nvCxnSpPr>
        <p:spPr>
          <a:xfrm>
            <a:off x="5129718" y="1074547"/>
            <a:ext cx="1677293" cy="0"/>
          </a:xfrm>
          <a:prstGeom prst="straightConnector1">
            <a:avLst/>
          </a:prstGeom>
          <a:ln w="38100">
            <a:solidFill>
              <a:srgbClr val="08205C"/>
            </a:solidFill>
            <a:prstDash val="sysDot"/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2" name="Прямоугольник 171"/>
          <p:cNvSpPr/>
          <p:nvPr/>
        </p:nvSpPr>
        <p:spPr>
          <a:xfrm>
            <a:off x="2281968" y="2092028"/>
            <a:ext cx="2849415" cy="183580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cxnSp>
        <p:nvCxnSpPr>
          <p:cNvPr id="173" name="Соединительная линия уступом 172"/>
          <p:cNvCxnSpPr>
            <a:cxnSpLocks/>
          </p:cNvCxnSpPr>
          <p:nvPr/>
        </p:nvCxnSpPr>
        <p:spPr>
          <a:xfrm flipV="1">
            <a:off x="5166857" y="2193485"/>
            <a:ext cx="1627158" cy="1043639"/>
          </a:xfrm>
          <a:prstGeom prst="bentConnector3">
            <a:avLst>
              <a:gd name="adj1" fmla="val 13445"/>
            </a:avLst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77" name="Группа 176"/>
          <p:cNvGrpSpPr/>
          <p:nvPr/>
        </p:nvGrpSpPr>
        <p:grpSpPr>
          <a:xfrm>
            <a:off x="2563829" y="5378624"/>
            <a:ext cx="795925" cy="970935"/>
            <a:chOff x="1967479" y="5314325"/>
            <a:chExt cx="795925" cy="970935"/>
          </a:xfrm>
        </p:grpSpPr>
        <p:pic>
          <p:nvPicPr>
            <p:cNvPr id="178" name="Picture 4" descr="D:\work\!МИНИСТЕРСТВО\!Иконки и лого для МЗ\icons\kisspng-free-clinic-hospital-computer-icons-health-care-crop-5ac5760d5bca14.png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479" y="5601422"/>
              <a:ext cx="631233" cy="68383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9" name="Picture 2" descr="D:\work\!МИНИСТЕРСТВО\!Иконки и лого для МЗ\icons\769-7697169_laboratory-clipart-lab-item-cone-laboratorio-png копия.png"/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413" y="5314325"/>
              <a:ext cx="431991" cy="35577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0" name="Прямоугольник 179"/>
          <p:cNvSpPr/>
          <p:nvPr/>
        </p:nvSpPr>
        <p:spPr>
          <a:xfrm>
            <a:off x="2273709" y="4030274"/>
            <a:ext cx="2849415" cy="116762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2280303" y="5296221"/>
            <a:ext cx="2849415" cy="115705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cxnSp>
        <p:nvCxnSpPr>
          <p:cNvPr id="184" name="Соединительная линия уступом 183"/>
          <p:cNvCxnSpPr>
            <a:cxnSpLocks/>
          </p:cNvCxnSpPr>
          <p:nvPr/>
        </p:nvCxnSpPr>
        <p:spPr>
          <a:xfrm rot="5400000" flipH="1" flipV="1">
            <a:off x="4819420" y="3210195"/>
            <a:ext cx="2783458" cy="1191956"/>
          </a:xfrm>
          <a:prstGeom prst="bentConnector3">
            <a:avLst>
              <a:gd name="adj1" fmla="val 100173"/>
            </a:avLst>
          </a:prstGeom>
          <a:ln w="38100">
            <a:solidFill>
              <a:schemeClr val="bg2">
                <a:lumMod val="50000"/>
              </a:schemeClr>
            </a:solidFill>
            <a:prstDash val="sysDot"/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4" name="Прямая со стрелкой 193"/>
          <p:cNvCxnSpPr/>
          <p:nvPr/>
        </p:nvCxnSpPr>
        <p:spPr>
          <a:xfrm flipV="1">
            <a:off x="5119109" y="6430346"/>
            <a:ext cx="1644995" cy="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5" name="Соединительная линия уступом 194"/>
          <p:cNvCxnSpPr>
            <a:cxnSpLocks/>
          </p:cNvCxnSpPr>
          <p:nvPr/>
        </p:nvCxnSpPr>
        <p:spPr>
          <a:xfrm rot="5400000" flipH="1" flipV="1">
            <a:off x="5493038" y="5165065"/>
            <a:ext cx="2081902" cy="477902"/>
          </a:xfrm>
          <a:prstGeom prst="bentConnector3">
            <a:avLst>
              <a:gd name="adj1" fmla="val 99892"/>
            </a:avLst>
          </a:prstGeom>
          <a:ln w="38100">
            <a:solidFill>
              <a:schemeClr val="accent2">
                <a:lumMod val="75000"/>
              </a:schemeClr>
            </a:solidFill>
            <a:prstDash val="sysDot"/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9" name="Соединительная линия уступом 198"/>
          <p:cNvCxnSpPr>
            <a:cxnSpLocks/>
          </p:cNvCxnSpPr>
          <p:nvPr/>
        </p:nvCxnSpPr>
        <p:spPr>
          <a:xfrm rot="5400000" flipH="1" flipV="1">
            <a:off x="5665305" y="3260692"/>
            <a:ext cx="1766486" cy="490397"/>
          </a:xfrm>
          <a:prstGeom prst="bentConnector3">
            <a:avLst>
              <a:gd name="adj1" fmla="val 100224"/>
            </a:avLst>
          </a:prstGeom>
          <a:ln w="38100">
            <a:solidFill>
              <a:schemeClr val="accent2">
                <a:lumMod val="75000"/>
              </a:schemeClr>
            </a:solidFill>
            <a:prstDash val="sysDot"/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1" name="Прямая со стрелкой 200"/>
          <p:cNvCxnSpPr/>
          <p:nvPr/>
        </p:nvCxnSpPr>
        <p:spPr>
          <a:xfrm>
            <a:off x="5619198" y="4008962"/>
            <a:ext cx="1171044" cy="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ot"/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6" name="Прямая со стрелкой 215"/>
          <p:cNvCxnSpPr/>
          <p:nvPr/>
        </p:nvCxnSpPr>
        <p:spPr>
          <a:xfrm flipV="1">
            <a:off x="6992789" y="2462149"/>
            <a:ext cx="0" cy="412614"/>
          </a:xfrm>
          <a:prstGeom prst="straightConnector1">
            <a:avLst/>
          </a:prstGeom>
          <a:ln w="38100">
            <a:solidFill>
              <a:srgbClr val="08205C"/>
            </a:solidFill>
            <a:prstDash val="sysDot"/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3" name="Прямая со стрелкой 222"/>
          <p:cNvCxnSpPr/>
          <p:nvPr/>
        </p:nvCxnSpPr>
        <p:spPr>
          <a:xfrm flipH="1">
            <a:off x="6958616" y="5474315"/>
            <a:ext cx="7539" cy="434557"/>
          </a:xfrm>
          <a:prstGeom prst="straightConnector1">
            <a:avLst/>
          </a:prstGeom>
          <a:ln w="38100">
            <a:solidFill>
              <a:srgbClr val="08205C"/>
            </a:solidFill>
            <a:prstDash val="sysDot"/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28" name="Picture 3" descr="D:\work\!МИНИСТЕРСТВО\!Иконки и лого для МЗ\icons\kisspng-computer-icons-google-docs-document-5af5621b21a4f1.png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8809" y="2862138"/>
            <a:ext cx="519568" cy="3251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229" name="Picture 3" descr="D:\work\!МИНИСТЕРСТВО\!Иконки и лого для МЗ\icons\kisspng-computer-icons-google-docs-document-5af5621b21a4f1.png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41" y="3643889"/>
            <a:ext cx="519568" cy="3251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230" name="Picture 3" descr="D:\work\!МИНИСТЕРСТВО\!Иконки и лого для МЗ\icons\kisspng-computer-icons-google-docs-document-5af5621b21a4f1.png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41" y="4827941"/>
            <a:ext cx="519568" cy="3251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cxnSp>
        <p:nvCxnSpPr>
          <p:cNvPr id="243" name="Прямая со стрелкой 242"/>
          <p:cNvCxnSpPr/>
          <p:nvPr/>
        </p:nvCxnSpPr>
        <p:spPr>
          <a:xfrm flipV="1">
            <a:off x="1802167" y="3053935"/>
            <a:ext cx="469604" cy="8859"/>
          </a:xfrm>
          <a:prstGeom prst="straightConnector1">
            <a:avLst/>
          </a:prstGeom>
          <a:ln w="38100">
            <a:solidFill>
              <a:srgbClr val="8ABAE2"/>
            </a:solidFill>
            <a:prstDash val="sysDot"/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9" name="Прямая со стрелкой 248"/>
          <p:cNvCxnSpPr/>
          <p:nvPr/>
        </p:nvCxnSpPr>
        <p:spPr>
          <a:xfrm>
            <a:off x="5615171" y="3228246"/>
            <a:ext cx="1171044" cy="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ot"/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535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7520" y="1322774"/>
            <a:ext cx="2848922" cy="1163492"/>
          </a:xfrm>
          <a:prstGeom prst="rect">
            <a:avLst/>
          </a:prstGeom>
          <a:solidFill>
            <a:srgbClr val="082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357">
              <a:defRPr/>
            </a:pPr>
            <a:r>
              <a:rPr lang="ru-RU" sz="3200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МИС МО</a:t>
            </a:r>
          </a:p>
          <a:p>
            <a:pPr lvl="0" defTabSz="914357">
              <a:defRPr/>
            </a:pPr>
            <a:r>
              <a:rPr lang="ru-RU" sz="3200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Врач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566"/>
            <a:ext cx="12192000" cy="6108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8205C"/>
                </a:solidFill>
                <a:cs typeface="Times New Roman" pitchFamily="18" charset="0"/>
              </a:rPr>
              <a:t>СХЕМА ИНФОРМАЦИОННОГО ОБМЕНА ДАННЫМИ ЧЕРЕЗ СЕРВИС ОДЛИ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8385" y="786680"/>
            <a:ext cx="2449699" cy="52321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МО-контрагент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33306" y="796163"/>
            <a:ext cx="1664228" cy="52321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МО-ЦКДЛ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36087" y="5754722"/>
            <a:ext cx="2507568" cy="982440"/>
          </a:xfrm>
          <a:prstGeom prst="roundRect">
            <a:avLst>
              <a:gd name="adj" fmla="val 0"/>
            </a:avLst>
          </a:prstGeom>
          <a:solidFill>
            <a:srgbClr val="56C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914357"/>
            <a:r>
              <a:rPr lang="ru-RU" sz="3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ИЭМК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92" t="8881" r="18388" b="6904"/>
          <a:stretch/>
        </p:blipFill>
        <p:spPr bwMode="auto">
          <a:xfrm>
            <a:off x="8604347" y="5150960"/>
            <a:ext cx="1693750" cy="170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89" t="6191" b="3693"/>
          <a:stretch/>
        </p:blipFill>
        <p:spPr bwMode="auto">
          <a:xfrm>
            <a:off x="10324726" y="5150960"/>
            <a:ext cx="1624390" cy="16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8726750" y="3002396"/>
            <a:ext cx="3098306" cy="2066137"/>
          </a:xfrm>
          <a:prstGeom prst="roundRect">
            <a:avLst>
              <a:gd name="adj" fmla="val 0"/>
            </a:avLst>
          </a:prstGeom>
          <a:solidFill>
            <a:srgbClr val="56C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НИЦ МБУ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73239" y="4919059"/>
            <a:ext cx="7559319" cy="764639"/>
          </a:xfrm>
          <a:prstGeom prst="rect">
            <a:avLst/>
          </a:prstGeom>
          <a:solidFill>
            <a:srgbClr val="082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57">
              <a:defRPr/>
            </a:pPr>
            <a:r>
              <a:rPr lang="ru-RU" sz="32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СЕРВИС ОДЛИ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773782" y="1317998"/>
            <a:ext cx="5051274" cy="16019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357">
              <a:defRPr/>
            </a:pPr>
            <a:r>
              <a:rPr lang="ru-RU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ЛИС МО</a:t>
            </a:r>
          </a:p>
          <a:p>
            <a:pPr lvl="0" algn="r" defTabSz="914357">
              <a:defRPr/>
            </a:pPr>
            <a:r>
              <a:rPr lang="ru-RU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Централизованная лаборатория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63803" y="3002398"/>
            <a:ext cx="2774192" cy="13845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357">
              <a:defRPr/>
            </a:pPr>
            <a:r>
              <a:rPr lang="ru-RU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ЛИС МО</a:t>
            </a:r>
          </a:p>
          <a:p>
            <a:pPr lvl="0" defTabSz="914357">
              <a:defRPr/>
            </a:pPr>
            <a:r>
              <a:rPr lang="ru-RU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Процедурный кабинет</a:t>
            </a:r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502012" y="2389491"/>
            <a:ext cx="432747" cy="698964"/>
          </a:xfrm>
          <a:prstGeom prst="rightArrow">
            <a:avLst>
              <a:gd name="adj1" fmla="val 44486"/>
              <a:gd name="adj2" fmla="val 77565"/>
            </a:avLst>
          </a:prstGeom>
          <a:solidFill>
            <a:srgbClr val="08205C"/>
          </a:solidFill>
          <a:ln w="25400" cap="flat" cmpd="sng" algn="ctr">
            <a:noFill/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488160" y="4324511"/>
            <a:ext cx="478220" cy="698964"/>
          </a:xfrm>
          <a:prstGeom prst="rightArrow">
            <a:avLst>
              <a:gd name="adj1" fmla="val 44486"/>
              <a:gd name="adj2" fmla="val 77565"/>
            </a:avLst>
          </a:prstGeom>
          <a:solidFill>
            <a:srgbClr val="08205C"/>
          </a:solidFill>
          <a:ln w="25400" cap="flat" cmpd="sng" algn="ctr">
            <a:noFill/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16200000">
            <a:off x="6012271" y="3589051"/>
            <a:ext cx="1872270" cy="698964"/>
          </a:xfrm>
          <a:prstGeom prst="rightArrow">
            <a:avLst>
              <a:gd name="adj1" fmla="val 44486"/>
              <a:gd name="adj2" fmla="val 65516"/>
            </a:avLst>
          </a:prstGeom>
          <a:solidFill>
            <a:srgbClr val="08205C"/>
          </a:solidFill>
          <a:ln w="25400" cap="flat" cmpd="sng" algn="ctr">
            <a:noFill/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16200000">
            <a:off x="1718509" y="2389490"/>
            <a:ext cx="432747" cy="698964"/>
          </a:xfrm>
          <a:prstGeom prst="rightArrow">
            <a:avLst>
              <a:gd name="adj1" fmla="val 44486"/>
              <a:gd name="adj2" fmla="val 77565"/>
            </a:avLst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 rot="16200000">
            <a:off x="2082734" y="3349151"/>
            <a:ext cx="2352071" cy="698964"/>
          </a:xfrm>
          <a:prstGeom prst="rightArrow">
            <a:avLst>
              <a:gd name="adj1" fmla="val 44486"/>
              <a:gd name="adj2" fmla="val 55188"/>
            </a:avLst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5400000">
            <a:off x="6721546" y="3589051"/>
            <a:ext cx="1872270" cy="698964"/>
          </a:xfrm>
          <a:prstGeom prst="rightArrow">
            <a:avLst>
              <a:gd name="adj1" fmla="val 44486"/>
              <a:gd name="adj2" fmla="val 55188"/>
            </a:avLst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7886871" y="4727781"/>
            <a:ext cx="538039" cy="698964"/>
          </a:xfrm>
          <a:prstGeom prst="rightArrow">
            <a:avLst>
              <a:gd name="adj1" fmla="val 44486"/>
              <a:gd name="adj2" fmla="val 76678"/>
            </a:avLst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984183" y="5868755"/>
            <a:ext cx="2697476" cy="698964"/>
          </a:xfrm>
          <a:prstGeom prst="rightArrow">
            <a:avLst>
              <a:gd name="adj1" fmla="val 44486"/>
              <a:gd name="adj2" fmla="val 61828"/>
            </a:avLst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6333588" y="5868755"/>
            <a:ext cx="2091322" cy="698964"/>
          </a:xfrm>
          <a:prstGeom prst="rightArrow">
            <a:avLst>
              <a:gd name="adj1" fmla="val 44486"/>
              <a:gd name="adj2" fmla="val 61828"/>
            </a:avLst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1743" y="719091"/>
            <a:ext cx="2814699" cy="1732481"/>
          </a:xfrm>
          <a:prstGeom prst="rect">
            <a:avLst/>
          </a:prstGeom>
          <a:noFill/>
          <a:ln w="57150">
            <a:solidFill>
              <a:srgbClr val="08205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00362" y="719090"/>
            <a:ext cx="5024694" cy="2139233"/>
          </a:xfrm>
          <a:prstGeom prst="rect">
            <a:avLst/>
          </a:prstGeom>
          <a:noFill/>
          <a:ln w="57150">
            <a:solidFill>
              <a:srgbClr val="187A9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24" name="Picture 5" descr="D:\work\!МИНИСТЕРСТВО\!Иконки и лого для МЗ\icons\значок-цик-а-стикера-контура-88072464 копия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94"/>
          <a:stretch/>
        </p:blipFill>
        <p:spPr bwMode="auto">
          <a:xfrm>
            <a:off x="3797777" y="622340"/>
            <a:ext cx="2686837" cy="26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D:\work\!МИНИСТЕРСТВО\!Иконки и лого для МЗ\icons\значок-цик-а-стикера-контура-88072464 копия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1487" y="1135504"/>
            <a:ext cx="1736921" cy="181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295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Стрелка вправо 56"/>
          <p:cNvSpPr/>
          <p:nvPr/>
        </p:nvSpPr>
        <p:spPr>
          <a:xfrm>
            <a:off x="-12658" y="578964"/>
            <a:ext cx="12206706" cy="4343221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>
              <a:lumMod val="8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8205C"/>
              </a:solidFill>
              <a:latin typeface="+mj-lt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2166625" y="749754"/>
            <a:ext cx="1215714" cy="4093006"/>
          </a:xfrm>
          <a:prstGeom prst="downArrow">
            <a:avLst>
              <a:gd name="adj1" fmla="val 100000"/>
              <a:gd name="adj2" fmla="val 528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58" name="Стрелка вниз 57"/>
          <p:cNvSpPr/>
          <p:nvPr/>
        </p:nvSpPr>
        <p:spPr>
          <a:xfrm>
            <a:off x="5960854" y="761994"/>
            <a:ext cx="3926392" cy="4080766"/>
          </a:xfrm>
          <a:prstGeom prst="downArrow">
            <a:avLst>
              <a:gd name="adj1" fmla="val 100000"/>
              <a:gd name="adj2" fmla="val 164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0" y="4922185"/>
            <a:ext cx="5960853" cy="1923000"/>
          </a:xfrm>
          <a:prstGeom prst="rightArrow">
            <a:avLst>
              <a:gd name="adj1" fmla="val 100000"/>
              <a:gd name="adj2" fmla="val 166634"/>
            </a:avLst>
          </a:prstGeom>
          <a:solidFill>
            <a:srgbClr val="08205C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8205C"/>
              </a:solidFill>
              <a:latin typeface="+mj-lt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2048" y="5574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08205C"/>
                </a:solidFill>
                <a:effectLst/>
                <a:uLnTx/>
                <a:uFillTx/>
                <a:ea typeface="Lato Bold" panose="020F0502020204030203" pitchFamily="34" charset="0"/>
                <a:cs typeface="Lato Bold" panose="020F0502020204030203" pitchFamily="34" charset="0"/>
              </a:defRPr>
            </a:lvl1pPr>
          </a:lstStyle>
          <a:p>
            <a:r>
              <a:rPr lang="ru-RU" dirty="0">
                <a:latin typeface="+mj-lt"/>
              </a:rPr>
              <a:t>УПРАВЛЕНИЕ ЛЬГОТНЫМ ЛЕКАРТСВЕННЫМ ОБЕСПЕЧЕНИЕМ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62148" y="5187861"/>
            <a:ext cx="2560809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Приказ МЗ РФ № 4н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157738" y="2334113"/>
            <a:ext cx="1236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187A9C"/>
                </a:solidFill>
                <a:latin typeface="+mj-lt"/>
              </a:rPr>
              <a:t>Реализовано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960199" y="2326546"/>
            <a:ext cx="392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187A9C"/>
                </a:solidFill>
                <a:latin typeface="+mj-lt"/>
              </a:rPr>
              <a:t>Реализовано по программе ССЗ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562148" y="6244452"/>
            <a:ext cx="1710978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ЭЦП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49175" y="5706082"/>
            <a:ext cx="3887174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Электронный документооборот</a:t>
            </a:r>
          </a:p>
          <a:p>
            <a:endParaRPr lang="ru-RU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8048" y="5503633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8205C"/>
                </a:solidFill>
                <a:latin typeface="+mj-lt"/>
                <a:cs typeface="Times New Roman" pitchFamily="18" charset="0"/>
              </a:rPr>
              <a:t>Статус юридически – значимого медицинского документа в электронном виде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60200" y="783940"/>
            <a:ext cx="3961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На стадии реализации в остальных АО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596" b="98459" l="1983" r="94711">
                        <a14:foregroundMark x1="70909" y1="12500" x2="61653" y2="24658"/>
                        <a14:foregroundMark x1="83967" y1="26712" x2="70413" y2="39897"/>
                        <a14:foregroundMark x1="72231" y1="15411" x2="61157" y2="28253"/>
                        <a14:foregroundMark x1="80661" y1="23630" x2="65620" y2="38527"/>
                        <a14:foregroundMark x1="56860" y1="27055" x2="60496" y2="19178"/>
                        <a14:foregroundMark x1="47769" y1="75000" x2="66116" y2="55479"/>
                        <a14:foregroundMark x1="31570" y1="75342" x2="53719" y2="50856"/>
                        <a14:foregroundMark x1="27107" y1="71404" x2="49091" y2="46918"/>
                        <a14:foregroundMark x1="21157" y1="70377" x2="26446" y2="61644"/>
                        <a14:foregroundMark x1="72727" y1="41781" x2="84793" y2="31507"/>
                        <a14:foregroundMark x1="68264" y1="52740" x2="61983" y2="4554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96514">
            <a:off x="337025" y="5915703"/>
            <a:ext cx="1069262" cy="10321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59091" y1="7767" x2="87500" y2="7767"/>
                        <a14:foregroundMark x1="93182" y1="75728" x2="92045" y2="16505"/>
                        <a14:foregroundMark x1="6818" y1="85437" x2="4545" y2="55340"/>
                        <a14:foregroundMark x1="18182" y1="96117" x2="82955" y2="94175"/>
                        <a14:backgroundMark x1="7955" y1="17476" x2="18182" y2="8738"/>
                        <a14:backgroundMark x1="35227" y1="69903" x2="57955" y2="33010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r="4414" b="2208"/>
          <a:stretch/>
        </p:blipFill>
        <p:spPr>
          <a:xfrm>
            <a:off x="374139" y="5102951"/>
            <a:ext cx="698450" cy="9355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75" b="99302" l="0" r="97978">
                        <a14:foregroundMark x1="46507" y1="12565" x2="51471" y2="26178"/>
                        <a14:foregroundMark x1="42831" y1="45201" x2="48713" y2="58813"/>
                        <a14:foregroundMark x1="28860" y1="94066" x2="59375" y2="956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24494">
            <a:off x="925624" y="5482178"/>
            <a:ext cx="466061" cy="490907"/>
          </a:xfrm>
          <a:prstGeom prst="rect">
            <a:avLst/>
          </a:prstGeom>
        </p:spPr>
      </p:pic>
      <p:sp>
        <p:nvSpPr>
          <p:cNvPr id="91" name="Овал 90"/>
          <p:cNvSpPr/>
          <p:nvPr/>
        </p:nvSpPr>
        <p:spPr>
          <a:xfrm>
            <a:off x="1386499" y="1267975"/>
            <a:ext cx="2952588" cy="2128558"/>
          </a:xfrm>
          <a:prstGeom prst="ellipse">
            <a:avLst/>
          </a:prstGeom>
          <a:noFill/>
          <a:ln w="38100" cap="flat">
            <a:solidFill>
              <a:srgbClr val="187A9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grpSp>
        <p:nvGrpSpPr>
          <p:cNvPr id="35" name="Группа 34"/>
          <p:cNvGrpSpPr/>
          <p:nvPr/>
        </p:nvGrpSpPr>
        <p:grpSpPr>
          <a:xfrm rot="492990">
            <a:off x="2658604" y="3084999"/>
            <a:ext cx="573609" cy="561805"/>
            <a:chOff x="3190335" y="3092526"/>
            <a:chExt cx="1028224" cy="1007065"/>
          </a:xfrm>
        </p:grpSpPr>
        <p:sp>
          <p:nvSpPr>
            <p:cNvPr id="93" name="Стрелка вправо 92"/>
            <p:cNvSpPr/>
            <p:nvPr/>
          </p:nvSpPr>
          <p:spPr>
            <a:xfrm rot="20679887" flipH="1">
              <a:off x="3190335" y="3092526"/>
              <a:ext cx="1028224" cy="1007065"/>
            </a:xfrm>
            <a:prstGeom prst="rightArrow">
              <a:avLst>
                <a:gd name="adj1" fmla="val 23527"/>
                <a:gd name="adj2" fmla="val 100879"/>
              </a:avLst>
            </a:prstGeom>
            <a:solidFill>
              <a:srgbClr val="187A9C"/>
            </a:solidFill>
            <a:ln w="25400" cap="flat" cmpd="sng" algn="ctr">
              <a:noFill/>
              <a:prstDash val="solid"/>
            </a:ln>
            <a:effectLst/>
          </p:spPr>
          <p:txBody>
            <a:bodyPr lIns="64291" tIns="32146" rIns="64291" bIns="32146" rtlCol="0" anchor="ctr"/>
            <a:lstStyle/>
            <a:p>
              <a:pPr algn="ctr">
                <a:defRPr/>
              </a:pPr>
              <a:endParaRPr lang="ru-RU" sz="1400" b="1" kern="0">
                <a:solidFill>
                  <a:srgbClr val="187A9C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935" b="96262" l="6000" r="96667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107010" flipH="1">
              <a:off x="3561716" y="3335566"/>
              <a:ext cx="646900" cy="389310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-250732" y="1673370"/>
            <a:ext cx="2428233" cy="2184636"/>
            <a:chOff x="-77794" y="1139852"/>
            <a:chExt cx="2428233" cy="2184636"/>
          </a:xfrm>
        </p:grpSpPr>
        <p:pic>
          <p:nvPicPr>
            <p:cNvPr id="59" name="Picture 17" descr="D:\work\!МИНИСТЕРСТВО\пмо\homepage_boxes_1 бел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163" y="1139852"/>
              <a:ext cx="1237956" cy="1237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-77794" y="2739713"/>
              <a:ext cx="24282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19DBA"/>
                  </a:solidFill>
                  <a:latin typeface="+mj-lt"/>
                  <a:cs typeface="Times New Roman" pitchFamily="18" charset="0"/>
                </a:rPr>
                <a:t>Медицинская организация</a:t>
              </a:r>
            </a:p>
          </p:txBody>
        </p:sp>
      </p:grpSp>
      <p:grpSp>
        <p:nvGrpSpPr>
          <p:cNvPr id="96" name="Группа 95"/>
          <p:cNvGrpSpPr/>
          <p:nvPr/>
        </p:nvGrpSpPr>
        <p:grpSpPr>
          <a:xfrm rot="11293382">
            <a:off x="2374612" y="1037264"/>
            <a:ext cx="573609" cy="561805"/>
            <a:chOff x="3190335" y="3092526"/>
            <a:chExt cx="1028224" cy="1007065"/>
          </a:xfrm>
        </p:grpSpPr>
        <p:sp>
          <p:nvSpPr>
            <p:cNvPr id="97" name="Стрелка вправо 96"/>
            <p:cNvSpPr/>
            <p:nvPr/>
          </p:nvSpPr>
          <p:spPr>
            <a:xfrm rot="20679887" flipH="1">
              <a:off x="3190335" y="3092526"/>
              <a:ext cx="1028224" cy="1007065"/>
            </a:xfrm>
            <a:prstGeom prst="rightArrow">
              <a:avLst>
                <a:gd name="adj1" fmla="val 23527"/>
                <a:gd name="adj2" fmla="val 100879"/>
              </a:avLst>
            </a:prstGeom>
            <a:solidFill>
              <a:srgbClr val="187A9C"/>
            </a:solidFill>
            <a:ln w="25400" cap="flat" cmpd="sng" algn="ctr">
              <a:noFill/>
              <a:prstDash val="solid"/>
            </a:ln>
            <a:effectLst/>
          </p:spPr>
          <p:txBody>
            <a:bodyPr lIns="64291" tIns="32146" rIns="64291" bIns="32146" rtlCol="0" anchor="ctr"/>
            <a:lstStyle/>
            <a:p>
              <a:pPr algn="ctr">
                <a:defRPr/>
              </a:pPr>
              <a:endParaRPr lang="ru-RU" sz="1400" b="1" kern="0">
                <a:solidFill>
                  <a:srgbClr val="187A9C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935" b="96262" l="6000" r="96667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306618" flipH="1">
              <a:off x="3523410" y="3396791"/>
              <a:ext cx="646900" cy="389311"/>
            </a:xfrm>
            <a:prstGeom prst="rect">
              <a:avLst/>
            </a:prstGeom>
          </p:spPr>
        </p:pic>
      </p:grpSp>
      <p:sp>
        <p:nvSpPr>
          <p:cNvPr id="99" name="Овал 98"/>
          <p:cNvSpPr/>
          <p:nvPr/>
        </p:nvSpPr>
        <p:spPr>
          <a:xfrm>
            <a:off x="5053381" y="1173024"/>
            <a:ext cx="5885933" cy="2630007"/>
          </a:xfrm>
          <a:prstGeom prst="ellipse">
            <a:avLst/>
          </a:prstGeom>
          <a:noFill/>
          <a:ln w="38100" cap="flat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grpSp>
        <p:nvGrpSpPr>
          <p:cNvPr id="100" name="Группа 99"/>
          <p:cNvGrpSpPr/>
          <p:nvPr/>
        </p:nvGrpSpPr>
        <p:grpSpPr>
          <a:xfrm rot="370938">
            <a:off x="8765434" y="2917275"/>
            <a:ext cx="573609" cy="561805"/>
            <a:chOff x="3190335" y="3092526"/>
            <a:chExt cx="1028224" cy="1007065"/>
          </a:xfrm>
        </p:grpSpPr>
        <p:sp>
          <p:nvSpPr>
            <p:cNvPr id="101" name="Стрелка вправо 100"/>
            <p:cNvSpPr/>
            <p:nvPr/>
          </p:nvSpPr>
          <p:spPr>
            <a:xfrm rot="20679887" flipH="1">
              <a:off x="3190335" y="3092526"/>
              <a:ext cx="1028224" cy="1007065"/>
            </a:xfrm>
            <a:prstGeom prst="rightArrow">
              <a:avLst>
                <a:gd name="adj1" fmla="val 23527"/>
                <a:gd name="adj2" fmla="val 100879"/>
              </a:avLst>
            </a:prstGeom>
            <a:solidFill>
              <a:srgbClr val="187A9C"/>
            </a:solidFill>
            <a:ln w="25400" cap="flat" cmpd="sng" algn="ctr">
              <a:noFill/>
              <a:prstDash val="solid"/>
            </a:ln>
            <a:effectLst/>
          </p:spPr>
          <p:txBody>
            <a:bodyPr lIns="64291" tIns="32146" rIns="64291" bIns="32146" rtlCol="0" anchor="ctr"/>
            <a:lstStyle/>
            <a:p>
              <a:pPr algn="ctr">
                <a:defRPr/>
              </a:pPr>
              <a:endParaRPr lang="ru-RU" sz="1400" b="1" kern="0">
                <a:solidFill>
                  <a:srgbClr val="187A9C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935" b="96262" l="6000" r="96667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229062" flipH="1">
              <a:off x="3561716" y="3335564"/>
              <a:ext cx="646900" cy="389310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 rot="12569642">
            <a:off x="6750770" y="3379718"/>
            <a:ext cx="573609" cy="604600"/>
            <a:chOff x="3190335" y="3092526"/>
            <a:chExt cx="1028224" cy="1007065"/>
          </a:xfrm>
          <a:solidFill>
            <a:schemeClr val="accent6">
              <a:lumMod val="75000"/>
            </a:schemeClr>
          </a:solidFill>
        </p:grpSpPr>
        <p:sp>
          <p:nvSpPr>
            <p:cNvPr id="104" name="Стрелка вправо 103"/>
            <p:cNvSpPr/>
            <p:nvPr/>
          </p:nvSpPr>
          <p:spPr>
            <a:xfrm rot="20679887" flipH="1">
              <a:off x="3190335" y="3092526"/>
              <a:ext cx="1028224" cy="1007065"/>
            </a:xfrm>
            <a:prstGeom prst="rightArrow">
              <a:avLst>
                <a:gd name="adj1" fmla="val 23527"/>
                <a:gd name="adj2" fmla="val 100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64291" tIns="32146" rIns="64291" bIns="32146" rtlCol="0" anchor="ctr"/>
            <a:lstStyle/>
            <a:p>
              <a:pPr algn="ctr">
                <a:defRPr/>
              </a:pPr>
              <a:endParaRPr lang="ru-RU" sz="1400" b="1" kern="0">
                <a:solidFill>
                  <a:srgbClr val="187A9C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13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935" b="96262" l="6000" r="96667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9444739" flipH="1">
              <a:off x="3572065" y="3348382"/>
              <a:ext cx="590746" cy="355518"/>
            </a:xfrm>
            <a:prstGeom prst="rect">
              <a:avLst/>
            </a:prstGeom>
            <a:grpFill/>
          </p:spPr>
        </p:pic>
      </p:grpSp>
      <p:sp>
        <p:nvSpPr>
          <p:cNvPr id="106" name="Овал 105"/>
          <p:cNvSpPr/>
          <p:nvPr/>
        </p:nvSpPr>
        <p:spPr>
          <a:xfrm flipH="1">
            <a:off x="5034760" y="1714660"/>
            <a:ext cx="5812963" cy="1563032"/>
          </a:xfrm>
          <a:prstGeom prst="ellipse">
            <a:avLst/>
          </a:prstGeom>
          <a:noFill/>
          <a:ln w="38100" cap="flat">
            <a:solidFill>
              <a:srgbClr val="187A9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grpSp>
        <p:nvGrpSpPr>
          <p:cNvPr id="107" name="Группа 106"/>
          <p:cNvGrpSpPr/>
          <p:nvPr/>
        </p:nvGrpSpPr>
        <p:grpSpPr>
          <a:xfrm rot="11129469">
            <a:off x="6767713" y="1507165"/>
            <a:ext cx="573609" cy="561805"/>
            <a:chOff x="3190335" y="3092526"/>
            <a:chExt cx="1028224" cy="1007065"/>
          </a:xfrm>
        </p:grpSpPr>
        <p:sp>
          <p:nvSpPr>
            <p:cNvPr id="108" name="Стрелка вправо 107"/>
            <p:cNvSpPr/>
            <p:nvPr/>
          </p:nvSpPr>
          <p:spPr>
            <a:xfrm rot="20679887" flipH="1">
              <a:off x="3190335" y="3092526"/>
              <a:ext cx="1028224" cy="1007065"/>
            </a:xfrm>
            <a:prstGeom prst="rightArrow">
              <a:avLst>
                <a:gd name="adj1" fmla="val 23527"/>
                <a:gd name="adj2" fmla="val 100879"/>
              </a:avLst>
            </a:prstGeom>
            <a:solidFill>
              <a:srgbClr val="187A9C"/>
            </a:solidFill>
            <a:ln w="25400" cap="flat" cmpd="sng" algn="ctr">
              <a:noFill/>
              <a:prstDash val="solid"/>
            </a:ln>
            <a:effectLst/>
          </p:spPr>
          <p:txBody>
            <a:bodyPr lIns="64291" tIns="32146" rIns="64291" bIns="32146" rtlCol="0" anchor="ctr"/>
            <a:lstStyle/>
            <a:p>
              <a:pPr algn="ctr">
                <a:defRPr/>
              </a:pPr>
              <a:endParaRPr lang="ru-RU" sz="1400" b="1" kern="0">
                <a:solidFill>
                  <a:srgbClr val="187A9C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935" b="96262" l="6000" r="96667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470531" flipH="1">
              <a:off x="3523410" y="3396792"/>
              <a:ext cx="646900" cy="38931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10601540" y="1593780"/>
            <a:ext cx="1238357" cy="1325818"/>
            <a:chOff x="10565826" y="1273810"/>
            <a:chExt cx="1237956" cy="1332523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10565826" y="1273814"/>
              <a:ext cx="1237956" cy="1332519"/>
              <a:chOff x="10565826" y="1273814"/>
              <a:chExt cx="1237956" cy="1332519"/>
            </a:xfrm>
          </p:grpSpPr>
          <p:pic>
            <p:nvPicPr>
              <p:cNvPr id="60" name="Picture 17" descr="D:\work\!МИНИСТЕРСТВО\пмо\homepage_boxes_1 бел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 xmlns="">
                      <a14:imgLayer r:embed="rId12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5826" y="1368377"/>
                <a:ext cx="1237956" cy="1237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10922105" y="1273814"/>
                <a:ext cx="514154" cy="5857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+mj-lt"/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10863907" y="1273810"/>
              <a:ext cx="621826" cy="589401"/>
              <a:chOff x="11573320" y="3315116"/>
              <a:chExt cx="500333" cy="474244"/>
            </a:xfrm>
          </p:grpSpPr>
          <p:pic>
            <p:nvPicPr>
              <p:cNvPr id="61" name="Picture 17" descr="D:\work\!МИНИСТЕРСТВО\пмо\homepage_boxes_1 бел.png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2">
                        <a14:imgEffect>
                          <a14:backgroundRemoval t="0" b="40161" l="27711" r="70683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9438" r="30146" b="60697"/>
              <a:stretch/>
            </p:blipFill>
            <p:spPr bwMode="auto">
              <a:xfrm>
                <a:off x="11573320" y="3315116"/>
                <a:ext cx="500333" cy="474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1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6">
                        <a14:imgEffect>
                          <a14:backgroundRemoval t="8791" b="94505" l="8219" r="100000">
                            <a14:foregroundMark x1="83562" y1="43956" x2="72603" y2="48352"/>
                            <a14:foregroundMark x1="52055" y1="80220" x2="39726" y2="6813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605697" y="3347551"/>
                <a:ext cx="402987" cy="439318"/>
              </a:xfrm>
              <a:prstGeom prst="rect">
                <a:avLst/>
              </a:prstGeom>
            </p:spPr>
          </p:pic>
        </p:grpSp>
      </p:grpSp>
      <p:sp>
        <p:nvSpPr>
          <p:cNvPr id="71" name="TextBox 70"/>
          <p:cNvSpPr txBox="1"/>
          <p:nvPr/>
        </p:nvSpPr>
        <p:spPr>
          <a:xfrm>
            <a:off x="10560419" y="3275138"/>
            <a:ext cx="13841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9BBA"/>
                </a:solidFill>
                <a:latin typeface="+mj-lt"/>
                <a:cs typeface="Times New Roman" pitchFamily="18" charset="0"/>
              </a:rPr>
              <a:t>Фармацевтическая</a:t>
            </a:r>
          </a:p>
          <a:p>
            <a:pPr algn="ctr"/>
            <a:r>
              <a:rPr lang="ru-RU" sz="1600" b="1" dirty="0">
                <a:solidFill>
                  <a:srgbClr val="009BBA"/>
                </a:solidFill>
                <a:latin typeface="+mj-lt"/>
                <a:cs typeface="Times New Roman" pitchFamily="18" charset="0"/>
              </a:rPr>
              <a:t>организация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7047" y="3271236"/>
            <a:ext cx="1975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019DBA"/>
                </a:solidFill>
                <a:cs typeface="Times New Roman" pitchFamily="18" charset="0"/>
              </a:defRPr>
            </a:lvl1pPr>
          </a:lstStyle>
          <a:p>
            <a:r>
              <a:rPr lang="ru-RU" dirty="0">
                <a:latin typeface="+mj-lt"/>
              </a:rPr>
              <a:t>Единая БД выписанных рецептов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960199" y="3895891"/>
            <a:ext cx="392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На стадии реализации в остальных АО</a:t>
            </a:r>
          </a:p>
        </p:txBody>
      </p:sp>
      <p:grpSp>
        <p:nvGrpSpPr>
          <p:cNvPr id="136" name="Группа 135"/>
          <p:cNvGrpSpPr/>
          <p:nvPr/>
        </p:nvGrpSpPr>
        <p:grpSpPr>
          <a:xfrm rot="761588">
            <a:off x="6260002" y="3283374"/>
            <a:ext cx="688388" cy="589973"/>
            <a:chOff x="10308852" y="480380"/>
            <a:chExt cx="688388" cy="589973"/>
          </a:xfrm>
        </p:grpSpPr>
        <p:sp>
          <p:nvSpPr>
            <p:cNvPr id="137" name="Загнутый угол 136"/>
            <p:cNvSpPr/>
            <p:nvPr/>
          </p:nvSpPr>
          <p:spPr>
            <a:xfrm flipH="1" flipV="1">
              <a:off x="10381069" y="480380"/>
              <a:ext cx="427981" cy="589973"/>
            </a:xfrm>
            <a:prstGeom prst="foldedCorner">
              <a:avLst/>
            </a:prstGeom>
            <a:solidFill>
              <a:schemeClr val="bg1"/>
            </a:solidFill>
            <a:ln w="95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xmlns="" id="{1D342705-5ED8-462B-BB1B-2D5C15154FFC}"/>
                </a:ext>
              </a:extLst>
            </p:cNvPr>
            <p:cNvSpPr txBox="1"/>
            <p:nvPr/>
          </p:nvSpPr>
          <p:spPr>
            <a:xfrm>
              <a:off x="10308852" y="608999"/>
              <a:ext cx="6883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err="1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VipNet</a:t>
              </a:r>
              <a:endParaRPr lang="ru-RU" sz="105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 rot="163621">
            <a:off x="8809409" y="951864"/>
            <a:ext cx="516941" cy="604600"/>
            <a:chOff x="8972724" y="958364"/>
            <a:chExt cx="516941" cy="604600"/>
          </a:xfrm>
        </p:grpSpPr>
        <p:sp>
          <p:nvSpPr>
            <p:cNvPr id="63" name="Стрелка вправо 62"/>
            <p:cNvSpPr/>
            <p:nvPr/>
          </p:nvSpPr>
          <p:spPr>
            <a:xfrm rot="11235148">
              <a:off x="8972724" y="958364"/>
              <a:ext cx="513484" cy="604600"/>
            </a:xfrm>
            <a:prstGeom prst="rightArrow">
              <a:avLst>
                <a:gd name="adj1" fmla="val 23527"/>
                <a:gd name="adj2" fmla="val 100879"/>
              </a:avLst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4291" tIns="32146" rIns="64291" bIns="32146" rtlCol="0" anchor="ctr"/>
            <a:lstStyle/>
            <a:p>
              <a:pPr algn="ctr">
                <a:defRPr/>
              </a:pPr>
              <a:endParaRPr lang="ru-RU" sz="1400" b="1" kern="0">
                <a:solidFill>
                  <a:srgbClr val="187A9C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3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935" b="96262" l="6000" r="96667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160109" y="1147483"/>
              <a:ext cx="329556" cy="2134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</p:pic>
      </p:grpSp>
      <p:grpSp>
        <p:nvGrpSpPr>
          <p:cNvPr id="65" name="Группа 64"/>
          <p:cNvGrpSpPr/>
          <p:nvPr/>
        </p:nvGrpSpPr>
        <p:grpSpPr>
          <a:xfrm rot="624893">
            <a:off x="9241031" y="1037477"/>
            <a:ext cx="688388" cy="589973"/>
            <a:chOff x="10308852" y="480380"/>
            <a:chExt cx="688388" cy="589973"/>
          </a:xfrm>
        </p:grpSpPr>
        <p:sp>
          <p:nvSpPr>
            <p:cNvPr id="66" name="Загнутый угол 65"/>
            <p:cNvSpPr/>
            <p:nvPr/>
          </p:nvSpPr>
          <p:spPr>
            <a:xfrm flipH="1" flipV="1">
              <a:off x="10381069" y="480380"/>
              <a:ext cx="427981" cy="589973"/>
            </a:xfrm>
            <a:prstGeom prst="foldedCorner">
              <a:avLst/>
            </a:prstGeom>
            <a:solidFill>
              <a:schemeClr val="bg1"/>
            </a:solidFill>
            <a:ln w="95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1D342705-5ED8-462B-BB1B-2D5C15154FFC}"/>
                </a:ext>
              </a:extLst>
            </p:cNvPr>
            <p:cNvSpPr txBox="1"/>
            <p:nvPr/>
          </p:nvSpPr>
          <p:spPr>
            <a:xfrm>
              <a:off x="10308852" y="608999"/>
              <a:ext cx="6883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err="1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VipNet</a:t>
              </a:r>
              <a:endParaRPr lang="ru-RU" sz="105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080711" y="1758867"/>
            <a:ext cx="1547306" cy="1344789"/>
            <a:chOff x="4080711" y="1758867"/>
            <a:chExt cx="1547306" cy="134478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18">
                      <a14:imgEffect>
                        <a14:backgroundRemoval t="0" b="100000" l="0" r="97581">
                          <a14:backgroundMark x1="58065" y1="93069" x2="7258" y2="9207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80711" y="1758867"/>
              <a:ext cx="1547306" cy="1344789"/>
            </a:xfrm>
            <a:prstGeom prst="rect">
              <a:avLst/>
            </a:prstGeom>
          </p:spPr>
        </p:pic>
        <p:sp>
          <p:nvSpPr>
            <p:cNvPr id="10" name="Блок-схема: узел 9"/>
            <p:cNvSpPr/>
            <p:nvPr/>
          </p:nvSpPr>
          <p:spPr>
            <a:xfrm>
              <a:off x="4287429" y="1925607"/>
              <a:ext cx="115693" cy="115693"/>
            </a:xfrm>
            <a:prstGeom prst="flowChartConnector">
              <a:avLst/>
            </a:prstGeom>
            <a:noFill/>
            <a:ln w="28575">
              <a:solidFill>
                <a:srgbClr val="187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75" name="Блок-схема: узел 74"/>
            <p:cNvSpPr/>
            <p:nvPr/>
          </p:nvSpPr>
          <p:spPr>
            <a:xfrm>
              <a:off x="4455117" y="1925606"/>
              <a:ext cx="115693" cy="115693"/>
            </a:xfrm>
            <a:prstGeom prst="flowChartConnector">
              <a:avLst/>
            </a:prstGeom>
            <a:noFill/>
            <a:ln w="28575">
              <a:solidFill>
                <a:srgbClr val="187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77" name="Блок-схема: узел 76"/>
            <p:cNvSpPr/>
            <p:nvPr/>
          </p:nvSpPr>
          <p:spPr>
            <a:xfrm>
              <a:off x="4286050" y="2303734"/>
              <a:ext cx="115693" cy="115693"/>
            </a:xfrm>
            <a:prstGeom prst="flowChartConnector">
              <a:avLst/>
            </a:prstGeom>
            <a:noFill/>
            <a:ln w="28575">
              <a:solidFill>
                <a:srgbClr val="187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79" name="Блок-схема: узел 78"/>
            <p:cNvSpPr/>
            <p:nvPr/>
          </p:nvSpPr>
          <p:spPr>
            <a:xfrm>
              <a:off x="4458598" y="2303734"/>
              <a:ext cx="115693" cy="115693"/>
            </a:xfrm>
            <a:prstGeom prst="flowChartConnector">
              <a:avLst/>
            </a:prstGeom>
            <a:noFill/>
            <a:ln w="28575">
              <a:solidFill>
                <a:srgbClr val="187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80" name="Блок-схема: узел 79"/>
            <p:cNvSpPr/>
            <p:nvPr/>
          </p:nvSpPr>
          <p:spPr>
            <a:xfrm>
              <a:off x="4284960" y="2681300"/>
              <a:ext cx="115693" cy="115693"/>
            </a:xfrm>
            <a:prstGeom prst="flowChartConnector">
              <a:avLst/>
            </a:prstGeom>
            <a:noFill/>
            <a:ln w="28575">
              <a:solidFill>
                <a:srgbClr val="187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81" name="Блок-схема: узел 80"/>
            <p:cNvSpPr/>
            <p:nvPr/>
          </p:nvSpPr>
          <p:spPr>
            <a:xfrm>
              <a:off x="4461468" y="2680564"/>
              <a:ext cx="115693" cy="115693"/>
            </a:xfrm>
            <a:prstGeom prst="flowChartConnector">
              <a:avLst/>
            </a:prstGeom>
            <a:noFill/>
            <a:ln w="28575">
              <a:solidFill>
                <a:srgbClr val="187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6634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10438ECB-75E5-4FE7-B944-848BE87B1C5C}"/>
              </a:ext>
            </a:extLst>
          </p:cNvPr>
          <p:cNvCxnSpPr/>
          <p:nvPr/>
        </p:nvCxnSpPr>
        <p:spPr>
          <a:xfrm flipH="1" flipV="1">
            <a:off x="9410571" y="6349785"/>
            <a:ext cx="2633453" cy="48930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10438ECB-75E5-4FE7-B944-848BE87B1C5C}"/>
              </a:ext>
            </a:extLst>
          </p:cNvPr>
          <p:cNvCxnSpPr/>
          <p:nvPr/>
        </p:nvCxnSpPr>
        <p:spPr>
          <a:xfrm flipH="1" flipV="1">
            <a:off x="7587926" y="6380649"/>
            <a:ext cx="2199709" cy="50203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D:\presentation\Tablette.jpg">
            <a:extLst>
              <a:ext uri="{FF2B5EF4-FFF2-40B4-BE49-F238E27FC236}">
                <a16:creationId xmlns:a16="http://schemas.microsoft.com/office/drawing/2014/main" xmlns="" id="{21C568B8-82D2-49B2-B75D-D5503D09F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375" b="92625" l="3250" r="97250">
                        <a14:foregroundMark x1="66250" y1="73000" x2="66250" y2="7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2108" y="4785816"/>
            <a:ext cx="2140453" cy="214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Прямоугольник 65"/>
          <p:cNvSpPr/>
          <p:nvPr/>
        </p:nvSpPr>
        <p:spPr>
          <a:xfrm>
            <a:off x="2705672" y="7501761"/>
            <a:ext cx="2387634" cy="190010"/>
          </a:xfrm>
          <a:prstGeom prst="rect">
            <a:avLst/>
          </a:prstGeom>
        </p:spPr>
        <p:txBody>
          <a:bodyPr wrap="square" lIns="48219" tIns="24109" rIns="48219" bIns="24109">
            <a:spAutoFit/>
          </a:bodyPr>
          <a:lstStyle/>
          <a:p>
            <a:pPr>
              <a:lnSpc>
                <a:spcPts val="1069"/>
              </a:lnSpc>
            </a:pPr>
            <a:r>
              <a:rPr lang="ru-RU" sz="1050" b="1" dirty="0">
                <a:solidFill>
                  <a:prstClr val="white"/>
                </a:solidFill>
                <a:latin typeface="+mj-lt"/>
              </a:rPr>
              <a:t>УРОВЕНЬ МЕДИЦИНСКИХ ОРГАНИЗАЦИЙ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048396" y="44937"/>
            <a:ext cx="10143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8205C"/>
                </a:solidFill>
                <a:latin typeface="+mj-lt"/>
                <a:ea typeface="Yu Gothic UI Semibold" panose="020B0700000000000000" pitchFamily="34" charset="-128"/>
                <a:cs typeface="Times New Roman" panose="02020603050405020304" pitchFamily="18" charset="0"/>
              </a:rPr>
              <a:t>УПРАВЛЕНИЕ СКОРОЙ </a:t>
            </a:r>
          </a:p>
          <a:p>
            <a:pPr algn="ctr"/>
            <a:r>
              <a:rPr lang="ru-RU" sz="2800" b="1" dirty="0">
                <a:solidFill>
                  <a:srgbClr val="08205C"/>
                </a:solidFill>
                <a:latin typeface="+mj-lt"/>
                <a:ea typeface="Yu Gothic UI Semibold" panose="020B0700000000000000" pitchFamily="34" charset="-128"/>
                <a:cs typeface="Times New Roman" panose="02020603050405020304" pitchFamily="18" charset="0"/>
              </a:rPr>
              <a:t>И НЕОТЛОЖНОЙ МЕДИЦИНСКОЙ ПОМОЩЬЮ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2164141" y="2696993"/>
            <a:ext cx="10027858" cy="620353"/>
          </a:xfrm>
          <a:prstGeom prst="rect">
            <a:avLst/>
          </a:prstGeom>
          <a:solidFill>
            <a:srgbClr val="418FD0"/>
          </a:solidFill>
          <a:ln w="9525" cap="flat" cmpd="sng" algn="ctr">
            <a:solidFill>
              <a:srgbClr val="039BB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РС ЕИСЗ АО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950572" y="1302082"/>
            <a:ext cx="3630099" cy="760306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 defTabSz="685814">
              <a:defRPr/>
            </a:pPr>
            <a:endParaRPr lang="ru-RU" sz="1050" b="1" dirty="0">
              <a:solidFill>
                <a:prstClr val="black"/>
              </a:solidFill>
              <a:latin typeface="+mj-lt"/>
              <a:ea typeface="Fira Sans Medium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161"/>
          <p:cNvGrpSpPr/>
          <p:nvPr/>
        </p:nvGrpSpPr>
        <p:grpSpPr>
          <a:xfrm>
            <a:off x="0" y="402"/>
            <a:ext cx="2048397" cy="6858000"/>
            <a:chOff x="3813204" y="5654791"/>
            <a:chExt cx="1652400" cy="712561"/>
          </a:xfrm>
          <a:solidFill>
            <a:srgbClr val="08205C"/>
          </a:solidFill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3813204" y="5654791"/>
              <a:ext cx="1652400" cy="712561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 defTabSz="685814">
                <a:defRPr/>
              </a:pPr>
              <a:endParaRPr lang="ru-RU" sz="1050" b="1" dirty="0">
                <a:solidFill>
                  <a:prstClr val="black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80043" y="6009569"/>
              <a:ext cx="1124109" cy="479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Пациент</a:t>
              </a:r>
            </a:p>
          </p:txBody>
        </p:sp>
      </p:grpSp>
      <p:pic>
        <p:nvPicPr>
          <p:cNvPr id="35" name="Picture 2" descr="D:\work\!МИНИСТЕРСТВО\календарь схемой\kisspng-computer-icons-physician-doctor-of-medicine-medical-5acf4белый .png">
            <a:extLst>
              <a:ext uri="{FF2B5EF4-FFF2-40B4-BE49-F238E27FC236}">
                <a16:creationId xmlns:a16="http://schemas.microsoft.com/office/drawing/2014/main" xmlns="" id="{CEBF6C82-8EA4-48BE-A0B3-FC06E3819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3905" y="1411280"/>
            <a:ext cx="547211" cy="53896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C0D69BB-18EE-4A71-A75C-D2A8ED0E0CF8}"/>
              </a:ext>
            </a:extLst>
          </p:cNvPr>
          <p:cNvSpPr txBox="1"/>
          <p:nvPr/>
        </p:nvSpPr>
        <p:spPr>
          <a:xfrm>
            <a:off x="6174098" y="1429656"/>
            <a:ext cx="87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МО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75EE20A-2BAC-46B1-9CAF-04C27D270A56}"/>
              </a:ext>
            </a:extLst>
          </p:cNvPr>
          <p:cNvSpPr txBox="1"/>
          <p:nvPr/>
        </p:nvSpPr>
        <p:spPr>
          <a:xfrm>
            <a:off x="7660700" y="5204846"/>
            <a:ext cx="1298449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Карта </a:t>
            </a:r>
          </a:p>
          <a:p>
            <a:pPr algn="ctr">
              <a:lnSpc>
                <a:spcPts val="1500"/>
              </a:lnSpc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пациента</a:t>
            </a: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8439602" y="1302320"/>
            <a:ext cx="3604422" cy="732124"/>
          </a:xfrm>
          <a:prstGeom prst="wedgeRoundRectCallout">
            <a:avLst>
              <a:gd name="adj1" fmla="val -73714"/>
              <a:gd name="adj2" fmla="val 5102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27000" tIns="27000" rIns="27000" bIns="2700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уведомление о факте вызова СМП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3" name="Picture 4" descr="D:\presentation\lk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FF">
                <a:alpha val="0"/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Photocopy/>
                    </a14:imgEffect>
                    <a14:imgEffect>
                      <a14:brightnessContrast bright="100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427" y="2100418"/>
            <a:ext cx="1295111" cy="129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Соединительная линия уступом 2"/>
          <p:cNvCxnSpPr>
            <a:cxnSpLocks/>
          </p:cNvCxnSpPr>
          <p:nvPr/>
        </p:nvCxnSpPr>
        <p:spPr>
          <a:xfrm flipV="1">
            <a:off x="2035085" y="1687753"/>
            <a:ext cx="1915487" cy="1292985"/>
          </a:xfrm>
          <a:prstGeom prst="bentConnector3">
            <a:avLst>
              <a:gd name="adj1" fmla="val 7687"/>
            </a:avLst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endCxn id="42" idx="1"/>
          </p:cNvCxnSpPr>
          <p:nvPr/>
        </p:nvCxnSpPr>
        <p:spPr>
          <a:xfrm>
            <a:off x="2035085" y="3032427"/>
            <a:ext cx="1906121" cy="1411081"/>
          </a:xfrm>
          <a:prstGeom prst="bentConnector3">
            <a:avLst>
              <a:gd name="adj1" fmla="val 7262"/>
            </a:avLst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A60A9A3-B10E-4AB5-9C95-BFC120DFA899}"/>
              </a:ext>
            </a:extLst>
          </p:cNvPr>
          <p:cNvSpPr txBox="1"/>
          <p:nvPr/>
        </p:nvSpPr>
        <p:spPr>
          <a:xfrm>
            <a:off x="3954131" y="2060529"/>
            <a:ext cx="1837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</a:rPr>
              <a:t>Медицинская карта пациента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FBA6C11-95D0-436E-942F-DFB30B73A781}"/>
              </a:ext>
            </a:extLst>
          </p:cNvPr>
          <p:cNvSpPr txBox="1"/>
          <p:nvPr/>
        </p:nvSpPr>
        <p:spPr>
          <a:xfrm>
            <a:off x="3921021" y="3395119"/>
            <a:ext cx="1837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</a:rPr>
              <a:t>Медицинская карта пациента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70FD454-23B0-4C16-81D0-0821B3156E74}"/>
              </a:ext>
            </a:extLst>
          </p:cNvPr>
          <p:cNvSpPr txBox="1"/>
          <p:nvPr/>
        </p:nvSpPr>
        <p:spPr>
          <a:xfrm>
            <a:off x="7788451" y="2080109"/>
            <a:ext cx="1751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Карта вызова СМП</a:t>
            </a:r>
            <a:endParaRPr lang="ru-RU" sz="1600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8EE5F44-3E94-45F4-8826-7A45A1250A69}"/>
              </a:ext>
            </a:extLst>
          </p:cNvPr>
          <p:cNvSpPr txBox="1"/>
          <p:nvPr/>
        </p:nvSpPr>
        <p:spPr>
          <a:xfrm>
            <a:off x="7788451" y="3362809"/>
            <a:ext cx="1751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  <a:ea typeface="Fira Sans Medium" pitchFamily="34" charset="0"/>
                <a:cs typeface="Times New Roman" panose="02020603050405020304" pitchFamily="18" charset="0"/>
              </a:rPr>
              <a:t>Карта вызова СМП</a:t>
            </a:r>
            <a:endParaRPr lang="ru-RU" sz="1600" dirty="0">
              <a:latin typeface="+mj-lt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10438ECB-75E5-4FE7-B944-848BE87B1C5C}"/>
              </a:ext>
            </a:extLst>
          </p:cNvPr>
          <p:cNvCxnSpPr/>
          <p:nvPr/>
        </p:nvCxnSpPr>
        <p:spPr>
          <a:xfrm flipH="1">
            <a:off x="7536773" y="3464348"/>
            <a:ext cx="2076846" cy="155094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трелка вправо 40"/>
          <p:cNvSpPr/>
          <p:nvPr/>
        </p:nvSpPr>
        <p:spPr>
          <a:xfrm rot="5400000">
            <a:off x="5575195" y="2040117"/>
            <a:ext cx="432747" cy="698964"/>
          </a:xfrm>
          <a:prstGeom prst="rightArrow">
            <a:avLst>
              <a:gd name="adj1" fmla="val 44486"/>
              <a:gd name="adj2" fmla="val 77565"/>
            </a:avLst>
          </a:prstGeom>
          <a:solidFill>
            <a:srgbClr val="08205C"/>
          </a:solidFill>
          <a:ln w="25400" cap="flat" cmpd="sng" algn="ctr">
            <a:noFill/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 rot="5400000">
            <a:off x="5608242" y="3332284"/>
            <a:ext cx="432747" cy="698964"/>
          </a:xfrm>
          <a:prstGeom prst="rightArrow">
            <a:avLst>
              <a:gd name="adj1" fmla="val 44486"/>
              <a:gd name="adj2" fmla="val 77565"/>
            </a:avLst>
          </a:prstGeom>
          <a:solidFill>
            <a:srgbClr val="08205C"/>
          </a:solidFill>
          <a:ln w="25400" cap="flat" cmpd="sng" algn="ctr">
            <a:noFill/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6" name="Стрелка вправо 45"/>
          <p:cNvSpPr/>
          <p:nvPr/>
        </p:nvSpPr>
        <p:spPr>
          <a:xfrm rot="16200000">
            <a:off x="7025156" y="2021221"/>
            <a:ext cx="432747" cy="698964"/>
          </a:xfrm>
          <a:prstGeom prst="rightArrow">
            <a:avLst>
              <a:gd name="adj1" fmla="val 44486"/>
              <a:gd name="adj2" fmla="val 77565"/>
            </a:avLst>
          </a:prstGeom>
          <a:solidFill>
            <a:schemeClr val="accent3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1" name="Стрелка вправо 50"/>
          <p:cNvSpPr/>
          <p:nvPr/>
        </p:nvSpPr>
        <p:spPr>
          <a:xfrm rot="16200000">
            <a:off x="7022070" y="3312684"/>
            <a:ext cx="432747" cy="698964"/>
          </a:xfrm>
          <a:prstGeom prst="rightArrow">
            <a:avLst>
              <a:gd name="adj1" fmla="val 44486"/>
              <a:gd name="adj2" fmla="val 77565"/>
            </a:avLst>
          </a:prstGeom>
          <a:solidFill>
            <a:schemeClr val="accent3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10438ECB-75E5-4FE7-B944-848BE87B1C5C}"/>
              </a:ext>
            </a:extLst>
          </p:cNvPr>
          <p:cNvCxnSpPr/>
          <p:nvPr/>
        </p:nvCxnSpPr>
        <p:spPr>
          <a:xfrm flipH="1">
            <a:off x="9413193" y="3484220"/>
            <a:ext cx="2630831" cy="155164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D:\presentation\ИЭМК.PNG">
            <a:extLst>
              <a:ext uri="{FF2B5EF4-FFF2-40B4-BE49-F238E27FC236}">
                <a16:creationId xmlns:a16="http://schemas.microsoft.com/office/drawing/2014/main" xmlns="" id="{E1A6C1D7-C549-4C76-85B0-97F0B7681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3618" y="3464348"/>
            <a:ext cx="2433899" cy="337633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Группа 161">
            <a:extLst>
              <a:ext uri="{FF2B5EF4-FFF2-40B4-BE49-F238E27FC236}">
                <a16:creationId xmlns:a16="http://schemas.microsoft.com/office/drawing/2014/main" xmlns="" id="{20C1F74C-FAFD-4F82-BE65-3CA424AB13E9}"/>
              </a:ext>
            </a:extLst>
          </p:cNvPr>
          <p:cNvGrpSpPr/>
          <p:nvPr/>
        </p:nvGrpSpPr>
        <p:grpSpPr>
          <a:xfrm>
            <a:off x="3941206" y="4013955"/>
            <a:ext cx="3847245" cy="859106"/>
            <a:chOff x="3813204" y="5654791"/>
            <a:chExt cx="1746737" cy="712561"/>
          </a:xfrm>
        </p:grpSpPr>
        <p:sp>
          <p:nvSpPr>
            <p:cNvPr id="42" name="Скругленный прямоугольник 35">
              <a:extLst>
                <a:ext uri="{FF2B5EF4-FFF2-40B4-BE49-F238E27FC236}">
                  <a16:creationId xmlns:a16="http://schemas.microsoft.com/office/drawing/2014/main" xmlns="" id="{E0EFEB58-8702-485E-8965-C6DF667E7E87}"/>
                </a:ext>
              </a:extLst>
            </p:cNvPr>
            <p:cNvSpPr/>
            <p:nvPr/>
          </p:nvSpPr>
          <p:spPr>
            <a:xfrm>
              <a:off x="3813204" y="5654791"/>
              <a:ext cx="1652400" cy="712561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 defTabSz="685814">
                <a:defRPr/>
              </a:pPr>
              <a:endParaRPr lang="ru-RU" sz="1050" b="1" dirty="0">
                <a:solidFill>
                  <a:prstClr val="black"/>
                </a:solidFill>
                <a:latin typeface="+mj-lt"/>
                <a:ea typeface="Fira Sans Medium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80DD625-1334-49E7-82A8-0D1FBBE83A6C}"/>
                </a:ext>
              </a:extLst>
            </p:cNvPr>
            <p:cNvSpPr txBox="1"/>
            <p:nvPr/>
          </p:nvSpPr>
          <p:spPr>
            <a:xfrm>
              <a:off x="4781447" y="5753965"/>
              <a:ext cx="778494" cy="43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СМП</a:t>
              </a:r>
            </a:p>
          </p:txBody>
        </p:sp>
      </p:grpSp>
      <p:pic>
        <p:nvPicPr>
          <p:cNvPr id="45" name="Picture 3" descr="D:\presentation\kisspng-computer-icons-clip-art-scalable-vector-graphics-a-tcili-tibbi-yardm-egehosptial-5c7cca4fb52a17.1098639115516821277421.jpg">
            <a:extLst>
              <a:ext uri="{FF2B5EF4-FFF2-40B4-BE49-F238E27FC236}">
                <a16:creationId xmlns:a16="http://schemas.microsoft.com/office/drawing/2014/main" xmlns="" id="{55FA4E85-E101-490A-8B22-749DA5932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biLevel thresh="50000"/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4889" r="94778">
                        <a14:foregroundMark x1="57333" y1="22000" x2="57333" y2="22000"/>
                        <a14:foregroundMark x1="28222" y1="81375" x2="28222" y2="81375"/>
                        <a14:foregroundMark x1="68333" y1="78500" x2="68333" y2="7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855" y="4060416"/>
            <a:ext cx="739817" cy="69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764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45F31D4A-DC2B-4F7E-8367-DC97D3762AC3}"/>
              </a:ext>
            </a:extLst>
          </p:cNvPr>
          <p:cNvSpPr/>
          <p:nvPr/>
        </p:nvSpPr>
        <p:spPr>
          <a:xfrm>
            <a:off x="9108488" y="1940872"/>
            <a:ext cx="3083511" cy="3954443"/>
          </a:xfrm>
          <a:prstGeom prst="rect">
            <a:avLst/>
          </a:prstGeom>
          <a:solidFill>
            <a:srgbClr val="082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4053471-7A8D-4D4F-91A5-B1E15A41ECA7}"/>
              </a:ext>
            </a:extLst>
          </p:cNvPr>
          <p:cNvSpPr/>
          <p:nvPr/>
        </p:nvSpPr>
        <p:spPr>
          <a:xfrm>
            <a:off x="0" y="1940873"/>
            <a:ext cx="3472774" cy="3954443"/>
          </a:xfrm>
          <a:prstGeom prst="rect">
            <a:avLst/>
          </a:prstGeom>
          <a:solidFill>
            <a:srgbClr val="082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5" y="84773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800">
                <a:solidFill>
                  <a:schemeClr val="tx2">
                    <a:lumMod val="50000"/>
                  </a:schemeClr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8205C"/>
                </a:solidFill>
                <a:effectLst/>
                <a:uLnTx/>
                <a:uFillTx/>
                <a:latin typeface="+mj-lt"/>
              </a:rPr>
              <a:t>СПЕЦИАЛИЗИРОВАННЫЕ (ЦЕНТРАЛИЗОВАННЫЕ) ПОДСИСТЕМЫ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8205C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09197" y="2128872"/>
            <a:ext cx="3069026" cy="845687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ヒラギノ角ゴ ProN W3" charset="0"/>
                <a:cs typeface="ヒラギノ角ゴ ProN W3" charset="0"/>
              </a:rPr>
              <a:t>Подсистема помощи по профилям «Акушерство и гинекология» и «Неонатология»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 flipH="1">
            <a:off x="3809195" y="2855206"/>
            <a:ext cx="4962671" cy="612000"/>
          </a:xfrm>
          <a:prstGeom prst="roundRect">
            <a:avLst>
              <a:gd name="adj" fmla="val 0"/>
            </a:avLst>
          </a:prstGeom>
          <a:solidFill>
            <a:srgbClr val="187A9C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Управление потоками пациентов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 flipH="1">
            <a:off x="3805308" y="1953219"/>
            <a:ext cx="4962671" cy="612000"/>
          </a:xfrm>
          <a:prstGeom prst="roundRect">
            <a:avLst>
              <a:gd name="adj" fmla="val 0"/>
            </a:avLst>
          </a:prstGeom>
          <a:solidFill>
            <a:srgbClr val="187A9C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Региональная интегрированная электронная медкарта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 flipH="1">
            <a:off x="-5" y="988559"/>
            <a:ext cx="5883615" cy="612000"/>
          </a:xfrm>
          <a:prstGeom prst="roundRect">
            <a:avLst>
              <a:gd name="adj" fmla="val 0"/>
            </a:avLst>
          </a:prstGeom>
          <a:solidFill>
            <a:srgbClr val="187A9C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Льготное лекарственное обеспечение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 flipH="1">
            <a:off x="3813028" y="3756039"/>
            <a:ext cx="4962671" cy="612000"/>
          </a:xfrm>
          <a:prstGeom prst="roundRect">
            <a:avLst>
              <a:gd name="adj" fmla="val 0"/>
            </a:avLst>
          </a:prstGeom>
          <a:solidFill>
            <a:srgbClr val="187A9C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Лабораторные исследования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 flipH="1">
            <a:off x="0" y="6251496"/>
            <a:ext cx="3461572" cy="606504"/>
          </a:xfrm>
          <a:prstGeom prst="roundRect">
            <a:avLst>
              <a:gd name="adj" fmla="val 0"/>
            </a:avLst>
          </a:prstGeom>
          <a:solidFill>
            <a:srgbClr val="187A9C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Архив медицинских изображений</a:t>
            </a:r>
          </a:p>
        </p:txBody>
      </p:sp>
      <p:sp>
        <p:nvSpPr>
          <p:cNvPr id="19" name="Скругленный прямоугольник 64">
            <a:extLst>
              <a:ext uri="{FF2B5EF4-FFF2-40B4-BE49-F238E27FC236}">
                <a16:creationId xmlns:a16="http://schemas.microsoft.com/office/drawing/2014/main" xmlns="" id="{12494070-DA2E-4DC2-9497-85567747BE90}"/>
              </a:ext>
            </a:extLst>
          </p:cNvPr>
          <p:cNvSpPr/>
          <p:nvPr/>
        </p:nvSpPr>
        <p:spPr>
          <a:xfrm>
            <a:off x="209197" y="3269262"/>
            <a:ext cx="3069026" cy="1141779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white"/>
                </a:solidFill>
                <a:latin typeface="+mj-lt"/>
                <a:ea typeface="ヒラギノ角ゴ ProN W3" charset="0"/>
                <a:cs typeface="ヒラギノ角ゴ ProN W3" charset="0"/>
              </a:rPr>
              <a:t>Подсистема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ヒラギノ角ゴ ProN W3" charset="0"/>
                <a:cs typeface="ヒラギノ角ゴ ProN W3" charset="0"/>
              </a:rPr>
              <a:t> помощи больным сердечно-сосудистыми заболеваниями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8" name="Скругленный прямоугольник 64">
            <a:extLst>
              <a:ext uri="{FF2B5EF4-FFF2-40B4-BE49-F238E27FC236}">
                <a16:creationId xmlns:a16="http://schemas.microsoft.com/office/drawing/2014/main" xmlns="" id="{8222EFEF-9FE3-4EE4-8EE6-D72F1A473044}"/>
              </a:ext>
            </a:extLst>
          </p:cNvPr>
          <p:cNvSpPr/>
          <p:nvPr/>
        </p:nvSpPr>
        <p:spPr>
          <a:xfrm>
            <a:off x="209197" y="4570880"/>
            <a:ext cx="3069026" cy="1027891"/>
          </a:xfrm>
          <a:prstGeom prst="roundRect">
            <a:avLst>
              <a:gd name="adj" fmla="val 15791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ヒラギノ角ゴ ProN W3" charset="0"/>
                <a:cs typeface="ヒラギノ角ゴ ProN W3" charset="0"/>
              </a:rPr>
              <a:t>Подсистема помощи больным онкологическими заболеваниями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445619" y="3022265"/>
            <a:ext cx="2746380" cy="1042944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ヒラギノ角ゴ ProN W3" charset="0"/>
                <a:cs typeface="ヒラギノ角ゴ ProN W3" charset="0"/>
              </a:rPr>
              <a:t>Подсистема оказания профилактической </a:t>
            </a:r>
            <a:r>
              <a:rPr lang="ru-RU" sz="1600" b="1" dirty="0">
                <a:solidFill>
                  <a:prstClr val="white"/>
                </a:solidFill>
                <a:latin typeface="+mj-lt"/>
                <a:ea typeface="ヒラギノ角ゴ ProN W3" charset="0"/>
                <a:cs typeface="ヒラギノ角ゴ ProN W3" charset="0"/>
              </a:rPr>
              <a:t>медицинской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ヒラギノ角ゴ ProN W3" charset="0"/>
                <a:cs typeface="ヒラギノ角ゴ ProN W3" charset="0"/>
              </a:rPr>
              <a:t> помощи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 flipH="1">
            <a:off x="3813028" y="4603545"/>
            <a:ext cx="4962671" cy="612000"/>
          </a:xfrm>
          <a:prstGeom prst="roundRect">
            <a:avLst>
              <a:gd name="adj" fmla="val 0"/>
            </a:avLst>
          </a:prstGeom>
          <a:solidFill>
            <a:srgbClr val="187A9C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Региональная Аналитика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 flipH="1">
            <a:off x="6292735" y="962944"/>
            <a:ext cx="5899265" cy="612000"/>
          </a:xfrm>
          <a:prstGeom prst="roundRect">
            <a:avLst>
              <a:gd name="adj" fmla="val 0"/>
            </a:avLst>
          </a:prstGeom>
          <a:solidFill>
            <a:srgbClr val="187A9C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Сервис записи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на прием к врачу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 flipH="1">
            <a:off x="9106797" y="6251496"/>
            <a:ext cx="3085197" cy="606504"/>
          </a:xfrm>
          <a:prstGeom prst="roundRect">
            <a:avLst>
              <a:gd name="adj" fmla="val 0"/>
            </a:avLst>
          </a:prstGeom>
          <a:solidFill>
            <a:srgbClr val="187A9C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Иммунопрофилактика</a:t>
            </a:r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1449015" y="1440894"/>
            <a:ext cx="340508" cy="681769"/>
          </a:xfrm>
          <a:prstGeom prst="rightArrow">
            <a:avLst>
              <a:gd name="adj1" fmla="val 44486"/>
              <a:gd name="adj2" fmla="val 77565"/>
            </a:avLst>
          </a:prstGeom>
          <a:solidFill>
            <a:srgbClr val="187A9C"/>
          </a:solidFill>
          <a:ln w="25400" cap="flat" cmpd="sng" algn="ctr">
            <a:noFill/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5400000">
            <a:off x="10479989" y="1411576"/>
            <a:ext cx="340508" cy="681769"/>
          </a:xfrm>
          <a:prstGeom prst="rightArrow">
            <a:avLst>
              <a:gd name="adj1" fmla="val 44486"/>
              <a:gd name="adj2" fmla="val 77565"/>
            </a:avLst>
          </a:prstGeom>
          <a:solidFill>
            <a:srgbClr val="187A9C"/>
          </a:solidFill>
          <a:ln w="25400" cap="flat" cmpd="sng" algn="ctr">
            <a:noFill/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766292" y="1959694"/>
            <a:ext cx="340762" cy="3319983"/>
            <a:chOff x="8767726" y="1592215"/>
            <a:chExt cx="340762" cy="3319983"/>
          </a:xfrm>
        </p:grpSpPr>
        <p:sp>
          <p:nvSpPr>
            <p:cNvPr id="32" name="Стрелка вправо 31"/>
            <p:cNvSpPr/>
            <p:nvPr/>
          </p:nvSpPr>
          <p:spPr>
            <a:xfrm>
              <a:off x="8767980" y="1592215"/>
              <a:ext cx="340508" cy="612000"/>
            </a:xfrm>
            <a:prstGeom prst="rightArrow">
              <a:avLst>
                <a:gd name="adj1" fmla="val 44486"/>
                <a:gd name="adj2" fmla="val 77565"/>
              </a:avLst>
            </a:prstGeom>
            <a:solidFill>
              <a:srgbClr val="187A9C"/>
            </a:solidFill>
            <a:ln w="25400" cap="flat" cmpd="sng" algn="ctr">
              <a:noFill/>
              <a:prstDash val="solid"/>
            </a:ln>
            <a:effectLst/>
          </p:spPr>
          <p:txBody>
            <a:bodyPr lIns="64291" tIns="32146" rIns="64291" bIns="32146" rtlCol="0" anchor="ctr"/>
            <a:lstStyle/>
            <a:p>
              <a:pPr algn="ctr">
                <a:defRPr/>
              </a:pPr>
              <a:endParaRPr lang="ru-RU" sz="1400" b="1" kern="0">
                <a:solidFill>
                  <a:srgbClr val="57565A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6" name="Стрелка вправо 35"/>
            <p:cNvSpPr/>
            <p:nvPr/>
          </p:nvSpPr>
          <p:spPr>
            <a:xfrm>
              <a:off x="8767980" y="2475036"/>
              <a:ext cx="340508" cy="634484"/>
            </a:xfrm>
            <a:prstGeom prst="rightArrow">
              <a:avLst>
                <a:gd name="adj1" fmla="val 44486"/>
                <a:gd name="adj2" fmla="val 77565"/>
              </a:avLst>
            </a:prstGeom>
            <a:solidFill>
              <a:srgbClr val="187A9C"/>
            </a:solidFill>
            <a:ln w="25400" cap="flat" cmpd="sng" algn="ctr">
              <a:noFill/>
              <a:prstDash val="solid"/>
            </a:ln>
            <a:effectLst/>
          </p:spPr>
          <p:txBody>
            <a:bodyPr lIns="64291" tIns="32146" rIns="64291" bIns="32146" rtlCol="0" anchor="ctr"/>
            <a:lstStyle/>
            <a:p>
              <a:pPr algn="ctr">
                <a:defRPr/>
              </a:pPr>
              <a:endParaRPr lang="ru-RU" sz="1400" b="1" kern="0">
                <a:solidFill>
                  <a:srgbClr val="57565A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7" name="Стрелка вправо 36"/>
            <p:cNvSpPr/>
            <p:nvPr/>
          </p:nvSpPr>
          <p:spPr>
            <a:xfrm>
              <a:off x="8767726" y="3382053"/>
              <a:ext cx="340508" cy="618508"/>
            </a:xfrm>
            <a:prstGeom prst="rightArrow">
              <a:avLst>
                <a:gd name="adj1" fmla="val 44486"/>
                <a:gd name="adj2" fmla="val 77565"/>
              </a:avLst>
            </a:prstGeom>
            <a:solidFill>
              <a:srgbClr val="187A9C"/>
            </a:solidFill>
            <a:ln w="25400" cap="flat" cmpd="sng" algn="ctr">
              <a:noFill/>
              <a:prstDash val="solid"/>
            </a:ln>
            <a:effectLst/>
          </p:spPr>
          <p:txBody>
            <a:bodyPr lIns="64291" tIns="32146" rIns="64291" bIns="32146" rtlCol="0" anchor="ctr"/>
            <a:lstStyle/>
            <a:p>
              <a:pPr algn="ctr">
                <a:defRPr/>
              </a:pPr>
              <a:endParaRPr lang="ru-RU" sz="1400" b="1" kern="0">
                <a:solidFill>
                  <a:srgbClr val="57565A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0" name="Стрелка вправо 39"/>
            <p:cNvSpPr/>
            <p:nvPr/>
          </p:nvSpPr>
          <p:spPr>
            <a:xfrm>
              <a:off x="8767980" y="4240677"/>
              <a:ext cx="340508" cy="671521"/>
            </a:xfrm>
            <a:prstGeom prst="rightArrow">
              <a:avLst>
                <a:gd name="adj1" fmla="val 44486"/>
                <a:gd name="adj2" fmla="val 77565"/>
              </a:avLst>
            </a:prstGeom>
            <a:solidFill>
              <a:srgbClr val="187A9C"/>
            </a:solidFill>
            <a:ln w="25400" cap="flat" cmpd="sng" algn="ctr">
              <a:noFill/>
              <a:prstDash val="solid"/>
            </a:ln>
            <a:effectLst/>
          </p:spPr>
          <p:txBody>
            <a:bodyPr lIns="64291" tIns="32146" rIns="64291" bIns="32146" rtlCol="0" anchor="ctr"/>
            <a:lstStyle/>
            <a:p>
              <a:pPr algn="ctr">
                <a:defRPr/>
              </a:pPr>
              <a:endParaRPr lang="ru-RU" sz="1400" b="1" kern="0">
                <a:solidFill>
                  <a:srgbClr val="57565A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 rot="10800000">
            <a:off x="3472520" y="1953219"/>
            <a:ext cx="349915" cy="3314187"/>
            <a:chOff x="8758573" y="1460045"/>
            <a:chExt cx="349915" cy="3462401"/>
          </a:xfrm>
        </p:grpSpPr>
        <p:sp>
          <p:nvSpPr>
            <p:cNvPr id="45" name="Стрелка вправо 44"/>
            <p:cNvSpPr/>
            <p:nvPr/>
          </p:nvSpPr>
          <p:spPr>
            <a:xfrm>
              <a:off x="8767980" y="1460045"/>
              <a:ext cx="340508" cy="681769"/>
            </a:xfrm>
            <a:prstGeom prst="rightArrow">
              <a:avLst>
                <a:gd name="adj1" fmla="val 44486"/>
                <a:gd name="adj2" fmla="val 77565"/>
              </a:avLst>
            </a:prstGeom>
            <a:solidFill>
              <a:srgbClr val="187A9C"/>
            </a:solidFill>
            <a:ln w="25400" cap="flat" cmpd="sng" algn="ctr">
              <a:noFill/>
              <a:prstDash val="solid"/>
            </a:ln>
            <a:effectLst/>
          </p:spPr>
          <p:txBody>
            <a:bodyPr lIns="64291" tIns="32146" rIns="64291" bIns="32146" rtlCol="0" anchor="ctr"/>
            <a:lstStyle/>
            <a:p>
              <a:pPr algn="ctr">
                <a:defRPr/>
              </a:pPr>
              <a:endParaRPr lang="ru-RU" sz="1400" b="1" kern="0">
                <a:solidFill>
                  <a:srgbClr val="57565A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6" name="Стрелка вправо 45"/>
            <p:cNvSpPr/>
            <p:nvPr/>
          </p:nvSpPr>
          <p:spPr>
            <a:xfrm>
              <a:off x="8758573" y="2354036"/>
              <a:ext cx="340508" cy="681769"/>
            </a:xfrm>
            <a:prstGeom prst="rightArrow">
              <a:avLst>
                <a:gd name="adj1" fmla="val 44486"/>
                <a:gd name="adj2" fmla="val 77565"/>
              </a:avLst>
            </a:prstGeom>
            <a:solidFill>
              <a:srgbClr val="187A9C"/>
            </a:solidFill>
            <a:ln w="25400" cap="flat" cmpd="sng" algn="ctr">
              <a:noFill/>
              <a:prstDash val="solid"/>
            </a:ln>
            <a:effectLst/>
          </p:spPr>
          <p:txBody>
            <a:bodyPr lIns="64291" tIns="32146" rIns="64291" bIns="32146" rtlCol="0" anchor="ctr"/>
            <a:lstStyle/>
            <a:p>
              <a:pPr algn="ctr">
                <a:defRPr/>
              </a:pPr>
              <a:endParaRPr lang="ru-RU" sz="1400" b="1" kern="0">
                <a:solidFill>
                  <a:srgbClr val="57565A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7" name="Стрелка вправо 46"/>
            <p:cNvSpPr/>
            <p:nvPr/>
          </p:nvSpPr>
          <p:spPr>
            <a:xfrm>
              <a:off x="8767980" y="3299974"/>
              <a:ext cx="340508" cy="681769"/>
            </a:xfrm>
            <a:prstGeom prst="rightArrow">
              <a:avLst>
                <a:gd name="adj1" fmla="val 44486"/>
                <a:gd name="adj2" fmla="val 77565"/>
              </a:avLst>
            </a:prstGeom>
            <a:solidFill>
              <a:srgbClr val="187A9C"/>
            </a:solidFill>
            <a:ln w="25400" cap="flat" cmpd="sng" algn="ctr">
              <a:noFill/>
              <a:prstDash val="solid"/>
            </a:ln>
            <a:effectLst/>
          </p:spPr>
          <p:txBody>
            <a:bodyPr lIns="64291" tIns="32146" rIns="64291" bIns="32146" rtlCol="0" anchor="ctr"/>
            <a:lstStyle/>
            <a:p>
              <a:pPr algn="ctr">
                <a:defRPr/>
              </a:pPr>
              <a:endParaRPr lang="ru-RU" sz="1400" b="1" kern="0">
                <a:solidFill>
                  <a:srgbClr val="57565A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9" name="Стрелка вправо 48"/>
            <p:cNvSpPr/>
            <p:nvPr/>
          </p:nvSpPr>
          <p:spPr>
            <a:xfrm>
              <a:off x="8767980" y="4240677"/>
              <a:ext cx="340508" cy="681769"/>
            </a:xfrm>
            <a:prstGeom prst="rightArrow">
              <a:avLst>
                <a:gd name="adj1" fmla="val 44486"/>
                <a:gd name="adj2" fmla="val 77565"/>
              </a:avLst>
            </a:prstGeom>
            <a:solidFill>
              <a:srgbClr val="187A9C"/>
            </a:solidFill>
            <a:ln w="25400" cap="flat" cmpd="sng" algn="ctr">
              <a:noFill/>
              <a:prstDash val="solid"/>
            </a:ln>
            <a:effectLst/>
          </p:spPr>
          <p:txBody>
            <a:bodyPr lIns="64291" tIns="32146" rIns="64291" bIns="32146" rtlCol="0" anchor="ctr"/>
            <a:lstStyle/>
            <a:p>
              <a:pPr algn="ctr">
                <a:defRPr/>
              </a:pPr>
              <a:endParaRPr lang="ru-RU" sz="1400" b="1" kern="0">
                <a:solidFill>
                  <a:srgbClr val="57565A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Стрелка вправо 49"/>
          <p:cNvSpPr/>
          <p:nvPr/>
        </p:nvSpPr>
        <p:spPr>
          <a:xfrm rot="16200000">
            <a:off x="1449016" y="5732522"/>
            <a:ext cx="340508" cy="681769"/>
          </a:xfrm>
          <a:prstGeom prst="rightArrow">
            <a:avLst>
              <a:gd name="adj1" fmla="val 44486"/>
              <a:gd name="adj2" fmla="val 77565"/>
            </a:avLst>
          </a:prstGeom>
          <a:solidFill>
            <a:srgbClr val="187A9C"/>
          </a:solidFill>
          <a:ln w="25400" cap="flat" cmpd="sng" algn="ctr">
            <a:noFill/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1" name="Стрелка вправо 50"/>
          <p:cNvSpPr/>
          <p:nvPr/>
        </p:nvSpPr>
        <p:spPr>
          <a:xfrm rot="16200000">
            <a:off x="10479990" y="5732521"/>
            <a:ext cx="340508" cy="681769"/>
          </a:xfrm>
          <a:prstGeom prst="rightArrow">
            <a:avLst>
              <a:gd name="adj1" fmla="val 44486"/>
              <a:gd name="adj2" fmla="val 77565"/>
            </a:avLst>
          </a:prstGeom>
          <a:solidFill>
            <a:srgbClr val="187A9C"/>
          </a:solidFill>
          <a:ln w="25400" cap="flat" cmpd="sng" algn="ctr">
            <a:noFill/>
            <a:prstDash val="solid"/>
          </a:ln>
          <a:effectLst/>
        </p:spPr>
        <p:txBody>
          <a:bodyPr lIns="64291" tIns="32146" rIns="64291" bIns="32146" rtlCol="0" anchor="ctr"/>
          <a:lstStyle/>
          <a:p>
            <a:pPr algn="ctr">
              <a:defRPr/>
            </a:pPr>
            <a:endParaRPr lang="ru-RU" sz="1400" b="1" kern="0">
              <a:solidFill>
                <a:srgbClr val="57565A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4187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ИМА 2019 итоговая коллегия">
      <a:dk1>
        <a:sysClr val="windowText" lastClr="000000"/>
      </a:dk1>
      <a:lt1>
        <a:sysClr val="window" lastClr="FFFFFF"/>
      </a:lt1>
      <a:dk2>
        <a:srgbClr val="000066"/>
      </a:dk2>
      <a:lt2>
        <a:srgbClr val="DCDABE"/>
      </a:lt2>
      <a:accent1>
        <a:srgbClr val="029061"/>
      </a:accent1>
      <a:accent2>
        <a:srgbClr val="642F85"/>
      </a:accent2>
      <a:accent3>
        <a:srgbClr val="8ABAE2"/>
      </a:accent3>
      <a:accent4>
        <a:srgbClr val="20A2D0"/>
      </a:accent4>
      <a:accent5>
        <a:srgbClr val="9900D6"/>
      </a:accent5>
      <a:accent6>
        <a:srgbClr val="FF0137"/>
      </a:accent6>
      <a:hlink>
        <a:srgbClr val="354F12"/>
      </a:hlink>
      <a:folHlink>
        <a:srgbClr val="8C8C8C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568</Words>
  <Application>Microsoft Office PowerPoint</Application>
  <PresentationFormat>Произвольный</PresentationFormat>
  <Paragraphs>255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Информатизация здравоохранения Архангельской области</vt:lpstr>
      <vt:lpstr>Слайд 2</vt:lpstr>
      <vt:lpstr>Слайд 3</vt:lpstr>
      <vt:lpstr>Слайд 4</vt:lpstr>
      <vt:lpstr>Слайд 5</vt:lpstr>
      <vt:lpstr>СХЕМА ИНФОРМАЦИОННОГО ОБМЕНА ДАННЫМИ ЧЕРЕЗ СЕРВИС ОДЛИ</vt:lpstr>
      <vt:lpstr>Слайд 7</vt:lpstr>
      <vt:lpstr>Слайд 8</vt:lpstr>
      <vt:lpstr>Слайд 9</vt:lpstr>
      <vt:lpstr>АЛГОРИТМ НАПРАВЛЕНИЯ  НА ТЕЛЕМЕДИЦИНСКУЮ КОНСУЛЬТАЦИЮ</vt:lpstr>
      <vt:lpstr>Слайд 11</vt:lpstr>
      <vt:lpstr>«СОЗДАНИЕ ЕДИНОГО ЦИФРОВОГО КОНТУРА В ЗДРАВООХРАНЕНИИ  НА ОСНОВЕ ЕДИНОЙ ГОСУДАРСТВЕННОЙ ИНФОРМАЦИОННОЙ СИСТЕМЫ ЗДРАВООХРАНЕНИЯ (ЕГИСЗ) (АРХАНГЕЛЬСКАЯ ОБЛАСТЬ)» В 2019-2020 ГГ. РАЗВИТИЕ РЕГИОНАЛЬНОГО СЕГМЕНТА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ОРГАНИЗАЦИИ МЕДИЦИНСКОЙ ПОМОЩИ ПАЦИЕНТАМ   С   НОВОЙ   КОРОНАВИРУСНОЙ ИНФЕКЦИЕЙ COVID-19 В АРХАНГЕЛЬСКОЙ ОБЛАСТИ</dc:title>
  <dc:creator>Рябова Алла Александровна</dc:creator>
  <cp:lastModifiedBy>a.golovina</cp:lastModifiedBy>
  <cp:revision>150</cp:revision>
  <cp:lastPrinted>2021-02-26T06:57:40Z</cp:lastPrinted>
  <dcterms:created xsi:type="dcterms:W3CDTF">2021-01-22T10:29:42Z</dcterms:created>
  <dcterms:modified xsi:type="dcterms:W3CDTF">2021-02-26T09:39:28Z</dcterms:modified>
</cp:coreProperties>
</file>