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331" r:id="rId2"/>
    <p:sldId id="342" r:id="rId3"/>
    <p:sldId id="343" r:id="rId4"/>
    <p:sldId id="352" r:id="rId5"/>
    <p:sldId id="353" r:id="rId6"/>
    <p:sldId id="357" r:id="rId7"/>
    <p:sldId id="344" r:id="rId8"/>
    <p:sldId id="355" r:id="rId9"/>
    <p:sldId id="361" r:id="rId10"/>
    <p:sldId id="354" r:id="rId11"/>
    <p:sldId id="358" r:id="rId12"/>
    <p:sldId id="359" r:id="rId13"/>
    <p:sldId id="362" r:id="rId14"/>
    <p:sldId id="356" r:id="rId15"/>
    <p:sldId id="317" r:id="rId16"/>
    <p:sldId id="340" r:id="rId17"/>
  </p:sldIdLst>
  <p:sldSz cx="9144000" cy="6877050"/>
  <p:notesSz cx="6797675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D"/>
    <a:srgbClr val="DEDEFF"/>
    <a:srgbClr val="EFEFFF"/>
    <a:srgbClr val="D0D0E3"/>
    <a:srgbClr val="002774"/>
    <a:srgbClr val="0033CC"/>
    <a:srgbClr val="669900"/>
    <a:srgbClr val="B6DF89"/>
    <a:srgbClr val="A0D565"/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68459" autoAdjust="0"/>
  </p:normalViewPr>
  <p:slideViewPr>
    <p:cSldViewPr>
      <p:cViewPr varScale="1">
        <p:scale>
          <a:sx n="72" d="100"/>
          <a:sy n="72" d="100"/>
        </p:scale>
        <p:origin x="-2670" y="-102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3036" y="264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21.09.2020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457200" algn="just">
              <a:buNone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baseline="0" dirty="0" smtClean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457200"/>
            <a:endParaRPr lang="ru-RU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15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273050"/>
            <a:ext cx="4951412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79" y="4104092"/>
            <a:ext cx="6209590" cy="562922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396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16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139700"/>
            <a:ext cx="4949825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493" y="3956000"/>
            <a:ext cx="6336704" cy="5832648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396000"/>
            <a:endParaRPr lang="ru-RU" sz="105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604072"/>
            <a:ext cx="6352339" cy="512924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36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5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360000" algn="just">
              <a:buNone/>
            </a:pPr>
            <a:endParaRPr lang="ru-RU" sz="1050" kern="120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indent="450000" algn="l">
              <a:spcBef>
                <a:spcPts val="0"/>
              </a:spcBef>
              <a:buFontTx/>
              <a:buNone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360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50" kern="120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360000" algn="just">
              <a:buNone/>
            </a:pPr>
            <a:endParaRPr lang="ru-RU" sz="1050" kern="120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7705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33880"/>
            <a:ext cx="6019800" cy="2215938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79054"/>
            <a:ext cx="6019800" cy="175746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757"/>
            <a:ext cx="2133600" cy="458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8470"/>
            <a:ext cx="2057400" cy="5425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8470"/>
            <a:ext cx="6019800" cy="5425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8470"/>
            <a:ext cx="8229600" cy="542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19143"/>
            <a:ext cx="7772400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14789"/>
            <a:ext cx="7772400" cy="150435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402"/>
            <a:ext cx="82296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9377"/>
            <a:ext cx="404018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80916"/>
            <a:ext cx="404018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9377"/>
            <a:ext cx="4041775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80916"/>
            <a:ext cx="4041775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808"/>
            <a:ext cx="3008313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810"/>
            <a:ext cx="5111750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9088"/>
            <a:ext cx="3008313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13935"/>
            <a:ext cx="5486400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4477"/>
            <a:ext cx="5486400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82247"/>
            <a:ext cx="5486400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5757"/>
            <a:ext cx="2895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5757"/>
            <a:ext cx="2133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"/>
            <a:ext cx="9144000" cy="547617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8470"/>
            <a:ext cx="8229600" cy="137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6703"/>
            <a:ext cx="8229600" cy="389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2574"/>
            <a:ext cx="2133600" cy="47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1926358"/>
            <a:ext cx="6019800" cy="2123461"/>
          </a:xfrm>
        </p:spPr>
        <p:txBody>
          <a:bodyPr/>
          <a:lstStyle/>
          <a:p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Отчет об исполнении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бюджета территориального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фонда обязательного медицинского страхования Архангельской области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за первое полугодие 2020 года</a:t>
            </a:r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676974"/>
            <a:ext cx="8991600" cy="505456"/>
          </a:xfrm>
        </p:spPr>
        <p:txBody>
          <a:bodyPr/>
          <a:lstStyle/>
          <a:p>
            <a:pPr lvl="0" algn="ctr">
              <a:buClr>
                <a:srgbClr val="00007D"/>
              </a:buClr>
            </a:pPr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2020 г.</a:t>
            </a:r>
          </a:p>
          <a:p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"/>
            <a:ext cx="1835696" cy="156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3654549"/>
            <a:ext cx="3168352" cy="15121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Меры по сохранению стабильного финансового обеспечения деятельности медицинских организаций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779912" y="2286397"/>
            <a:ext cx="5184576" cy="129614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Увеличен подушевой норматив  финансирования медицинских организаций, оказывающих первичную медико-санитарную помощь в амбулаторных условиях, в том числе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счет перераспределения средств, предусмотренных на финансовое обеспечение профилактических медицинских осмотров и диспансеризации, на март – июнь 2020 года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779912" y="4662661"/>
            <a:ext cx="5184576" cy="7200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Установлены тарифы на оплату медицинской помощи, оказываемой пациентам с COVID-19 в стационарных условиях в зависимости от степени тяжести пациента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414189"/>
            <a:ext cx="8640960" cy="792088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Финансовое обеспечение оказания медицинской помощи </a:t>
            </a:r>
            <a:b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особых условиях угрозы распространения новой коронавирусной инфекцией (COVID-19)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779912" y="3654549"/>
            <a:ext cx="5184576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Установлены объемы и  тарифы на оплату тестирования групп риска на выявление COVID-19 в амбулаторных условиях в лабораториях субъектов Российской Федерации, допущенных к проведению таких исследований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442421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COVID-19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206277"/>
            <a:ext cx="8784976" cy="9361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 algn="l">
              <a:defRPr/>
            </a:pPr>
            <a:r>
              <a:rPr lang="ru-RU" sz="17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ТФОМС АО – в 1 квартале 2020 года – в плановом порядке, </a:t>
            </a:r>
          </a:p>
          <a:p>
            <a:pPr indent="457200" algn="l">
              <a:defRPr/>
            </a:pPr>
            <a:r>
              <a:rPr lang="ru-RU" sz="17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во 2 квартале 2020 года – в особых условиях</a:t>
            </a:r>
          </a:p>
        </p:txBody>
      </p:sp>
      <p:cxnSp>
        <p:nvCxnSpPr>
          <p:cNvPr id="12" name="Прямая со стрелкой 11"/>
          <p:cNvCxnSpPr>
            <a:endCxn id="5" idx="1"/>
          </p:cNvCxnSpPr>
          <p:nvPr/>
        </p:nvCxnSpPr>
        <p:spPr>
          <a:xfrm flipV="1">
            <a:off x="3347864" y="2934469"/>
            <a:ext cx="432048" cy="140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</p:cNvCxnSpPr>
          <p:nvPr/>
        </p:nvCxnSpPr>
        <p:spPr>
          <a:xfrm flipV="1">
            <a:off x="3347864" y="4374629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  <a:endCxn id="20" idx="1"/>
          </p:cNvCxnSpPr>
          <p:nvPr/>
        </p:nvCxnSpPr>
        <p:spPr>
          <a:xfrm>
            <a:off x="3347864" y="4410633"/>
            <a:ext cx="432048" cy="1836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альтернативный процесс 18"/>
          <p:cNvSpPr/>
          <p:nvPr/>
        </p:nvSpPr>
        <p:spPr>
          <a:xfrm>
            <a:off x="3779912" y="5454749"/>
            <a:ext cx="5184576" cy="288032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 размер КСЛП для лечения пациентов с COVID-19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3779912" y="5814789"/>
            <a:ext cx="5184576" cy="86409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Увеличен размер авансирования оплаты медицинской помощи до 100% (было 60%) без учета выполненных медицинскими организациями объемов медицинской помощи</a:t>
            </a:r>
          </a:p>
        </p:txBody>
      </p:sp>
      <p:cxnSp>
        <p:nvCxnSpPr>
          <p:cNvPr id="22" name="Прямая со стрелкой 21"/>
          <p:cNvCxnSpPr>
            <a:stCxn id="4" idx="3"/>
            <a:endCxn id="6" idx="1"/>
          </p:cNvCxnSpPr>
          <p:nvPr/>
        </p:nvCxnSpPr>
        <p:spPr>
          <a:xfrm>
            <a:off x="3347864" y="4410633"/>
            <a:ext cx="432048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3"/>
            <a:endCxn id="19" idx="1"/>
          </p:cNvCxnSpPr>
          <p:nvPr/>
        </p:nvCxnSpPr>
        <p:spPr>
          <a:xfrm>
            <a:off x="3347864" y="4410633"/>
            <a:ext cx="432048" cy="1188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14190"/>
            <a:ext cx="8640960" cy="5760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Анализ реализации территориальной программы ОМС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990253"/>
          <a:ext cx="8712969" cy="5842763"/>
        </p:xfrm>
        <a:graphic>
          <a:graphicData uri="http://schemas.openxmlformats.org/drawingml/2006/table">
            <a:tbl>
              <a:tblPr/>
              <a:tblGrid>
                <a:gridCol w="3096344"/>
                <a:gridCol w="1296144"/>
                <a:gridCol w="1368152"/>
                <a:gridCol w="864096"/>
                <a:gridCol w="936104"/>
                <a:gridCol w="1152129"/>
              </a:tblGrid>
              <a:tr h="2060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и условия оказания 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помощи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МП,</a:t>
                      </a:r>
                      <a:b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Объемы медицинской помощи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единица измерения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Оказано в МО, 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10 160,5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 на оплату МП:</a:t>
                      </a:r>
                      <a:endParaRPr lang="ru-RU" sz="15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стационарных условиях, </a:t>
                      </a:r>
                      <a:b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5 066,2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08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89 052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профилю «медицинская реабилитация»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117,4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5 690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1 795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31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ВМП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381,4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4 114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1 856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31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профилю «онкология»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798,8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госпитализации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11 390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5 902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условиях дневного стационара, </a:t>
                      </a:r>
                      <a:b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1 062,9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лечения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71 643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29 145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профилю «онкология»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577,4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лечения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7 898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4 462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23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42,2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случай лечения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рамках проведения профилактических мероприятий: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профилактические осмотры взрослого населения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24 412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9 541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диспансеризация определенных групп взрослого населения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187,9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147 696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56 238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профилактические осмотры несовершеннолетних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252,5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187 922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74 287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48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диспансеризация детей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посещение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3 760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Реализация ТПОМС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14190"/>
            <a:ext cx="8640960" cy="5760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Анализ реализации территориальной программы ОМС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062262"/>
          <a:ext cx="8712969" cy="5321383"/>
        </p:xfrm>
        <a:graphic>
          <a:graphicData uri="http://schemas.openxmlformats.org/drawingml/2006/table">
            <a:tbl>
              <a:tblPr/>
              <a:tblGrid>
                <a:gridCol w="3096344"/>
                <a:gridCol w="1296144"/>
                <a:gridCol w="1368152"/>
                <a:gridCol w="864096"/>
                <a:gridCol w="936104"/>
                <a:gridCol w="1152129"/>
              </a:tblGrid>
              <a:tr h="2038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и условия оказания 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медицинской помощи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МП,</a:t>
                      </a:r>
                      <a:b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Объемы медицинской помощи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единица измерения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в МО: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проведение диагностических исследований,  в том числе:</a:t>
                      </a:r>
                      <a:endParaRPr lang="ru-RU" sz="15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261,4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9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компьютерная томография</a:t>
                      </a:r>
                    </a:p>
                  </a:txBody>
                  <a:tcPr marL="39370" marR="39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31 293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14 257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45.6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8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магнитно-резонансная томография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13 541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7 809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57.7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759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ультразвуковое исследование </a:t>
                      </a:r>
                      <a:b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сердечно-сосудистой системы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34,1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128 015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33 213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25.9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6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эндоскопическое диагностическое исследование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54 278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24 423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45.0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07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молекулярно-генетическое исследование с целью выявления онкологических заболеваний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797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9160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гистологические исследования </a:t>
                      </a:r>
                      <a:b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целью выявления онкологических заболеваний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57 009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17 600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30.9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47">
                <a:tc>
                  <a:txBody>
                    <a:bodyPr/>
                    <a:lstStyle/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тестирование на </a:t>
                      </a:r>
                      <a:r>
                        <a:rPr lang="en-US" sz="15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COVID-19</a:t>
                      </a:r>
                      <a:endParaRPr lang="ru-RU" sz="1500" b="1" kern="1200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21,6</a:t>
                      </a:r>
                      <a:endParaRPr lang="ru-RU" sz="15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Число исследований</a:t>
                      </a:r>
                      <a:endParaRPr lang="ru-RU" sz="1200" b="1" kern="1200" noProof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102 401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33 555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Блок-схема: документ 5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Реализация ТПОМС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414190"/>
            <a:ext cx="8568952" cy="7920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Мониторинг оказания медицинской помощи медицинскими организациями в особых условиях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(с учетом расходов на оказание медицинской помощи лицам, застрахованным в других субъектах РФ)</a:t>
            </a:r>
            <a:endParaRPr lang="ru-RU" sz="1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2" y="1422301"/>
          <a:ext cx="8784976" cy="3888433"/>
        </p:xfrm>
        <a:graphic>
          <a:graphicData uri="http://schemas.openxmlformats.org/drawingml/2006/table">
            <a:tbl>
              <a:tblPr/>
              <a:tblGrid>
                <a:gridCol w="2007995"/>
                <a:gridCol w="1003997"/>
                <a:gridCol w="920331"/>
                <a:gridCol w="1003997"/>
                <a:gridCol w="920331"/>
                <a:gridCol w="1003997"/>
                <a:gridCol w="1003997"/>
                <a:gridCol w="920331"/>
              </a:tblGrid>
              <a:tr h="40106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Апрель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Июнь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 ф</a:t>
                      </a: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2085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20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 МП</a:t>
                      </a:r>
                      <a:endParaRPr lang="ru-RU" sz="16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1 905,9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1 643,2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1 930,5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1 333,7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1 891,1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1 630,6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4 607,6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Выпадающие доходы</a:t>
                      </a:r>
                      <a:endParaRPr lang="ru-RU" sz="16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262,6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596,8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260,5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1 119,9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5432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Дополнительные расходы:</a:t>
                      </a:r>
                      <a:endParaRPr lang="ru-RU" sz="16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8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лечение инфекционных заболеваний</a:t>
                      </a:r>
                      <a:endParaRPr lang="ru-RU" sz="16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18,9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37,6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78,9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59,5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293,3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409,8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1086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</a:t>
                      </a:r>
                      <a:b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en-US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COVID-19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6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(без учета дневного стационара)</a:t>
                      </a:r>
                      <a:endParaRPr lang="ru-RU" sz="1600" b="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17,4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17,5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258,4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312,4</a:t>
                      </a:r>
                      <a:endParaRPr lang="ru-RU" sz="16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Блок-схема: документ 8"/>
          <p:cNvSpPr/>
          <p:nvPr/>
        </p:nvSpPr>
        <p:spPr>
          <a:xfrm>
            <a:off x="7442421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COVID-19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56376" y="113427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1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5526757"/>
            <a:ext cx="8784976" cy="10081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ru-RU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Оценка доходов медицинских организаций проводится с целью выделения </a:t>
            </a:r>
            <a:br>
              <a:rPr lang="ru-RU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из Федерального бюджета межбюджетных трансфертов на дополнительное финансовое обеспечение медицинских организаций</a:t>
            </a:r>
          </a:p>
        </p:txBody>
      </p:sp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51520" y="1278285"/>
            <a:ext cx="1872208" cy="57606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ПРЕДУСМОТРЕНО 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2 908,8 млн.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796136" y="1062261"/>
            <a:ext cx="3096344" cy="93610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ИСПОЛЬЗОВАНО 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1 376,2 млн. руб. (94,6%), в т.ч. на противоопухолевую лекарственную терапию – 994,8 млн. руб.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414189"/>
            <a:ext cx="7560840" cy="864096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на оказание медицинской помощи пациентам с онкологическими заболеваниями в стационарных условиях и в условиях дневного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стационара</a:t>
            </a:r>
            <a:r>
              <a:rPr lang="ru-RU" b="1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771800" y="1278285"/>
            <a:ext cx="2376264" cy="576064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ПРЕДОСТАВЛЕНО ФОМС 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1 454,4 млн.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«Борьба с онкологическими заболеваниями»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123728" y="135029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148064" y="1350293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1520" y="2142381"/>
          <a:ext cx="4032448" cy="2484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681"/>
                <a:gridCol w="967789"/>
                <a:gridCol w="953123"/>
                <a:gridCol w="659855"/>
              </a:tblGrid>
              <a:tr h="738890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ИСПОЛЬЗОВАНО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 УСЛОВИЯХ  СТАЦИОНАРА</a:t>
                      </a:r>
                      <a:endParaRPr lang="ru-RU" sz="14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9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Профиль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План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</a:tr>
              <a:tr h="2955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Всего по МО АО,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 т.ч: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1 896,5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798,8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42,1</a:t>
                      </a:r>
                    </a:p>
                  </a:txBody>
                  <a:tcPr marL="7620" marR="7620" marT="10160" marB="0" anchor="ctr"/>
                </a:tc>
              </a:tr>
              <a:tr h="3694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химиотерапия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1 102,1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479,2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43,5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</a:tr>
              <a:tr h="234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Справочно: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</a:tr>
              <a:tr h="396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МТР за ЗЛ АО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293,6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56,1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19,1</a:t>
                      </a:r>
                    </a:p>
                  </a:txBody>
                  <a:tcPr marL="7620" marR="7620" marT="10160" marB="0" anchor="ctr"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499992" y="2142381"/>
          <a:ext cx="4392488" cy="2497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087"/>
                <a:gridCol w="1036930"/>
                <a:gridCol w="1065391"/>
                <a:gridCol w="720080"/>
              </a:tblGrid>
              <a:tr h="795677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ИСПОЛЬЗОВАНО </a:t>
                      </a:r>
                      <a:b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</a:b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 УСЛОВИЯХ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ДНЕВНОГО СТАЦИОНАРА </a:t>
                      </a:r>
                      <a:endParaRPr lang="ru-RU" sz="14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Профиль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План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Факт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</a:tr>
              <a:tr h="307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Всего по МО АО, </a:t>
                      </a:r>
                      <a:b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 т.ч: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1 012,4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577,4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57,0</a:t>
                      </a:r>
                    </a:p>
                  </a:txBody>
                  <a:tcPr marL="7620" marR="7620" marT="10160" marB="0" anchor="ctr"/>
                </a:tc>
              </a:tr>
              <a:tr h="393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химиотерапия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865,7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515,7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59,6</a:t>
                      </a:r>
                    </a:p>
                  </a:txBody>
                  <a:tcPr marL="7620" marR="7620" marT="10160" marB="0" anchor="ctr"/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Справочно: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</a:tr>
              <a:tr h="4088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n-ea"/>
                          <a:cs typeface="+mn-cs"/>
                        </a:rPr>
                        <a:t>МТР за ЗЛ АО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7,9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281,2</a:t>
                      </a:r>
                    </a:p>
                  </a:txBody>
                  <a:tcPr marL="7620" marR="7620" marT="10160" marB="0"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23528" y="4878685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Уровень использования средств: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1520" y="5454749"/>
            <a:ext cx="1872208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1 полугодие 2019 года</a:t>
            </a:r>
          </a:p>
          <a:p>
            <a:pPr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71,0%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83768" y="5454749"/>
            <a:ext cx="1872208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>
              <a:defRPr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1 полугодие 2020 года</a:t>
            </a:r>
          </a:p>
          <a:p>
            <a:pPr>
              <a:defRPr/>
            </a:pP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94,6%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27984" y="4734669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Средняя стоимость единицы объема </a:t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медицинской помощи, тыс. руб.: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4499992" y="5310733"/>
          <a:ext cx="4320480" cy="1264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008112"/>
                <a:gridCol w="1080120"/>
                <a:gridCol w="1008112"/>
              </a:tblGrid>
              <a:tr h="3479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Всего в т.ч: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полугодие 2019 года</a:t>
                      </a: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полугодие 2020 года</a:t>
                      </a: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Рост, %</a:t>
                      </a:r>
                    </a:p>
                  </a:txBody>
                  <a:tcPr marL="7620" marR="7620" marT="10160" marB="0" anchor="ctr">
                    <a:solidFill>
                      <a:srgbClr val="D0D0E3"/>
                    </a:solidFill>
                  </a:tcPr>
                </a:tc>
              </a:tr>
              <a:tr h="425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Круглосуточный стационар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102,5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125,7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22,6</a:t>
                      </a:r>
                    </a:p>
                  </a:txBody>
                  <a:tcPr marL="7620" marR="7620" marT="10160" marB="0" anchor="ctr"/>
                </a:tc>
              </a:tr>
              <a:tr h="4628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Дневной стационар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79,7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126,1</a:t>
                      </a:r>
                    </a:p>
                  </a:txBody>
                  <a:tcPr marL="7620" marR="7620" marT="1016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58,2</a:t>
                      </a:r>
                    </a:p>
                  </a:txBody>
                  <a:tcPr marL="7620" marR="7620" marT="1016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58471"/>
            <a:ext cx="8229600" cy="819815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бюджета территориального фонда за первое полугодие 2020 года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1522" y="1278285"/>
          <a:ext cx="8640959" cy="3912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1"/>
                <a:gridCol w="1584176"/>
                <a:gridCol w="1440160"/>
                <a:gridCol w="1512168"/>
                <a:gridCol w="1656184"/>
              </a:tblGrid>
              <a:tr h="131428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2020 год</a:t>
                      </a:r>
                      <a:endParaRPr lang="ru-RU" sz="20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факту</a:t>
                      </a:r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полугодия 2019 года, %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24 120,0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17 070,8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11 928,9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9734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24 374,5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12 074,3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+ 11,2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100863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остатков средств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64,1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9079"/>
            <a:ext cx="4374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endParaRPr lang="ru-RU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414190"/>
            <a:ext cx="8280920" cy="7920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территориального фонда за первое полугодие 2020 года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206276"/>
          <a:ext cx="8640960" cy="5433082"/>
        </p:xfrm>
        <a:graphic>
          <a:graphicData uri="http://schemas.openxmlformats.org/drawingml/2006/table">
            <a:tbl>
              <a:tblPr/>
              <a:tblGrid>
                <a:gridCol w="3600400"/>
                <a:gridCol w="1182057"/>
                <a:gridCol w="1050191"/>
                <a:gridCol w="936104"/>
                <a:gridCol w="1080120"/>
                <a:gridCol w="792088"/>
              </a:tblGrid>
              <a:tr h="7007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млн. рублей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первому полугодию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24 120,0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12 138,4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+ 765,0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+ 22,1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51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11 928,9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+ 725,2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195,1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+ 46,9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+ 31,6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на оплату труда врачей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среднего мед. персонала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+ 87,9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на выплаты </a:t>
                      </a:r>
                      <a:b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выявление онкозаболеваний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возврата субсидий, субвенций и иных МБТ прошлых 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513,1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</a:t>
                      </a: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,4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Возврат остатков субсидий, субвенций и иных МБТ прошлых 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- 109,0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- 116,4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- 109,8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576063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первое полугодие 2020 года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062261"/>
          <a:ext cx="8712968" cy="5700268"/>
        </p:xfrm>
        <a:graphic>
          <a:graphicData uri="http://schemas.openxmlformats.org/drawingml/2006/table">
            <a:tbl>
              <a:tblPr/>
              <a:tblGrid>
                <a:gridCol w="3657083"/>
                <a:gridCol w="1147320"/>
                <a:gridCol w="1075613"/>
                <a:gridCol w="860491"/>
                <a:gridCol w="1219027"/>
                <a:gridCol w="753434"/>
              </a:tblGrid>
              <a:tr h="62260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2020 год бюджетной росписью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первому полугодию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068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  <a:r>
                        <a:rPr lang="ru-RU" sz="18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24 564,8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12 074,3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+ 1 216,0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+ 11,2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 расходы: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оплату медицинской помощи </a:t>
                      </a:r>
                      <a:b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ведение дела страховых</a:t>
                      </a: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медицинских организаций 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24 177,2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11 992,6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+ 1 210,2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+ 11,2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</a:t>
                      </a: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расходов медицинских организаций на оплату труда врачей и среднего медицинского персонала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+ 362,1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выплат стимулирующего характера мед. работникам за выявление онкологических заболеваний 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14,5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мероприятий медицинских организаций за счет средств НСЗ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15,2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- 3,3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- 17,8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обеспечение выполнения  функций территориального фонда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41,1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- 1,4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62262"/>
            <a:ext cx="8784976" cy="5760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МЕРОПРИЯТИЙ ПО СРЕДСТВАМ НСЗ НА 6 МЕСЯЦЕВ 2020 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39,5 млн.руб.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ИСПОЛЬЗОВАНО СРЕДСТВ НСЗ ТФОМС АО</a:t>
            </a:r>
            <a:r>
              <a:rPr lang="ru-RU" sz="155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15,2 тыс. </a:t>
            </a:r>
            <a:r>
              <a:rPr lang="ru-RU" sz="155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(38,5%) </a:t>
            </a:r>
            <a:endParaRPr lang="ru-RU" sz="155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10333"/>
            <a:ext cx="2304256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Обучено 819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работников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2,4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(83,2%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плана 2,9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660232" y="1710333"/>
            <a:ext cx="2304256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Отремонтировано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12,8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(100% от плана)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55776" y="2862462"/>
          <a:ext cx="4032448" cy="3901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728192"/>
              </a:tblGrid>
              <a:tr h="334379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22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искусственной вентиляции легких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«Вельская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Заключение контракта приостановлено по причине изменения цены товара</a:t>
                      </a:r>
                      <a:endParaRPr kumimoji="0" lang="ru-RU" sz="1200" b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Набор для проведения эндоскопических операций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«Верхнетоем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Государственный контракт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Маммограф 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ГБУЗ  АО «Каргопольская ЦРБ имени  Н.Д. Кировой»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Государственный контракт заключен 01.06.2020, поставка 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течение 120 дней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флюорографический цифровой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«Коношская ЦРБ»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Госконтракт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Стоматологические установки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«Няндомская ЦРБ», «Онежская ЦРБ» (2шт.), «Устьянская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Соглашения о фин. обеспечении заключены,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оплата произведена в июле 2020 года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79512" y="414189"/>
            <a:ext cx="8712968" cy="576064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на мероприятия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дополнительному образованию, </a:t>
            </a:r>
            <a:r>
              <a:rPr lang="ru-RU" b="1" i="1" u="sng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приобретению и ремонту оборудования</a:t>
            </a:r>
            <a:r>
              <a:rPr lang="ru-RU" b="1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660232" y="2862461"/>
          <a:ext cx="2304256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282"/>
                <a:gridCol w="976974"/>
              </a:tblGrid>
              <a:tr h="322151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6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 рентгено-диагностический телеуправляемый </a:t>
                      </a:r>
                      <a:endParaRPr kumimoji="0" lang="ru-RU" sz="1200" b="1" u="sng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«АОДКБ им. П.Г.Выжлецова»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10,9 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 рентгено-диагностический телеуправляемый КРТ – «ОКО»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ГБУЗ АО  «Няндомская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1,8 </a:t>
                      </a:r>
                      <a:b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Блок-схема: альтернативный процесс 9"/>
          <p:cNvSpPr/>
          <p:nvPr/>
        </p:nvSpPr>
        <p:spPr>
          <a:xfrm>
            <a:off x="2555776" y="1710333"/>
            <a:ext cx="4032448" cy="10801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оборудования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(0,0% от плана – 23,8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2" y="2862462"/>
          <a:ext cx="2304256" cy="3918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963"/>
                <a:gridCol w="1189293"/>
              </a:tblGrid>
              <a:tr h="331142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ОБУЧЕНИЕ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41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% выполнения плана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Количество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 70% до 100%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40% до 70%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4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0% до 40%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(ГБУЗ АО «АГКБ № 4» – 10%; «Мирнинская ЦГБ», «Коношская ЦРБ» – 0%)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Блок-схема: документ 11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НСЗ «ФО мероприятий»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7704856" cy="79209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НСЗ ТФОМС 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для софинансирования расходов медицинских организаций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оплату труда врачей и среднего медицинского персонала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4" y="3006476"/>
          <a:ext cx="3384375" cy="3693400"/>
        </p:xfrm>
        <a:graphic>
          <a:graphicData uri="http://schemas.openxmlformats.org/drawingml/2006/table">
            <a:tbl>
              <a:tblPr/>
              <a:tblGrid>
                <a:gridCol w="862746"/>
                <a:gridCol w="1260814"/>
                <a:gridCol w="1260815"/>
              </a:tblGrid>
              <a:tr h="9169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Потребность во врачах и среднем медицинском персонале  в МО Архангельской области на 2020 год по данным МЗ</a:t>
                      </a:r>
                      <a:r>
                        <a:rPr lang="ru-RU" sz="1500" b="1" baseline="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врачи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СМП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73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182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584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медицинских работников  </a:t>
                      </a:r>
                      <a:b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отчетном периоде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131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204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584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Уволено медицинских работников в отчетном периоде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146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223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584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численности медицинских работников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</a:t>
                      </a:r>
                      <a:endParaRPr lang="ru-RU" sz="15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- 15</a:t>
                      </a:r>
                      <a:endParaRPr lang="ru-RU" sz="15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- 19</a:t>
                      </a:r>
                      <a:endParaRPr lang="ru-RU" sz="15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35896" y="3006477"/>
          <a:ext cx="5328590" cy="367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304256"/>
                <a:gridCol w="1052117"/>
                <a:gridCol w="1036113"/>
              </a:tblGrid>
              <a:tr h="762301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1 полугодие 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07852">
                <a:tc gridSpan="2"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07852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2 421,2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2 789,1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52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336,6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7 551,7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52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431,7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52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52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35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2 377,3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104">
                <a:tc row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2 871,0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13 377,9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52">
                <a:tc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Блок-схема: документ 8"/>
          <p:cNvSpPr/>
          <p:nvPr/>
        </p:nvSpPr>
        <p:spPr>
          <a:xfrm>
            <a:off x="7442421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«Кадры»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2" y="1350293"/>
          <a:ext cx="8784976" cy="1308887"/>
        </p:xfrm>
        <a:graphic>
          <a:graphicData uri="http://schemas.openxmlformats.org/drawingml/2006/table">
            <a:tbl>
              <a:tblPr/>
              <a:tblGrid>
                <a:gridCol w="720080"/>
                <a:gridCol w="1368152"/>
                <a:gridCol w="1512168"/>
                <a:gridCol w="1944216"/>
                <a:gridCol w="1656184"/>
                <a:gridCol w="1584176"/>
              </a:tblGrid>
              <a:tr h="2940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Предусмотрено,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на формирование НСЗ, 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в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5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8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66,6 (50%)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87,9 (50%)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13,4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51520" y="1566317"/>
            <a:ext cx="2160240" cy="50405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ПРЕДУСМОТРЕНО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14,5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084168" y="1566317"/>
            <a:ext cx="2880320" cy="50405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 В МО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 млн. руб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486197"/>
            <a:ext cx="8496944" cy="1008112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</a:t>
            </a:r>
            <a:b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профилактических медицинских осмотров населения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059832" y="1566317"/>
            <a:ext cx="2376264" cy="504056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ПРЕДОСТАВЛЕНО ФОМС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7,3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7442421" y="0"/>
            <a:ext cx="1701579" cy="774229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«Борьба с онкологическими заболеваниями»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411760" y="156631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436096" y="1566317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2142381"/>
            <a:ext cx="8784976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Правилами предоставления МБТ из бюджета ФОМС бюджетам ТФОМС, утвержденными постановлением Правительства РФ от 30.12.2019 № 1940, установлено, что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порядок и условия осуществления денежных выплат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утверждаются Минздравом России. Нормативные документы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утверждены 07.07.2020 – приказ Минздрава России № 682н.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3438525"/>
            <a:ext cx="8784976" cy="165618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Распоряжением Правительства РФ от 21.03.2020 № 710-р, в целях обеспечения охраны здоровья населения и нераспространения новой коронавирусной инфекции (COVID-19) на территории РФ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проведение Всероссийской диспансеризации взрослого населения Российской Федерации временно приостановлено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до отмены соответствующих ограничительных мер по обеспечению санитарно-эпидемиологического благополучия населения.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79512" y="5238725"/>
            <a:ext cx="8784976" cy="9361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Начиная со 2-го полугодия размер МБТ, подлежащих ежемесячному перечислению 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из бюджета ФОМС, уменьшается на сумму остатков средств, образовавшихся в результате неполного использования средств ТФОМС.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6318845"/>
            <a:ext cx="8784976" cy="36004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Риск неосвоения средств и возврата их в бюджет ФОМС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108012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 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первое полугодие 2020 года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1" y="1494311"/>
          <a:ext cx="8680081" cy="4897435"/>
        </p:xfrm>
        <a:graphic>
          <a:graphicData uri="http://schemas.openxmlformats.org/drawingml/2006/table">
            <a:tbl>
              <a:tblPr/>
              <a:tblGrid>
                <a:gridCol w="3816424"/>
                <a:gridCol w="1152128"/>
                <a:gridCol w="1080120"/>
                <a:gridCol w="862033"/>
                <a:gridCol w="1035312"/>
                <a:gridCol w="734064"/>
              </a:tblGrid>
              <a:tr h="8558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полугодие 2020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первому полугодию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23 907,7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11 860,5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+ 1 205,6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+ 11,3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на оплату медицинской помощи 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22 750,4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11 296,2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+ 1 104,0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территориях других субъектов РФ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195,1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+ 42,1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+ 27,5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оплату медицинской помощи, оказанной гражданам, застрахованным на территории Архангельской области,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пределами территории страхования </a:t>
                      </a:r>
                      <a:endParaRPr lang="ru-RU" sz="16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369,2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+ 59,5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+ 19,2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7704856" cy="360039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Межтерриториальные расчеты, млн. руб.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2" y="2430413"/>
          <a:ext cx="4320480" cy="4176465"/>
        </p:xfrm>
        <a:graphic>
          <a:graphicData uri="http://schemas.openxmlformats.org/drawingml/2006/table">
            <a:tbl>
              <a:tblPr/>
              <a:tblGrid>
                <a:gridCol w="1656184"/>
                <a:gridCol w="1008112"/>
                <a:gridCol w="864096"/>
                <a:gridCol w="792088"/>
              </a:tblGrid>
              <a:tr h="645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 оказания МП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выпол-нения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44812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Амбулаторная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МП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посещения с проф.  и иными целями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19 500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43,3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неотложная 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4 101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273,4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обращения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6 762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42,3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2269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Круглосуточный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 госпитализации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10 509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5 521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ВМП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50,6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r>
                        <a:rPr lang="ru-RU" sz="1400" b="0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167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38,2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44812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Дневной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лечения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44,3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94,4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ЭКО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448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Скорая помощь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8 500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4064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47,8</a:t>
                      </a:r>
                      <a:endParaRPr lang="ru-RU" sz="1400" b="0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44008" y="774229"/>
            <a:ext cx="4320605" cy="720080"/>
          </a:xfrm>
          <a:prstGeom prst="roundRect">
            <a:avLst>
              <a:gd name="adj" fmla="val 135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Оплата МП, оказанной в МО Архангельской области лицам, застрахованным на территории других субъектов РФ</a:t>
            </a:r>
            <a:endParaRPr lang="ru-RU" sz="1600" dirty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774229"/>
            <a:ext cx="4320480" cy="720080"/>
          </a:xfrm>
          <a:prstGeom prst="roundRect">
            <a:avLst>
              <a:gd name="adj" fmla="val 135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Оплата МП, оказанной в МО других субъектов РФ лицам, застрахованным </a:t>
            </a:r>
            <a:b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территории Архангельской области</a:t>
            </a:r>
            <a:endParaRPr lang="ru-RU" sz="1600" dirty="0">
              <a:solidFill>
                <a:schemeClr val="bg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7442421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МТР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2" y="1638325"/>
          <a:ext cx="4320481" cy="586956"/>
        </p:xfrm>
        <a:graphic>
          <a:graphicData uri="http://schemas.openxmlformats.org/drawingml/2006/table">
            <a:tbl>
              <a:tblPr/>
              <a:tblGrid>
                <a:gridCol w="1656184"/>
                <a:gridCol w="1008112"/>
                <a:gridCol w="1656185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выполнения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830,0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369,2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44,5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4644008" y="1638325"/>
          <a:ext cx="4320481" cy="586956"/>
        </p:xfrm>
        <a:graphic>
          <a:graphicData uri="http://schemas.openxmlformats.org/drawingml/2006/table">
            <a:tbl>
              <a:tblPr/>
              <a:tblGrid>
                <a:gridCol w="1296144"/>
                <a:gridCol w="1559766"/>
                <a:gridCol w="1464571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выполнения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989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195,1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59,6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4644008" y="2430414"/>
          <a:ext cx="4320480" cy="4185731"/>
        </p:xfrm>
        <a:graphic>
          <a:graphicData uri="http://schemas.openxmlformats.org/drawingml/2006/table">
            <a:tbl>
              <a:tblPr/>
              <a:tblGrid>
                <a:gridCol w="2839173"/>
                <a:gridCol w="1481307"/>
              </a:tblGrid>
              <a:tr h="667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 оказания МП</a:t>
                      </a: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50163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Амбулаторная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МП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посещения с проф. и иными целями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8 806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225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неотложная 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4 220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обращения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8 678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2756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Круглосуточный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8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 госпитализации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1 769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ВМП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50163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Дневной стационар: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400" b="0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случаи</a:t>
                      </a:r>
                      <a:r>
                        <a:rPr lang="ru-RU" sz="1400" b="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лечения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226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онкология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ЭКО</a:t>
                      </a:r>
                      <a:endParaRPr lang="ru-RU" sz="1400" b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Скорая помощь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3 154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395536" y="414189"/>
            <a:ext cx="8568952" cy="576064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Система ОМС в рамках особых условий угрозы</a:t>
            </a:r>
            <a:b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распространения новой коронавирусной инфекцией (COVID-19)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442421" y="0"/>
            <a:ext cx="1701579" cy="643683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COVID-19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990253"/>
            <a:ext cx="1656184" cy="5688632"/>
          </a:xfrm>
          <a:prstGeom prst="roundRect">
            <a:avLst>
              <a:gd name="adj" fmla="val 129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 algn="l">
              <a:defRPr/>
            </a:pPr>
            <a:endParaRPr lang="ru-RU" sz="17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 rot="10800000" flipH="1" flipV="1">
            <a:off x="251520" y="1206277"/>
            <a:ext cx="1512168" cy="1368152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326-ФЗ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 rot="10800000" flipH="1" flipV="1">
            <a:off x="251520" y="2646437"/>
            <a:ext cx="1512168" cy="1512168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Базовая программа ОМС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 rot="10800000" flipH="1" flipV="1">
            <a:off x="251520" y="4230613"/>
            <a:ext cx="1512168" cy="714044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ТПГГ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 rot="10800000" flipH="1" flipV="1">
            <a:off x="251520" y="5022701"/>
            <a:ext cx="1512168" cy="648072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Тарифное соглашение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 rot="10800000" flipH="1" flipV="1">
            <a:off x="251520" y="5742781"/>
            <a:ext cx="1512168" cy="792088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Договоры</a:t>
            </a:r>
          </a:p>
          <a:p>
            <a:pPr algn="ctr"/>
            <a:r>
              <a:rPr lang="ru-RU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расчеты</a:t>
            </a:r>
            <a:endParaRPr lang="ru-RU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>
            <a:stCxn id="27" idx="1"/>
            <a:endCxn id="27" idx="3"/>
          </p:cNvCxnSpPr>
          <p:nvPr/>
        </p:nvCxnSpPr>
        <p:spPr>
          <a:xfrm>
            <a:off x="251520" y="6138825"/>
            <a:ext cx="1512168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трелка вправо 33"/>
          <p:cNvSpPr/>
          <p:nvPr/>
        </p:nvSpPr>
        <p:spPr>
          <a:xfrm>
            <a:off x="1907704" y="1710333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право 34"/>
          <p:cNvSpPr/>
          <p:nvPr/>
        </p:nvSpPr>
        <p:spPr>
          <a:xfrm>
            <a:off x="1907704" y="3366517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трелка вправо 35"/>
          <p:cNvSpPr/>
          <p:nvPr/>
        </p:nvSpPr>
        <p:spPr>
          <a:xfrm>
            <a:off x="1907704" y="4446637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право 36"/>
          <p:cNvSpPr/>
          <p:nvPr/>
        </p:nvSpPr>
        <p:spPr>
          <a:xfrm>
            <a:off x="1907704" y="5166717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трелка вправо 37"/>
          <p:cNvSpPr/>
          <p:nvPr/>
        </p:nvSpPr>
        <p:spPr>
          <a:xfrm>
            <a:off x="1907704" y="5886797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411760" y="990253"/>
            <a:ext cx="2736304" cy="5688632"/>
          </a:xfrm>
          <a:prstGeom prst="roundRect">
            <a:avLst>
              <a:gd name="adj" fmla="val 686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 algn="l">
              <a:defRPr/>
            </a:pPr>
            <a:endParaRPr lang="ru-RU" sz="17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 rot="10800000" flipH="1" flipV="1">
            <a:off x="2483768" y="4230613"/>
            <a:ext cx="2592288" cy="792088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АО </a:t>
            </a:r>
            <a:b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от 31.03.2020 № 156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 rot="10800000" flipH="1" flipV="1">
            <a:off x="2483768" y="2646437"/>
            <a:ext cx="2592288" cy="1512168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</a:t>
            </a:r>
            <a:b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от 3.04.2020 № 432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 rot="10800000" flipH="1" flipV="1">
            <a:off x="2483768" y="1134269"/>
            <a:ext cx="2592288" cy="1440160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Изменение 326-ФЗ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(98-ФЗ от 1.04.2020)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5652120" y="1062261"/>
            <a:ext cx="3312368" cy="5616624"/>
          </a:xfrm>
          <a:prstGeom prst="roundRect">
            <a:avLst>
              <a:gd name="adj" fmla="val 930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 algn="l">
              <a:defRPr/>
            </a:pPr>
            <a:endParaRPr lang="ru-RU" sz="17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5148064" y="1710333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Стрелка вправо 47"/>
          <p:cNvSpPr/>
          <p:nvPr/>
        </p:nvSpPr>
        <p:spPr>
          <a:xfrm>
            <a:off x="5148064" y="3294509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Стрелка вправо 48"/>
          <p:cNvSpPr/>
          <p:nvPr/>
        </p:nvSpPr>
        <p:spPr>
          <a:xfrm>
            <a:off x="5148064" y="4446637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Стрелка вправо 49"/>
          <p:cNvSpPr/>
          <p:nvPr/>
        </p:nvSpPr>
        <p:spPr>
          <a:xfrm>
            <a:off x="5148064" y="5166717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Стрелка вправо 50"/>
          <p:cNvSpPr/>
          <p:nvPr/>
        </p:nvSpPr>
        <p:spPr>
          <a:xfrm>
            <a:off x="5148064" y="5958805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 rot="10800000" flipH="1" flipV="1">
            <a:off x="2483768" y="5094709"/>
            <a:ext cx="2592288" cy="576064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Изменение тарифного соглашения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 rot="10800000" flipH="1" flipV="1">
            <a:off x="2483768" y="5742781"/>
            <a:ext cx="2592288" cy="792088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Изменение приказа Минздрава России № 108н (9.04.2020 № 299н)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 rot="10800000" flipH="1" flipV="1">
            <a:off x="5724128" y="1206277"/>
            <a:ext cx="3168352" cy="1296144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Сроки вхождения в ОМС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Компенсация выпадающих доходов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Перечень МО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НСЗ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 rot="10800000" flipH="1" flipV="1">
            <a:off x="5724128" y="2574429"/>
            <a:ext cx="3168352" cy="1728192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Приостановление диспансеризации</a:t>
            </a:r>
          </a:p>
          <a:p>
            <a:r>
              <a:rPr lang="ru-RU" sz="155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Увеличение сроков ожидания </a:t>
            </a:r>
            <a:r>
              <a:rPr lang="ru-RU" sz="15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МП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Особенности плановой госпитализации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Приостановление контроля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Продление полисов ОМС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 rot="10800000" flipH="1" flipV="1">
            <a:off x="5724128" y="4374629"/>
            <a:ext cx="3168352" cy="504056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Диспансеризация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 rot="10800000" flipH="1" flipV="1">
            <a:off x="5724128" y="4950693"/>
            <a:ext cx="3168352" cy="936104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Тарифы </a:t>
            </a:r>
            <a:r>
              <a:rPr lang="en-US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COVID…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Увеличение подушевого норматива (диспансеризация)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Исследования </a:t>
            </a:r>
            <a:r>
              <a:rPr lang="en-US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endParaRPr lang="ru-RU" sz="16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Прямая соединительная линия 64"/>
          <p:cNvCxnSpPr>
            <a:endCxn id="70" idx="3"/>
          </p:cNvCxnSpPr>
          <p:nvPr/>
        </p:nvCxnSpPr>
        <p:spPr>
          <a:xfrm>
            <a:off x="5724128" y="6174829"/>
            <a:ext cx="3168352" cy="3600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Скругленный прямоугольник 69"/>
          <p:cNvSpPr/>
          <p:nvPr/>
        </p:nvSpPr>
        <p:spPr>
          <a:xfrm rot="10800000" flipH="1" flipV="1">
            <a:off x="5724128" y="5958805"/>
            <a:ext cx="3168352" cy="504056"/>
          </a:xfrm>
          <a:prstGeom prst="roundRect">
            <a:avLst>
              <a:gd name="adj" fmla="val 12895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Без изменения договора</a:t>
            </a:r>
          </a:p>
          <a:p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Аванс СМО и МО – до 100%</a:t>
            </a:r>
          </a:p>
        </p:txBody>
      </p:sp>
      <p:cxnSp>
        <p:nvCxnSpPr>
          <p:cNvPr id="64" name="Прямая соединительная линия 63"/>
          <p:cNvCxnSpPr>
            <a:stCxn id="70" idx="1"/>
            <a:endCxn id="70" idx="3"/>
          </p:cNvCxnSpPr>
          <p:nvPr/>
        </p:nvCxnSpPr>
        <p:spPr>
          <a:xfrm>
            <a:off x="5724128" y="6210833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724128" y="5166717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724128" y="5670773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724128" y="4014589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5724128" y="3798565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5724128" y="3366517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5724128" y="3078485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5724128" y="2214389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5724128" y="1998365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5724128" y="1494309"/>
            <a:ext cx="316835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Синяя презентация</Template>
  <TotalTime>23280</TotalTime>
  <Words>1874</Words>
  <Application>Microsoft Office PowerPoint</Application>
  <PresentationFormat>Произвольный</PresentationFormat>
  <Paragraphs>717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Пиксел</vt:lpstr>
      <vt:lpstr>«Отчет об исполнении  бюджета территориального  фонда обязательного медицинского страхования Архангельской области  за первое полугодие 2020 года»</vt:lpstr>
      <vt:lpstr>  Поступление доходов в бюджет территориального фонда за первое полугодие 2020 года  </vt:lpstr>
      <vt:lpstr>Расходы бюджета территориального фонда  за первое полугодие 2020 года</vt:lpstr>
      <vt:lpstr>Слайд 4</vt:lpstr>
      <vt:lpstr>Использование средств НСЗ ТФОМС АО  для софинансирования расходов медицинских организаций  на оплату труда врачей и среднего медицинского персонала</vt:lpstr>
      <vt:lpstr>Слайд 6</vt:lpstr>
      <vt:lpstr>Расходы бюджета территориального фонда   на оплату медицинской помощи за первое полугодие 2020 года</vt:lpstr>
      <vt:lpstr>Межтерриториальные расчеты, млн. руб.</vt:lpstr>
      <vt:lpstr>Слайд 9</vt:lpstr>
      <vt:lpstr>Слайд 10</vt:lpstr>
      <vt:lpstr>Анализ реализации территориальной программы ОМС  за первое полугодие 2020 года</vt:lpstr>
      <vt:lpstr>Анализ реализации территориальной программы ОМС  за первое полугодие 2020 года</vt:lpstr>
      <vt:lpstr>Мониторинг оказания медицинской помощи медицинскими организациями в особых условиях  (с учетом расходов на оказание медицинской помощи лицам, застрахованным в других субъектах РФ)</vt:lpstr>
      <vt:lpstr>Слайд 14</vt:lpstr>
      <vt:lpstr>Итоговая оценка исполнения бюджета территориального фонда за первое полугодие 2020 года</vt:lpstr>
      <vt:lpstr>Слайд 16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2111</cp:revision>
  <dcterms:created xsi:type="dcterms:W3CDTF">2009-10-07T09:46:29Z</dcterms:created>
  <dcterms:modified xsi:type="dcterms:W3CDTF">2020-09-21T06:22:16Z</dcterms:modified>
</cp:coreProperties>
</file>