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5" r:id="rId1"/>
    <p:sldMasterId id="2147483846" r:id="rId2"/>
  </p:sldMasterIdLst>
  <p:notesMasterIdLst>
    <p:notesMasterId r:id="rId16"/>
  </p:notesMasterIdLst>
  <p:handoutMasterIdLst>
    <p:handoutMasterId r:id="rId17"/>
  </p:handoutMasterIdLst>
  <p:sldIdLst>
    <p:sldId id="262" r:id="rId3"/>
    <p:sldId id="497" r:id="rId4"/>
    <p:sldId id="259" r:id="rId5"/>
    <p:sldId id="267" r:id="rId6"/>
    <p:sldId id="282" r:id="rId7"/>
    <p:sldId id="273" r:id="rId8"/>
    <p:sldId id="271" r:id="rId9"/>
    <p:sldId id="272" r:id="rId10"/>
    <p:sldId id="504" r:id="rId11"/>
    <p:sldId id="289" r:id="rId12"/>
    <p:sldId id="260" r:id="rId13"/>
    <p:sldId id="505" r:id="rId14"/>
    <p:sldId id="297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урундина Оксана Александровна" initials="ШОА" lastIdx="1" clrIdx="0">
    <p:extLst>
      <p:ext uri="{19B8F6BF-5375-455C-9EA6-DF929625EA0E}">
        <p15:presenceInfo xmlns:p15="http://schemas.microsoft.com/office/powerpoint/2012/main" xmlns="" userId="S-1-5-21-3195069408-3872450732-1795302734-63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C97"/>
    <a:srgbClr val="800000"/>
    <a:srgbClr val="006BAD"/>
    <a:srgbClr val="913746"/>
    <a:srgbClr val="5B9BD5"/>
    <a:srgbClr val="C2E0F4"/>
    <a:srgbClr val="004B8F"/>
    <a:srgbClr val="6AB3E5"/>
    <a:srgbClr val="D32631"/>
    <a:srgbClr val="D226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2520" autoAdjust="0"/>
  </p:normalViewPr>
  <p:slideViewPr>
    <p:cSldViewPr>
      <p:cViewPr varScale="1">
        <p:scale>
          <a:sx n="40" d="100"/>
          <a:sy n="40" d="100"/>
        </p:scale>
        <p:origin x="-702" y="-102"/>
      </p:cViewPr>
      <p:guideLst>
        <p:guide orient="horz" pos="52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580194663167106"/>
          <c:y val="1.201011728342649E-2"/>
          <c:w val="0.7944687499999995"/>
          <c:h val="0.874092196437276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АО см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1477444225721805E-2"/>
                  <c:y val="-5.503636735034548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6F-4326-8153-F9C5F99B7CFA}"/>
                </c:ext>
              </c:extLst>
            </c:dLbl>
            <c:dLbl>
              <c:idx val="2"/>
              <c:layout>
                <c:manualLayout>
                  <c:x val="-4.6371624576605867E-2"/>
                  <c:y val="-5.159352212897755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6F-4326-8153-F9C5F99B7C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202.7</c:v>
                </c:pt>
                <c:pt idx="1">
                  <c:v>219.7</c:v>
                </c:pt>
                <c:pt idx="2">
                  <c:v>222.3</c:v>
                </c:pt>
                <c:pt idx="3">
                  <c:v>237.5</c:v>
                </c:pt>
                <c:pt idx="4">
                  <c:v>223.9</c:v>
                </c:pt>
                <c:pt idx="5">
                  <c:v>228</c:v>
                </c:pt>
                <c:pt idx="6">
                  <c:v>234.3</c:v>
                </c:pt>
                <c:pt idx="7">
                  <c:v>237.7</c:v>
                </c:pt>
                <c:pt idx="8">
                  <c:v>233.6</c:v>
                </c:pt>
                <c:pt idx="9">
                  <c:v>235.4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6F-4326-8153-F9C5F99B7C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 см</c:v>
                </c:pt>
              </c:strCache>
            </c:strRef>
          </c:tx>
          <c:spPr>
            <a:ln w="25400">
              <a:solidFill>
                <a:schemeClr val="accent1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2155347769028857E-2"/>
                  <c:y val="4.427311251714285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6F-4326-8153-F9C5F99B7CFA}"/>
                </c:ext>
              </c:extLst>
            </c:dLbl>
            <c:dLbl>
              <c:idx val="2"/>
              <c:layout>
                <c:manualLayout>
                  <c:x val="-3.2317504484039014E-2"/>
                  <c:y val="3.223591687644464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6F-4326-8153-F9C5F99B7C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204.4</c:v>
                </c:pt>
                <c:pt idx="1">
                  <c:v>202.5</c:v>
                </c:pt>
                <c:pt idx="2">
                  <c:v>201</c:v>
                </c:pt>
                <c:pt idx="3">
                  <c:v>201.1</c:v>
                </c:pt>
                <c:pt idx="4">
                  <c:v>199.5</c:v>
                </c:pt>
                <c:pt idx="5">
                  <c:v>202.5</c:v>
                </c:pt>
                <c:pt idx="6">
                  <c:v>201.6</c:v>
                </c:pt>
                <c:pt idx="7">
                  <c:v>197.9</c:v>
                </c:pt>
                <c:pt idx="8">
                  <c:v>200</c:v>
                </c:pt>
                <c:pt idx="9">
                  <c:v>201.5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26F-4326-8153-F9C5F99B7CF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АО заб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circle"/>
            <c:size val="5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379.2</c:v>
                </c:pt>
                <c:pt idx="1">
                  <c:v>406.3</c:v>
                </c:pt>
                <c:pt idx="2">
                  <c:v>419.7</c:v>
                </c:pt>
                <c:pt idx="3">
                  <c:v>429.6</c:v>
                </c:pt>
                <c:pt idx="4">
                  <c:v>455.3</c:v>
                </c:pt>
                <c:pt idx="5">
                  <c:v>463.3</c:v>
                </c:pt>
                <c:pt idx="6">
                  <c:v>488.8</c:v>
                </c:pt>
                <c:pt idx="7">
                  <c:v>499.2</c:v>
                </c:pt>
                <c:pt idx="8">
                  <c:v>534.4</c:v>
                </c:pt>
                <c:pt idx="9">
                  <c:v>566.20000000000005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26F-4326-8153-F9C5F99B7CFA}"/>
            </c:ext>
          </c:extLst>
        </c:ser>
        <c:dLbls/>
        <c:marker val="1"/>
        <c:axId val="81347328"/>
        <c:axId val="81348864"/>
      </c:lineChart>
      <c:lineChart>
        <c:grouping val="standard"/>
        <c:ser>
          <c:idx val="3"/>
          <c:order val="3"/>
          <c:tx>
            <c:strRef>
              <c:f>Лист1!$E$1</c:f>
              <c:strCache>
                <c:ptCount val="1"/>
                <c:pt idx="0">
                  <c:v>РФ заболеваемость</c:v>
                </c:pt>
              </c:strCache>
            </c:strRef>
          </c:tx>
          <c:spPr>
            <a:ln w="25400">
              <a:solidFill>
                <a:schemeClr val="accent1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364.2</c:v>
                </c:pt>
                <c:pt idx="1">
                  <c:v>365.4</c:v>
                </c:pt>
                <c:pt idx="2">
                  <c:v>367.3</c:v>
                </c:pt>
                <c:pt idx="3">
                  <c:v>373.4</c:v>
                </c:pt>
                <c:pt idx="4">
                  <c:v>388</c:v>
                </c:pt>
                <c:pt idx="5">
                  <c:v>402.6</c:v>
                </c:pt>
                <c:pt idx="6">
                  <c:v>408.6</c:v>
                </c:pt>
                <c:pt idx="7">
                  <c:v>420.3</c:v>
                </c:pt>
                <c:pt idx="8">
                  <c:v>425.5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26F-4326-8153-F9C5F99B7CFA}"/>
            </c:ext>
          </c:extLst>
        </c:ser>
        <c:dLbls/>
        <c:marker val="1"/>
        <c:axId val="81360384"/>
        <c:axId val="81358848"/>
      </c:lineChart>
      <c:catAx>
        <c:axId val="81347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1348864"/>
        <c:crosses val="autoZero"/>
        <c:auto val="1"/>
        <c:lblAlgn val="ctr"/>
        <c:lblOffset val="100"/>
        <c:tickLblSkip val="1"/>
      </c:catAx>
      <c:valAx>
        <c:axId val="81348864"/>
        <c:scaling>
          <c:orientation val="minMax"/>
          <c:max val="500"/>
          <c:min val="160"/>
        </c:scaling>
        <c:delete val="1"/>
        <c:axPos val="l"/>
        <c:numFmt formatCode="General" sourceLinked="1"/>
        <c:tickLblPos val="none"/>
        <c:crossAx val="81347328"/>
        <c:crossesAt val="1"/>
        <c:crossBetween val="between"/>
      </c:valAx>
      <c:valAx>
        <c:axId val="81358848"/>
        <c:scaling>
          <c:orientation val="minMax"/>
          <c:min val="100"/>
        </c:scaling>
        <c:axPos val="r"/>
        <c:numFmt formatCode="General" sourceLinked="1"/>
        <c:majorTickMark val="none"/>
        <c:tickLblPos val="none"/>
        <c:spPr>
          <a:noFill/>
          <a:ln>
            <a:noFill/>
          </a:ln>
        </c:spPr>
        <c:crossAx val="81360384"/>
        <c:crosses val="max"/>
        <c:crossBetween val="between"/>
      </c:valAx>
      <c:catAx>
        <c:axId val="81360384"/>
        <c:scaling>
          <c:orientation val="minMax"/>
        </c:scaling>
        <c:delete val="1"/>
        <c:axPos val="b"/>
        <c:numFmt formatCode="General" sourceLinked="1"/>
        <c:tickLblPos val="none"/>
        <c:crossAx val="81358848"/>
        <c:crosses val="autoZero"/>
        <c:auto val="1"/>
        <c:lblAlgn val="ctr"/>
        <c:lblOffset val="100"/>
      </c:catAx>
      <c:spPr>
        <a:solidFill>
          <a:schemeClr val="bg1">
            <a:alpha val="23000"/>
          </a:schemeClr>
        </a:solidFill>
        <a:ln w="25400">
          <a:noFill/>
        </a:ln>
        <a:scene3d>
          <a:camera prst="orthographicFront"/>
          <a:lightRig rig="threePt" dir="t"/>
        </a:scene3d>
        <a:sp3d>
          <a:bevelT h="6350"/>
        </a:sp3d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мужчины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56949933145149334"/>
          <c:y val="0.12729578213520532"/>
          <c:w val="0.358904818501461"/>
          <c:h val="0.7579328421376845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абсолютное число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лимфат. и кроветворная ткань</c:v>
                </c:pt>
                <c:pt idx="1">
                  <c:v>ободочная кишка, поджелудочная железа</c:v>
                </c:pt>
                <c:pt idx="2">
                  <c:v>пищевод</c:v>
                </c:pt>
                <c:pt idx="3">
                  <c:v>предстательная железа</c:v>
                </c:pt>
                <c:pt idx="4">
                  <c:v>желудок</c:v>
                </c:pt>
                <c:pt idx="5">
                  <c:v>легкие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71</c:v>
                </c:pt>
                <c:pt idx="1">
                  <c:v>86</c:v>
                </c:pt>
                <c:pt idx="2">
                  <c:v>89</c:v>
                </c:pt>
                <c:pt idx="3">
                  <c:v>97</c:v>
                </c:pt>
                <c:pt idx="4">
                  <c:v>177</c:v>
                </c:pt>
                <c:pt idx="5">
                  <c:v>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C9-4166-9FF6-87A4BC2F2D13}"/>
            </c:ext>
          </c:extLst>
        </c:ser>
        <c:dLbls/>
        <c:axId val="81292288"/>
        <c:axId val="83514112"/>
      </c:barChart>
      <c:catAx>
        <c:axId val="8129228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3514112"/>
        <c:crosses val="autoZero"/>
        <c:auto val="1"/>
        <c:lblAlgn val="ctr"/>
        <c:lblOffset val="100"/>
      </c:catAx>
      <c:valAx>
        <c:axId val="83514112"/>
        <c:scaling>
          <c:orientation val="minMax"/>
        </c:scaling>
        <c:delete val="1"/>
        <c:axPos val="b"/>
        <c:numFmt formatCode="General" sourceLinked="1"/>
        <c:tickLblPos val="none"/>
        <c:crossAx val="81292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/>
            </a:pPr>
            <a:r>
              <a:rPr lang="ru-RU" b="0" dirty="0"/>
              <a:t>женщины</a:t>
            </a:r>
            <a:endParaRPr lang="en-US" b="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56949933145149334"/>
          <c:y val="0.12729578213520532"/>
          <c:w val="0.358904818501461"/>
          <c:h val="0.7579328421376845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абсолютные числа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легкие</c:v>
                </c:pt>
                <c:pt idx="1">
                  <c:v>лимфат. и кроветворная ткань</c:v>
                </c:pt>
                <c:pt idx="2">
                  <c:v>поджелудочная железа</c:v>
                </c:pt>
                <c:pt idx="3">
                  <c:v>желудок</c:v>
                </c:pt>
                <c:pt idx="4">
                  <c:v>ободочная  кишка</c:v>
                </c:pt>
                <c:pt idx="5">
                  <c:v>молочная железа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84</c:v>
                </c:pt>
                <c:pt idx="1">
                  <c:v>85</c:v>
                </c:pt>
                <c:pt idx="2">
                  <c:v>98</c:v>
                </c:pt>
                <c:pt idx="3">
                  <c:v>118</c:v>
                </c:pt>
                <c:pt idx="4">
                  <c:v>124</c:v>
                </c:pt>
                <c:pt idx="5">
                  <c:v>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0F-4839-9847-6D9873224D38}"/>
            </c:ext>
          </c:extLst>
        </c:ser>
        <c:dLbls/>
        <c:axId val="83571456"/>
        <c:axId val="83572992"/>
      </c:barChart>
      <c:catAx>
        <c:axId val="8357145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83572992"/>
        <c:crosses val="autoZero"/>
        <c:auto val="1"/>
        <c:lblAlgn val="ctr"/>
        <c:lblOffset val="100"/>
      </c:catAx>
      <c:valAx>
        <c:axId val="83572992"/>
        <c:scaling>
          <c:orientation val="minMax"/>
        </c:scaling>
        <c:delete val="1"/>
        <c:axPos val="b"/>
        <c:numFmt formatCode="General" sourceLinked="1"/>
        <c:tickLblPos val="none"/>
        <c:crossAx val="835714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088793552853104"/>
          <c:y val="0.12995632064273566"/>
          <c:w val="0.78474336184868343"/>
          <c:h val="0.6962417187563956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АО</c:v>
                </c:pt>
              </c:strCache>
            </c:strRef>
          </c:tx>
          <c:spPr>
            <a:ln w="444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004C97"/>
                    </a:solidFill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4.2</c:v>
                </c:pt>
                <c:pt idx="1">
                  <c:v>3.9</c:v>
                </c:pt>
                <c:pt idx="2">
                  <c:v>4.2</c:v>
                </c:pt>
                <c:pt idx="3">
                  <c:v>7.1</c:v>
                </c:pt>
                <c:pt idx="4">
                  <c:v>7.7</c:v>
                </c:pt>
                <c:pt idx="5">
                  <c:v>8.5</c:v>
                </c:pt>
                <c:pt idx="6">
                  <c:v>10.3</c:v>
                </c:pt>
                <c:pt idx="7">
                  <c:v>16.2</c:v>
                </c:pt>
                <c:pt idx="8">
                  <c:v>19.600000000000001</c:v>
                </c:pt>
                <c:pt idx="9">
                  <c:v>24.5</c:v>
                </c:pt>
                <c:pt idx="1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BE-4488-BC6E-7BDEA01D5F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ln w="444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9.6</c:v>
                </c:pt>
                <c:pt idx="1">
                  <c:v>11.3</c:v>
                </c:pt>
                <c:pt idx="2">
                  <c:v>12.2</c:v>
                </c:pt>
                <c:pt idx="3">
                  <c:v>15.6</c:v>
                </c:pt>
                <c:pt idx="4">
                  <c:v>17.3</c:v>
                </c:pt>
                <c:pt idx="5">
                  <c:v>18.7</c:v>
                </c:pt>
                <c:pt idx="6">
                  <c:v>21</c:v>
                </c:pt>
                <c:pt idx="7">
                  <c:v>22.4</c:v>
                </c:pt>
                <c:pt idx="8">
                  <c:v>25.8</c:v>
                </c:pt>
                <c:pt idx="9">
                  <c:v>27.3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BE-4488-BC6E-7BDEA01D5FD8}"/>
            </c:ext>
          </c:extLst>
        </c:ser>
        <c:dLbls/>
        <c:marker val="1"/>
        <c:axId val="139642368"/>
        <c:axId val="140392704"/>
      </c:lineChart>
      <c:catAx>
        <c:axId val="139642368"/>
        <c:scaling>
          <c:orientation val="minMax"/>
        </c:scaling>
        <c:axPos val="b"/>
        <c:numFmt formatCode="General" sourceLinked="1"/>
        <c:tickLblPos val="nextTo"/>
        <c:txPr>
          <a:bodyPr rot="0" anchor="ctr" anchorCtr="1"/>
          <a:lstStyle/>
          <a:p>
            <a:pPr>
              <a:defRPr sz="1200" b="0" i="0" baseline="0"/>
            </a:pPr>
            <a:endParaRPr lang="ru-RU"/>
          </a:p>
        </c:txPr>
        <c:crossAx val="140392704"/>
        <c:crosses val="autoZero"/>
        <c:auto val="1"/>
        <c:lblAlgn val="ctr"/>
        <c:lblOffset val="100"/>
      </c:catAx>
      <c:valAx>
        <c:axId val="140392704"/>
        <c:scaling>
          <c:orientation val="minMax"/>
        </c:scaling>
        <c:delete val="1"/>
        <c:axPos val="l"/>
        <c:numFmt formatCode="General" sourceLinked="1"/>
        <c:tickLblPos val="none"/>
        <c:crossAx val="139642368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5290620293509864E-2"/>
          <c:y val="0.30701500258266168"/>
          <c:w val="0.96260047809183591"/>
          <c:h val="0.468766382734627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АО</c:v>
                </c:pt>
              </c:strCache>
            </c:strRef>
          </c:tx>
          <c:spPr>
            <a:ln w="444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004C97"/>
                    </a:solidFill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37.9</c:v>
                </c:pt>
                <c:pt idx="1">
                  <c:v>40</c:v>
                </c:pt>
                <c:pt idx="2">
                  <c:v>40.5</c:v>
                </c:pt>
                <c:pt idx="3">
                  <c:v>42.7</c:v>
                </c:pt>
                <c:pt idx="4">
                  <c:v>44</c:v>
                </c:pt>
                <c:pt idx="5">
                  <c:v>44.8</c:v>
                </c:pt>
                <c:pt idx="6">
                  <c:v>51.9</c:v>
                </c:pt>
                <c:pt idx="7">
                  <c:v>52.8</c:v>
                </c:pt>
                <c:pt idx="8">
                  <c:v>53.1</c:v>
                </c:pt>
                <c:pt idx="9">
                  <c:v>54.2</c:v>
                </c:pt>
                <c:pt idx="10">
                  <c:v>55.5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D6-45DA-A56D-5615C09AF2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39.800000000000004</c:v>
                </c:pt>
                <c:pt idx="1">
                  <c:v>43.3</c:v>
                </c:pt>
                <c:pt idx="2">
                  <c:v>46</c:v>
                </c:pt>
                <c:pt idx="3">
                  <c:v>50.4</c:v>
                </c:pt>
                <c:pt idx="4">
                  <c:v>50.8</c:v>
                </c:pt>
                <c:pt idx="5">
                  <c:v>52</c:v>
                </c:pt>
                <c:pt idx="6">
                  <c:v>53.7</c:v>
                </c:pt>
                <c:pt idx="7">
                  <c:v>54.7</c:v>
                </c:pt>
                <c:pt idx="8">
                  <c:v>55.6</c:v>
                </c:pt>
                <c:pt idx="9">
                  <c:v>56.4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D6-45DA-A56D-5615C09AF20D}"/>
            </c:ext>
          </c:extLst>
        </c:ser>
        <c:dLbls/>
        <c:marker val="1"/>
        <c:axId val="141262848"/>
        <c:axId val="141283712"/>
      </c:lineChart>
      <c:catAx>
        <c:axId val="141262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 i="0" baseline="0"/>
            </a:pPr>
            <a:endParaRPr lang="ru-RU"/>
          </a:p>
        </c:txPr>
        <c:crossAx val="141283712"/>
        <c:crosses val="autoZero"/>
        <c:auto val="1"/>
        <c:lblAlgn val="ctr"/>
        <c:lblOffset val="100"/>
      </c:catAx>
      <c:valAx>
        <c:axId val="141283712"/>
        <c:scaling>
          <c:orientation val="minMax"/>
        </c:scaling>
        <c:delete val="1"/>
        <c:axPos val="l"/>
        <c:numFmt formatCode="General" sourceLinked="1"/>
        <c:tickLblPos val="none"/>
        <c:crossAx val="141262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3817152695818496E-3"/>
          <c:y val="0.14881159037884681"/>
          <c:w val="1"/>
          <c:h val="0.6533149962504168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АО</c:v>
                </c:pt>
              </c:strCache>
            </c:strRef>
          </c:tx>
          <c:spPr>
            <a:ln w="444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004C97"/>
                    </a:solidFill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43.2</c:v>
                </c:pt>
                <c:pt idx="1">
                  <c:v>37.700000000000003</c:v>
                </c:pt>
                <c:pt idx="2">
                  <c:v>37.800000000000004</c:v>
                </c:pt>
                <c:pt idx="3">
                  <c:v>30.7</c:v>
                </c:pt>
                <c:pt idx="4">
                  <c:v>30.5</c:v>
                </c:pt>
                <c:pt idx="5">
                  <c:v>30.2</c:v>
                </c:pt>
                <c:pt idx="6">
                  <c:v>29</c:v>
                </c:pt>
                <c:pt idx="7">
                  <c:v>27.6</c:v>
                </c:pt>
                <c:pt idx="8">
                  <c:v>27.4</c:v>
                </c:pt>
                <c:pt idx="9">
                  <c:v>27</c:v>
                </c:pt>
                <c:pt idx="10">
                  <c:v>25.2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C4-48CC-8F71-F4B9195481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ln w="444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35.700000000000003</c:v>
                </c:pt>
                <c:pt idx="1">
                  <c:v>33.200000000000003</c:v>
                </c:pt>
                <c:pt idx="2">
                  <c:v>29.9</c:v>
                </c:pt>
                <c:pt idx="3">
                  <c:v>26.1</c:v>
                </c:pt>
                <c:pt idx="4">
                  <c:v>25.3</c:v>
                </c:pt>
                <c:pt idx="5">
                  <c:v>24.8</c:v>
                </c:pt>
                <c:pt idx="6">
                  <c:v>23.6</c:v>
                </c:pt>
                <c:pt idx="7">
                  <c:v>23.2</c:v>
                </c:pt>
                <c:pt idx="8">
                  <c:v>22.5</c:v>
                </c:pt>
                <c:pt idx="9">
                  <c:v>22.2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C4-48CC-8F71-F4B91954811D}"/>
            </c:ext>
          </c:extLst>
        </c:ser>
        <c:dLbls/>
        <c:marker val="1"/>
        <c:axId val="141887744"/>
        <c:axId val="141918208"/>
      </c:lineChart>
      <c:catAx>
        <c:axId val="141887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 i="0" baseline="0"/>
            </a:pPr>
            <a:endParaRPr lang="ru-RU"/>
          </a:p>
        </c:txPr>
        <c:crossAx val="141918208"/>
        <c:crosses val="autoZero"/>
        <c:auto val="1"/>
        <c:lblAlgn val="ctr"/>
        <c:lblOffset val="100"/>
      </c:catAx>
      <c:valAx>
        <c:axId val="141918208"/>
        <c:scaling>
          <c:orientation val="minMax"/>
        </c:scaling>
        <c:delete val="1"/>
        <c:axPos val="l"/>
        <c:numFmt formatCode="General" sourceLinked="1"/>
        <c:tickLblPos val="none"/>
        <c:crossAx val="1418877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8212482080784041E-2"/>
          <c:y val="9.4483655395045829E-2"/>
          <c:w val="0.9474600223583165"/>
          <c:h val="0.7486896498185372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АО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9.5692829502759397E-2"/>
                  <c:y val="-7.192797775714591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48-4916-862B-80C41357E9F8}"/>
                </c:ext>
              </c:extLst>
            </c:dLbl>
            <c:dLbl>
              <c:idx val="2"/>
              <c:layout>
                <c:manualLayout>
                  <c:x val="-9.5692829502759383E-2"/>
                  <c:y val="-6.407770411020551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48-4916-862B-80C41357E9F8}"/>
                </c:ext>
              </c:extLst>
            </c:dLbl>
            <c:dLbl>
              <c:idx val="3"/>
              <c:layout>
                <c:manualLayout>
                  <c:x val="-8.2045648324260534E-2"/>
                  <c:y val="-5.230229363979485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48-4916-862B-80C41357E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4C97"/>
                    </a:solidFill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52.2</c:v>
                </c:pt>
                <c:pt idx="1">
                  <c:v>50.8</c:v>
                </c:pt>
                <c:pt idx="2">
                  <c:v>50.1</c:v>
                </c:pt>
                <c:pt idx="3">
                  <c:v>56</c:v>
                </c:pt>
                <c:pt idx="4">
                  <c:v>55.5</c:v>
                </c:pt>
                <c:pt idx="5">
                  <c:v>56.5</c:v>
                </c:pt>
                <c:pt idx="6">
                  <c:v>56.2</c:v>
                </c:pt>
                <c:pt idx="7">
                  <c:v>56</c:v>
                </c:pt>
                <c:pt idx="8">
                  <c:v>56.1</c:v>
                </c:pt>
                <c:pt idx="9">
                  <c:v>55.5</c:v>
                </c:pt>
                <c:pt idx="10">
                  <c:v>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48-4916-862B-80C41357E9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49.5</c:v>
                </c:pt>
                <c:pt idx="1">
                  <c:v>50</c:v>
                </c:pt>
                <c:pt idx="2">
                  <c:v>50.4</c:v>
                </c:pt>
                <c:pt idx="3">
                  <c:v>51.1</c:v>
                </c:pt>
                <c:pt idx="4">
                  <c:v>51.7</c:v>
                </c:pt>
                <c:pt idx="5">
                  <c:v>52.4</c:v>
                </c:pt>
                <c:pt idx="6">
                  <c:v>52.9</c:v>
                </c:pt>
                <c:pt idx="7">
                  <c:v>53.3</c:v>
                </c:pt>
                <c:pt idx="8">
                  <c:v>53.9</c:v>
                </c:pt>
                <c:pt idx="9">
                  <c:v>54.4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48-4916-862B-80C41357E9F8}"/>
            </c:ext>
          </c:extLst>
        </c:ser>
        <c:dLbls/>
        <c:marker val="1"/>
        <c:axId val="141383936"/>
        <c:axId val="141762560"/>
      </c:lineChart>
      <c:catAx>
        <c:axId val="1413839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41762560"/>
        <c:crosses val="autoZero"/>
        <c:auto val="1"/>
        <c:lblAlgn val="ctr"/>
        <c:lblOffset val="100"/>
      </c:catAx>
      <c:valAx>
        <c:axId val="141762560"/>
        <c:scaling>
          <c:orientation val="minMax"/>
          <c:max val="60"/>
          <c:min val="46"/>
        </c:scaling>
        <c:delete val="1"/>
        <c:axPos val="l"/>
        <c:numFmt formatCode="General" sourceLinked="1"/>
        <c:tickLblPos val="none"/>
        <c:crossAx val="1413839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0.00803</cdr:x>
      <cdr:y>0.61933</cdr:y>
    </cdr:from>
    <cdr:to>
      <cdr:x>0.07824</cdr:x>
      <cdr:y>0.78152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2764812"/>
          <a:ext cx="629397" cy="724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accent3"/>
              </a:solidFill>
            </a:rPr>
            <a:t>АО</a:t>
          </a:r>
        </a:p>
        <a:p xmlns:a="http://schemas.openxmlformats.org/drawingml/2006/main">
          <a:r>
            <a:rPr lang="ru-RU" sz="1800" b="1" dirty="0">
              <a:solidFill>
                <a:schemeClr val="accent1">
                  <a:lumMod val="50000"/>
                </a:schemeClr>
              </a:solidFill>
            </a:rPr>
            <a:t>РФ</a:t>
          </a:r>
        </a:p>
      </cdr:txBody>
    </cdr:sp>
  </cdr:relSizeAnchor>
  <cdr:relSizeAnchor xmlns:cdr="http://schemas.openxmlformats.org/drawingml/2006/chartDrawing">
    <cdr:from>
      <cdr:x>0.23294</cdr:x>
      <cdr:y>0.07085</cdr:y>
    </cdr:from>
    <cdr:to>
      <cdr:x>0.51496</cdr:x>
      <cdr:y>0.15783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88232" y="316281"/>
          <a:ext cx="2528076" cy="388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1">
                  <a:lumMod val="50000"/>
                </a:schemeClr>
              </a:solidFill>
            </a:rPr>
            <a:t>Заболеваемость</a:t>
          </a:r>
        </a:p>
      </cdr:txBody>
    </cdr:sp>
  </cdr:relSizeAnchor>
  <cdr:relSizeAnchor xmlns:cdr="http://schemas.openxmlformats.org/drawingml/2006/chartDrawing">
    <cdr:from>
      <cdr:x>0.21093</cdr:x>
      <cdr:y>0.53323</cdr:y>
    </cdr:from>
    <cdr:to>
      <cdr:x>0.49018</cdr:x>
      <cdr:y>0.58971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928737" y="2405246"/>
          <a:ext cx="2553507" cy="254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accent1">
                  <a:lumMod val="50000"/>
                </a:schemeClr>
              </a:solidFill>
            </a:rPr>
            <a:t>Смертность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0.97368</cdr:y>
    </cdr:from>
    <cdr:to>
      <cdr:x>0.88472</cdr:x>
      <cdr:y>0.97368</cdr:y>
    </cdr:to>
    <cdr:cxnSp macro="">
      <cdr:nvCxnSpPr>
        <cdr:cNvPr id="2" name="Прямая соединительная линия 1">
          <a:extLst xmlns:a="http://schemas.openxmlformats.org/drawingml/2006/main">
            <a:ext uri="{FF2B5EF4-FFF2-40B4-BE49-F238E27FC236}">
              <a16:creationId xmlns:a16="http://schemas.microsoft.com/office/drawing/2014/main" xmlns="" id="{6AA7E5C1-D8C3-4556-AF82-A835753B80B4}"/>
            </a:ext>
          </a:extLst>
        </cdr:cNvPr>
        <cdr:cNvCxnSpPr/>
      </cdr:nvCxnSpPr>
      <cdr:spPr>
        <a:xfrm xmlns:a="http://schemas.openxmlformats.org/drawingml/2006/main">
          <a:off x="0" y="2664296"/>
          <a:ext cx="4140968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0.02624</cdr:x>
      <cdr:y>0.01857</cdr:y>
    </cdr:from>
    <cdr:to>
      <cdr:x>0.91549</cdr:x>
      <cdr:y>0.13158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2809" y="50801"/>
          <a:ext cx="4162175" cy="30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Активная </a:t>
          </a:r>
          <a:r>
            <a:rPr lang="ru-RU" sz="1400" b="1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выявляемость</a:t>
          </a:r>
          <a:r>
            <a: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(%)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0.94444</cdr:y>
    </cdr:from>
    <cdr:to>
      <cdr:x>1</cdr:x>
      <cdr:y>0.94444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3DA7BB71-FDBB-447E-BAC2-B45CCCF0913B}"/>
            </a:ext>
          </a:extLst>
        </cdr:cNvPr>
        <cdr:cNvCxnSpPr/>
      </cdr:nvCxnSpPr>
      <cdr:spPr>
        <a:xfrm xmlns:a="http://schemas.openxmlformats.org/drawingml/2006/main">
          <a:off x="0" y="2448272"/>
          <a:ext cx="410445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0.01754</cdr:x>
      <cdr:y>0</cdr:y>
    </cdr:from>
    <cdr:to>
      <cdr:x>1</cdr:x>
      <cdr:y>0.16667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2009" y="0"/>
          <a:ext cx="4032447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2">
                  <a:lumMod val="75000"/>
                </a:schemeClr>
              </a:solidFill>
            </a:rPr>
            <a:t>Доля ЗНО, выявленных на ранних стадиях (</a:t>
          </a:r>
          <a:r>
            <a:rPr lang="en-US" sz="1400" b="1" dirty="0">
              <a:solidFill>
                <a:schemeClr val="tx2">
                  <a:lumMod val="75000"/>
                </a:schemeClr>
              </a:solidFill>
            </a:rPr>
            <a:t>I-II)</a:t>
          </a:r>
          <a:r>
            <a:rPr lang="ru-RU" sz="1400" b="1" dirty="0">
              <a:solidFill>
                <a:schemeClr val="tx2">
                  <a:lumMod val="75000"/>
                </a:schemeClr>
              </a:solidFill>
            </a:rPr>
            <a:t> ст.) (%)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0.03441</cdr:y>
    </cdr:from>
    <cdr:to>
      <cdr:x>1</cdr:x>
      <cdr:y>0.13916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01601"/>
          <a:ext cx="4283968" cy="30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Одногодичная летальность больных с ЗНО (%)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0.14932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269160" cy="461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tx2">
                  <a:lumMod val="75000"/>
                </a:schemeClr>
              </a:solidFill>
            </a:rPr>
            <a:t>Удельный вес больных с ЗНО, состоящих на учете 5 лет и более (%)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3ADBD-FC60-4FD4-9685-2E666921F60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8168E-01E4-47C2-8F94-1FD91591AE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947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C4A44-1210-4533-9948-ADF93DD0100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E5476-622D-464B-B3EE-B3B27EF46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087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5476-622D-464B-B3EE-B3B27EF469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937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39F6B-3CBB-4F9D-A638-DD2B684BDCF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643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5476-622D-464B-B3EE-B3B27EF4694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0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D5F24-1123-498D-B1D4-3419674C321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13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39F6B-3CBB-4F9D-A638-DD2B684BDCF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52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9508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9" y="9428242"/>
            <a:ext cx="2946400" cy="4968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84C5A46-E827-4597-9B52-09FFB26BD035}" type="slidenum">
              <a:rPr lang="ru-RU" altLang="ru-RU">
                <a:latin typeface="Calibri" pitchFamily="34" charset="0"/>
              </a:rPr>
              <a:pPr/>
              <a:t>4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6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1975" y="411163"/>
            <a:ext cx="5570538" cy="41798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2D79-26A6-4F48-990B-CD752605EF2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638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E5476-622D-464B-B3EE-B3B27EF469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551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145" algn="just" defTabSz="914258">
              <a:defRPr/>
            </a:pPr>
            <a:endParaRPr lang="ru-RU" sz="900" dirty="0">
              <a:solidFill>
                <a:prstClr val="black"/>
              </a:solidFill>
              <a:latin typeface="Times New Roman CYR"/>
              <a:ea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5476-622D-464B-B3EE-B3B27EF4694B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640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5476-622D-464B-B3EE-B3B27EF4694B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0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1975" y="411163"/>
            <a:ext cx="5570538" cy="41798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6088"/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46088"/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22D79-26A6-4F48-990B-CD752605EF2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84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нац прое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" y="0"/>
            <a:ext cx="9140483" cy="6858000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19256" y="116632"/>
            <a:ext cx="329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06570-0E60-4D73-B91E-C6DCD5A2BF3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8" y="-4564"/>
            <a:ext cx="91404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93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78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2DDD24-930B-441A-A33C-8D2F3F2E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DD6FE86-F0FF-4CEE-8953-B9D12FA2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66A2-8F4C-4A28-B743-6937699E49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27959E-8496-4F52-97AE-6B5A7B88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AEFF2BF-D7CA-4F73-AEEA-1A623637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699-A7CF-4676-B71E-0D85FB24C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01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80B5-901D-4D30-86DF-3D28D5F333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728B-8D94-48C4-BB23-252561ED942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42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E18951-3B49-4016-91A0-F3A15EDCF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D894E45-C57D-42CB-8E0B-70BE7B142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C3D7CA-A99F-44C9-A774-A2199CC9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66A2-8F4C-4A28-B743-6937699E49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633027-2996-4B61-A112-BC6B08FB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71196E-5F73-40A1-AECF-A2FAEFBA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699-A7CF-4676-B71E-0D85FB24C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4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E23845-51F4-4F3C-A891-2A24C23A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F1D2F6-7928-45BE-B6CE-14CE9371E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D52E7F-929C-4509-8A8B-06D69A65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66A2-8F4C-4A28-B743-6937699E49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87E1A5-5692-4A1E-B7DD-FA6A95D8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5CD504-D732-4D0B-8387-731CBB2B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699-A7CF-4676-B71E-0D85FB24C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483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42F423-B7C2-4599-BAC4-70647CD7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59F318-6B31-4939-83CC-4B4EA64FA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8476CB-642B-4F1B-B279-27872321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66A2-8F4C-4A28-B743-6937699E49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DA2FC6-C581-4CDB-9E52-393A1765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AC27CA-3F89-4D73-88AA-C94A7BDA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699-A7CF-4676-B71E-0D85FB24C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29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C435A-103B-4D46-9498-196C85DC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0B49F3-1099-4B1E-859C-D6B1B4805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41F372-C7B1-4B07-AC2A-3C9FE2CA8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ADC80B-AE7A-4ADD-A073-042005FF4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66A2-8F4C-4A28-B743-6937699E49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1C15C6-D96C-40BF-97DC-66FB4917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73E8B98-4B57-4078-AB52-1950F59C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699-A7CF-4676-B71E-0D85FB24C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220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6E3AE-FD21-4B66-8C07-D17EE33CA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A8CCB74-E9CC-48BA-A200-3337DB16D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878EB49-6AED-4599-BDD3-5F7E1B832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D1B9434-AE52-4290-9A5B-2E2AECAAC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CD6CA8-0719-4A4B-B353-B800F154A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88E7000-3246-4334-8EF0-EBECF65F4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66A2-8F4C-4A28-B743-6937699E49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D20AF76-C5AC-475F-AE3B-DEDD8EFA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6131E8C-1760-4411-B295-4F18E85A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699-A7CF-4676-B71E-0D85FB24C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433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2DDD24-930B-441A-A33C-8D2F3F2E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DD6FE86-F0FF-4CEE-8953-B9D12FA2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66A2-8F4C-4A28-B743-6937699E49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27959E-8496-4F52-97AE-6B5A7B88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AEFF2BF-D7CA-4F73-AEEA-1A623637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699-A7CF-4676-B71E-0D85FB24C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21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DE5C35F-8EA0-472A-BA9E-6E2A155A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66A2-8F4C-4A28-B743-6937699E49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5531560-5A15-4887-89DA-40FA7E3C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04F7B41-5BAB-49DA-9F34-14092A8A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699-A7CF-4676-B71E-0D85FB24C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1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ац прое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" y="0"/>
            <a:ext cx="9140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9576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0A9542-BE32-43C9-BB28-FE4AC576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6B6D5A-8DB9-4C6C-9E0F-D44F6EB84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F577B2-BC2B-405E-8ADC-E53066954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4D00FDB-7485-4E12-B44E-8C2540B9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66A2-8F4C-4A28-B743-6937699E49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E3430F9-2179-4168-A4C4-75F9644B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3977452-D8D4-423B-AC7F-E9FB26A5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699-A7CF-4676-B71E-0D85FB24C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577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FE7E21-1A5B-40ED-8677-80284AA2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F33CE4E-DB12-4CB8-8188-386806D3D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63CE9D7-61FC-449A-A7BF-50D87DE68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5139B31-1283-4F3D-ABD5-874F0A70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66A2-8F4C-4A28-B743-6937699E49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CE4F8A-8B89-4D5A-8B6E-ABE47A37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E7A7D6-25D6-4E7E-996A-1BAE711A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699-A7CF-4676-B71E-0D85FB24C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907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CC21DE-596C-4B13-AC60-223E72DA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5F06C8-EE17-4144-B822-710DE56BD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185900-FAF0-41B0-BDA5-95100F13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66A2-8F4C-4A28-B743-6937699E49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E75A25-9D0D-456B-A5AF-A1185BB5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82C53C-AFA1-4AA2-8C42-3E332C11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699-A7CF-4676-B71E-0D85FB24C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539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9E3CEC7-BC88-4F12-A1A1-AB7B1362B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41BEB7-2AB0-4E50-A42C-82428B71A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00DBD5-CBCF-49E8-8153-7820A23D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66A2-8F4C-4A28-B743-6937699E49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285905-D5A1-4F48-9495-31673E34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B1F5EF-2966-413E-BC2B-04FCF399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B699-A7CF-4676-B71E-0D85FB24C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942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284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" y="0"/>
            <a:ext cx="9140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19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2662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15" y="414738"/>
            <a:ext cx="6385870" cy="4494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50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61264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19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43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19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876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r="2073"/>
          <a:stretch/>
        </p:blipFill>
        <p:spPr>
          <a:xfrm>
            <a:off x="-7404" y="0"/>
            <a:ext cx="9162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736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"/>
            <a:ext cx="91404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46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2" r:id="rId2"/>
    <p:sldLayoutId id="2147483804" r:id="rId3"/>
    <p:sldLayoutId id="2147483815" r:id="rId4"/>
    <p:sldLayoutId id="2147483817" r:id="rId5"/>
    <p:sldLayoutId id="2147483818" r:id="rId6"/>
    <p:sldLayoutId id="2147483819" r:id="rId7"/>
    <p:sldLayoutId id="2147483820" r:id="rId8"/>
    <p:sldLayoutId id="2147483861" r:id="rId9"/>
    <p:sldLayoutId id="2147483862" r:id="rId10"/>
    <p:sldLayoutId id="2147483863" r:id="rId11"/>
    <p:sldLayoutId id="214748386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CF958-AB9A-4BF7-B024-B1636607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4EFC93-7813-41DF-A772-C93C6C44A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581DF3-4BEF-4214-8EFA-BFF3362AA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66A2-8F4C-4A28-B743-6937699E49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BAB4D0-4F22-418D-9F22-B9436FF90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41C6A8-ABC7-4755-B94F-0BDE4D011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5B699-A7CF-4676-B71E-0D85FB24C1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0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/>
        </p:nvSpPr>
        <p:spPr>
          <a:xfrm>
            <a:off x="251520" y="1700808"/>
            <a:ext cx="8568952" cy="3096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О реализации регионального проекта</a:t>
            </a:r>
            <a:endParaRPr lang="ru-RU" sz="24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prstClr val="white"/>
                </a:solidFill>
                <a:cs typeface="Times New Roman" panose="02020603050405020304" pitchFamily="18" charset="0"/>
              </a:rPr>
              <a:t>«Борьба с онкологическими заболеваниями» </a:t>
            </a:r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национального проекта «Здравоохранение»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43947" y="479633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Исполняющий обязанности министра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здравоохранения Архангельской области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Русинова</a:t>
            </a: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 Татьяна Валерьевна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51043" y="6525344"/>
            <a:ext cx="3241914" cy="2523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7947">
              <a:lnSpc>
                <a:spcPct val="80000"/>
              </a:lnSpc>
            </a:pPr>
            <a:r>
              <a:rPr lang="ru-RU" altLang="ru-RU" sz="1300" dirty="0">
                <a:solidFill>
                  <a:schemeClr val="bg1"/>
                </a:solidFill>
                <a:cs typeface="Times New Roman" panose="02020603050405020304" pitchFamily="18" charset="0"/>
              </a:rPr>
              <a:t>г</a:t>
            </a:r>
            <a:r>
              <a:rPr lang="ru-RU" altLang="ru-RU" sz="1300" b="1" dirty="0">
                <a:solidFill>
                  <a:schemeClr val="bg1"/>
                </a:solidFill>
                <a:cs typeface="Times New Roman" panose="02020603050405020304" pitchFamily="18" charset="0"/>
              </a:rPr>
              <a:t>. Архангельск,   26 ноября 2020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1892964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372C08-0373-4868-A446-41AF6EF1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38" y="113633"/>
            <a:ext cx="8832714" cy="48897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</a:t>
            </a:r>
            <a:br>
              <a:rPr lang="ru-RU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«Борьба с онкологическими заболеваниями»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99589" y="894293"/>
            <a:ext cx="4880472" cy="6108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budma\Desktop\семинар 13.02.2020\2633550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633" y="4211715"/>
            <a:ext cx="3459886" cy="252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151239" y="686190"/>
            <a:ext cx="5280454" cy="340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/>
            <a:r>
              <a:rPr lang="ru-RU" sz="20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</a:p>
          <a:p>
            <a:pPr lvl="0" algn="ctr"/>
            <a:r>
              <a:rPr lang="ru-RU" sz="20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медицинского оборудования</a:t>
            </a:r>
          </a:p>
          <a:p>
            <a:pPr lvl="0" algn="ctr"/>
            <a:endParaRPr lang="ru-RU" sz="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 году: УЗИ-аппарат экспертного класса, </a:t>
            </a:r>
            <a:r>
              <a:rPr lang="ru-RU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видеоэндоскопический</a:t>
            </a: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комплекс, эндоскопические комплексы для выполнения торакальных и гинекологических  операций</a:t>
            </a:r>
          </a:p>
          <a:p>
            <a:pPr lvl="0" algn="just"/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году: рентгенодиагностический комплекс на 3 рабочих места, ангиографический аппарат, комбинированная совмещенная система однофотонного эмиссионного компьютерного томографа и компьютерного томографа, аппарат </a:t>
            </a:r>
            <a:r>
              <a:rPr lang="ru-RU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брахитерапии</a:t>
            </a: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операционный микроскоп, две ускорительные установки, дополнительное оборудование для </a:t>
            </a:r>
            <a:r>
              <a:rPr lang="ru-RU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радиомодификации</a:t>
            </a: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/гипертермии, два </a:t>
            </a:r>
            <a:r>
              <a:rPr lang="ru-RU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видеогастроскопа</a:t>
            </a: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видеоэндоскопический</a:t>
            </a: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комплекс, аппараты наркозно-дыхательные</a:t>
            </a:r>
          </a:p>
          <a:p>
            <a:pPr algn="ctr" defTabSz="685800">
              <a:buClr>
                <a:srgbClr val="C00000"/>
              </a:buClr>
              <a:buFont typeface="Arial" pitchFamily="34" charset="0"/>
              <a:buNone/>
            </a:pPr>
            <a:endParaRPr lang="ru-RU" altLang="ru-RU" sz="2000" b="1" dirty="0">
              <a:solidFill>
                <a:srgbClr val="913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121847" y="4036283"/>
            <a:ext cx="158417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spcBef>
                <a:spcPts val="750"/>
              </a:spcBef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altLang="ru-RU" sz="11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 </a:t>
            </a:r>
            <a:r>
              <a:rPr lang="ru-RU" altLang="ru-RU"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altLang="ru-RU" sz="11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ед.</a:t>
            </a:r>
          </a:p>
          <a:p>
            <a:pPr algn="ctr" defTabSz="685800">
              <a:spcBef>
                <a:spcPts val="750"/>
              </a:spcBef>
              <a:buFont typeface="Arial" pitchFamily="34" charset="0"/>
              <a:buNone/>
            </a:pPr>
            <a:endParaRPr lang="ru-RU" altLang="ru-RU" sz="1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2609" y="4392380"/>
            <a:ext cx="1224136" cy="357188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286,6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endParaRPr lang="ru-RU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179796" y="4704821"/>
            <a:ext cx="142796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spcBef>
                <a:spcPts val="750"/>
              </a:spcBef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ru-RU" altLang="ru-RU" sz="11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</a:t>
            </a:r>
            <a:r>
              <a:rPr lang="ru-RU" altLang="ru-RU"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altLang="ru-RU" sz="11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ед.</a:t>
            </a:r>
          </a:p>
          <a:p>
            <a:pPr algn="ctr" defTabSz="685800">
              <a:spcBef>
                <a:spcPts val="750"/>
              </a:spcBef>
              <a:buFont typeface="Arial" pitchFamily="34" charset="0"/>
              <a:buNone/>
            </a:pPr>
            <a:endParaRPr lang="ru-RU" altLang="ru-RU" sz="1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609" y="5048705"/>
            <a:ext cx="1224136" cy="357187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550,8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endParaRPr lang="ru-RU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313286" y="5410223"/>
            <a:ext cx="139125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spcBef>
                <a:spcPts val="750"/>
              </a:spcBef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altLang="ru-RU" sz="11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 </a:t>
            </a:r>
          </a:p>
          <a:p>
            <a:pPr algn="ctr" defTabSz="685800">
              <a:spcBef>
                <a:spcPts val="750"/>
              </a:spcBef>
              <a:buFont typeface="Arial" pitchFamily="34" charset="0"/>
              <a:buNone/>
            </a:pPr>
            <a:endParaRPr lang="ru-RU" altLang="ru-RU" sz="1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1866" y="5728558"/>
            <a:ext cx="1224136" cy="355600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192,9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224738" y="6064664"/>
            <a:ext cx="13681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spcBef>
                <a:spcPts val="750"/>
              </a:spcBef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ru-RU" sz="11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endParaRPr lang="ru-RU" altLang="ru-RU" sz="1000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7454" y="6352696"/>
            <a:ext cx="1222721" cy="329249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230,9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E932AE0B-42CF-4E9D-97A7-134AC6035436}"/>
              </a:ext>
            </a:extLst>
          </p:cNvPr>
          <p:cNvGrpSpPr/>
          <p:nvPr/>
        </p:nvGrpSpPr>
        <p:grpSpPr>
          <a:xfrm>
            <a:off x="5364088" y="809197"/>
            <a:ext cx="3758853" cy="5718230"/>
            <a:chOff x="-114168" y="725608"/>
            <a:chExt cx="3393475" cy="57364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13FB2FE-D24B-4510-B9C2-E66F25D1AA4E}"/>
                </a:ext>
              </a:extLst>
            </p:cNvPr>
            <p:cNvSpPr txBox="1"/>
            <p:nvPr/>
          </p:nvSpPr>
          <p:spPr>
            <a:xfrm>
              <a:off x="-72728" y="3973426"/>
              <a:ext cx="3258664" cy="499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Эндоскопический комплекс   для выполнения  торакальных операций</a:t>
              </a:r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xmlns="" id="{3F04AF91-3DA1-466D-9DDC-062627CC85D9}"/>
                </a:ext>
              </a:extLst>
            </p:cNvPr>
            <p:cNvGrpSpPr/>
            <p:nvPr/>
          </p:nvGrpSpPr>
          <p:grpSpPr>
            <a:xfrm>
              <a:off x="-114168" y="4718917"/>
              <a:ext cx="3393475" cy="1743149"/>
              <a:chOff x="-114168" y="4718917"/>
              <a:chExt cx="3393475" cy="1743149"/>
            </a:xfrm>
          </p:grpSpPr>
          <p:sp>
            <p:nvSpPr>
              <p:cNvPr id="25" name="Объект 2">
                <a:extLst>
                  <a:ext uri="{FF2B5EF4-FFF2-40B4-BE49-F238E27FC236}">
                    <a16:creationId xmlns:a16="http://schemas.microsoft.com/office/drawing/2014/main" xmlns="" id="{ECE9977F-F87C-4405-A7FC-A9977B83B05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5757" y="4729536"/>
                <a:ext cx="1584175" cy="230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685800">
                  <a:spcBef>
                    <a:spcPts val="750"/>
                  </a:spcBef>
                  <a:buFont typeface="Arial" pitchFamily="34" charset="0"/>
                  <a:buNone/>
                </a:pPr>
                <a:endParaRPr lang="ru-RU" altLang="ru-RU" sz="1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2C6D6A99-CD2A-40F5-B961-25987C3EFED9}"/>
                  </a:ext>
                </a:extLst>
              </p:cNvPr>
              <p:cNvSpPr txBox="1"/>
              <p:nvPr/>
            </p:nvSpPr>
            <p:spPr>
              <a:xfrm>
                <a:off x="-114168" y="4718917"/>
                <a:ext cx="3393475" cy="174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8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Перечень ГМО АО для оснащения медицинским оборудованием</a:t>
                </a:r>
              </a:p>
              <a:p>
                <a:pPr algn="ctr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ГБУЗ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АО «АКОД»</a:t>
                </a:r>
              </a:p>
              <a:p>
                <a:pPr algn="ctr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ГБУЗ АО «СГКБ № 2 СМП»</a:t>
                </a:r>
              </a:p>
              <a:p>
                <a:pPr algn="ctr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ГБУЗ АО «АОКБ»</a:t>
                </a:r>
              </a:p>
              <a:p>
                <a:pPr algn="ctr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ГБУЗ АО «</a:t>
                </a:r>
                <a:r>
                  <a:rPr lang="ru-RU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Котласская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ЦГБ»</a:t>
                </a:r>
              </a:p>
              <a:p>
                <a:pPr algn="ctr"/>
                <a:r>
                  <a:rPr lang="ru-RU" sz="1400" b="1" dirty="0">
                    <a:solidFill>
                      <a:srgbClr val="8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81AF0503-37AD-436F-B906-D57252028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599" b="4017"/>
            <a:stretch/>
          </p:blipFill>
          <p:spPr>
            <a:xfrm>
              <a:off x="-23300" y="725608"/>
              <a:ext cx="2938426" cy="3236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0819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09078"/>
            <a:ext cx="8229600" cy="5556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Динамика показателей онкологической помощи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0" y="836613"/>
            <a:ext cx="8229600" cy="528955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97398325"/>
              </p:ext>
            </p:extLst>
          </p:nvPr>
        </p:nvGraphicFramePr>
        <p:xfrm>
          <a:off x="4463514" y="692696"/>
          <a:ext cx="468052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745202"/>
              </p:ext>
            </p:extLst>
          </p:nvPr>
        </p:nvGraphicFramePr>
        <p:xfrm>
          <a:off x="323528" y="692696"/>
          <a:ext cx="4104456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45693952"/>
              </p:ext>
            </p:extLst>
          </p:nvPr>
        </p:nvGraphicFramePr>
        <p:xfrm>
          <a:off x="4463514" y="3356992"/>
          <a:ext cx="4536470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9687890"/>
              </p:ext>
            </p:extLst>
          </p:nvPr>
        </p:nvGraphicFramePr>
        <p:xfrm>
          <a:off x="123424" y="3501008"/>
          <a:ext cx="42691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4427984" y="764704"/>
            <a:ext cx="18002" cy="2592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445512" y="3356992"/>
            <a:ext cx="18002" cy="2592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9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5760" y="116632"/>
            <a:ext cx="8892480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(индикаторы)</a:t>
            </a:r>
            <a:endParaRPr lang="ru-RU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06107D6-7CD5-4B3C-86D4-BEB9E2B52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6140321"/>
              </p:ext>
            </p:extLst>
          </p:nvPr>
        </p:nvGraphicFramePr>
        <p:xfrm>
          <a:off x="327086" y="620687"/>
          <a:ext cx="8496943" cy="378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8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65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52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68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69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50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Показатели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 (2018 год)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1197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10 мес.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6117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Удельный вес больных со злокачественными</a:t>
                      </a:r>
                    </a:p>
                    <a:p>
                      <a:pPr algn="l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новообразованиями, состоящих на учете 5 лет и более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6980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Одногодичная летальность больных со злокачественными</a:t>
                      </a:r>
                    </a:p>
                    <a:p>
                      <a:pPr algn="l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новообразованиями, %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1197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злокачественных новообразований, выявленных на ранних стадиях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52,1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D4B2C6-3115-40D8-BB6F-F4D50A74B0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494683"/>
            <a:ext cx="3888432" cy="2226819"/>
          </a:xfrm>
          <a:prstGeom prst="rect">
            <a:avLst/>
          </a:prstGeom>
        </p:spPr>
      </p:pic>
      <p:pic>
        <p:nvPicPr>
          <p:cNvPr id="6" name="Рисунок 5" descr="C:\Users\yakimova\Desktop\ССЗ 1ГБ Волосевич КТ.jpg">
            <a:extLst>
              <a:ext uri="{FF2B5EF4-FFF2-40B4-BE49-F238E27FC236}">
                <a16:creationId xmlns:a16="http://schemas.microsoft.com/office/drawing/2014/main" xmlns="" id="{DDBDB10C-778A-41E1-824A-F9D4EEEE2EA1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68" b="6479"/>
          <a:stretch/>
        </p:blipFill>
        <p:spPr bwMode="auto">
          <a:xfrm>
            <a:off x="323528" y="4494682"/>
            <a:ext cx="3658345" cy="2226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8084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490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6599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756" y="19269"/>
            <a:ext cx="8964488" cy="64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800000"/>
                </a:solidFill>
                <a:latin typeface="+mn-lt"/>
                <a:ea typeface="+mn-ea"/>
                <a:cs typeface="Times New Roman" panose="02020603050405020304" pitchFamily="18" charset="0"/>
              </a:rPr>
              <a:t>Показатели заболеваемости и смертности </a:t>
            </a:r>
          </a:p>
          <a:p>
            <a:r>
              <a:rPr lang="ru-RU" altLang="ru-RU" sz="2400" dirty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от новообразований в Архангельской области</a:t>
            </a:r>
            <a:r>
              <a:rPr lang="ru-RU" sz="2400" dirty="0">
                <a:solidFill>
                  <a:srgbClr val="80000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solidFill>
                  <a:srgbClr val="800000"/>
                </a:solidFill>
                <a:latin typeface="+mn-lt"/>
                <a:ea typeface="+mn-ea"/>
                <a:cs typeface="Times New Roman" panose="02020603050405020304" pitchFamily="18" charset="0"/>
              </a:rPr>
              <a:t>и Российской Федерации (на 100 тыс. нас.)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703706742"/>
              </p:ext>
            </p:extLst>
          </p:nvPr>
        </p:nvGraphicFramePr>
        <p:xfrm>
          <a:off x="179512" y="1166196"/>
          <a:ext cx="8964488" cy="478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90" t="16141" r="11824" b="12347"/>
          <a:stretch/>
        </p:blipFill>
        <p:spPr bwMode="auto">
          <a:xfrm>
            <a:off x="179512" y="1412776"/>
            <a:ext cx="2173737" cy="1181346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лачко с текстом: прямоугольное 21"/>
          <p:cNvSpPr/>
          <p:nvPr/>
        </p:nvSpPr>
        <p:spPr>
          <a:xfrm>
            <a:off x="7668344" y="3573016"/>
            <a:ext cx="1126426" cy="153285"/>
          </a:xfrm>
          <a:prstGeom prst="wedgeRectCallout">
            <a:avLst>
              <a:gd name="adj1" fmla="val 29150"/>
              <a:gd name="adj2" fmla="val 4599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800000"/>
                </a:solidFill>
                <a:cs typeface="Times New Roman" pitchFamily="18" charset="0"/>
              </a:rPr>
              <a:t>ЦП  240,5</a:t>
            </a: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flipV="1">
            <a:off x="7380312" y="4221088"/>
            <a:ext cx="938179" cy="889269"/>
          </a:xfrm>
          <a:prstGeom prst="bentConnector3">
            <a:avLst>
              <a:gd name="adj1" fmla="val 149933"/>
            </a:avLst>
          </a:prstGeom>
          <a:ln>
            <a:solidFill>
              <a:srgbClr val="4A77C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 flipV="1">
            <a:off x="1523257" y="3440486"/>
            <a:ext cx="7315522" cy="682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6260702"/>
              </p:ext>
            </p:extLst>
          </p:nvPr>
        </p:nvGraphicFramePr>
        <p:xfrm>
          <a:off x="5616624" y="5949280"/>
          <a:ext cx="3347864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739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3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 мес. 2019 г.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2002 человека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 мес. 2020 г.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1996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8767" y="2014682"/>
            <a:ext cx="13031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C00000"/>
                </a:solidFill>
              </a:rPr>
              <a:t>коэффициент</a:t>
            </a:r>
            <a:r>
              <a:rPr lang="ru-RU" sz="1200" b="1" dirty="0"/>
              <a:t> </a:t>
            </a:r>
          </a:p>
          <a:p>
            <a:pPr algn="r"/>
            <a:endParaRPr lang="ru-RU" sz="400" b="1" dirty="0"/>
          </a:p>
          <a:p>
            <a:pPr algn="r"/>
            <a:r>
              <a:rPr lang="ru-RU" sz="1200" b="1" dirty="0"/>
              <a:t>АО</a:t>
            </a:r>
            <a:r>
              <a:rPr lang="ru-RU" sz="1100" dirty="0"/>
              <a:t> 2,28</a:t>
            </a:r>
          </a:p>
          <a:p>
            <a:pPr algn="r"/>
            <a:r>
              <a:rPr lang="ru-RU" sz="1100" b="1" dirty="0"/>
              <a:t>РФ </a:t>
            </a:r>
            <a:r>
              <a:rPr lang="ru-RU" sz="1100" dirty="0"/>
              <a:t>2,12</a:t>
            </a:r>
          </a:p>
        </p:txBody>
      </p:sp>
    </p:spTree>
    <p:extLst>
      <p:ext uri="{BB962C8B-B14F-4D97-AF65-F5344CB8AC3E}">
        <p14:creationId xmlns:p14="http://schemas.microsoft.com/office/powerpoint/2010/main" xmlns="" val="123068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553" b="64103" l="10882" r="89118">
                        <a14:foregroundMark x1="30147" y1="48433" x2="30441" y2="28917"/>
                        <a14:foregroundMark x1="31176" y1="19088" x2="33971" y2="12963"/>
                        <a14:foregroundMark x1="63235" y1="19801" x2="64559" y2="12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5" t="6145" r="11072" b="37481"/>
          <a:stretch/>
        </p:blipFill>
        <p:spPr bwMode="auto">
          <a:xfrm>
            <a:off x="3851920" y="1124744"/>
            <a:ext cx="2160316" cy="164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508" y="95866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800000"/>
                </a:solidFill>
                <a:cs typeface="Times New Roman" panose="02020603050405020304" pitchFamily="18" charset="0"/>
              </a:rPr>
              <a:t>Ведущие локализации ЗНО в смертности у мужчин и женщин Архангельской области (абсолютное число)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055900307"/>
              </p:ext>
            </p:extLst>
          </p:nvPr>
        </p:nvGraphicFramePr>
        <p:xfrm>
          <a:off x="611560" y="2346739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Объект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171167415"/>
              </p:ext>
            </p:extLst>
          </p:nvPr>
        </p:nvGraphicFramePr>
        <p:xfrm>
          <a:off x="4996880" y="2330846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9819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965" y="-26988"/>
            <a:ext cx="3113300" cy="1079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84" name="Picture 2" descr="C:\Users\morevatv\Desktop\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63492"/>
            <a:ext cx="9144000" cy="64817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pic>
        <p:nvPicPr>
          <p:cNvPr id="71689" name="Picture 2" descr="https://gg12.ru/wp-content/uploads/2019/11/doroga-emble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1387" y="1969955"/>
            <a:ext cx="1500353" cy="66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3569" y="1991690"/>
            <a:ext cx="562306" cy="62317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" y="-603250"/>
            <a:ext cx="9143998" cy="1295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3" name="Номер слайда 5"/>
          <p:cNvSpPr txBox="1">
            <a:spLocks noChangeArrowheads="1"/>
          </p:cNvSpPr>
          <p:nvPr/>
        </p:nvSpPr>
        <p:spPr bwMode="auto">
          <a:xfrm>
            <a:off x="8418915" y="115889"/>
            <a:ext cx="32980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ru-RU" altLang="ru-RU">
                <a:solidFill>
                  <a:schemeClr val="bg1"/>
                </a:solidFill>
                <a:latin typeface="Arial" pitchFamily="34" charset="0"/>
              </a:rPr>
              <a:t>2</a:t>
            </a:r>
          </a:p>
        </p:txBody>
      </p:sp>
      <p:pic>
        <p:nvPicPr>
          <p:cNvPr id="71686" name="Picture 4" descr="\\America\rio\Визитки\МЗ Карпунов на самой лучшей бумаге\Coat_of_Arms_of_Arkhangelsk_oblast_-_Fu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665" y="140159"/>
            <a:ext cx="59365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TextBox 2"/>
          <p:cNvSpPr txBox="1">
            <a:spLocks noChangeArrowheads="1"/>
          </p:cNvSpPr>
          <p:nvPr/>
        </p:nvSpPr>
        <p:spPr bwMode="auto">
          <a:xfrm>
            <a:off x="827584" y="157848"/>
            <a:ext cx="2402681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/>
              <a:t>Министерство здравоохранения</a:t>
            </a:r>
          </a:p>
          <a:p>
            <a:r>
              <a:rPr lang="ru-RU" altLang="ru-RU" sz="1200" b="1" dirty="0"/>
              <a:t>Архангельской области</a:t>
            </a:r>
          </a:p>
        </p:txBody>
      </p:sp>
      <p:sp>
        <p:nvSpPr>
          <p:cNvPr id="3" name="Овал 2"/>
          <p:cNvSpPr/>
          <p:nvPr/>
        </p:nvSpPr>
        <p:spPr>
          <a:xfrm>
            <a:off x="6933569" y="1991690"/>
            <a:ext cx="562306" cy="623170"/>
          </a:xfrm>
          <a:prstGeom prst="ellipse">
            <a:avLst/>
          </a:prstGeom>
          <a:solidFill>
            <a:schemeClr val="bg1">
              <a:alpha val="73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2060848"/>
            <a:ext cx="15841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СЕМЕЙ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27524" y="2520801"/>
            <a:ext cx="2174396" cy="188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</a:p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ДОРОЖНОГО ДВИЖЕНИЯ</a:t>
            </a:r>
          </a:p>
        </p:txBody>
      </p:sp>
      <p:pic>
        <p:nvPicPr>
          <p:cNvPr id="13" name="Picture 2" descr="C:\Users\morevatv\Desktop\45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3846" t="37351" r="28829" b="34875"/>
          <a:stretch/>
        </p:blipFill>
        <p:spPr bwMode="auto">
          <a:xfrm>
            <a:off x="5076056" y="2636912"/>
            <a:ext cx="1584176" cy="1800200"/>
          </a:xfrm>
          <a:prstGeom prst="roundRect">
            <a:avLst>
              <a:gd name="adj" fmla="val 26078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372C08-0373-4868-A446-41AF6EF1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62" y="99417"/>
            <a:ext cx="8832714" cy="6986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8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Региональный проект</a:t>
            </a:r>
            <a:br>
              <a:rPr lang="ru-RU" sz="2400" b="1" dirty="0">
                <a:solidFill>
                  <a:srgbClr val="8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8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Борьба с онкологическими заболеваниями»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99589" y="894293"/>
            <a:ext cx="4880472" cy="6108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3E3ED55-4CE5-444A-A76B-497434355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897" y="5369360"/>
            <a:ext cx="2384179" cy="133832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03547" y="2135828"/>
            <a:ext cx="8136905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  <a:p>
            <a:pPr lvl="0"/>
            <a:endParaRPr lang="ru-RU" sz="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700" b="1" dirty="0">
              <a:solidFill>
                <a:srgbClr val="006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региональной программы Архангельской области «Борьба с онкологическими заболеваниями на 2019 – 2024 годы»,  утвержденной  постановлением Правительства Архангельской области от 18 июня 2019 г.   № 311-пп</a:t>
            </a:r>
          </a:p>
          <a:p>
            <a:pPr marL="285750" lvl="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информационно-коммуникационной кампании, направленной на раннее выявление онкологических заболеваний и повышение приверженности к лечению</a:t>
            </a:r>
          </a:p>
          <a:p>
            <a:pPr marL="285750" lvl="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 оказания медицинской помощи больным с онкозаболеваниями                 в соответствии с клиническими рекомендациями и протоколами лечения. Увеличение числа схем проведения противоопухолевой лекарственной терапии</a:t>
            </a:r>
          </a:p>
          <a:p>
            <a:pPr marL="285750" lvl="0" indent="-285750" algn="just"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Дооснащение в 2019-2024 годах оборудованием 4 медицинских организаций, оказывающих медицинскую помощь пациентам с онкологическими заболеваниями</a:t>
            </a:r>
          </a:p>
          <a:p>
            <a:pPr marL="285750" lvl="0" indent="-285750"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в 2021-2024 годах 3  центров амбулаторной онкологической помощи                                                на базе 3 медицинских организаций Архангельской области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977" y="1013827"/>
            <a:ext cx="9143999" cy="830997"/>
          </a:xfrm>
          <a:prstGeom prst="rect">
            <a:avLst/>
          </a:prstGeom>
          <a:solidFill>
            <a:srgbClr val="006BAD"/>
          </a:solidFill>
        </p:spPr>
        <p:txBody>
          <a:bodyPr wrap="square">
            <a:spAutoFit/>
          </a:bodyPr>
          <a:lstStyle/>
          <a:p>
            <a:pPr marL="536575" lvl="0" algn="ctr">
              <a:spcBef>
                <a:spcPts val="1800"/>
              </a:spcBef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проекта: снижение смертности от новообразований                                                            и повышение доступности, качества и своевременности оказания                               онкологической помощи населению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92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16533"/>
            <a:ext cx="8820472" cy="720080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Реализация программы Архангельской области</a:t>
            </a:r>
            <a:br>
              <a:rPr lang="ru-RU" sz="2000" b="1" dirty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 «Борьба с онкологическими заболеваниями» в 2020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8520" y="908720"/>
            <a:ext cx="907300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algn="just"/>
            <a:r>
              <a:rPr lang="ru-RU" sz="1300" b="1" dirty="0">
                <a:solidFill>
                  <a:srgbClr val="C00000"/>
                </a:solidFill>
                <a:ea typeface="Calibri"/>
                <a:cs typeface="Times New Roman" panose="02020603050405020304" pitchFamily="18" charset="0"/>
              </a:rPr>
              <a:t>1. Противодействие факторам риска развития онкологических заболеваний</a:t>
            </a:r>
          </a:p>
          <a:p>
            <a:pPr marL="342900" algn="just"/>
            <a:r>
              <a:rPr lang="ru-RU" sz="1300" dirty="0">
                <a:ea typeface="Calibri"/>
                <a:cs typeface="Times New Roman" panose="02020603050405020304" pitchFamily="18" charset="0"/>
              </a:rPr>
              <a:t>- информирование населения о факторах риска развития злокачественных новообразований и их коррекции  разработка и тиражирование печатных материалов по профилактике онкологических заболеваний </a:t>
            </a:r>
            <a:r>
              <a:rPr lang="ru-RU" sz="1300" dirty="0">
                <a:solidFill>
                  <a:prstClr val="black"/>
                </a:solidFill>
                <a:ea typeface="Calibri"/>
                <a:cs typeface="Times New Roman" panose="02020603050405020304" pitchFamily="18" charset="0"/>
              </a:rPr>
              <a:t>(28,5 тыс. брошюр, 9 тыс. листовок, 8 плакатов на остановочных комплексах, публикации в СМИ, телефоны здоровья)</a:t>
            </a:r>
          </a:p>
          <a:p>
            <a:pPr marL="342900" algn="just"/>
            <a:r>
              <a:rPr lang="ru-RU" sz="1300" b="1" dirty="0">
                <a:solidFill>
                  <a:srgbClr val="C00000"/>
                </a:solidFill>
                <a:ea typeface="Calibri"/>
                <a:cs typeface="Times New Roman" panose="02020603050405020304" pitchFamily="18" charset="0"/>
              </a:rPr>
              <a:t>2. Комплекс мер первичной профилактики онкологических заболеваний</a:t>
            </a:r>
          </a:p>
          <a:p>
            <a:pPr marL="342900" algn="just"/>
            <a:r>
              <a:rPr lang="ru-RU" sz="1300" dirty="0">
                <a:ea typeface="Calibri"/>
                <a:cs typeface="Times New Roman" panose="02020603050405020304" pitchFamily="18" charset="0"/>
              </a:rPr>
              <a:t>- проведение тематических противораковых акций (7 акций, тематические горячие линии «Задай вопрос онкологу», прокат видеороликов на телевизионных каналах (2 видеоролика)</a:t>
            </a:r>
          </a:p>
          <a:p>
            <a:pPr marL="342900" algn="just"/>
            <a:r>
              <a:rPr lang="ru-RU" sz="1300" dirty="0">
                <a:ea typeface="Calibri"/>
                <a:cs typeface="Times New Roman" panose="02020603050405020304" pitchFamily="18" charset="0"/>
              </a:rPr>
              <a:t>- стимулирующие выплаты врачам с учетом достижения целевых показателей</a:t>
            </a:r>
          </a:p>
          <a:p>
            <a:pPr marL="342900" lvl="0" algn="just"/>
            <a:r>
              <a:rPr lang="ru-RU" sz="1300" b="1" dirty="0">
                <a:solidFill>
                  <a:srgbClr val="C00000"/>
                </a:solidFill>
                <a:ea typeface="Calibri"/>
                <a:cs typeface="Times New Roman" panose="02020603050405020304" pitchFamily="18" charset="0"/>
              </a:rPr>
              <a:t>3. Комплекс мер вторичной профилактики онкологических заболеваний</a:t>
            </a:r>
          </a:p>
          <a:p>
            <a:pPr marL="342900" lvl="0" algn="just">
              <a:buFontTx/>
              <a:buChar char="-"/>
            </a:pPr>
            <a:r>
              <a:rPr lang="ru-RU" sz="1300" dirty="0">
                <a:ea typeface="Calibri"/>
                <a:cs typeface="Times New Roman" panose="02020603050405020304" pitchFamily="18" charset="0"/>
              </a:rPr>
              <a:t>диспансерное наблюдение пациентов из групп риска развития онкологических заболеваний</a:t>
            </a:r>
          </a:p>
          <a:p>
            <a:pPr marL="342900" lvl="0" algn="just">
              <a:buFontTx/>
              <a:buChar char="-"/>
            </a:pPr>
            <a:r>
              <a:rPr lang="ru-RU" sz="1300" dirty="0">
                <a:ea typeface="Calibri"/>
                <a:cs typeface="Times New Roman" panose="02020603050405020304" pitchFamily="18" charset="0"/>
              </a:rPr>
              <a:t> диагностирование онкологических заболеваний в Центрах женского здоровья (</a:t>
            </a:r>
            <a:r>
              <a:rPr lang="ru-RU" sz="1300">
                <a:ea typeface="Calibri"/>
                <a:cs typeface="Times New Roman" panose="02020603050405020304" pitchFamily="18" charset="0"/>
              </a:rPr>
              <a:t>осмотрено 7352 </a:t>
            </a:r>
            <a:r>
              <a:rPr lang="ru-RU" sz="1300" dirty="0">
                <a:ea typeface="Calibri"/>
                <a:cs typeface="Times New Roman" panose="02020603050405020304" pitchFamily="18" charset="0"/>
              </a:rPr>
              <a:t>женщин, из них </a:t>
            </a:r>
            <a:r>
              <a:rPr lang="ru-RU" sz="1300">
                <a:ea typeface="Calibri"/>
                <a:cs typeface="Times New Roman" panose="02020603050405020304" pitchFamily="18" charset="0"/>
              </a:rPr>
              <a:t>выявлено 19 </a:t>
            </a:r>
            <a:r>
              <a:rPr lang="ru-RU" sz="1300" dirty="0">
                <a:ea typeface="Calibri"/>
                <a:cs typeface="Times New Roman" panose="02020603050405020304" pitchFamily="18" charset="0"/>
              </a:rPr>
              <a:t>ЗНО), работа </a:t>
            </a:r>
            <a:r>
              <a:rPr lang="ru-RU" sz="1300" dirty="0">
                <a:solidFill>
                  <a:prstClr val="black"/>
                </a:solidFill>
                <a:ea typeface="Calibri"/>
                <a:cs typeface="Times New Roman" panose="02020603050405020304" pitchFamily="18" charset="0"/>
              </a:rPr>
              <a:t>65 смотровых кабинетов, 28 первичных онкологических кабинетов, диспансеризация населения, передвижной маммограф))</a:t>
            </a:r>
          </a:p>
          <a:p>
            <a:pPr marL="342900" lvl="0" algn="just"/>
            <a:r>
              <a:rPr lang="ru-RU" sz="1300" dirty="0"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ea typeface="Calibri"/>
                <a:cs typeface="Times New Roman" panose="02020603050405020304" pitchFamily="18" charset="0"/>
              </a:rPr>
              <a:t>4. Развитие амбулаторно-поликлинического звена онкологической службы</a:t>
            </a:r>
          </a:p>
          <a:p>
            <a:pPr marL="342900" algn="just"/>
            <a:r>
              <a:rPr lang="ru-RU" sz="1300" dirty="0">
                <a:ea typeface="Calibri"/>
                <a:cs typeface="Times New Roman" panose="02020603050405020304" pitchFamily="18" charset="0"/>
              </a:rPr>
              <a:t>- организация работы межрайонных онкологических кабинетов</a:t>
            </a:r>
          </a:p>
          <a:p>
            <a:pPr marL="342900" algn="just"/>
            <a:r>
              <a:rPr lang="ru-RU" sz="1300" dirty="0">
                <a:ea typeface="Calibri"/>
                <a:cs typeface="Times New Roman" panose="02020603050405020304" pitchFamily="18" charset="0"/>
              </a:rPr>
              <a:t>- проведение химиотерапевтического лечения в амбулаторных условиях</a:t>
            </a:r>
          </a:p>
          <a:p>
            <a:pPr marL="342900" algn="just"/>
            <a:r>
              <a:rPr lang="ru-RU" sz="1300" b="1" dirty="0">
                <a:solidFill>
                  <a:srgbClr val="C00000"/>
                </a:solidFill>
                <a:ea typeface="Calibri"/>
                <a:cs typeface="Times New Roman" panose="02020603050405020304" pitchFamily="18" charset="0"/>
              </a:rPr>
              <a:t>5. Совершенствование специализированной медицинской помощи</a:t>
            </a:r>
          </a:p>
          <a:p>
            <a:pPr marL="342900" algn="just"/>
            <a:r>
              <a:rPr lang="ru-RU" sz="1300" dirty="0">
                <a:ea typeface="Calibri"/>
                <a:cs typeface="Times New Roman" panose="02020603050405020304" pitchFamily="18" charset="0"/>
              </a:rPr>
              <a:t>- оснащение медицинских современным  медицинским оборудованием (14 единиц) </a:t>
            </a:r>
          </a:p>
          <a:p>
            <a:pPr marL="342900" algn="just"/>
            <a:r>
              <a:rPr lang="ru-RU" sz="1300" dirty="0">
                <a:ea typeface="Calibri"/>
                <a:cs typeface="Times New Roman" panose="02020603050405020304" pitchFamily="18" charset="0"/>
              </a:rPr>
              <a:t> -внедрение современных методов лечения (150 лапароскопических операций)</a:t>
            </a:r>
          </a:p>
          <a:p>
            <a:pPr marL="342900" algn="just"/>
            <a:r>
              <a:rPr lang="ru-RU" sz="1300" dirty="0"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1300" dirty="0" err="1">
                <a:ea typeface="Calibri"/>
                <a:cs typeface="Times New Roman" panose="02020603050405020304" pitchFamily="18" charset="0"/>
              </a:rPr>
              <a:t>телемедицинские</a:t>
            </a:r>
            <a:r>
              <a:rPr lang="ru-RU" sz="1300" dirty="0">
                <a:ea typeface="Calibri"/>
                <a:cs typeface="Times New Roman" panose="02020603050405020304" pitchFamily="18" charset="0"/>
              </a:rPr>
              <a:t> консультирование (6846 дистанционных консультаций)</a:t>
            </a:r>
          </a:p>
          <a:p>
            <a:pPr marL="342900" algn="just"/>
            <a:r>
              <a:rPr lang="ru-RU" sz="1300" b="1" dirty="0">
                <a:solidFill>
                  <a:srgbClr val="C00000"/>
                </a:solidFill>
                <a:ea typeface="Calibri"/>
                <a:cs typeface="Times New Roman" panose="02020603050405020304" pitchFamily="18" charset="0"/>
              </a:rPr>
              <a:t>6. Реабилитация онкологических заболеваний</a:t>
            </a:r>
          </a:p>
          <a:p>
            <a:pPr marL="342900" algn="just"/>
            <a:r>
              <a:rPr lang="ru-RU" sz="1300" dirty="0">
                <a:ea typeface="Calibri"/>
                <a:cs typeface="Times New Roman" panose="02020603050405020304" pitchFamily="18" charset="0"/>
              </a:rPr>
              <a:t>-  на базе ГБУЗ АО «АКОД» функционируют кабинет после мастэктомии, стома-кабинет </a:t>
            </a:r>
          </a:p>
          <a:p>
            <a:pPr marL="342900" algn="just"/>
            <a:r>
              <a:rPr lang="ru-RU" sz="1300" b="1" dirty="0">
                <a:solidFill>
                  <a:srgbClr val="C00000"/>
                </a:solidFill>
                <a:ea typeface="Calibri"/>
                <a:cs typeface="Times New Roman" panose="02020603050405020304" pitchFamily="18" charset="0"/>
              </a:rPr>
              <a:t>7. Комплекс мер по развитию паллиативной помощи онкологическим пациентам</a:t>
            </a:r>
          </a:p>
          <a:p>
            <a:pPr marL="342900" algn="just"/>
            <a:r>
              <a:rPr lang="ru-RU" sz="1300" dirty="0">
                <a:ea typeface="Calibri"/>
                <a:cs typeface="Times New Roman" panose="02020603050405020304" pitchFamily="18" charset="0"/>
              </a:rPr>
              <a:t>-открытие межрайонных кабинетов паллиативной медицинской помощи (4 кабинета)</a:t>
            </a:r>
          </a:p>
          <a:p>
            <a:pPr marL="342900" algn="just"/>
            <a:r>
              <a:rPr lang="ru-RU" sz="1300" b="1" dirty="0">
                <a:solidFill>
                  <a:srgbClr val="C00000"/>
                </a:solidFill>
                <a:ea typeface="Calibri"/>
                <a:cs typeface="Times New Roman" panose="02020603050405020304" pitchFamily="18" charset="0"/>
              </a:rPr>
              <a:t>8. Организационно-методическое сопровождение деятельности онкологической службы</a:t>
            </a:r>
          </a:p>
          <a:p>
            <a:pPr marL="342900" algn="just"/>
            <a:r>
              <a:rPr lang="ru-RU" sz="1300" dirty="0">
                <a:ea typeface="Calibri"/>
                <a:cs typeface="Times New Roman" panose="02020603050405020304" pitchFamily="18" charset="0"/>
              </a:rPr>
              <a:t>- формирование и развитие цифрового контура онкологической службы (подключено 23 ГМО АО к централизованной системе (подсистеме) «Центральный архив медицинских изображений») </a:t>
            </a:r>
          </a:p>
          <a:p>
            <a:pPr marL="342900" algn="just"/>
            <a:r>
              <a:rPr lang="ru-RU" sz="1300" b="1" dirty="0">
                <a:solidFill>
                  <a:srgbClr val="C00000"/>
                </a:solidFill>
                <a:ea typeface="Calibri"/>
                <a:cs typeface="Times New Roman" panose="02020603050405020304" pitchFamily="18" charset="0"/>
              </a:rPr>
              <a:t>9. Обеспечение укомплектованности кадрами медицинских организаций, оказывающих медицинскую помощь пациентам с онкологическими заболеваниями </a:t>
            </a:r>
            <a:endParaRPr lang="ru-RU" sz="1300" dirty="0"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40A0F5-A2D4-4177-963E-C4CC9EB853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789040"/>
            <a:ext cx="208823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4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339208" cy="9165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Особенности реализации ТПГГ на 2020 год в части оказания медицинской помощи по профилю «онкология»</a:t>
            </a:r>
            <a:endParaRPr lang="ru-RU" sz="2400" dirty="0">
              <a:solidFill>
                <a:srgbClr val="8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3" cstate="print"/>
          <a:srcRect l="10265" t="25316" r="-190" b="62610"/>
          <a:stretch/>
        </p:blipFill>
        <p:spPr>
          <a:xfrm>
            <a:off x="8285777" y="1046150"/>
            <a:ext cx="603869" cy="581298"/>
          </a:xfrm>
          <a:prstGeom prst="flowChartConnector">
            <a:avLst/>
          </a:prstGeom>
        </p:spPr>
      </p:pic>
      <p:sp>
        <p:nvSpPr>
          <p:cNvPr id="71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4546435" y="1533541"/>
            <a:ext cx="4583186" cy="271097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1050" b="1" dirty="0">
                <a:solidFill>
                  <a:srgbClr val="1575B4"/>
                </a:solidFill>
                <a:cs typeface="Arial" panose="020B0604020202020204" pitchFamily="34" charset="0"/>
              </a:rPr>
              <a:t>Изменение сроков ожидания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469716" y="4195978"/>
            <a:ext cx="2128957" cy="431791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57 009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исследований</a:t>
            </a:r>
          </a:p>
          <a:p>
            <a:pPr algn="ctr"/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8278417" y="1857395"/>
            <a:ext cx="661799" cy="370656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8285776" y="2312139"/>
            <a:ext cx="661799" cy="370656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8273123" y="2764227"/>
            <a:ext cx="661799" cy="370656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4655201" y="1835825"/>
            <a:ext cx="3221621" cy="449075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900" dirty="0">
                <a:cs typeface="Times New Roman" pitchFamily="18" charset="0"/>
              </a:rPr>
              <a:t>Плановые консультации врачей-специалистов в случае подозрения на онкологическое заболевание</a:t>
            </a:r>
            <a:endParaRPr lang="ru-RU" sz="9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1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8226378" y="1830414"/>
            <a:ext cx="753592" cy="229921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2" name="Стрелка вверх 91"/>
          <p:cNvSpPr/>
          <p:nvPr/>
        </p:nvSpPr>
        <p:spPr>
          <a:xfrm rot="5400000">
            <a:off x="1312797" y="2432196"/>
            <a:ext cx="84803" cy="367952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93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1130563" y="2399620"/>
            <a:ext cx="488819" cy="178658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050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+ 4 </a:t>
            </a:r>
            <a:r>
              <a:rPr lang="ru-RU" sz="788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%</a:t>
            </a:r>
            <a:endParaRPr lang="ru-RU" sz="675" dirty="0">
              <a:solidFill>
                <a:srgbClr val="70AD4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7589" y="3638227"/>
            <a:ext cx="9144000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653010" y="1579639"/>
            <a:ext cx="122" cy="2065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8729" y="3723864"/>
            <a:ext cx="4570860" cy="459841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1050" b="1" dirty="0">
                <a:solidFill>
                  <a:srgbClr val="1575B4"/>
                </a:solidFill>
                <a:cs typeface="Arial" panose="020B0604020202020204" pitchFamily="34" charset="0"/>
              </a:rPr>
              <a:t>Введение нормативов</a:t>
            </a:r>
          </a:p>
        </p:txBody>
      </p:sp>
      <p:sp>
        <p:nvSpPr>
          <p:cNvPr id="101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941120" y="1489269"/>
            <a:ext cx="2715029" cy="276243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1500" b="1" dirty="0">
                <a:solidFill>
                  <a:srgbClr val="1575B4"/>
                </a:solidFill>
                <a:cs typeface="Arial" panose="020B0604020202020204" pitchFamily="34" charset="0"/>
              </a:rPr>
              <a:t>Рост</a:t>
            </a:r>
          </a:p>
        </p:txBody>
      </p:sp>
      <p:sp>
        <p:nvSpPr>
          <p:cNvPr id="102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4751404" y="3727839"/>
            <a:ext cx="4290626" cy="459841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1050" b="1" dirty="0">
                <a:solidFill>
                  <a:srgbClr val="1575B4"/>
                </a:solidFill>
                <a:cs typeface="Arial" panose="020B0604020202020204" pitchFamily="34" charset="0"/>
              </a:rPr>
              <a:t>Доплаты за выявление </a:t>
            </a:r>
            <a:r>
              <a:rPr lang="ru-RU" sz="1050" b="1" dirty="0" err="1">
                <a:solidFill>
                  <a:srgbClr val="1575B4"/>
                </a:solidFill>
                <a:cs typeface="Arial" panose="020B0604020202020204" pitchFamily="34" charset="0"/>
              </a:rPr>
              <a:t>онкозаболеваний</a:t>
            </a:r>
            <a:r>
              <a:rPr lang="ru-RU" sz="1050" b="1" dirty="0">
                <a:solidFill>
                  <a:srgbClr val="1575B4"/>
                </a:solidFill>
                <a:cs typeface="Arial" panose="020B0604020202020204" pitchFamily="34" charset="0"/>
              </a:rPr>
              <a:t> (1 тыс. руб. за впервые выявленное онкологическое заболевание)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ru-RU" sz="1050" b="1" dirty="0">
              <a:solidFill>
                <a:srgbClr val="1575B4"/>
              </a:solidFill>
              <a:cs typeface="Arial" panose="020B0604020202020204" pitchFamily="34" charset="0"/>
            </a:endParaRPr>
          </a:p>
        </p:txBody>
      </p:sp>
      <p:sp>
        <p:nvSpPr>
          <p:cNvPr id="110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259754" y="2134092"/>
            <a:ext cx="1126061" cy="229921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200" b="1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2018 год	</a:t>
            </a:r>
          </a:p>
          <a:p>
            <a:pPr marL="0" indent="0">
              <a:lnSpc>
                <a:spcPct val="100000"/>
              </a:lnSpc>
              <a:buNone/>
            </a:pPr>
            <a:endParaRPr lang="ru-RU" sz="9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12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1318346" y="2138397"/>
            <a:ext cx="1126061" cy="229921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200" b="1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2020 год	</a:t>
            </a:r>
          </a:p>
          <a:p>
            <a:pPr marL="0" indent="0">
              <a:lnSpc>
                <a:spcPct val="100000"/>
              </a:lnSpc>
              <a:buNone/>
            </a:pPr>
            <a:endParaRPr lang="ru-RU" sz="9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H="1">
            <a:off x="4652887" y="3664352"/>
            <a:ext cx="122" cy="2065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496785" y="2447774"/>
            <a:ext cx="657080" cy="376215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10 954</a:t>
            </a: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1570987" y="3222640"/>
            <a:ext cx="640898" cy="376215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7 898</a:t>
            </a:r>
            <a:endParaRPr 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-50409" y="2407548"/>
            <a:ext cx="520541" cy="229921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050" b="1" dirty="0">
                <a:solidFill>
                  <a:srgbClr val="C00000"/>
                </a:solidFill>
                <a:cs typeface="Arial" panose="020B0604020202020204" pitchFamily="34" charset="0"/>
              </a:rPr>
              <a:t>КС</a:t>
            </a:r>
            <a:r>
              <a:rPr lang="ru-RU" sz="1050" b="1" dirty="0">
                <a:solidFill>
                  <a:srgbClr val="004C97"/>
                </a:solidFill>
                <a:cs typeface="Arial" panose="020B0604020202020204" pitchFamily="34" charset="0"/>
              </a:rPr>
              <a:t>	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825" dirty="0">
              <a:solidFill>
                <a:srgbClr val="4472C4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32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-50409" y="3171228"/>
            <a:ext cx="520541" cy="229921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050" b="1" dirty="0">
                <a:solidFill>
                  <a:srgbClr val="C00000"/>
                </a:solidFill>
                <a:cs typeface="Arial" panose="020B0604020202020204" pitchFamily="34" charset="0"/>
              </a:rPr>
              <a:t>ДС</a:t>
            </a:r>
            <a:r>
              <a:rPr lang="ru-RU" sz="1050" b="1" dirty="0">
                <a:solidFill>
                  <a:srgbClr val="004C97"/>
                </a:solidFill>
                <a:cs typeface="Arial" panose="020B0604020202020204" pitchFamily="34" charset="0"/>
              </a:rPr>
              <a:t>	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825" dirty="0">
              <a:solidFill>
                <a:srgbClr val="4472C4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25050" y="2551608"/>
            <a:ext cx="176986" cy="172532"/>
          </a:xfrm>
          <a:prstGeom prst="rightArrow">
            <a:avLst/>
          </a:prstGeom>
          <a:solidFill>
            <a:srgbClr val="3E6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3" name="Стрелка вправо 132"/>
          <p:cNvSpPr/>
          <p:nvPr/>
        </p:nvSpPr>
        <p:spPr>
          <a:xfrm>
            <a:off x="319838" y="3329029"/>
            <a:ext cx="176986" cy="172532"/>
          </a:xfrm>
          <a:prstGeom prst="rightArrow">
            <a:avLst/>
          </a:prstGeom>
          <a:solidFill>
            <a:srgbClr val="3E6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6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2227961" y="2147235"/>
            <a:ext cx="1126061" cy="229921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200" b="1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2018 год	</a:t>
            </a:r>
          </a:p>
          <a:p>
            <a:pPr marL="0" indent="0">
              <a:lnSpc>
                <a:spcPct val="100000"/>
              </a:lnSpc>
              <a:buNone/>
            </a:pPr>
            <a:endParaRPr lang="ru-RU" sz="9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37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3510582" y="2140671"/>
            <a:ext cx="1126061" cy="229921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200" b="1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2020 год	</a:t>
            </a:r>
          </a:p>
          <a:p>
            <a:pPr marL="0" indent="0">
              <a:lnSpc>
                <a:spcPct val="100000"/>
              </a:lnSpc>
              <a:buNone/>
            </a:pPr>
            <a:endParaRPr lang="ru-RU" sz="9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2376457" y="2459151"/>
            <a:ext cx="778381" cy="362986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77 383,8</a:t>
            </a:r>
            <a:endParaRPr 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3633880" y="2465129"/>
            <a:ext cx="912555" cy="362986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166 501,5</a:t>
            </a:r>
            <a:endParaRPr 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2383492" y="3215432"/>
            <a:ext cx="768290" cy="362986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76 566,7</a:t>
            </a:r>
            <a:endParaRPr 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3633880" y="3220463"/>
            <a:ext cx="912554" cy="362986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128 180,8</a:t>
            </a:r>
            <a:endParaRPr 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 flipH="1">
            <a:off x="2292686" y="2227681"/>
            <a:ext cx="5667" cy="1437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1093769" y="3200515"/>
            <a:ext cx="529779" cy="178658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050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+ 82 </a:t>
            </a:r>
            <a:r>
              <a:rPr lang="ru-RU" sz="788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%</a:t>
            </a:r>
            <a:endParaRPr lang="ru-RU" sz="675" dirty="0">
              <a:solidFill>
                <a:srgbClr val="70AD4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51" name="Стрелка вверх 150"/>
          <p:cNvSpPr/>
          <p:nvPr/>
        </p:nvSpPr>
        <p:spPr>
          <a:xfrm rot="5400000">
            <a:off x="3337554" y="2423907"/>
            <a:ext cx="82474" cy="425777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52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3090637" y="2405617"/>
            <a:ext cx="611429" cy="178658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050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+ 115 </a:t>
            </a:r>
            <a:r>
              <a:rPr lang="ru-RU" sz="788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%</a:t>
            </a:r>
            <a:endParaRPr lang="ru-RU" sz="675" dirty="0">
              <a:solidFill>
                <a:srgbClr val="70AD4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54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3090846" y="3176956"/>
            <a:ext cx="597658" cy="178658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050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+ 67 </a:t>
            </a:r>
            <a:r>
              <a:rPr lang="ru-RU" sz="788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%</a:t>
            </a:r>
            <a:endParaRPr lang="ru-RU" sz="675" dirty="0">
              <a:solidFill>
                <a:srgbClr val="70AD4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701911" y="1919721"/>
            <a:ext cx="454601" cy="256174"/>
            <a:chOff x="9707704" y="1503085"/>
            <a:chExt cx="606135" cy="341565"/>
          </a:xfrm>
        </p:grpSpPr>
        <p:sp>
          <p:nvSpPr>
            <p:cNvPr id="89" name="Объект 2">
              <a:extLst>
                <a:ext uri="{FF2B5EF4-FFF2-40B4-BE49-F238E27FC236}">
                  <a16:creationId xmlns:a16="http://schemas.microsoft.com/office/drawing/2014/main" xmlns="" id="{4C2A85C3-04F8-42BF-AB59-298E887B5422}"/>
                </a:ext>
              </a:extLst>
            </p:cNvPr>
            <p:cNvSpPr txBox="1">
              <a:spLocks/>
            </p:cNvSpPr>
            <p:nvPr/>
          </p:nvSpPr>
          <p:spPr>
            <a:xfrm>
              <a:off x="9707704" y="1518547"/>
              <a:ext cx="442159" cy="3065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0" rIns="68580" bIns="3429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ru-RU" sz="1050" b="1" dirty="0">
                  <a:solidFill>
                    <a:srgbClr val="70AD47">
                      <a:lumMod val="75000"/>
                    </a:srgbClr>
                  </a:solidFill>
                  <a:cs typeface="Arial" panose="020B0604020202020204" pitchFamily="34" charset="0"/>
                </a:rPr>
                <a:t>НЕ</a:t>
              </a:r>
              <a:endParaRPr lang="ru-RU" sz="825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оловина рамки 7"/>
            <p:cNvSpPr/>
            <p:nvPr/>
          </p:nvSpPr>
          <p:spPr>
            <a:xfrm rot="8038264">
              <a:off x="9974657" y="1505469"/>
              <a:ext cx="341565" cy="336798"/>
            </a:xfrm>
            <a:prstGeom prst="halfFrame">
              <a:avLst>
                <a:gd name="adj1" fmla="val 22581"/>
                <a:gd name="adj2" fmla="val 22581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7701911" y="2369382"/>
            <a:ext cx="454601" cy="256174"/>
            <a:chOff x="9707704" y="1503085"/>
            <a:chExt cx="606135" cy="341565"/>
          </a:xfrm>
        </p:grpSpPr>
        <p:sp>
          <p:nvSpPr>
            <p:cNvPr id="156" name="Объект 2">
              <a:extLst>
                <a:ext uri="{FF2B5EF4-FFF2-40B4-BE49-F238E27FC236}">
                  <a16:creationId xmlns:a16="http://schemas.microsoft.com/office/drawing/2014/main" xmlns="" id="{4C2A85C3-04F8-42BF-AB59-298E887B5422}"/>
                </a:ext>
              </a:extLst>
            </p:cNvPr>
            <p:cNvSpPr txBox="1">
              <a:spLocks/>
            </p:cNvSpPr>
            <p:nvPr/>
          </p:nvSpPr>
          <p:spPr>
            <a:xfrm>
              <a:off x="9707704" y="1518547"/>
              <a:ext cx="442159" cy="3065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0" rIns="68580" bIns="3429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ru-RU" sz="1050" b="1" dirty="0">
                  <a:solidFill>
                    <a:srgbClr val="70AD47">
                      <a:lumMod val="75000"/>
                    </a:srgbClr>
                  </a:solidFill>
                  <a:cs typeface="Arial" panose="020B0604020202020204" pitchFamily="34" charset="0"/>
                </a:rPr>
                <a:t>НЕ</a:t>
              </a:r>
              <a:endParaRPr lang="ru-RU" sz="825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7" name="Половина рамки 156"/>
            <p:cNvSpPr/>
            <p:nvPr/>
          </p:nvSpPr>
          <p:spPr>
            <a:xfrm rot="8038264">
              <a:off x="9974657" y="1505469"/>
              <a:ext cx="341565" cy="336798"/>
            </a:xfrm>
            <a:prstGeom prst="halfFrame">
              <a:avLst>
                <a:gd name="adj1" fmla="val 22581"/>
                <a:gd name="adj2" fmla="val 22581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7705365" y="2844964"/>
            <a:ext cx="454601" cy="256174"/>
            <a:chOff x="9707704" y="1503085"/>
            <a:chExt cx="606135" cy="341565"/>
          </a:xfrm>
        </p:grpSpPr>
        <p:sp>
          <p:nvSpPr>
            <p:cNvPr id="159" name="Объект 2">
              <a:extLst>
                <a:ext uri="{FF2B5EF4-FFF2-40B4-BE49-F238E27FC236}">
                  <a16:creationId xmlns:a16="http://schemas.microsoft.com/office/drawing/2014/main" xmlns="" id="{4C2A85C3-04F8-42BF-AB59-298E887B5422}"/>
                </a:ext>
              </a:extLst>
            </p:cNvPr>
            <p:cNvSpPr txBox="1">
              <a:spLocks/>
            </p:cNvSpPr>
            <p:nvPr/>
          </p:nvSpPr>
          <p:spPr>
            <a:xfrm>
              <a:off x="9707704" y="1518547"/>
              <a:ext cx="442159" cy="3065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0" rIns="68580" bIns="3429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ru-RU" sz="1050" b="1" dirty="0">
                  <a:solidFill>
                    <a:srgbClr val="70AD47">
                      <a:lumMod val="75000"/>
                    </a:srgbClr>
                  </a:solidFill>
                  <a:cs typeface="Arial" panose="020B0604020202020204" pitchFamily="34" charset="0"/>
                </a:rPr>
                <a:t>НЕ</a:t>
              </a:r>
              <a:endParaRPr lang="ru-RU" sz="825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0" name="Половина рамки 159"/>
            <p:cNvSpPr/>
            <p:nvPr/>
          </p:nvSpPr>
          <p:spPr>
            <a:xfrm rot="8038264">
              <a:off x="9974657" y="1505469"/>
              <a:ext cx="341565" cy="336798"/>
            </a:xfrm>
            <a:prstGeom prst="halfFrame">
              <a:avLst>
                <a:gd name="adj1" fmla="val 22581"/>
                <a:gd name="adj2" fmla="val 22581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prstClr val="black"/>
                </a:solidFill>
              </a:endParaRPr>
            </a:p>
          </p:txBody>
        </p:sp>
      </p:grpSp>
      <p:sp>
        <p:nvSpPr>
          <p:cNvPr id="161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4672537" y="2242848"/>
            <a:ext cx="3177848" cy="525619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900" dirty="0">
                <a:cs typeface="Times New Roman" pitchFamily="18" charset="0"/>
              </a:rPr>
              <a:t>Диагностические инструментальные и лабораторные исследования в  случае подозрения на онкологическое заболевание – со дня назначения исследования </a:t>
            </a:r>
            <a:endParaRPr lang="en-US" sz="90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00" dirty="0">
                <a:cs typeface="Times New Roman" pitchFamily="18" charset="0"/>
              </a:rPr>
              <a:t>Оказание специализированной медицинской помощи с момента гистологической верификации опухоли</a:t>
            </a:r>
          </a:p>
        </p:txBody>
      </p:sp>
      <p:sp>
        <p:nvSpPr>
          <p:cNvPr id="164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8237631" y="2300788"/>
            <a:ext cx="753592" cy="229921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</a:t>
            </a: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5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8247860" y="2738006"/>
            <a:ext cx="753592" cy="229921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</a:t>
            </a: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6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7601319" y="1612872"/>
            <a:ext cx="1730224" cy="255863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1050" b="1" dirty="0">
                <a:solidFill>
                  <a:srgbClr val="548235"/>
                </a:solidFill>
                <a:cs typeface="Arial" panose="020B0604020202020204" pitchFamily="34" charset="0"/>
              </a:rPr>
              <a:t>Рабочих дней</a:t>
            </a:r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1511685" y="5133451"/>
            <a:ext cx="2079994" cy="464135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797 </a:t>
            </a:r>
            <a:r>
              <a:rPr lang="ru-RU" sz="8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исследований</a:t>
            </a:r>
          </a:p>
          <a:p>
            <a:pPr algn="ctr"/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68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89502" y="4108451"/>
            <a:ext cx="1345644" cy="449075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900" dirty="0">
                <a:cs typeface="Times New Roman" pitchFamily="18" charset="0"/>
              </a:rPr>
              <a:t>гистологические исследования с целью выявления онкологических заболеваний.</a:t>
            </a:r>
          </a:p>
        </p:txBody>
      </p:sp>
      <p:sp>
        <p:nvSpPr>
          <p:cNvPr id="169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108196" y="4961254"/>
            <a:ext cx="1360934" cy="449075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900" dirty="0">
                <a:cs typeface="Times New Roman" pitchFamily="18" charset="0"/>
              </a:rPr>
              <a:t>молекулярно-генетические исследования с целью выявления онкологических заболеваний</a:t>
            </a:r>
            <a:r>
              <a:rPr lang="en-US" sz="900" dirty="0">
                <a:cs typeface="Times New Roman" pitchFamily="18" charset="0"/>
              </a:rPr>
              <a:t>;</a:t>
            </a:r>
            <a:endParaRPr lang="ru-RU" sz="900" dirty="0">
              <a:cs typeface="Times New Roman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566367" y="2445131"/>
            <a:ext cx="640898" cy="376215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11 390</a:t>
            </a:r>
            <a:endParaRPr 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504218" y="3243945"/>
            <a:ext cx="642469" cy="345541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4 340</a:t>
            </a:r>
            <a:endParaRPr lang="en-US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079" y="2849691"/>
            <a:ext cx="2110751" cy="243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законченные случаи лечения</a:t>
            </a:r>
            <a:endParaRPr lang="ru-RU" sz="10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34524" y="2901398"/>
            <a:ext cx="893189" cy="12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5297" y="1890565"/>
            <a:ext cx="821633" cy="215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>
                <a:srgbClr val="C00000"/>
              </a:buClr>
            </a:pPr>
            <a:r>
              <a:rPr lang="ru-RU" sz="105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объемов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2438763" y="1738576"/>
            <a:ext cx="2121886" cy="330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>
                <a:srgbClr val="C00000"/>
              </a:buClr>
            </a:pPr>
            <a:r>
              <a:rPr lang="ru-RU" sz="1050" b="1" dirty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нормативов финансовых затрат на единицу объема 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2071627" y="1806467"/>
            <a:ext cx="442117" cy="97451"/>
            <a:chOff x="1686497" y="1614342"/>
            <a:chExt cx="589489" cy="129934"/>
          </a:xfrm>
          <a:solidFill>
            <a:srgbClr val="3E6890"/>
          </a:solidFill>
        </p:grpSpPr>
        <p:sp>
          <p:nvSpPr>
            <p:cNvPr id="97" name="Стрелка вправо 96"/>
            <p:cNvSpPr/>
            <p:nvPr/>
          </p:nvSpPr>
          <p:spPr>
            <a:xfrm rot="2022769">
              <a:off x="1934393" y="1614342"/>
              <a:ext cx="341593" cy="123118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9" name="Стрелка вправо 98"/>
            <p:cNvSpPr/>
            <p:nvPr/>
          </p:nvSpPr>
          <p:spPr>
            <a:xfrm rot="8546907">
              <a:off x="1686497" y="1621158"/>
              <a:ext cx="341593" cy="123118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03" name="Стрелка вверх 102"/>
          <p:cNvSpPr/>
          <p:nvPr/>
        </p:nvSpPr>
        <p:spPr>
          <a:xfrm rot="5400000">
            <a:off x="3344547" y="3195375"/>
            <a:ext cx="82474" cy="425777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8278417" y="3215819"/>
            <a:ext cx="661799" cy="370656"/>
          </a:xfrm>
          <a:prstGeom prst="roundRect">
            <a:avLst/>
          </a:prstGeom>
          <a:solidFill>
            <a:srgbClr val="3E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8253093" y="3193532"/>
            <a:ext cx="753592" cy="229921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7720203" y="3295365"/>
            <a:ext cx="454601" cy="256174"/>
            <a:chOff x="9707704" y="1503085"/>
            <a:chExt cx="606135" cy="341565"/>
          </a:xfrm>
        </p:grpSpPr>
        <p:sp>
          <p:nvSpPr>
            <p:cNvPr id="107" name="Объект 2">
              <a:extLst>
                <a:ext uri="{FF2B5EF4-FFF2-40B4-BE49-F238E27FC236}">
                  <a16:creationId xmlns:a16="http://schemas.microsoft.com/office/drawing/2014/main" xmlns="" id="{4C2A85C3-04F8-42BF-AB59-298E887B5422}"/>
                </a:ext>
              </a:extLst>
            </p:cNvPr>
            <p:cNvSpPr txBox="1">
              <a:spLocks/>
            </p:cNvSpPr>
            <p:nvPr/>
          </p:nvSpPr>
          <p:spPr>
            <a:xfrm>
              <a:off x="9707704" y="1518547"/>
              <a:ext cx="442159" cy="3065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68580" tIns="34290" rIns="68580" bIns="3429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ru-RU" sz="1050" b="1" dirty="0">
                  <a:solidFill>
                    <a:srgbClr val="70AD47">
                      <a:lumMod val="75000"/>
                    </a:srgbClr>
                  </a:solidFill>
                  <a:cs typeface="Arial" panose="020B0604020202020204" pitchFamily="34" charset="0"/>
                </a:rPr>
                <a:t>НЕ</a:t>
              </a:r>
              <a:endParaRPr lang="ru-RU" sz="825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" name="Половина рамки 107"/>
            <p:cNvSpPr/>
            <p:nvPr/>
          </p:nvSpPr>
          <p:spPr>
            <a:xfrm rot="8038264">
              <a:off x="9974657" y="1505469"/>
              <a:ext cx="341565" cy="336798"/>
            </a:xfrm>
            <a:prstGeom prst="halfFrame">
              <a:avLst>
                <a:gd name="adj1" fmla="val 22581"/>
                <a:gd name="adj2" fmla="val 22581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prstClr val="black"/>
                </a:solidFill>
              </a:endParaRPr>
            </a:p>
          </p:txBody>
        </p:sp>
      </p:grpSp>
      <p:sp>
        <p:nvSpPr>
          <p:cNvPr id="109" name="Стрелка вверх 108"/>
          <p:cNvSpPr/>
          <p:nvPr/>
        </p:nvSpPr>
        <p:spPr>
          <a:xfrm rot="5400000">
            <a:off x="1312797" y="3245812"/>
            <a:ext cx="84803" cy="367952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flipV="1">
            <a:off x="4721509" y="2221258"/>
            <a:ext cx="472403" cy="2151"/>
          </a:xfrm>
          <a:prstGeom prst="line">
            <a:avLst/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V="1">
            <a:off x="4713757" y="2675612"/>
            <a:ext cx="472403" cy="2151"/>
          </a:xfrm>
          <a:prstGeom prst="line">
            <a:avLst/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4751405" y="3141407"/>
            <a:ext cx="472403" cy="2151"/>
          </a:xfrm>
          <a:prstGeom prst="line">
            <a:avLst/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4751405" y="3586065"/>
            <a:ext cx="472403" cy="2151"/>
          </a:xfrm>
          <a:prstGeom prst="line">
            <a:avLst/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кругленный прямоугольник 115"/>
          <p:cNvSpPr/>
          <p:nvPr/>
        </p:nvSpPr>
        <p:spPr>
          <a:xfrm>
            <a:off x="5036294" y="4234396"/>
            <a:ext cx="1118417" cy="336627"/>
          </a:xfrm>
          <a:prstGeom prst="roundRect">
            <a:avLst/>
          </a:prstGeom>
          <a:solidFill>
            <a:srgbClr val="3E6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</a:rPr>
              <a:t>500</a:t>
            </a:r>
            <a:r>
              <a:rPr lang="ru-RU" sz="1050" b="1" dirty="0">
                <a:solidFill>
                  <a:prstClr val="white"/>
                </a:solidFill>
              </a:rPr>
              <a:t> </a:t>
            </a:r>
            <a:r>
              <a:rPr lang="ru-RU" sz="825" b="1" dirty="0">
                <a:solidFill>
                  <a:prstClr val="white"/>
                </a:solidFill>
              </a:rPr>
              <a:t>руб.</a:t>
            </a:r>
            <a:endParaRPr lang="en-US" sz="825" b="1" dirty="0">
              <a:solidFill>
                <a:prstClr val="white"/>
              </a:solidFill>
            </a:endParaRPr>
          </a:p>
        </p:txBody>
      </p:sp>
      <p:sp>
        <p:nvSpPr>
          <p:cNvPr id="121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5036293" y="4700135"/>
            <a:ext cx="1671530" cy="449075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ответственные за организацию     и проведение ПМО и диспансеризации</a:t>
            </a:r>
            <a:endParaRPr lang="ru-RU" sz="788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2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7533806" y="4700135"/>
            <a:ext cx="1508225" cy="449075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Медицинским работ-</a:t>
            </a:r>
            <a:r>
              <a:rPr lang="ru-RU" sz="900" dirty="0" err="1">
                <a:solidFill>
                  <a:prstClr val="black"/>
                </a:solidFill>
                <a:cs typeface="Arial" panose="020B0604020202020204" pitchFamily="34" charset="0"/>
              </a:rPr>
              <a:t>никам</a:t>
            </a:r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, назначившим и осуществившим диагностические исследования,               а также установив-</a:t>
            </a:r>
            <a:r>
              <a:rPr lang="ru-RU" sz="900" dirty="0" err="1">
                <a:solidFill>
                  <a:prstClr val="black"/>
                </a:solidFill>
                <a:cs typeface="Arial" panose="020B0604020202020204" pitchFamily="34" charset="0"/>
              </a:rPr>
              <a:t>шим</a:t>
            </a:r>
            <a:r>
              <a:rPr lang="ru-RU" sz="900" dirty="0">
                <a:solidFill>
                  <a:prstClr val="black"/>
                </a:solidFill>
                <a:cs typeface="Arial" panose="020B0604020202020204" pitchFamily="34" charset="0"/>
              </a:rPr>
              <a:t> диспансерное наблюдение</a:t>
            </a:r>
            <a:endParaRPr lang="ru-RU" sz="788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3" name="Объект 2">
            <a:extLst>
              <a:ext uri="{FF2B5EF4-FFF2-40B4-BE49-F238E27FC236}">
                <a16:creationId xmlns:a16="http://schemas.microsoft.com/office/drawing/2014/main" xmlns="" id="{4C2A85C3-04F8-42BF-AB59-298E887B5422}"/>
              </a:ext>
            </a:extLst>
          </p:cNvPr>
          <p:cNvSpPr txBox="1">
            <a:spLocks/>
          </p:cNvSpPr>
          <p:nvPr/>
        </p:nvSpPr>
        <p:spPr>
          <a:xfrm>
            <a:off x="4721508" y="3137402"/>
            <a:ext cx="3221621" cy="449075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900" dirty="0">
                <a:solidFill>
                  <a:srgbClr val="000000"/>
                </a:solidFill>
              </a:rPr>
              <a:t>Срок установления диспансерного наблюдения врача-онколога за пациентом с выявленным онкологическим заболеванием</a:t>
            </a:r>
            <a:endParaRPr lang="ru-RU" sz="9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7829158" y="4278248"/>
            <a:ext cx="1118417" cy="336627"/>
          </a:xfrm>
          <a:prstGeom prst="roundRect">
            <a:avLst/>
          </a:prstGeom>
          <a:solidFill>
            <a:srgbClr val="3E6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</a:rPr>
              <a:t>500</a:t>
            </a:r>
            <a:r>
              <a:rPr lang="ru-RU" sz="1050" b="1" dirty="0">
                <a:solidFill>
                  <a:prstClr val="white"/>
                </a:solidFill>
              </a:rPr>
              <a:t> </a:t>
            </a:r>
            <a:r>
              <a:rPr lang="ru-RU" sz="825" b="1" dirty="0">
                <a:solidFill>
                  <a:prstClr val="white"/>
                </a:solidFill>
              </a:rPr>
              <a:t>руб.</a:t>
            </a:r>
            <a:endParaRPr lang="en-US" sz="825" b="1" dirty="0">
              <a:solidFill>
                <a:prstClr val="white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954034" y="4109618"/>
            <a:ext cx="850277" cy="235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202984" y="4108449"/>
            <a:ext cx="745281" cy="204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954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8892480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объемах и стоимости медицинской помощи по профилю «онкология», оказанной в условиях круглосуточного и дневного стационара за 9 мес. 2020 года</a:t>
            </a:r>
            <a:endParaRPr lang="ru-RU" sz="24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2861838"/>
              </p:ext>
            </p:extLst>
          </p:nvPr>
        </p:nvGraphicFramePr>
        <p:xfrm>
          <a:off x="395535" y="1628799"/>
          <a:ext cx="8496944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7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04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6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6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67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67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67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7743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Условия оказания медицинской помощи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План, объемы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Факт,  объемы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 исполнения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План, стоимость, тыс. руб.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Факт, стоимость, тыс. руб.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 исполнения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743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условиях круглосуточного стационара </a:t>
                      </a:r>
                      <a:b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endParaRPr lang="ru-RU" sz="11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11 390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9 641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84,6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1 896 452,1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1 280 080,1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67,5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717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т.ч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химиотерапия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6 688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5 225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1 102 073,7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799 781,4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72,6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743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условиях дневного стационара </a:t>
                      </a:r>
                      <a:b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endParaRPr lang="ru-RU" sz="11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7 898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6 604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83,6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1 012 372,0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921 948,3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91,1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91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т.ч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химиотерапия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6 243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5 590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89,5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855 601,9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828 402,7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96,8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208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2 908 824,1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2 202 028,4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739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Доля средств на химиотерапию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67,3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73,9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2568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188640"/>
            <a:ext cx="8208912" cy="1296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выполнения объемов и стоимости медицинской помощи в стационарных условиях и условиях дневного стационара по профилю «онкология»  за 9 месяцев 2020 года в сравнении с аналогичным периодом 2019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2129762"/>
              </p:ext>
            </p:extLst>
          </p:nvPr>
        </p:nvGraphicFramePr>
        <p:xfrm>
          <a:off x="251521" y="1718175"/>
          <a:ext cx="8738116" cy="4824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32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1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32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9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13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798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Условия оказания </a:t>
                      </a:r>
                    </a:p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медицинской помощи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Выполнение объемов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Выполнение стоимости, </a:t>
                      </a:r>
                    </a:p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тыс. рублей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2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9 мес. </a:t>
                      </a:r>
                    </a:p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2019 года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9 мес. </a:t>
                      </a:r>
                    </a:p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2020 года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9 мес. </a:t>
                      </a:r>
                    </a:p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2019 года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9 мес. </a:t>
                      </a:r>
                    </a:p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2020 года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391">
                <a:tc>
                  <a:txBody>
                    <a:bodyPr/>
                    <a:lstStyle/>
                    <a:p>
                      <a:pPr marL="182563" indent="0" algn="l" rtl="0" fontAlgn="ctr"/>
                      <a:r>
                        <a:rPr lang="ru-RU" sz="1500" u="none" strike="noStrike" dirty="0">
                          <a:effectLst/>
                        </a:rPr>
                        <a:t>В условиях стационара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8 434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9 641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833 035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1 280 080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391">
                <a:tc>
                  <a:txBody>
                    <a:bodyPr/>
                    <a:lstStyle/>
                    <a:p>
                      <a:pPr marL="182563" indent="0" algn="l" rtl="0" fontAlgn="ctr"/>
                      <a:r>
                        <a:rPr lang="ru-RU" sz="1500" u="none" strike="noStrike" dirty="0">
                          <a:effectLst/>
                        </a:rPr>
                        <a:t>в </a:t>
                      </a:r>
                      <a:r>
                        <a:rPr lang="ru-RU" sz="1500" u="none" strike="noStrike" dirty="0" err="1">
                          <a:effectLst/>
                        </a:rPr>
                        <a:t>т.ч</a:t>
                      </a:r>
                      <a:r>
                        <a:rPr lang="ru-RU" sz="1500" u="none" strike="noStrike" dirty="0">
                          <a:effectLst/>
                        </a:rPr>
                        <a:t>. химиотерапия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4 092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5 225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325 064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799 781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6816">
                <a:tc>
                  <a:txBody>
                    <a:bodyPr/>
                    <a:lstStyle/>
                    <a:p>
                      <a:pPr marL="182563" indent="0" algn="l" rtl="0" fontAlgn="ctr"/>
                      <a:r>
                        <a:rPr lang="ru-RU" sz="1500" u="none" strike="noStrike" dirty="0">
                          <a:effectLst/>
                        </a:rPr>
                        <a:t>В условиях дневного стационара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4 995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6 604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368 015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921 948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1391">
                <a:tc>
                  <a:txBody>
                    <a:bodyPr/>
                    <a:lstStyle/>
                    <a:p>
                      <a:pPr marL="182563" indent="0" algn="l" rtl="0" fontAlgn="ctr"/>
                      <a:r>
                        <a:rPr lang="ru-RU" sz="1500" u="none" strike="noStrike" dirty="0">
                          <a:effectLst/>
                        </a:rPr>
                        <a:t>в </a:t>
                      </a:r>
                      <a:r>
                        <a:rPr lang="ru-RU" sz="1500" u="none" strike="noStrike" dirty="0" err="1">
                          <a:effectLst/>
                        </a:rPr>
                        <a:t>т.ч</a:t>
                      </a:r>
                      <a:r>
                        <a:rPr lang="ru-RU" sz="1500" u="none" strike="noStrike" dirty="0">
                          <a:effectLst/>
                        </a:rPr>
                        <a:t>. химиотерапия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3 498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5 590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264 607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828 403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1391">
                <a:tc>
                  <a:txBody>
                    <a:bodyPr/>
                    <a:lstStyle/>
                    <a:p>
                      <a:pPr marL="182563" indent="0" algn="l" rtl="0" fontAlgn="ctr"/>
                      <a:r>
                        <a:rPr lang="ru-RU" sz="1500" u="none" strike="noStrike" dirty="0">
                          <a:effectLst/>
                        </a:rPr>
                        <a:t>Итого: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1 201 049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2 202 028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1391">
                <a:tc>
                  <a:txBody>
                    <a:bodyPr/>
                    <a:lstStyle/>
                    <a:p>
                      <a:pPr marL="182563" indent="0" algn="l" rtl="0" fontAlgn="ctr"/>
                      <a:r>
                        <a:rPr lang="ru-RU" sz="1500" u="none" strike="noStrike" dirty="0">
                          <a:effectLst/>
                        </a:rPr>
                        <a:t>в </a:t>
                      </a:r>
                      <a:r>
                        <a:rPr lang="ru-RU" sz="1500" u="none" strike="noStrike" dirty="0" err="1">
                          <a:effectLst/>
                        </a:rPr>
                        <a:t>т.ч</a:t>
                      </a:r>
                      <a:r>
                        <a:rPr lang="ru-RU" sz="1500" u="none" strike="noStrike" dirty="0">
                          <a:effectLst/>
                        </a:rPr>
                        <a:t>. химиотерапия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589 671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1 628 184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4669157" y="3628743"/>
            <a:ext cx="324036" cy="1620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658874" y="4130443"/>
            <a:ext cx="324036" cy="1620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664631" y="4673789"/>
            <a:ext cx="324036" cy="1620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658874" y="5227353"/>
            <a:ext cx="324036" cy="1620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311758" y="3651911"/>
            <a:ext cx="324036" cy="1620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311758" y="4152725"/>
            <a:ext cx="324036" cy="1620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7311758" y="4718772"/>
            <a:ext cx="324036" cy="1620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313364" y="5225008"/>
            <a:ext cx="324036" cy="1620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311758" y="5749992"/>
            <a:ext cx="324036" cy="1620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311758" y="6346844"/>
            <a:ext cx="324036" cy="1620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41920" y="3313599"/>
            <a:ext cx="71526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+14%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6820" y="3832060"/>
            <a:ext cx="71526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+28%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60003" y="4391820"/>
            <a:ext cx="71526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+32%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6820" y="4938122"/>
            <a:ext cx="71526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+60%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9187" y="3313599"/>
            <a:ext cx="71526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+54%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37588" y="3877528"/>
            <a:ext cx="82907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+146%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3763" y="4390026"/>
            <a:ext cx="82907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+151%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3764" y="4943051"/>
            <a:ext cx="82907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+213%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97927" y="5450882"/>
            <a:ext cx="71526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+83%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92280" y="6000278"/>
            <a:ext cx="82907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+176%</a:t>
            </a:r>
          </a:p>
        </p:txBody>
      </p:sp>
    </p:spTree>
    <p:extLst>
      <p:ext uri="{BB962C8B-B14F-4D97-AF65-F5344CB8AC3E}">
        <p14:creationId xmlns:p14="http://schemas.microsoft.com/office/powerpoint/2010/main" xmlns="" val="1286009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</TotalTime>
  <Words>1255</Words>
  <Application>Microsoft Office PowerPoint</Application>
  <PresentationFormat>Экран (4:3)</PresentationFormat>
  <Paragraphs>295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2_Тема Office</vt:lpstr>
      <vt:lpstr>Слайд 1</vt:lpstr>
      <vt:lpstr>Слайд 2</vt:lpstr>
      <vt:lpstr>Слайд 3</vt:lpstr>
      <vt:lpstr>Слайд 4</vt:lpstr>
      <vt:lpstr>Региональный проект «Борьба с онкологическими заболеваниями»</vt:lpstr>
      <vt:lpstr>Реализация программы Архангельской области  «Борьба с онкологическими заболеваниями» в 2020 году</vt:lpstr>
      <vt:lpstr>Особенности реализации ТПГГ на 2020 год в части оказания медицинской помощи по профилю «онкология»</vt:lpstr>
      <vt:lpstr>Информация об объемах и стоимости медицинской помощи по профилю «онкология», оказанной в условиях круглосуточного и дневного стационара за 9 мес. 2020 года</vt:lpstr>
      <vt:lpstr>Динамика выполнения объемов и стоимости медицинской помощи в стационарных условиях и условиях дневного стационара по профилю «онкология»  за 9 месяцев 2020 года в сравнении с аналогичным периодом 2019 года</vt:lpstr>
      <vt:lpstr>Региональный проект  «Борьба с онкологическими заболеваниями»</vt:lpstr>
      <vt:lpstr>Динамика показателей онкологической помощи</vt:lpstr>
      <vt:lpstr>Целевые показатели (индикаторы)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Устьянский район, 2016 год</dc:title>
  <dc:creator>Петрова Мира Александровна</dc:creator>
  <cp:lastModifiedBy>Рыжкова Елена Викторовна</cp:lastModifiedBy>
  <cp:revision>424</cp:revision>
  <cp:lastPrinted>2020-11-23T14:48:02Z</cp:lastPrinted>
  <dcterms:created xsi:type="dcterms:W3CDTF">2019-11-06T07:35:04Z</dcterms:created>
  <dcterms:modified xsi:type="dcterms:W3CDTF">2020-11-26T07:55:51Z</dcterms:modified>
</cp:coreProperties>
</file>