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32" r:id="rId2"/>
    <p:sldId id="344" r:id="rId3"/>
    <p:sldId id="357" r:id="rId4"/>
    <p:sldId id="345" r:id="rId5"/>
    <p:sldId id="347" r:id="rId6"/>
    <p:sldId id="358" r:id="rId7"/>
    <p:sldId id="359" r:id="rId8"/>
    <p:sldId id="360" r:id="rId9"/>
    <p:sldId id="361" r:id="rId10"/>
    <p:sldId id="354" r:id="rId11"/>
    <p:sldId id="355" r:id="rId12"/>
    <p:sldId id="356" r:id="rId13"/>
    <p:sldId id="353" r:id="rId14"/>
    <p:sldId id="351" r:id="rId15"/>
    <p:sldId id="311" r:id="rId16"/>
  </p:sldIdLst>
  <p:sldSz cx="9144000" cy="6858000" type="screen4x3"/>
  <p:notesSz cx="6797675" cy="99282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CCFF"/>
    <a:srgbClr val="417F42"/>
    <a:srgbClr val="CCCCFF"/>
    <a:srgbClr val="3399FF"/>
    <a:srgbClr val="0099FF"/>
    <a:srgbClr val="0066CC"/>
    <a:srgbClr val="003399"/>
    <a:srgbClr val="007FD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76667" autoAdjust="0"/>
  </p:normalViewPr>
  <p:slideViewPr>
    <p:cSldViewPr>
      <p:cViewPr varScale="1">
        <p:scale>
          <a:sx n="67" d="100"/>
          <a:sy n="67" d="100"/>
        </p:scale>
        <p:origin x="-190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3780" y="-1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"/>
          <c:y val="8.7508716775120676E-2"/>
          <c:w val="0.82161937382886163"/>
          <c:h val="0.6789260162507745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6.1302681992337384E-3"/>
                  <c:y val="-0.16587176151320798"/>
                </c:manualLayout>
              </c:layout>
              <c:tx>
                <c:rich>
                  <a:bodyPr/>
                  <a:lstStyle/>
                  <a:p>
                    <a:r>
                      <a:rPr lang="ru-RU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/>
                      <a:t> </a:t>
                    </a:r>
                    <a:r>
                      <a:rPr lang="ru-RU"/>
                      <a:t>785</a:t>
                    </a:r>
                    <a:r>
                      <a:rPr lang="en-US"/>
                      <a:t>,</a:t>
                    </a:r>
                    <a:r>
                      <a:rPr lang="ru-RU"/>
                      <a:t>2</a:t>
                    </a:r>
                  </a:p>
                  <a:p>
                    <a:r>
                      <a:rPr lang="ru-RU"/>
                      <a:t>(45,4%)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3.0651340996168657E-3"/>
                  <c:y val="-0.1695416724489661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ru-RU"/>
                      <a:t> </a:t>
                    </a:r>
                    <a:r>
                      <a:rPr lang="en-US"/>
                      <a:t>8</a:t>
                    </a:r>
                    <a:r>
                      <a:rPr lang="ru-RU"/>
                      <a:t>90,6 </a:t>
                    </a:r>
                  </a:p>
                  <a:p>
                    <a:r>
                      <a:rPr lang="ru-RU"/>
                      <a:t>(44,3%)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5325670498084331E-3"/>
                  <c:y val="-0.18925582040814806"/>
                </c:manualLayout>
              </c:layout>
              <c:tx>
                <c:rich>
                  <a:bodyPr/>
                  <a:lstStyle/>
                  <a:p>
                    <a:r>
                      <a:rPr lang="en-US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/>
                      <a:t> </a:t>
                    </a:r>
                    <a:r>
                      <a:rPr lang="ru-RU"/>
                      <a:t>4</a:t>
                    </a:r>
                    <a:r>
                      <a:rPr lang="en-US"/>
                      <a:t>3</a:t>
                    </a:r>
                    <a:r>
                      <a:rPr lang="ru-RU"/>
                      <a:t>1,4</a:t>
                    </a:r>
                  </a:p>
                  <a:p>
                    <a:r>
                      <a:rPr lang="ru-RU"/>
                      <a:t>(39,4%)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1.5325670498084331E-3"/>
                  <c:y val="-0.20896996836733076"/>
                </c:manualLayout>
              </c:layout>
              <c:tx>
                <c:rich>
                  <a:bodyPr/>
                  <a:lstStyle/>
                  <a:p>
                    <a:r>
                      <a:rPr lang="en-US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/>
                      <a:t> </a:t>
                    </a:r>
                    <a:r>
                      <a:rPr lang="ru-RU"/>
                      <a:t>059</a:t>
                    </a:r>
                    <a:r>
                      <a:rPr lang="en-US"/>
                      <a:t>,</a:t>
                    </a:r>
                    <a:r>
                      <a:rPr lang="ru-RU"/>
                      <a:t>3</a:t>
                    </a:r>
                  </a:p>
                  <a:p>
                    <a:r>
                      <a:rPr lang="ru-RU"/>
                      <a:t>(36,0%)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4.5977011494252873E-3"/>
                  <c:y val="-0.23262694591834868"/>
                </c:manualLayout>
              </c:layout>
              <c:tx>
                <c:rich>
                  <a:bodyPr/>
                  <a:lstStyle/>
                  <a:p>
                    <a:r>
                      <a:rPr lang="en-US" sz="1100" b="1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/>
                      <a:t> </a:t>
                    </a:r>
                    <a:r>
                      <a:rPr lang="ru-RU"/>
                      <a:t>25</a:t>
                    </a:r>
                    <a:r>
                      <a:rPr lang="en-US"/>
                      <a:t>2,</a:t>
                    </a:r>
                    <a:r>
                      <a:rPr lang="ru-RU"/>
                      <a:t>1 </a:t>
                    </a:r>
                    <a:br>
                      <a:rPr lang="ru-RU"/>
                    </a:br>
                    <a:r>
                      <a:rPr lang="ru-RU"/>
                      <a:t>(30,9%)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9188.3999999999869</c:v>
                </c:pt>
                <c:pt idx="1">
                  <c:v>9903.4</c:v>
                </c:pt>
                <c:pt idx="2">
                  <c:v>12967.699999999993</c:v>
                </c:pt>
                <c:pt idx="3">
                  <c:v>14348.100000000002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Страховые взносы на ОМС неработающего населения 
(в составе субвенции ФОМС)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 formatCode="General">
                  <c:v>7785.2</c:v>
                </c:pt>
                <c:pt idx="1">
                  <c:v>7890.6</c:v>
                </c:pt>
                <c:pt idx="2">
                  <c:v>8431.4</c:v>
                </c:pt>
                <c:pt idx="3">
                  <c:v>8059.3</c:v>
                </c:pt>
              </c:numCache>
            </c:numRef>
          </c:val>
        </c:ser>
        <c:shape val="box"/>
        <c:axId val="91952256"/>
        <c:axId val="91953792"/>
        <c:axId val="0"/>
      </c:bar3DChart>
      <c:catAx>
        <c:axId val="91952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953792"/>
        <c:crosses val="autoZero"/>
        <c:auto val="1"/>
        <c:lblAlgn val="ctr"/>
        <c:lblOffset val="100"/>
      </c:catAx>
      <c:valAx>
        <c:axId val="91953792"/>
        <c:scaling>
          <c:orientation val="minMax"/>
        </c:scaling>
        <c:delete val="1"/>
        <c:axPos val="l"/>
        <c:numFmt formatCode="#,##0.0" sourceLinked="1"/>
        <c:tickLblPos val="none"/>
        <c:crossAx val="91952256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3759459377922587"/>
          <c:y val="0.39738817033148133"/>
          <c:w val="0.25321000392192355"/>
          <c:h val="0.46939293153105682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9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747803797576045E-2"/>
          <c:y val="5.389061709192812E-2"/>
          <c:w val="0.96504392404847961"/>
          <c:h val="0.72099704971052603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принято к оплате за оказанную мед.помощь, всего</c:v>
                </c:pt>
              </c:strCache>
            </c:strRef>
          </c:tx>
          <c:dLbls>
            <c:dLbl>
              <c:idx val="0"/>
              <c:layout>
                <c:manualLayout>
                  <c:x val="-3.177825086501902E-3"/>
                  <c:y val="0.12737782221728439"/>
                </c:manualLayout>
              </c:layout>
              <c:numFmt formatCode="#,##0.00" sourceLinked="0"/>
              <c:spPr>
                <a:ln w="6350">
                  <a:solidFill>
                    <a:schemeClr val="accent3"/>
                  </a:solidFill>
                </a:ln>
              </c:spPr>
              <c:txPr>
                <a:bodyPr/>
                <a:lstStyle/>
                <a:p>
                  <a:pPr>
                    <a:defRPr sz="14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6.355650173003804E-3"/>
                  <c:y val="9.7982940167141944E-2"/>
                </c:manualLayout>
              </c:layout>
              <c:showVal val="1"/>
            </c:dLbl>
            <c:dLbl>
              <c:idx val="2"/>
              <c:layout>
                <c:manualLayout>
                  <c:x val="1.7636929230085623E-2"/>
                  <c:y val="6.8687262028383531E-2"/>
                </c:manualLayout>
              </c:layout>
              <c:showVal val="1"/>
            </c:dLbl>
            <c:numFmt formatCode="#,##0.00" sourceLinked="0"/>
            <c:spPr>
              <a:ln>
                <a:solidFill>
                  <a:schemeClr val="accent3"/>
                </a:solidFill>
              </a:ln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17518584.699999999</c:v>
                </c:pt>
                <c:pt idx="1">
                  <c:v>20647916.699999999</c:v>
                </c:pt>
                <c:pt idx="2">
                  <c:v>22061356.399999999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НМО</c:v>
                </c:pt>
              </c:strCache>
            </c:strRef>
          </c:tx>
          <c:dLbls>
            <c:spPr>
              <a:ln w="6350">
                <a:solidFill>
                  <a:schemeClr val="accent3">
                    <a:lumMod val="75000"/>
                  </a:schemeClr>
                </a:solidFill>
              </a:ln>
            </c:spPr>
            <c:txPr>
              <a:bodyPr anchor="t" anchorCtr="1"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639475.69999999925</c:v>
                </c:pt>
                <c:pt idx="1">
                  <c:v>853189.9</c:v>
                </c:pt>
                <c:pt idx="2">
                  <c:v>970144.2</c:v>
                </c:pt>
              </c:numCache>
            </c:numRef>
          </c:val>
        </c:ser>
        <c:shape val="pyramid"/>
        <c:axId val="104989056"/>
        <c:axId val="104990592"/>
        <c:axId val="0"/>
      </c:bar3DChart>
      <c:catAx>
        <c:axId val="1049890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4990592"/>
        <c:crosses val="autoZero"/>
        <c:auto val="1"/>
        <c:lblAlgn val="ctr"/>
        <c:lblOffset val="100"/>
      </c:catAx>
      <c:valAx>
        <c:axId val="104990592"/>
        <c:scaling>
          <c:orientation val="minMax"/>
        </c:scaling>
        <c:delete val="1"/>
        <c:axPos val="l"/>
        <c:numFmt formatCode="0%" sourceLinked="1"/>
        <c:tickLblPos val="none"/>
        <c:crossAx val="1049890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983724030663269E-2"/>
          <c:y val="0.81949767927020467"/>
          <c:w val="0.74882445494044236"/>
          <c:h val="0.17828883210507482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Медицинская помощь, оказанная нашим застрахованным за пределами Архангельской области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000" b="1">
                    <a:latin typeface="Bookman Old Style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Посещения</c:v>
                </c:pt>
                <c:pt idx="1">
                  <c:v>Неотл. помощь</c:v>
                </c:pt>
                <c:pt idx="2">
                  <c:v>Обращения</c:v>
                </c:pt>
                <c:pt idx="3">
                  <c:v>Стационар</c:v>
                </c:pt>
                <c:pt idx="4">
                  <c:v>Дн. стационар</c:v>
                </c:pt>
                <c:pt idx="5">
                  <c:v>СМП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55855</c:v>
                </c:pt>
                <c:pt idx="1">
                  <c:v>1793.6428571428571</c:v>
                </c:pt>
                <c:pt idx="2">
                  <c:v>17078</c:v>
                </c:pt>
                <c:pt idx="3" formatCode="General">
                  <c:v>13157</c:v>
                </c:pt>
                <c:pt idx="4" formatCode="General">
                  <c:v>1057</c:v>
                </c:pt>
                <c:pt idx="5" formatCode="General">
                  <c:v>9394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Медицинская помощь, окзанная застрахованным других субъектов РФ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01600" prst="riblet"/>
            </a:sp3d>
          </c:spPr>
          <c:dLbls>
            <c:txPr>
              <a:bodyPr/>
              <a:lstStyle/>
              <a:p>
                <a:pPr>
                  <a:defRPr sz="1100" b="1">
                    <a:latin typeface="Bookman Old Style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Посещения</c:v>
                </c:pt>
                <c:pt idx="1">
                  <c:v>Неотл. помощь</c:v>
                </c:pt>
                <c:pt idx="2">
                  <c:v>Обращения</c:v>
                </c:pt>
                <c:pt idx="3">
                  <c:v>Стационар</c:v>
                </c:pt>
                <c:pt idx="4">
                  <c:v>Дн. стационар</c:v>
                </c:pt>
                <c:pt idx="5">
                  <c:v>СМП</c:v>
                </c:pt>
              </c:strCache>
            </c:strRef>
          </c:cat>
          <c:val>
            <c:numRef>
              <c:f>Лист1!$C$2:$C$7</c:f>
              <c:numCache>
                <c:formatCode>#,##0</c:formatCode>
                <c:ptCount val="6"/>
                <c:pt idx="0">
                  <c:v>25484</c:v>
                </c:pt>
                <c:pt idx="1">
                  <c:v>8801</c:v>
                </c:pt>
                <c:pt idx="2">
                  <c:v>20360</c:v>
                </c:pt>
                <c:pt idx="3" formatCode="General">
                  <c:v>4336</c:v>
                </c:pt>
                <c:pt idx="4" formatCode="General">
                  <c:v>585</c:v>
                </c:pt>
                <c:pt idx="5" formatCode="General">
                  <c:v>6334</c:v>
                </c:pt>
              </c:numCache>
            </c:numRef>
          </c:val>
        </c:ser>
        <c:dLbls>
          <c:showVal val="1"/>
        </c:dLbls>
        <c:overlap val="-25"/>
        <c:axId val="104963456"/>
        <c:axId val="104969344"/>
      </c:barChart>
      <c:catAx>
        <c:axId val="104963456"/>
        <c:scaling>
          <c:orientation val="minMax"/>
        </c:scaling>
        <c:axPos val="l"/>
        <c:majorTickMark val="none"/>
        <c:tickLblPos val="nextTo"/>
        <c:txPr>
          <a:bodyPr rot="0" vert="horz"/>
          <a:lstStyle/>
          <a:p>
            <a:pPr>
              <a:defRPr sz="1400">
                <a:latin typeface="Bookman Old Style" pitchFamily="18" charset="0"/>
              </a:defRPr>
            </a:pPr>
            <a:endParaRPr lang="ru-RU"/>
          </a:p>
        </c:txPr>
        <c:crossAx val="104969344"/>
        <c:crosses val="autoZero"/>
        <c:auto val="1"/>
        <c:lblAlgn val="ctr"/>
        <c:lblOffset val="100"/>
      </c:catAx>
      <c:valAx>
        <c:axId val="104969344"/>
        <c:scaling>
          <c:orientation val="minMax"/>
        </c:scaling>
        <c:delete val="1"/>
        <c:axPos val="b"/>
        <c:numFmt formatCode="#,##0" sourceLinked="1"/>
        <c:majorTickMark val="none"/>
        <c:tickLblPos val="none"/>
        <c:crossAx val="1049634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>
                <a:latin typeface="Bookman Old Style" pitchFamily="18" charset="0"/>
              </a:defRPr>
            </a:pPr>
            <a:endParaRPr lang="ru-RU"/>
          </a:p>
        </c:txPr>
      </c:dTable>
    </c:plotArea>
    <c:legend>
      <c:legendPos val="r"/>
      <c:layout>
        <c:manualLayout>
          <c:xMode val="edge"/>
          <c:yMode val="edge"/>
          <c:x val="0.5675336134261697"/>
          <c:y val="4.0691034329519024E-2"/>
          <c:w val="0.37853986751212648"/>
          <c:h val="0.45343609969262688"/>
        </c:manualLayout>
      </c:layout>
      <c:overlay val="1"/>
      <c:txPr>
        <a:bodyPr/>
        <a:lstStyle/>
        <a:p>
          <a:pPr>
            <a:defRPr sz="1400">
              <a:latin typeface="Bookman Old Style" pitchFamily="18" charset="0"/>
            </a:defRPr>
          </a:pPr>
          <a:endParaRPr lang="ru-RU"/>
        </a:p>
      </c:txPr>
    </c:legend>
    <c:plotVisOnly val="1"/>
  </c:chart>
  <c:spPr>
    <a:solidFill>
      <a:schemeClr val="accent1">
        <a:lumMod val="20000"/>
        <a:lumOff val="80000"/>
      </a:schemeClr>
    </a:solidFill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6390638112533373"/>
          <c:y val="1.5384551866609478E-2"/>
          <c:w val="0.82018807045612763"/>
          <c:h val="0.608975098752609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 (892 случая)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-1.4465074703568524E-2"/>
                  <c:y val="7.1501064446292794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2.7553347651099847E-2"/>
                  <c:y val="2.4469878722184106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2.1906729198311388E-2"/>
                  <c:y val="2.3516531196233377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 b="0">
                    <a:solidFill>
                      <a:schemeClr val="tx1"/>
                    </a:solidFill>
                    <a:latin typeface="Bookman Old Style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Оториноларингология</c:v>
                </c:pt>
                <c:pt idx="1">
                  <c:v>Сердечно-сосудистая хирургия</c:v>
                </c:pt>
                <c:pt idx="2">
                  <c:v>Ревматология</c:v>
                </c:pt>
                <c:pt idx="3">
                  <c:v>Нейрохирургия</c:v>
                </c:pt>
                <c:pt idx="4">
                  <c:v>Онкология</c:v>
                </c:pt>
                <c:pt idx="5">
                  <c:v>Травмотология и ортопедия</c:v>
                </c:pt>
                <c:pt idx="6">
                  <c:v>Педиатрия</c:v>
                </c:pt>
                <c:pt idx="7">
                  <c:v>Другие профили</c:v>
                </c:pt>
              </c:strCache>
            </c:strRef>
          </c:cat>
          <c:val>
            <c:numRef>
              <c:f>Лист1!$B$2:$B$9</c:f>
              <c:numCache>
                <c:formatCode>0</c:formatCode>
                <c:ptCount val="8"/>
                <c:pt idx="0">
                  <c:v>26.149837133550491</c:v>
                </c:pt>
                <c:pt idx="1">
                  <c:v>27.118349619978286</c:v>
                </c:pt>
                <c:pt idx="2">
                  <c:v>29.055374592833829</c:v>
                </c:pt>
                <c:pt idx="3">
                  <c:v>29.055374592833829</c:v>
                </c:pt>
                <c:pt idx="4">
                  <c:v>48.425624321389812</c:v>
                </c:pt>
                <c:pt idx="5">
                  <c:v>622.75352877307273</c:v>
                </c:pt>
                <c:pt idx="7">
                  <c:v>109.44191096634138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год (1315 случаев)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Lbls>
            <c:dLbl>
              <c:idx val="0"/>
              <c:layout>
                <c:manualLayout>
                  <c:x val="-5.7860298814274118E-3"/>
                  <c:y val="-1.6683581704135059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 b="0">
                    <a:solidFill>
                      <a:srgbClr val="C00000"/>
                    </a:solidFill>
                    <a:latin typeface="Bookman Old Style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Оториноларингология</c:v>
                </c:pt>
                <c:pt idx="1">
                  <c:v>Сердечно-сосудистая хирургия</c:v>
                </c:pt>
                <c:pt idx="2">
                  <c:v>Ревматология</c:v>
                </c:pt>
                <c:pt idx="3">
                  <c:v>Нейрохирургия</c:v>
                </c:pt>
                <c:pt idx="4">
                  <c:v>Онкология</c:v>
                </c:pt>
                <c:pt idx="5">
                  <c:v>Травмотология и ортопедия</c:v>
                </c:pt>
                <c:pt idx="6">
                  <c:v>Педиатрия</c:v>
                </c:pt>
                <c:pt idx="7">
                  <c:v>Другие профили</c:v>
                </c:pt>
              </c:strCache>
            </c:strRef>
          </c:cat>
          <c:val>
            <c:numRef>
              <c:f>Лист1!$C$2:$C$9</c:f>
              <c:numCache>
                <c:formatCode>0</c:formatCode>
                <c:ptCount val="8"/>
                <c:pt idx="0">
                  <c:v>40</c:v>
                </c:pt>
                <c:pt idx="1">
                  <c:v>96</c:v>
                </c:pt>
                <c:pt idx="2">
                  <c:v>67</c:v>
                </c:pt>
                <c:pt idx="3">
                  <c:v>76</c:v>
                </c:pt>
                <c:pt idx="4">
                  <c:v>83</c:v>
                </c:pt>
                <c:pt idx="5">
                  <c:v>761</c:v>
                </c:pt>
                <c:pt idx="6">
                  <c:v>51</c:v>
                </c:pt>
                <c:pt idx="7">
                  <c:v>141</c:v>
                </c:pt>
              </c:numCache>
            </c:numRef>
          </c:val>
        </c:ser>
        <c:dLbls>
          <c:showVal val="1"/>
        </c:dLbls>
        <c:axId val="117623040"/>
        <c:axId val="117621504"/>
      </c:barChart>
      <c:valAx>
        <c:axId val="117621504"/>
        <c:scaling>
          <c:orientation val="minMax"/>
        </c:scaling>
        <c:axPos val="l"/>
        <c:numFmt formatCode="0" sourceLinked="1"/>
        <c:tickLblPos val="nextTo"/>
        <c:txPr>
          <a:bodyPr/>
          <a:lstStyle/>
          <a:p>
            <a:pPr>
              <a:defRPr sz="1100">
                <a:latin typeface="Bookman Old Style" pitchFamily="18" charset="0"/>
              </a:defRPr>
            </a:pPr>
            <a:endParaRPr lang="ru-RU"/>
          </a:p>
        </c:txPr>
        <c:crossAx val="117623040"/>
        <c:crosses val="autoZero"/>
        <c:crossBetween val="between"/>
      </c:valAx>
      <c:catAx>
        <c:axId val="117623040"/>
        <c:scaling>
          <c:orientation val="minMax"/>
        </c:scaling>
        <c:axPos val="b"/>
        <c:tickLblPos val="nextTo"/>
        <c:txPr>
          <a:bodyPr/>
          <a:lstStyle/>
          <a:p>
            <a:pPr>
              <a:defRPr sz="850" b="1">
                <a:latin typeface="Bookman Old Style" pitchFamily="18" charset="0"/>
              </a:defRPr>
            </a:pPr>
            <a:endParaRPr lang="ru-RU"/>
          </a:p>
        </c:txPr>
        <c:crossAx val="117621504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l"/>
      <c:legendEntry>
        <c:idx val="0"/>
        <c:txPr>
          <a:bodyPr/>
          <a:lstStyle/>
          <a:p>
            <a:pPr>
              <a:defRPr sz="1200" b="1">
                <a:latin typeface="Bookman Old Style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>
                <a:latin typeface="Bookman Old Style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16887555028607917"/>
          <c:y val="0.14682809267438754"/>
          <c:w val="0.52471249809789966"/>
          <c:h val="0.22113882771195337"/>
        </c:manualLayout>
      </c:layout>
      <c:overlay val="1"/>
      <c:txPr>
        <a:bodyPr/>
        <a:lstStyle/>
        <a:p>
          <a:pPr>
            <a:defRPr sz="1400" b="1">
              <a:latin typeface="Bookman Old Style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3117813336962101"/>
          <c:y val="1.8831028172116765E-2"/>
          <c:w val="0.82018807045612763"/>
          <c:h val="0.608975098752609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 (48 случаев)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Lbls>
            <c:dLbl>
              <c:idx val="5"/>
              <c:layout>
                <c:manualLayout>
                  <c:x val="-4.4092323075214136E-3"/>
                  <c:y val="-4.70318112802279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3227696922564158E-2"/>
                  <c:y val="2.3515905640115035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 b="0">
                    <a:solidFill>
                      <a:schemeClr val="tx1"/>
                    </a:solidFill>
                    <a:latin typeface="Bookman Old Style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Лист1!$A$2:$A$8</c:f>
              <c:strCache>
                <c:ptCount val="7"/>
                <c:pt idx="0">
                  <c:v>Травматология и ортопедия</c:v>
                </c:pt>
                <c:pt idx="1">
                  <c:v>Сердечно-сосудистая хирургия</c:v>
                </c:pt>
                <c:pt idx="2">
                  <c:v>Нейрохирургия</c:v>
                </c:pt>
                <c:pt idx="3">
                  <c:v>Онкология</c:v>
                </c:pt>
                <c:pt idx="4">
                  <c:v> Урология</c:v>
                </c:pt>
                <c:pt idx="5">
                  <c:v> Офтальмология</c:v>
                </c:pt>
                <c:pt idx="6">
                  <c:v>Другие профили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</c:v>
                </c:pt>
                <c:pt idx="1">
                  <c:v>19</c:v>
                </c:pt>
                <c:pt idx="2">
                  <c:v>5</c:v>
                </c:pt>
                <c:pt idx="3">
                  <c:v>7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год (58 случаев)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Lbls>
            <c:dLbl>
              <c:idx val="1"/>
              <c:layout>
                <c:manualLayout>
                  <c:x val="2.3130393724378192E-2"/>
                  <c:y val="6.7834343192636898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 b="0">
                    <a:solidFill>
                      <a:srgbClr val="C00000"/>
                    </a:solidFill>
                    <a:latin typeface="Bookman Old Style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Лист1!$A$2:$A$8</c:f>
              <c:strCache>
                <c:ptCount val="7"/>
                <c:pt idx="0">
                  <c:v>Травматология и ортопедия</c:v>
                </c:pt>
                <c:pt idx="1">
                  <c:v>Сердечно-сосудистая хирургия</c:v>
                </c:pt>
                <c:pt idx="2">
                  <c:v>Нейрохирургия</c:v>
                </c:pt>
                <c:pt idx="3">
                  <c:v>Онкология</c:v>
                </c:pt>
                <c:pt idx="4">
                  <c:v> Урология</c:v>
                </c:pt>
                <c:pt idx="5">
                  <c:v> Офтальмология</c:v>
                </c:pt>
                <c:pt idx="6">
                  <c:v>Другие профили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19</c:v>
                </c:pt>
                <c:pt idx="1">
                  <c:v>16</c:v>
                </c:pt>
                <c:pt idx="2">
                  <c:v>10</c:v>
                </c:pt>
                <c:pt idx="3">
                  <c:v>9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Val val="1"/>
        </c:dLbls>
        <c:axId val="117725440"/>
        <c:axId val="117723904"/>
      </c:barChart>
      <c:valAx>
        <c:axId val="11772390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100">
                <a:latin typeface="Bookman Old Style" pitchFamily="18" charset="0"/>
              </a:defRPr>
            </a:pPr>
            <a:endParaRPr lang="ru-RU"/>
          </a:p>
        </c:txPr>
        <c:crossAx val="117725440"/>
        <c:crosses val="autoZero"/>
        <c:crossBetween val="between"/>
      </c:valAx>
      <c:catAx>
        <c:axId val="117725440"/>
        <c:scaling>
          <c:orientation val="minMax"/>
        </c:scaling>
        <c:axPos val="b"/>
        <c:tickLblPos val="nextTo"/>
        <c:txPr>
          <a:bodyPr/>
          <a:lstStyle/>
          <a:p>
            <a:pPr>
              <a:defRPr sz="850" b="1" i="0">
                <a:latin typeface="Bookman Old Style" pitchFamily="18" charset="0"/>
              </a:defRPr>
            </a:pPr>
            <a:endParaRPr lang="ru-RU"/>
          </a:p>
        </c:txPr>
        <c:crossAx val="117723904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>
                <a:latin typeface="Bookman Old Style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>
                <a:latin typeface="Bookman Old Style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3111463161045713"/>
          <c:y val="1.5360877410927478E-2"/>
          <c:w val="0.45003233040773716"/>
          <c:h val="0.18103480926361715"/>
        </c:manualLayout>
      </c:layout>
      <c:txPr>
        <a:bodyPr/>
        <a:lstStyle/>
        <a:p>
          <a:pPr>
            <a:defRPr sz="1400" b="1">
              <a:latin typeface="Bookman Old Style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0.60827</cdr:x>
      <cdr:y>0.16667</cdr:y>
    </cdr:from>
    <cdr:to>
      <cdr:x>0.70283</cdr:x>
      <cdr:y>0.26918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040560" y="432048"/>
          <a:ext cx="783595" cy="2657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22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407,4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0.44317</cdr:x>
      <cdr:y>0.18919</cdr:y>
    </cdr:from>
    <cdr:to>
      <cdr:x>0.54744</cdr:x>
      <cdr:y>0.28465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672408" y="504056"/>
          <a:ext cx="864059" cy="2543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21 399,1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0.29544</cdr:x>
      <cdr:y>0.24324</cdr:y>
    </cdr:from>
    <cdr:to>
      <cdr:x>0.39972</cdr:x>
      <cdr:y>0.33974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448272" y="648072"/>
          <a:ext cx="864143" cy="257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17 794,0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0.0869</cdr:x>
      <cdr:y>0.24324</cdr:y>
    </cdr:from>
    <cdr:to>
      <cdr:x>0.19117</cdr:x>
      <cdr:y>0.32714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720080" y="648072"/>
          <a:ext cx="864059" cy="223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16 973,6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0.33889</cdr:x>
      <cdr:y>0.08108</cdr:y>
    </cdr:from>
    <cdr:to>
      <cdr:x>0.45185</cdr:x>
      <cdr:y>0.21168</cdr:y>
    </cdr:to>
    <cdr:sp macro="" textlink="">
      <cdr:nvSpPr>
        <cdr:cNvPr id="17" name="TextBox 10"/>
        <cdr:cNvSpPr txBox="1"/>
      </cdr:nvSpPr>
      <cdr:spPr>
        <a:xfrm xmlns:a="http://schemas.openxmlformats.org/drawingml/2006/main">
          <a:off x="2808312" y="210186"/>
          <a:ext cx="93606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marL="0" indent="0" algn="ctr" rtl="0" fontAlgn="base">
            <a:spcBef>
              <a:spcPct val="0"/>
            </a:spcBef>
            <a:spcAft>
              <a:spcPct val="0"/>
            </a:spcAft>
          </a:pPr>
          <a:r>
            <a:rPr lang="ru-RU" sz="1600" b="1" kern="1200" dirty="0" smtClean="0">
              <a:solidFill>
                <a:srgbClr val="003300"/>
              </a:solidFill>
              <a:latin typeface="Times New Roman" pitchFamily="18" charset="0"/>
              <a:ea typeface="+mn-ea"/>
              <a:cs typeface="Times New Roman" pitchFamily="18" charset="0"/>
            </a:rPr>
            <a:t>+20,3%</a:t>
          </a:r>
        </a:p>
      </cdr:txBody>
    </cdr:sp>
  </cdr:relSizeAnchor>
  <cdr:relSizeAnchor xmlns:cdr="http://schemas.openxmlformats.org/drawingml/2006/chartDrawing">
    <cdr:from>
      <cdr:x>0.50399</cdr:x>
      <cdr:y>0.05405</cdr:y>
    </cdr:from>
    <cdr:to>
      <cdr:x>0.60827</cdr:x>
      <cdr:y>0.18465</cdr:y>
    </cdr:to>
    <cdr:sp macro="" textlink="">
      <cdr:nvSpPr>
        <cdr:cNvPr id="18" name="TextBox 10"/>
        <cdr:cNvSpPr txBox="1"/>
      </cdr:nvSpPr>
      <cdr:spPr>
        <a:xfrm xmlns:a="http://schemas.openxmlformats.org/drawingml/2006/main">
          <a:off x="4176464" y="140124"/>
          <a:ext cx="86413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+6,5%</a:t>
          </a:r>
          <a:endParaRPr lang="ru-RU" sz="1600" b="1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0.39158</cdr:x>
      <cdr:y>0.19064</cdr:y>
    </cdr:from>
    <cdr:to>
      <cdr:x>0.47848</cdr:x>
      <cdr:y>0.23535</cdr:y>
    </cdr:to>
    <cdr:sp macro="" textlink="">
      <cdr:nvSpPr>
        <cdr:cNvPr id="23" name="Выгнутая вверх стрелка 22"/>
        <cdr:cNvSpPr/>
      </cdr:nvSpPr>
      <cdr:spPr>
        <a:xfrm xmlns:a="http://schemas.openxmlformats.org/drawingml/2006/main" rot="20994981">
          <a:off x="3244945" y="494195"/>
          <a:ext cx="720119" cy="115902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33CC33"/>
        </a:solidFill>
        <a:ln xmlns:a="http://schemas.openxmlformats.org/drawingml/2006/main" w="25400" cap="flat" cmpd="sng" algn="ctr">
          <a:solidFill>
            <a:srgbClr val="002060"/>
          </a:solidFill>
          <a:prstDash val="solid"/>
        </a:ln>
        <a:effectLst xmlns:a="http://schemas.openxmlformats.org/drawingml/2006/main"/>
        <a:scene3d xmlns:a="http://schemas.openxmlformats.org/drawingml/2006/main">
          <a:camera prst="orthographicFront">
            <a:rot lat="0" lon="0" rev="78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0.5393</cdr:x>
      <cdr:y>0.19161</cdr:y>
    </cdr:from>
    <cdr:to>
      <cdr:x>0.6262</cdr:x>
      <cdr:y>0.23632</cdr:y>
    </cdr:to>
    <cdr:sp macro="" textlink="">
      <cdr:nvSpPr>
        <cdr:cNvPr id="19" name="Выгнутая вверх стрелка 18"/>
        <cdr:cNvSpPr/>
      </cdr:nvSpPr>
      <cdr:spPr>
        <a:xfrm xmlns:a="http://schemas.openxmlformats.org/drawingml/2006/main" rot="20969818">
          <a:off x="4469028" y="496711"/>
          <a:ext cx="720118" cy="115901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33CC33"/>
        </a:solidFill>
        <a:ln xmlns:a="http://schemas.openxmlformats.org/drawingml/2006/main" w="25400" cap="flat" cmpd="sng" algn="ctr">
          <a:solidFill>
            <a:srgbClr val="002060"/>
          </a:solidFill>
          <a:prstDash val="solid"/>
        </a:ln>
        <a:effectLst xmlns:a="http://schemas.openxmlformats.org/drawingml/2006/main"/>
        <a:scene3d xmlns:a="http://schemas.openxmlformats.org/drawingml/2006/main">
          <a:camera prst="orthographicFront">
            <a:rot lat="0" lon="0" rev="78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0.01139</cdr:y>
    </cdr:from>
    <cdr:to>
      <cdr:x>0.12222</cdr:x>
      <cdr:y>0.13122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2738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22.06.2020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052955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30901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92175" y="350838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58355" y="4104092"/>
            <a:ext cx="6209590" cy="5707409"/>
          </a:xfrm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2019 год в медицинские организации направлены средства в сумме 40,9 млн. рублей </a:t>
            </a:r>
            <a:r>
              <a:rPr lang="ru-RU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(60,2% от </a:t>
            </a:r>
            <a:r>
              <a:rPr lang="ru-RU" sz="1200" spc="-10" dirty="0" smtClean="0">
                <a:latin typeface="Times New Roman"/>
                <a:ea typeface="Times New Roman"/>
              </a:rPr>
              <a:t>плана </a:t>
            </a:r>
            <a:r>
              <a:rPr lang="ru-RU" sz="1200" b="0" spc="-10" dirty="0" smtClean="0">
                <a:latin typeface="Times New Roman"/>
                <a:ea typeface="Times New Roman"/>
              </a:rPr>
              <a:t>мероприятий </a:t>
            </a:r>
            <a:r>
              <a:rPr lang="ru-RU" sz="1200" b="0" dirty="0" smtClean="0">
                <a:latin typeface="Times New Roman" pitchFamily="18" charset="0"/>
                <a:cs typeface="Times New Roman" pitchFamily="18" charset="0"/>
              </a:rPr>
              <a:t>по организации дополнительного профессионального образования медицинских  работников по программа повышения квалификации, а также </a:t>
            </a:r>
            <a:r>
              <a:rPr lang="ru-RU" sz="1200" spc="-10" dirty="0" smtClean="0">
                <a:latin typeface="Times New Roman"/>
                <a:ea typeface="Times New Roman"/>
              </a:rPr>
              <a:t>по приобретению и проведению ремонта медицинского оборудования, финансовое обеспечение которых осуществляется за счет средств нормированного страхового запаса ТФОМС АО, на 2019 год, утвержденного распоряжением министерства здравоохранения Архангельской области от 30.09.2019 № 507-рд)</a:t>
            </a: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7200" algn="just">
              <a:spcBef>
                <a:spcPts val="0"/>
              </a:spcBef>
            </a:pP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 организацию ДПО медицинских работников по программам повышения квалификации – 2,6 млн. рублей (98,9% от плана мероприятий);</a:t>
            </a:r>
          </a:p>
          <a:p>
            <a:pPr indent="457200" algn="just">
              <a:spcBef>
                <a:spcPts val="0"/>
              </a:spcBef>
              <a:buFontTx/>
              <a:buChar char="-"/>
            </a:pP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приобретение медицинского оборудования – 17,3 млн. рублей (88,1% от плана мероприятий);</a:t>
            </a:r>
          </a:p>
          <a:p>
            <a:pPr indent="457200" algn="just">
              <a:spcBef>
                <a:spcPts val="0"/>
              </a:spcBef>
            </a:pP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 проведение ремонта медицинского оборудования – 21,0 млн. рублей (62,1% от плана мероприятий).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457200" algn="just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2019 год в медицинские организации</a:t>
            </a:r>
            <a:r>
              <a:rPr lang="ru-RU" kern="1200" dirty="0" smtClean="0">
                <a:latin typeface="Times New Roman" pitchFamily="18" charset="0"/>
                <a:cs typeface="Times New Roman" pitchFamily="18" charset="0"/>
              </a:rPr>
              <a:t> на организацию ДПО медицинских работников по программам повышения квалификации </a:t>
            </a:r>
            <a:r>
              <a:rPr lang="ru-RU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направлены средства в сумме 2</a:t>
            </a:r>
            <a:r>
              <a:rPr lang="ru-RU" kern="1200" dirty="0" smtClean="0">
                <a:latin typeface="Times New Roman" pitchFamily="18" charset="0"/>
                <a:cs typeface="Times New Roman" pitchFamily="18" charset="0"/>
              </a:rPr>
              <a:t>,6 млн. рублей (98,9% от плана мероприятий).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Справочно: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200" b="0" kern="1200" spc="-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дополнительному</a:t>
            </a:r>
            <a:r>
              <a:rPr lang="ru-RU" sz="1200" b="0" kern="1200" spc="-1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профессиональному обучению н</a:t>
            </a:r>
            <a:r>
              <a:rPr lang="ru-RU" sz="1200" b="0" kern="1200" spc="-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 проведено обучение 8 медицинских работников</a:t>
            </a:r>
            <a:r>
              <a:rPr lang="ru-RU" sz="1200" b="0" kern="1200" spc="-1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 прохождения дополнительного профессионального образования по программе повышения квалификации </a:t>
            </a:r>
            <a:r>
              <a:rPr lang="ru-RU" sz="1200" b="0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(3 специалистов в </a:t>
            </a:r>
            <a:r>
              <a:rPr lang="ru-RU" sz="1200" b="0" kern="1200" baseline="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ГБУЗ АО «Северодвинская городская больница № 1», </a:t>
            </a:r>
            <a:r>
              <a:rPr lang="ru-RU" sz="1200" b="0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 специалиста в ГБУЗ АО «Карпогорская ЦРБ», 1 специалиста в</a:t>
            </a:r>
            <a:r>
              <a:rPr lang="ru-RU" sz="1200" b="0" kern="1200" baseline="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200" b="0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ГБУЗ АО «Устьянская ЦРБ</a:t>
            </a:r>
            <a:r>
              <a:rPr lang="ru-RU" sz="1200" b="0" kern="1200" baseline="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», 4 специалистов в ГБУЗ АО «Холмогорская ЦРБ»).</a:t>
            </a:r>
            <a:endParaRPr lang="ru-RU" sz="1200" b="0" kern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A05509-10BB-46B7-8C0A-FC5BE1829D8D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indent="457200" algn="just"/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Низкое исполнение Плана в части мероприятий по приобретению и проведению ремонта медицинского оборудования связано, в том числе с продолжительностью сроков проведения конкурсных процедур, установленных Федеральным законом от 05.04.2013 № 44-ФЗ «О контрактной системе в сфере закупок товаров, работ, услуг для обеспечения государственных и муниципальных нужд», постановлением Правительства Архангельской области от 20.12.2013 № 595-пп «Об утверждении порядка взаимодействия Контрактного агентства Архангельской области, Государственных заказчиков Архангельской области, Государственных бюджетных учреждений Архангельской области, Государственных унитарных предприятий Архангельской области, Муниципальных заказчиков Архангельской области, Муниципальных бюджетных учреждений и муниципальных унитарных предприятий муниципальных образований Архангельской области и отдельных юридических лиц при определении поставщиков (подрядчиков, исполнителей) для обеспечения нужд Архангельской области». </a:t>
            </a:r>
          </a:p>
          <a:p>
            <a:pPr indent="457200" algn="just"/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Нереализованные до настоящего момента мероприятия по приобретению и проведению ремонта медицинского оборудования находятся на стадии заключения соглашений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финансовом обеспечении мероприятий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в процессе исполнения заключенных контрактов, по которым в ближайшее время ожидается поставка медицинского оборудования.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частями 6 и 6.6 статьи 26 Федерального закона от 29 ноября 2010 года № 326-ФЗ «Об обязательном медицинском страховании в Российской Федерации» с 1 января 2019 года размер субвенции, направляемой из бюджета ФОМС бюджетам территориальных фондов ОМС, учитывает, в том числе, средства для софинансирования расходов медицинских организаций на оплату труда врачей и среднего медицинского персонала в целях реализации Указа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года». Указанные средства формируются в составе нормированного страхового запаса территориального фонда и предоставляются медицинским организациям государственной системы здравоохранения, оказывающим первичную медико-санитарную помощь, на основании заключенных соглашений при соблюдении условий, установленных приказами Минздрава России от 22.02.2019 № 85н «Об утверждении порядка формирования, условий предоставления медицинским организациям, указанным в части 6.6 статьи 26 Федерального закона «Об обязательном медицинском страховании в Российской Федерации», и порядка использования средств нормированного страхового запаса территориального фонда обязательного медицинского страхования для софинансирования расходов медицинских организаций на оплату труда врачей и среднего медицинского персонала» и № 86н «Об утверждении типовой формы и порядка заключения соглашения о предоставлении медицинским организациям, указанным в части 6.6 статьи 26 Федерального закона «Об обязательном медицинском страховании в Российской Федерации», средств нормированного страхового запаса территориального фонда обязательного медицинского страхования для софинансирования расходов медицинских организаций на оплату труда врачей и среднего медицинского персонала». Сумма средств, сформированная в составе нормированного страхового запаса территориального фонда за счет субвенции из бюджета ФОМС для софинансирования расходов медицинских организаций на оплату труда врачей и среднего медицинского персонала, за первое полугодие 2019 года составила 99,9 млн. рублей (75% от средств, запланированных на указанные цели).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медицинские организации в рамках софинансирования расходов на оплату труда врачей и среднего медицинского персонала из средств нормированного страхового запаса территориального фонда перечислено 26,2 млн. </a:t>
            </a:r>
            <a:r>
              <a:rPr lang="ru-RU" sz="1200" kern="1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 (19,6%). 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Низкий процент выполнения обусловлен низким уровнем прироста численности медицинских работников, оказывающих первичную медико-санитарную помощь, в медицинских организациях Архангельской области.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14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9730" y="4715907"/>
            <a:ext cx="6209590" cy="4939227"/>
          </a:xfrm>
          <a:prstGeom prst="rect">
            <a:avLst/>
          </a:prstGeom>
          <a:noFill/>
          <a:ln/>
        </p:spPr>
        <p:txBody>
          <a:bodyPr>
            <a:normAutofit fontScale="92500" lnSpcReduction="2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образом, по итогам работы за 2019 год бюджет территориального фонда исполнен: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доходам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сумме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23 456,2 млн. рублей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(99,9%), по расходам в сумме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23 369,3 млн. рублей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(86,9%). Превышение доходов над расходами составило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86,9 млн. рублей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>
              <a:spcBef>
                <a:spcPts val="0"/>
              </a:spcBef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средств территориального фонда на 1 января 2020 года, образовавшийся в результате неполного использования в 2019 году ассигнований на финансовое обеспечение организации ОМС, составил 254,5 млн. рублей.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бюджетных ассигнований на финансовое обеспечение организации ОМС за счет субвенции Федерального фонда обязательного медицинского страхования (далее – ФОМС) в размере 118,1 млн. рублей предназначен для осуществления расчетов со страховыми медицинскими организациями во исполнение обязательств, установленных договорами о финансовом обеспечении ОМС. 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частью 5 статьи 242 Бюджетного кодекса Российской Федерации средства в январе 2020 года возвращены в бюджет ФОМС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подтверждения потребности в неиспользованном остатке субвенции ФОМС средства в сумме 118,1 млн. рублей поступили в бюджет территориального фонда для осуществления расчетов со СМО во исполнение обязательств, установленных договорами о финансовом обеспечении ОМС. 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бюджетных ассигнований на софинансирование расходов медицинских организаций на оплату труда врачей и среднего медицинского персонала в размере 107,0 млн. рублей в соответствии с частью 5 статьи 242 Бюджетного кодекса Российской Федерации возвращен в бюджет ФОМС.</a:t>
            </a:r>
          </a:p>
          <a:p>
            <a:pPr indent="457200" algn="just"/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средств прошлых лет в сумме 0,5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млн.руб.,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источником финансового обеспечения которых являлась субвенция ФОМС, образовался в результате поступления указанных средств в бюджет территориального фонда от медицинских организаций и от страховых медицинских организаций, подлежит возврату в бюджет ФОМС.</a:t>
            </a:r>
          </a:p>
          <a:p>
            <a:pPr indent="457200" algn="just"/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средств, образовавшийся в результате неполного использования в 2019 году ассигнований на финансовое обеспечение организации ОМС за счет средств на финансовое обеспечение мероприятий по организации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в сумме 27,8 млн. рублей, межбюджетных трансфертов из бюджетов территориальных фондов ОМС других субъектов РФ, прочих поступлений в сумме 1,1 млн. рублей, являются переходящими остатками и планируются на финансовое обеспечение соответствующих расходов в 2020 году.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15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508000"/>
            <a:ext cx="4965700" cy="3724275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338643"/>
            <a:ext cx="5859552" cy="5160123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 algn="just"/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территориального фонда на 2019 год утвержден областным законом от 20.12.18 № 48-4-ОЗ по доходам в сумме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23 470,2 млн. рублей. </a:t>
            </a:r>
            <a:r>
              <a:rPr lang="ru-RU" sz="850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50" dirty="0" smtClean="0">
                <a:latin typeface="Times New Roman" pitchFamily="18" charset="0"/>
                <a:cs typeface="Times New Roman" pitchFamily="18" charset="0"/>
              </a:rPr>
              <a:t>бюджета фонда за 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2019 год по сравнению с 2018 годом увеличились на 1 713,9 млн. рублей, или на 7,9%, в основном за счет увеличения поступления субвенции – на 1 008,3 млн. рублей или 4,7%.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Неналоговые поступления, основную часть которых составляют 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средства, поступающие в результате применения финансовых санкций за нарушения, выявленные при проведении контроля объемов, сроков, качества и условий предоставления медицинской помощи по ОМС (45,6 млн. рублей), в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 2019 году составили </a:t>
            </a:r>
            <a:r>
              <a:rPr lang="ru-RU" sz="850" b="1" baseline="0" dirty="0" smtClean="0">
                <a:latin typeface="Times New Roman" pitchFamily="18" charset="0"/>
                <a:cs typeface="Times New Roman" pitchFamily="18" charset="0"/>
              </a:rPr>
              <a:t>58,8 млн. рублей 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и увеличились по сравнению с 2018 годом </a:t>
            </a:r>
            <a:r>
              <a:rPr lang="ru-RU" sz="850" b="1" baseline="0" dirty="0" smtClean="0">
                <a:latin typeface="Times New Roman" pitchFamily="18" charset="0"/>
                <a:cs typeface="Times New Roman" pitchFamily="18" charset="0"/>
              </a:rPr>
              <a:t>на 10,5 млн. рублей, или на 21,7%. 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b="0" baseline="0" dirty="0" smtClean="0">
                <a:latin typeface="Times New Roman" pitchFamily="18" charset="0"/>
                <a:cs typeface="Times New Roman" pitchFamily="18" charset="0"/>
              </a:rPr>
              <a:t>В 2019 году в бюджет территориального фонда из областного бюджета поступил межбюджетный трансферт на дополнительное финансовое обеспечение реализации ТПОМС в части базовой программы ОМС в сумме </a:t>
            </a:r>
            <a:r>
              <a:rPr lang="ru-RU" sz="850" b="1" baseline="0" dirty="0" smtClean="0">
                <a:latin typeface="Times New Roman" pitchFamily="18" charset="0"/>
                <a:cs typeface="Times New Roman" pitchFamily="18" charset="0"/>
              </a:rPr>
              <a:t>698,3 млн. рублей</a:t>
            </a:r>
            <a:r>
              <a:rPr lang="ru-RU" sz="850" b="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Объем межбюджетных трансфертов, поступающих в рамках межтерриториальных расчетов из других территориальных фондов ОМС составил в 2019 году </a:t>
            </a:r>
            <a:r>
              <a:rPr lang="ru-RU" sz="850" b="1" baseline="0" dirty="0" smtClean="0">
                <a:latin typeface="Times New Roman" pitchFamily="18" charset="0"/>
                <a:cs typeface="Times New Roman" pitchFamily="18" charset="0"/>
              </a:rPr>
              <a:t>302,6 млн. рублей и уменьшился по сравнению с 2018 годом на 2,0 млн. рублей (0,7%)</a:t>
            </a:r>
            <a:r>
              <a:rPr lang="ru-RU" sz="850" baseline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>
              <a:spcBef>
                <a:spcPts val="0"/>
              </a:spcBef>
              <a:defRPr/>
            </a:pP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Прочие доходы бюджета ТФОМС АО с</a:t>
            </a:r>
            <a:r>
              <a:rPr lang="ru-RU" sz="85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учетом их возврата в бюджет ФОМС составили </a:t>
            </a:r>
            <a:r>
              <a:rPr lang="ru-RU" sz="850" b="1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10,9 млн.рублей со знаком «минус»</a:t>
            </a:r>
            <a:r>
              <a:rPr lang="ru-RU" sz="85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в том числе:</a:t>
            </a:r>
          </a:p>
          <a:p>
            <a:pPr indent="457200" algn="just">
              <a:spcBef>
                <a:spcPts val="0"/>
              </a:spcBef>
              <a:defRPr/>
            </a:pPr>
            <a:r>
              <a:rPr lang="ru-RU" sz="85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оходы бюджета территориального фонда от возврата субсидий и иных межбюджетных трансфертов прошлых лет составили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0,8 млн. рублей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средства поступили от Минздрава Архангельской области как часть единовременных выплат, возвращенных мед. работниками в связи с расторжением договоров, заключенных в предыдущие годы.;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возврат в бюджет ФОМС остатков субсидий, субвенций и иных МБТ, имеющих целевое назначение, прошлых лет составил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11,7 млн. рублей со знаком «минус» (10,9 млн. рублей со знаком «минус»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возврат в бюджет ФОМС остатка субвенций прошлых лет на финансовое обеспечение организации ОМС на территориях субъектов РФ. По данному коду отражено движение неиспользованного остатка субвенций прошлых лет;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0,8 млн. рублей со знаком «минус»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возврат в бюджет ФОМС средств на осуществление единовременных выплат медицинским работникам, поступивших из областного бюджета в связи с расторжением договоров с медицинскими работниками, заключенных в предыдущие годы.</a:t>
            </a:r>
          </a:p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итогам работы за 2019 год бюджет территориального фонда исполнен по доходам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сумме </a:t>
            </a:r>
            <a:r>
              <a:rPr lang="ru-RU" sz="85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23 456,2 млн. рублей </a:t>
            </a:r>
            <a:r>
              <a:rPr lang="ru-RU" sz="85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(99,9%).</a:t>
            </a:r>
            <a:endParaRPr lang="ru-RU" sz="9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F5E4F-1CDA-46E6-970D-919F4A7F68F1}" type="slidenum">
              <a:rPr lang="ru-RU" smtClean="0"/>
              <a:pPr/>
              <a:t>3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за 2019 год увеличились по сравнению с 2018 годом на 1 627,5 млн. рублей, или на 7,4%, и составили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23 369,3 млн. рублей.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Все средства направлены н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финансовое</a:t>
            </a: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обеспечение организации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ОМС, в том числе:</a:t>
            </a:r>
          </a:p>
          <a:p>
            <a:pPr algn="just">
              <a:spcBef>
                <a:spcPts val="0"/>
              </a:spcBef>
              <a:buFontTx/>
              <a:buAutoNum type="arabicParenR"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оплату медицинской помощи перечислено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22 931,2 млн. рублей, 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сравнению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2018 годом расходы увеличились на 7,6 %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1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Tx/>
              <a:buNone/>
            </a:pP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ведение дела страховых медицинских организаций 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направлено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269,4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что не превышает установленного областным законом о бюджете ТФОМС АО норматива 1,3%. Всего за 2019 год на ведение дела СМО направлено на 15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,5 млн. рублей больше, чем за 2018 год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100" b="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Tx/>
              <a:buNone/>
            </a:pP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финансовое обеспечение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из средств нормированного страхового запаса территориального фонда перечислено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40,9</a:t>
            </a:r>
            <a:r>
              <a:rPr lang="ru-RU" sz="1100" b="1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73,0% от плана на 2019 год, утвержденного распоряжением Министерства здравоохранения Архангельской области от 30.09.2019 № 507-рд. П</a:t>
            </a: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сравнению с 2018 годом расходы ум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еньшились на 33</a:t>
            </a:r>
            <a:r>
              <a:rPr lang="ru-RU" sz="11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,9</a:t>
            </a:r>
            <a:r>
              <a:rPr lang="ru-RU" sz="11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рублей;</a:t>
            </a:r>
            <a:endParaRPr lang="ru-RU" sz="1100" baseline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100" b="1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127,8 млн. рублей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составили расходы на обеспечение выполнения территориальным фондом управленческих функций, 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сравнению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2018 годом расходы увеличились на 18,2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%, что обусловлено увеличением расходов в части расходов на закупку товаров, работ, услуг в сфере информационно-коммуникационных технологий в связи с приобретением вычислительных мощностей и систем хранения данных информационной инфраструктуры, обеспечивающих интеграцию информационных систем территориального фонда с Государственной информационной системой обязательного медицинского страхования в рамках реализации Плана информатизации ФОМС в соответствии с приказом ФОМС от 24.01.2019 № 11. </a:t>
            </a:r>
            <a:r>
              <a:rPr lang="ru-RU" sz="11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Процент исполнения планового показателя расходов сложился на уровне 99,6%;</a:t>
            </a:r>
          </a:p>
          <a:p>
            <a:pPr algn="just">
              <a:spcBef>
                <a:spcPts val="0"/>
              </a:spcBef>
              <a:buFontTx/>
              <a:buNone/>
            </a:pP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в медицинские организации в рамках софинансирования расходов на оплату труда врачей и среднего медицинского персонала из средств нормированного страхового запаса территориального фонда направлено </a:t>
            </a:r>
            <a:r>
              <a:rPr lang="ru-RU" sz="11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26,2 млн. рублей </a:t>
            </a:r>
            <a:r>
              <a:rPr lang="ru-RU" sz="11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(19,6%). Низкий процент выполнения обусловлен низким уровнем прироста численности медицинских работников, оказывающих первичную медико-санитарную помощь, в медицинских организациях Архангельской области.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2019 году на оплату медицинской помощи направлено </a:t>
            </a:r>
            <a:r>
              <a:rPr lang="ru-RU" sz="1200" b="1" kern="1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22 905,0</a:t>
            </a:r>
            <a:r>
              <a:rPr lang="ru-RU" sz="1200" b="1" kern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средства перечислены:</a:t>
            </a:r>
          </a:p>
          <a:p>
            <a:pPr marL="228600" marR="0" indent="-2286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21 099,2 млн. рублей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страховые медицинские организации, из них 136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,6 млн. рублей - 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счет остатка средств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 ФОМС 2018 года, 20 960,7 млн. рублей – за счет средств субвенции 2019 года, 698,3 млн. рублей – за счет межбюджетного трансферта из областного бюджета на дополнительное финансовое обеспечение реализации ТПОМС в части базовой программы ОМС, 1,9 млн. рублей – за счет прочих поступлений. 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сравнению с 2018 годом указанные расходы увеличились на 770,5 млн. рублей, или на 3,8%;</a:t>
            </a:r>
            <a:endParaRPr lang="ru-RU" sz="1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spcBef>
                <a:spcPts val="0"/>
              </a:spcBef>
              <a:buFontTx/>
              <a:buAutoNum type="arabicParenR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307,5 млн. рублей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медицинские организации 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помощи, оказанной гражданам, застрахованным на территориях других субъектов РФ.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Объем средств, перечисленных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20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медицинские организации 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помощи, оказанной гражданам, застрахованным на территориях других субъектов РФ, п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сравнению с прошлым годом уменьшился на 5,8 млн. рублей, или на 1,9%.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600" indent="-228600" algn="just">
              <a:spcBef>
                <a:spcPts val="0"/>
              </a:spcBef>
              <a:buFontTx/>
              <a:buAutoNum type="arabicParenR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800,0 млн. рублей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территориальные фонды ОМС других субъектов РФ на оплату медицинской помощи, оказанной гражданам, застрахованным на территории Архангельской области. 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сравнению с 2018 годом указанные расходы увеличились на 137,0 млн. рублей, или на 20,7%. Рост расходов связан с увеличением финансовых нормативов на единицу объема медицинской помощи в разрезе условий оказания медицинской помощи в рамках базовой программы ОМС.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018DED-F18B-4178-8DC5-C82B2F518C5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мы видим объемы медицинской помощи, оказанной лицам застрахованным на территории Архангельской области за ее пределами, значительно превышают объемы медицинской помощи оказанной нашими медицинскими организациями, лицам застрахованным в других субъектах РФ. Исключения составляю обращения по поводу заболеваний, когда объемы помощи, оказанной нашими медицинскими организациями превышают объемы медицинской помощи, оказанной за пределами Архангельской области.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данном слайде, представлены объемы медицинской помощи по ВМП в рамках межтерриториальных расчетов. Как мы видим объемы медицинской помощи, оказанной нашим застрахованным за пределами Архангельской области в 22 раза превышают объемы медицинской помощи по ВМП, оказанной нашими медицинскими организациями лицам, застрахованным в других субъектах РФ. В обоих случаях преобладают  объемы медицинской помощи по ВМП по профилям «травматология и ортопедия» и «</a:t>
            </a:r>
            <a:r>
              <a:rPr lang="ru-RU" dirty="0" err="1" smtClean="0"/>
              <a:t>сердечно-сосудитсая</a:t>
            </a:r>
            <a:r>
              <a:rPr lang="ru-RU" dirty="0" smtClean="0"/>
              <a:t> хирургия».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4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8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8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3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2.xml"/><Relationship Id="rId4" Type="http://schemas.openxmlformats.org/officeDocument/2006/relationships/oleObject" Target="../embeddings/_____Microsoft_Office_Excel_97-2003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Отчет об исполнении бюджета территориального фонда обязательного медицинского страхования Архангельской области за 201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r>
              <a:rPr kumimoji="1"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661248"/>
            <a:ext cx="8524056" cy="358552"/>
          </a:xfrm>
        </p:spPr>
        <p:txBody>
          <a:bodyPr/>
          <a:lstStyle/>
          <a:p>
            <a:pPr algn="ctr"/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Архангельск, 20</a:t>
            </a:r>
            <a:r>
              <a:rPr kumimoji="1" lang="en-US" sz="1800" b="1" dirty="0" smtClean="0">
                <a:solidFill>
                  <a:srgbClr val="002060"/>
                </a:solidFill>
                <a:cs typeface="Times New Roman" pitchFamily="18" charset="0"/>
              </a:rPr>
              <a:t>20</a:t>
            </a:r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 г.</a:t>
            </a:r>
          </a:p>
          <a:p>
            <a:pPr algn="ctr"/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8"/>
            <a:ext cx="2520280" cy="2153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4851"/>
            <a:ext cx="8424936" cy="1071941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мероприятий по повышению квалификации медицинских работников, по приобретению и проведению ремонта медицинского оборудования за счет средств НСЗ ТФОМС АО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2636912"/>
            <a:ext cx="8712968" cy="1368152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Приобретено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единиц оборудования на общую сумму 1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млн. рублей: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лапароскопический комплекс – 4,0 млн. рублей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гастрофиброскопов – 8,9 млн. рублей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стерилизатор – 0,3 млн. рублей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аппарат ультразвуковой диагностики – 4,1 млн. рублей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4365104"/>
            <a:ext cx="8784976" cy="216024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ремонт 9 единиц оборудования перечислено 21,0 млн. рублей: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спиральный томограф - 5,0 млн. руб., 1 система очистки воды – 0,3 млн. руб.,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цифровой флюорограф – 0,5 млн. руб., 1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маммограф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0,5 млн. руб., 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ультразвуковой сканер – 0,6 млн. руб.,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рентгеновский комплекс – 8,7 млн. руб.,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наркозно-дыхательных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аппарата – 1,4 млн. руб.,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компьютерный томограф – 4,0 млн.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1844824"/>
            <a:ext cx="8712968" cy="644282"/>
          </a:xfrm>
          <a:prstGeom prst="roundRect">
            <a:avLst/>
          </a:prstGeom>
          <a:ln w="9525"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Оплачено обучение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504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человек в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медицинских организациях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сумму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млн.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42988" y="115889"/>
            <a:ext cx="74168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altLang="ru-RU" sz="2000" b="1" dirty="0">
              <a:latin typeface="Bookman Old Style" panose="020506040505050202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288" y="3068639"/>
          <a:ext cx="8568952" cy="36474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912768"/>
                <a:gridCol w="1656184"/>
              </a:tblGrid>
              <a:tr h="28733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Образовательная программа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Специальность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Диагностика рака наружных локализаций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Онкология, терапия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Современные методики лучевой терапии опухолей органов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 головы и шеи</a:t>
                      </a:r>
                      <a:endParaRPr lang="ru-RU" sz="1200" b="0" dirty="0" smtClean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Детская онкология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0936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Особенности фармакотерапии у пациентов пожилого и старческого возраста с позиции доказательной медицины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Терапия, пульмонология, кардиология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49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Заболевания перифирической нервной системы с курсом блокад; Интенсивная и неотложная терапия ОНМК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Неврология</a:t>
                      </a:r>
                    </a:p>
                  </a:txBody>
                  <a:tcPr marL="68580" marR="68580" marT="0" marB="0" anchor="ctr"/>
                </a:tc>
              </a:tr>
              <a:tr h="630936"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Неврология новорожденных; Перинатальные поражения нервной системы у новорожденных и недоношенных детей; Первичная и реанимационная помощь новорожденным в родзале</a:t>
                      </a:r>
                      <a:endParaRPr lang="ru-RU" sz="1200" b="0" kern="1200" dirty="0">
                        <a:solidFill>
                          <a:srgbClr val="002060"/>
                        </a:solidFill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Неонатология, акушерство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и гинекология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41248"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Актуальные вопросы неотложной нефрологии: острое повреждение и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 хроническая болезнь почек, трудный сосудистый доступ и профилактика осложнений</a:t>
                      </a:r>
                      <a:endParaRPr lang="ru-RU" sz="1200" b="0" kern="1200" dirty="0">
                        <a:solidFill>
                          <a:srgbClr val="002060"/>
                        </a:solidFill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Calibri"/>
                          <a:cs typeface="Times New Roman" pitchFamily="18" charset="0"/>
                        </a:rPr>
                        <a:t>Нефрология, терапия, анестезиология-реаниматология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Bookman Old Style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Овал 9"/>
          <p:cNvSpPr/>
          <p:nvPr/>
        </p:nvSpPr>
        <p:spPr>
          <a:xfrm>
            <a:off x="323852" y="1341439"/>
            <a:ext cx="1655763" cy="1582737"/>
          </a:xfrm>
          <a:prstGeom prst="ellipse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рямоугольник 11"/>
          <p:cNvSpPr/>
          <p:nvPr/>
        </p:nvSpPr>
        <p:spPr>
          <a:xfrm>
            <a:off x="1259633" y="404664"/>
            <a:ext cx="78843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НСЗ </a:t>
            </a:r>
            <a:r>
              <a:rPr lang="ru-RU" sz="2400" b="1" dirty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ТФОМС АО </a:t>
            </a: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 2019 год</a:t>
            </a:r>
            <a:endParaRPr lang="ru-RU" sz="2400" b="1" dirty="0">
              <a:solidFill>
                <a:schemeClr val="bg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(в части повышения квалификации мед. </a:t>
            </a: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работников) </a:t>
            </a:r>
            <a:endParaRPr lang="ru-RU" sz="2000" b="1" dirty="0">
              <a:solidFill>
                <a:schemeClr val="bg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Блок-схема: дисплей 15"/>
          <p:cNvSpPr/>
          <p:nvPr/>
        </p:nvSpPr>
        <p:spPr>
          <a:xfrm>
            <a:off x="2051051" y="1418361"/>
            <a:ext cx="6913563" cy="789894"/>
          </a:xfrm>
          <a:prstGeom prst="flowChartDisplay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На </a:t>
            </a: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2019 год </a:t>
            </a: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запланировано обучение </a:t>
            </a: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512 </a:t>
            </a: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</a:rPr>
              <a:t>специалистов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</a:rPr>
              <a:t>на сумму </a:t>
            </a: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2 682,6 </a:t>
            </a: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</a:rPr>
              <a:t>тыс. руб.</a:t>
            </a:r>
          </a:p>
        </p:txBody>
      </p:sp>
      <p:sp>
        <p:nvSpPr>
          <p:cNvPr id="17" name="Блок-схема: дисплей 16"/>
          <p:cNvSpPr/>
          <p:nvPr/>
        </p:nvSpPr>
        <p:spPr>
          <a:xfrm>
            <a:off x="2051051" y="2280064"/>
            <a:ext cx="6913563" cy="717137"/>
          </a:xfrm>
          <a:prstGeom prst="flowChartDisplay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Прошли обучение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504 специалиста </a:t>
            </a:r>
            <a:endParaRPr lang="ru-RU" sz="16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на сумму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2 651,9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тыс. руб. 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по таким программам, как: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059320"/>
            <a:ext cx="8712969" cy="5744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ЗАПЛАНИРОВАНО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ГОД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53,4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млн. руб.,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НАПРАВЛЕНО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МЕД. ОРГАНИЗАЦИИ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38,3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млн. руб.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(71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,7%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79512" y="1705595"/>
            <a:ext cx="4176464" cy="64627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оборудования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17,3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(план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на сумму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19,6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руб.)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427984" y="1705595"/>
            <a:ext cx="4608512" cy="646277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Отремонтировано 9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оборудования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21,0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на сумму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33,8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3" y="2420887"/>
          <a:ext cx="4176463" cy="4346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839"/>
                <a:gridCol w="487254"/>
                <a:gridCol w="1531370"/>
              </a:tblGrid>
              <a:tr h="308817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accent3"/>
                          </a:solidFill>
                          <a:latin typeface="Bookman Old Style" pitchFamily="18" charset="0"/>
                        </a:rPr>
                        <a:t>ПРИОБРЕТЕНИЕ</a:t>
                      </a:r>
                      <a:r>
                        <a:rPr lang="ru-RU" sz="1600" u="none" strike="noStrike" kern="1200" dirty="0" smtClean="0">
                          <a:solidFill>
                            <a:schemeClr val="accent3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accent3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224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Гастрофиброскопы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«Ильинская ЦРБ»,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«Красноборская ЦРБ»,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«Няндомская ЦРБ»,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«Приморская ЦРБ»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«Холмогорская ЦРБ»,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«Устьянская ЦРБ»,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«Коношская ЦРБ»,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«Коряжемская ЦГБ»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8,8 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Приобретены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Лапароскопический комплекс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АО «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Карпогорская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Стерилизатор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«Ильинская ЦРЬ»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Аппарат УЗД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«Вельская ЦРБ»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4,7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Медицинское оборудование </a:t>
                      </a:r>
                      <a:b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«Няндомская ЦРБ», </a:t>
                      </a: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«Онежская ЦРБ»,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«Устьянская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</a:t>
                      </a: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контракты на поставку оборудования заключены</a:t>
                      </a:r>
                      <a:r>
                        <a:rPr lang="ru-RU" sz="1200" b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05.03.2020</a:t>
                      </a:r>
                      <a:endParaRPr lang="ru-RU" sz="1200" b="0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467544" y="413042"/>
            <a:ext cx="8424936" cy="574468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</a:pPr>
            <a:r>
              <a:rPr kumimoji="0" lang="ru-RU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НСЗ ТФОМС АО </a:t>
            </a:r>
            <a:br>
              <a:rPr kumimoji="0" lang="ru-RU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ru-RU" sz="2000" b="1" i="1" u="sng" dirty="0" smtClean="0">
                <a:solidFill>
                  <a:srgbClr val="00007D"/>
                </a:solidFill>
                <a:latin typeface="Bookman Old Style" pitchFamily="18" charset="0"/>
                <a:cs typeface="Times New Roman" pitchFamily="18" charset="0"/>
              </a:rPr>
              <a:t>в части приобретения и ремонта оборудования</a:t>
            </a:r>
            <a:r>
              <a:rPr lang="ru-RU" sz="2000" b="1" i="1" dirty="0" smtClean="0">
                <a:solidFill>
                  <a:srgbClr val="00007D"/>
                </a:solidFill>
                <a:latin typeface="Bookman Old Style" pitchFamily="18" charset="0"/>
                <a:cs typeface="Times New Roman" pitchFamily="18" charset="0"/>
              </a:rPr>
              <a:t>)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427984" y="2420888"/>
          <a:ext cx="4608511" cy="4328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891"/>
                <a:gridCol w="439348"/>
                <a:gridCol w="1391272"/>
              </a:tblGrid>
              <a:tr h="224871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accent3"/>
                          </a:solidFill>
                          <a:latin typeface="Bookman Old Style" pitchFamily="18" charset="0"/>
                        </a:rPr>
                        <a:t>РЕМОНТ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4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Наименование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Компьютерный томограф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«ПГКБ им. Е.Е.Волосевич»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Рентгенкомплекс</a:t>
                      </a:r>
                      <a:endParaRPr kumimoji="0" lang="ru-RU" sz="1200" b="1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ГБУЗ АО  «АГКП № 4»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Ультразвуковой сканер</a:t>
                      </a:r>
                      <a:r>
                        <a:rPr lang="ru-RU" sz="1200" b="1" i="1" u="sng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ru-RU" sz="12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им. П.Г. Выжлецова»</a:t>
                      </a:r>
                      <a:endParaRPr kumimoji="0" lang="ru-RU" sz="12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Наркозно-дыхательны</a:t>
                      </a:r>
                      <a:r>
                        <a:rPr lang="ru-RU" sz="1200" b="1" i="1" u="sng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</a:t>
                      </a:r>
                      <a:r>
                        <a:rPr lang="ru-RU" sz="1200" b="1" i="1" u="sng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аппараты</a:t>
                      </a:r>
                      <a: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им. П.Г. Выжлецова»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1,4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Система очистки воды </a:t>
                      </a: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им. П.Г. Выжлецова»</a:t>
                      </a:r>
                      <a:endParaRPr kumimoji="0" lang="ru-RU" sz="120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Цифровой флюорограф </a:t>
                      </a:r>
                      <a:b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«Приморская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Маммограф</a:t>
                      </a: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b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«Северодвинская ГБ №1»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Компьютерный томограф </a:t>
                      </a: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«Коряжемская ГБ»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Отремонтировано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Рентгенкомплекс</a:t>
                      </a:r>
                      <a:endParaRPr kumimoji="0" lang="ru-RU" sz="1200" b="1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им. П.Г. Выжлецова»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Соглашение о ФО заключено 11.02.20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Рентгенкомплекс</a:t>
                      </a: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b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«Няндомская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Соглашение о ФО на стадии заключения 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3044"/>
            <a:ext cx="8136904" cy="789893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err="1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 расходов медицинских организаций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на оплату труда врачей и среднего медицинского персонала 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за счет средств </a:t>
            </a:r>
            <a:r>
              <a:rPr lang="ru-RU" sz="2000" b="1" dirty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НСЗ ТФОМС </a:t>
            </a: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АО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24890295"/>
              </p:ext>
            </p:extLst>
          </p:nvPr>
        </p:nvGraphicFramePr>
        <p:xfrm>
          <a:off x="251521" y="1268761"/>
          <a:ext cx="8712967" cy="485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1"/>
                <a:gridCol w="1296144"/>
                <a:gridCol w="720080"/>
                <a:gridCol w="720080"/>
                <a:gridCol w="720080"/>
                <a:gridCol w="1099310"/>
                <a:gridCol w="1124704"/>
                <a:gridCol w="944338"/>
              </a:tblGrid>
              <a:tr h="713679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 заключенных соглашений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Потребность </a:t>
                      </a:r>
                      <a:b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медицинских работниках на 2019 год</a:t>
                      </a: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средств,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еречислено </a:t>
                      </a:r>
                      <a:b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2019 год</a:t>
                      </a: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b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использованных средств</a:t>
                      </a:r>
                      <a:endParaRPr lang="ru-RU" sz="14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702761"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Врачи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СМП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133 201,1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26 160,1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19,6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Архангельска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47 221,9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11 975,1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9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Северодвинска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23 898,0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5 798,7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Котласа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16 163,7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1 393,7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Коряжмы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4 591,8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1 214,6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</a:t>
                      </a:r>
                      <a:r>
                        <a:rPr lang="ru-RU" sz="1400" b="1" dirty="0" err="1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Новодвинска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1 669,7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Вельска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4 174,3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1 223,3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29,3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Мирный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9 183,5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476,0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45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Центральные районные больницы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26 298,2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4 078,7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15,5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457200"/>
            <a:ext cx="7704856" cy="955576"/>
          </a:xfrm>
        </p:spPr>
        <p:txBody>
          <a:bodyPr/>
          <a:lstStyle/>
          <a:p>
            <a:pPr algn="ctr">
              <a:defRPr/>
            </a:pP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Итоговая оценка исполнения </a:t>
            </a:r>
            <a:b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бюджета территориального фонда за 2019 год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88226043"/>
              </p:ext>
            </p:extLst>
          </p:nvPr>
        </p:nvGraphicFramePr>
        <p:xfrm>
          <a:off x="251524" y="1600817"/>
          <a:ext cx="8496943" cy="4735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76"/>
                <a:gridCol w="1656187"/>
                <a:gridCol w="1440157"/>
                <a:gridCol w="1584179"/>
                <a:gridCol w="1296144"/>
              </a:tblGrid>
              <a:tr h="1310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2019 год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руб.)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(млн. руб.)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к факту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года, %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3246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всего,</a:t>
                      </a:r>
                      <a:r>
                        <a:rPr lang="ru-RU" sz="22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22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endParaRPr lang="ru-RU" sz="22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23 470,2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23 456,2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23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3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ru-RU" sz="22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субвенция ФОМС</a:t>
                      </a:r>
                      <a:endParaRPr lang="ru-RU" sz="22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22 407,4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3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22 407,4</a:t>
                      </a:r>
                      <a:endParaRPr lang="ru-RU" sz="23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+ 4,7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22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23 637,8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23 369,3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23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</a:tr>
              <a:tr h="10972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Изменение остатков средств бюджета</a:t>
                      </a:r>
                      <a:endParaRPr lang="ru-RU" sz="2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167,6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86,9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63688" y="2163541"/>
            <a:ext cx="56521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648072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Поступление доходов в бюджет территориального фонда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201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1" y="1535666"/>
          <a:ext cx="8674345" cy="4845663"/>
        </p:xfrm>
        <a:graphic>
          <a:graphicData uri="http://schemas.openxmlformats.org/drawingml/2006/table">
            <a:tbl>
              <a:tblPr/>
              <a:tblGrid>
                <a:gridCol w="3744416"/>
                <a:gridCol w="1224136"/>
                <a:gridCol w="1080120"/>
                <a:gridCol w="792088"/>
                <a:gridCol w="1080120"/>
                <a:gridCol w="753465"/>
              </a:tblGrid>
              <a:tr h="5818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на 201</a:t>
                      </a:r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год, 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Исполнено,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уровню 201</a:t>
                      </a:r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4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</a:t>
                      </a: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23 470,2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23 456,2</a:t>
                      </a:r>
                      <a:endParaRPr lang="ru-RU" sz="2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99,9</a:t>
                      </a:r>
                      <a:endParaRPr lang="ru-RU" sz="2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+ 1 713,9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поступления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55,5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105,9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+ 10,5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+ 21,7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2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межбюджетный трансферт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областного бюджета </a:t>
                      </a:r>
                      <a:b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дополнительное финансовое обеспечение реализации ТПОМС </a:t>
                      </a:r>
                      <a:b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части базовой программы ОМС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698,3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698,3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+ 698,3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субвенция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ФОМС 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1600" b="1" kern="1200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22 407,4</a:t>
                      </a:r>
                      <a:endParaRPr lang="ru-RU" sz="1600" b="1" kern="1200" spc="-1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22 407,4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+ 1 008,3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 других ТФОМС в рамках  межтерриториальных расчетов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317,7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302,6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- 0,7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прочие доходы 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- 8,7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-10,9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Содержимое 3"/>
          <p:cNvGraphicFramePr>
            <a:graphicFrameLocks noGrp="1"/>
          </p:cNvGraphicFramePr>
          <p:nvPr>
            <p:ph/>
          </p:nvPr>
        </p:nvGraphicFramePr>
        <p:xfrm>
          <a:off x="395536" y="1484784"/>
          <a:ext cx="828675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7" name="TextBox 10"/>
          <p:cNvSpPr txBox="1">
            <a:spLocks noChangeArrowheads="1"/>
          </p:cNvSpPr>
          <p:nvPr/>
        </p:nvSpPr>
        <p:spPr bwMode="auto">
          <a:xfrm>
            <a:off x="1691680" y="1772816"/>
            <a:ext cx="10077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+4,8%</a:t>
            </a:r>
            <a:endParaRPr lang="ru-RU" sz="1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404665"/>
            <a:ext cx="90364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размера субвенции</a:t>
            </a:r>
          </a:p>
          <a:p>
            <a:pPr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бюджета Федерального </a:t>
            </a:r>
            <a:r>
              <a:rPr lang="ru-RU" sz="16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фонда </a:t>
            </a: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 для финансового обеспечения расходных обязательств Архангельской области, возникающих при осуществлении переданных </a:t>
            </a:r>
            <a:b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 ч. 1 ст. 6  Федерального закона от 29.11.2010  № 326-ФЗ полномочий</a:t>
            </a:r>
          </a:p>
          <a:p>
            <a:pPr>
              <a:defRPr/>
            </a:pPr>
            <a:endParaRPr lang="ru-RU" sz="16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2200" y="1628800"/>
            <a:ext cx="12954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</p:txBody>
      </p:sp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67544" y="4365104"/>
          <a:ext cx="8107362" cy="2313325"/>
        </p:xfrm>
        <a:graphic>
          <a:graphicData uri="http://schemas.openxmlformats.org/drawingml/2006/table">
            <a:tbl>
              <a:tblPr/>
              <a:tblGrid>
                <a:gridCol w="1119609"/>
                <a:gridCol w="1440160"/>
                <a:gridCol w="1584176"/>
                <a:gridCol w="1435049"/>
                <a:gridCol w="1445271"/>
                <a:gridCol w="1083097"/>
              </a:tblGrid>
              <a:tr h="49991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застрахованных лиц, чел.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подушевой норматив финансирования за счет субвенции</a:t>
                      </a:r>
                      <a:b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 застрахованное лицо, руб.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дифференциации для Архангельской области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субвенции,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базовая </a:t>
                      </a:r>
                      <a:b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ОМС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утв. ТП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ОМС Архангельской области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1 153 643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11 800,2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19 196,5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1,646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22 407,4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 . на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расходов МО на оплату труда врачей и среднего МП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133,2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1 162 106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10 812,7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18 318,3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1,703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21 399,1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1 174 528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8 896,0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15 059,4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1,703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17 794,0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1 181 065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8 438,9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14 280,2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1,703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16 973,6</a:t>
                      </a:r>
                    </a:p>
                  </a:txBody>
                  <a:tcPr marL="67525" marR="67525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843808" y="3933056"/>
            <a:ext cx="285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Расчет субвенции ФОМС</a:t>
            </a:r>
          </a:p>
        </p:txBody>
      </p:sp>
      <p:sp>
        <p:nvSpPr>
          <p:cNvPr id="19" name="Выгнутая вверх стрелка 18"/>
          <p:cNvSpPr/>
          <p:nvPr/>
        </p:nvSpPr>
        <p:spPr>
          <a:xfrm rot="20693693">
            <a:off x="2067297" y="2091794"/>
            <a:ext cx="820302" cy="227325"/>
          </a:xfrm>
          <a:prstGeom prst="curved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>
              <a:rot lat="0" lon="0" rev="78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763688" y="5445224"/>
            <a:ext cx="1008112" cy="288032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4283968" y="5517232"/>
            <a:ext cx="0" cy="108012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5796136" y="5517232"/>
            <a:ext cx="0" cy="108012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8460432" y="5517232"/>
            <a:ext cx="0" cy="108012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548683"/>
            <a:ext cx="8640960" cy="432049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за 2019 год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56354723"/>
              </p:ext>
            </p:extLst>
          </p:nvPr>
        </p:nvGraphicFramePr>
        <p:xfrm>
          <a:off x="251519" y="1176517"/>
          <a:ext cx="8640960" cy="5470653"/>
        </p:xfrm>
        <a:graphic>
          <a:graphicData uri="http://schemas.openxmlformats.org/drawingml/2006/table">
            <a:tbl>
              <a:tblPr/>
              <a:tblGrid>
                <a:gridCol w="3267590"/>
                <a:gridCol w="1016584"/>
                <a:gridCol w="1016584"/>
                <a:gridCol w="726131"/>
                <a:gridCol w="798744"/>
                <a:gridCol w="1016584"/>
                <a:gridCol w="798743"/>
              </a:tblGrid>
              <a:tr h="54059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2019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</a:t>
                      </a:r>
                      <a:b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2019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 расходов, 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 </a:t>
                      </a:r>
                      <a:b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уровню 2018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2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23 637,8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23 369,3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98,9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+1 627,5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организации ОМС, всего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23 637,8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23 369,3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+ 1 627,5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25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оплата медицинской помощи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23 030,0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22 905,0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98,0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+ 1 600,0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+ 7,5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15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затраты на ведение дела СМО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280,4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269,4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96,1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+ 15,5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+ 6,1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20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мероприятий медицинских</a:t>
                      </a:r>
                      <a:r>
                        <a:rPr lang="ru-RU" sz="1600" b="1" spc="-1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организаций </a:t>
                      </a: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счет средств </a:t>
                      </a:r>
                      <a:b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НСЗ территориального фонда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67,9</a:t>
                      </a:r>
                      <a:endParaRPr lang="ru-RU" sz="16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40,9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60,2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- 33,9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- 45,3</a:t>
                      </a:r>
                      <a:endParaRPr lang="ru-RU" sz="16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обеспечение выполнения  территориальным фондом управленческих функций 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128,3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127,8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99,6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+ 19,7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+ 18,2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2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софинансирование расходов МО на оплату труда врачей </a:t>
                      </a:r>
                      <a:b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среднего медицинского персонала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131,2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26,2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19,6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+ 26,2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36904" cy="936104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 в 2019 году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1156755"/>
              </p:ext>
            </p:extLst>
          </p:nvPr>
        </p:nvGraphicFramePr>
        <p:xfrm>
          <a:off x="323527" y="1340771"/>
          <a:ext cx="8568954" cy="5112567"/>
        </p:xfrm>
        <a:graphic>
          <a:graphicData uri="http://schemas.openxmlformats.org/drawingml/2006/table">
            <a:tbl>
              <a:tblPr/>
              <a:tblGrid>
                <a:gridCol w="3816425"/>
                <a:gridCol w="1152128"/>
                <a:gridCol w="1008112"/>
                <a:gridCol w="864096"/>
                <a:gridCol w="1008112"/>
                <a:gridCol w="720081"/>
              </a:tblGrid>
              <a:tr h="71478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2019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 за 2019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уровню 2018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7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23 030,0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22 905,0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+ 1 600,0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страховые медицинские организации </a:t>
                      </a:r>
                      <a:endParaRPr lang="ru-RU" sz="17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21 907,4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21 797,5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99,4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468,8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медицинские организации на оплату медицинской помощи, оказанной гражданам, застрахованным на территориях других субъектов РФ</a:t>
                      </a:r>
                      <a:endParaRPr lang="ru-RU" sz="17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322,6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307,5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95,3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- 5,8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- 1,9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ТФОМС других субъектов РФ на оплату медицинской помощи, оказанной гражданам, застрахованным на территории Архангельской области, за пределами территории страхования </a:t>
                      </a:r>
                      <a:endParaRPr lang="ru-RU" sz="1700" b="1" kern="1200" spc="-1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+ 137,0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+ 20,7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561262" cy="57606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и динамика численности медицинских организаций, осуществляющих деятельность в сфере ОМС Архангельской области</a:t>
            </a:r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980728"/>
          <a:ext cx="6552406" cy="2664296"/>
        </p:xfrm>
        <a:graphic>
          <a:graphicData uri="http://schemas.openxmlformats.org/presentationml/2006/ole">
            <p:oleObj spid="_x0000_s1026" name="Worksheet" r:id="rId4" imgW="8334412" imgH="3267000" progId="Excel.Sheet.8">
              <p:embed/>
            </p:oleObj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68313" y="1412877"/>
            <a:ext cx="1655762" cy="7921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395536" y="4265712"/>
          <a:ext cx="6480720" cy="2187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Выноска 1 19"/>
          <p:cNvSpPr/>
          <p:nvPr/>
        </p:nvSpPr>
        <p:spPr>
          <a:xfrm>
            <a:off x="6156176" y="980728"/>
            <a:ext cx="2808312" cy="936104"/>
          </a:xfrm>
          <a:prstGeom prst="borderCallout1">
            <a:avLst>
              <a:gd name="adj1" fmla="val 50404"/>
              <a:gd name="adj2" fmla="val -475"/>
              <a:gd name="adj3" fmla="val 95684"/>
              <a:gd name="adj4" fmla="val -29021"/>
            </a:avLst>
          </a:prstGeom>
          <a:ln w="635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47,2%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доля медицинских организаций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частной системы здравоохранения,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участвующих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реализации территориальной программы ОМС</a:t>
            </a:r>
          </a:p>
          <a:p>
            <a:pPr algn="l"/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39552" y="3717032"/>
            <a:ext cx="820891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Динамика расходов на оплату медицинской помощи в рамках территориальной программы ОМС*</a:t>
            </a:r>
          </a:p>
        </p:txBody>
      </p:sp>
      <p:sp>
        <p:nvSpPr>
          <p:cNvPr id="22" name="Выноска 1 21"/>
          <p:cNvSpPr/>
          <p:nvPr/>
        </p:nvSpPr>
        <p:spPr>
          <a:xfrm>
            <a:off x="6119664" y="4221088"/>
            <a:ext cx="3024336" cy="1296144"/>
          </a:xfrm>
          <a:prstGeom prst="borderCallout1">
            <a:avLst>
              <a:gd name="adj1" fmla="val 51658"/>
              <a:gd name="adj2" fmla="val -1307"/>
              <a:gd name="adj3" fmla="val 65983"/>
              <a:gd name="adj4" fmla="val -39692"/>
            </a:avLst>
          </a:prstGeom>
          <a:noFill/>
          <a:ln w="635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4,4%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доля средств, направленных </a:t>
            </a:r>
            <a:b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помощи, оказанной медицинскими организациями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частной системы здравоохранения,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участвующими  в реализации территориальной программ ОМС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36" y="6550223"/>
            <a:ext cx="8568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по данным формы статистического наблюдения № 14-мед, с учетом межтерриториальных расчетов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004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sz="1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исполнения территориальной программы ОМС в части объемов медицинской помощи за 2019 год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052736"/>
          <a:ext cx="8640962" cy="5669368"/>
        </p:xfrm>
        <a:graphic>
          <a:graphicData uri="http://schemas.openxmlformats.org/drawingml/2006/table">
            <a:tbl>
              <a:tblPr/>
              <a:tblGrid>
                <a:gridCol w="3600400"/>
                <a:gridCol w="1224136"/>
                <a:gridCol w="1224136"/>
                <a:gridCol w="1368152"/>
                <a:gridCol w="1224138"/>
              </a:tblGrid>
              <a:tr h="3338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Виды и условия оказания медицинской помощи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Единица измерения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Установлено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Принято </a:t>
                      </a:r>
                      <a:b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 оплате 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Процент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исполнения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Скорая медицинская помощь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вызовов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346 093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326 699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94,40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Медицинская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помощь в амбулаторных условиях: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 профилактической целью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посещений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3 322 492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3 325 644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100,09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том числе для проведения профилактических медицинских осмотров, в том числе в рамках диспансеризации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911 378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902 523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99,03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включая посещение для проведения профилактических  медицинских осмотров 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без учета 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диспансеризации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726 795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718 532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98,86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включая комплексное посещение в рамках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диспансеризации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184 583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183 991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99,68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неотложная помощь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посещений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646 040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610 616 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94,52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обращения в связи с заболеваниями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обращений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2 041 948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2 035 947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99,71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том числе при экстракорпоральном оплодотворении (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криоперенос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)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обращений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170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170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100,00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Медицинская помощь в условиях дневных стационаров,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том числе: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случаев лечения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71 526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71 556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100,04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 профилю «онкология»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случаев лечения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7 280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7 435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102,10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при экстракорпоральном оплодотворении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случаев лечения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750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764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101,87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Медицинская помощь в стационарных условиях,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b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том числе: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число случаев госпитализации</a:t>
                      </a:r>
                    </a:p>
                  </a:txBody>
                  <a:tcPr marL="25441" marR="254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201 230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204 168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101,46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 профилю «онкология»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10 498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10 934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104,20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 профилю «медицинская реабилитация», 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том числе: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4 615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4480 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97,07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медицинская реабилитация детей 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 возрасте 0 - 17 лет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1 154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459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39,78</a:t>
                      </a:r>
                    </a:p>
                  </a:txBody>
                  <a:tcPr marL="25441" marR="2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7884368" y="1412776"/>
            <a:ext cx="792088" cy="216024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884368" y="2780928"/>
            <a:ext cx="864096" cy="288032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956376" y="3501008"/>
            <a:ext cx="648072" cy="216024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884368" y="6381328"/>
            <a:ext cx="792088" cy="216024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68952" cy="5620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308063"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sz="1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Helvetica Light"/>
              </a:rPr>
              <a:t>Медицинская помощь, оказанная по межтерриториальным расчетам за 2019 год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107504" y="1052736"/>
          <a:ext cx="885698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64807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308063">
              <a:lnSpc>
                <a:spcPct val="80000"/>
              </a:lnSpc>
              <a:buClr>
                <a:srgbClr val="8E0000"/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Helvetica Light"/>
              </a:rPr>
              <a:t>Высокотехнологичная медицинская помощь,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Helvetica Light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Helvetica Light"/>
              </a:rPr>
              <a:t>оказанная по межтерриториальным расчетам за 2019 год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124745"/>
            <a:ext cx="4040188" cy="504055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latin typeface="Bookman Old Style" pitchFamily="18" charset="0"/>
              </a:rPr>
              <a:t>ВМП нашим застрахованным лицам в других субъектах РФ</a:t>
            </a:r>
            <a:endParaRPr lang="ru-RU" sz="1400" dirty="0">
              <a:latin typeface="Bookman Old Style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179512" y="1772816"/>
          <a:ext cx="460851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45029" y="1052737"/>
            <a:ext cx="4041775" cy="576063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latin typeface="Bookman Old Style" pitchFamily="18" charset="0"/>
              </a:rPr>
              <a:t>ВМП застрахованным других субъектов РФ в наших МО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12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427984" y="1772816"/>
          <a:ext cx="4392489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21803</TotalTime>
  <Words>3350</Words>
  <Application>Microsoft Office PowerPoint</Application>
  <PresentationFormat>Экран (4:3)</PresentationFormat>
  <Paragraphs>566</Paragraphs>
  <Slides>15</Slides>
  <Notes>15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Пиксел</vt:lpstr>
      <vt:lpstr>Worksheet</vt:lpstr>
      <vt:lpstr>«Отчет об исполнении бюджета территориального фонда обязательного медицинского страхования Архангельской области за 2019 год»</vt:lpstr>
      <vt:lpstr>Поступление доходов в бюджет территориального фонда  за 2019 год</vt:lpstr>
      <vt:lpstr>Слайд 3</vt:lpstr>
      <vt:lpstr>Расходы бюджета территориального фонда за 2019 год</vt:lpstr>
      <vt:lpstr>Расходы бюджета территориального фонда  на оплату медицинской помощи в 2019 году</vt:lpstr>
      <vt:lpstr>Структура и динамика численности медицинских организаций, осуществляющих деятельность в сфере ОМС Архангельской области</vt:lpstr>
      <vt:lpstr>Результаты исполнения территориальной программы ОМС в части объемов медицинской помощи за 2019 год </vt:lpstr>
      <vt:lpstr>Медицинская помощь, оказанная по межтерриториальным расчетам за 2019 год</vt:lpstr>
      <vt:lpstr>Высокотехнологичная медицинская помощь,  оказанная по межтерриториальным расчетам за 2019 год</vt:lpstr>
      <vt:lpstr>Финансовое обеспечение мероприятий по повышению квалификации медицинских работников, по приобретению и проведению ремонта медицинского оборудования за счет средств НСЗ ТФОМС АО</vt:lpstr>
      <vt:lpstr>Слайд 11</vt:lpstr>
      <vt:lpstr>Слайд 12</vt:lpstr>
      <vt:lpstr>Софинансирование расходов медицинских организаций  на оплату труда врачей и среднего медицинского персонала   за счет средств НСЗ ТФОМС АО</vt:lpstr>
      <vt:lpstr>Итоговая оценка исполнения  бюджета территориального фонда за 2019 год</vt:lpstr>
      <vt:lpstr>Слайд 15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Головина</cp:lastModifiedBy>
  <cp:revision>1893</cp:revision>
  <dcterms:created xsi:type="dcterms:W3CDTF">2009-10-07T09:46:29Z</dcterms:created>
  <dcterms:modified xsi:type="dcterms:W3CDTF">2020-06-22T12:53:34Z</dcterms:modified>
</cp:coreProperties>
</file>