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73" r:id="rId4"/>
    <p:sldId id="282" r:id="rId5"/>
    <p:sldId id="274" r:id="rId6"/>
    <p:sldId id="278" r:id="rId7"/>
    <p:sldId id="261" r:id="rId8"/>
    <p:sldId id="263" r:id="rId9"/>
    <p:sldId id="271" r:id="rId10"/>
    <p:sldId id="265" r:id="rId11"/>
    <p:sldId id="264" r:id="rId12"/>
    <p:sldId id="279" r:id="rId13"/>
    <p:sldId id="275" r:id="rId14"/>
    <p:sldId id="284" r:id="rId15"/>
    <p:sldId id="276" r:id="rId16"/>
    <p:sldId id="280" r:id="rId17"/>
    <p:sldId id="272" r:id="rId18"/>
    <p:sldId id="283" r:id="rId19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18E56DE1-11BC-43A5-A2FC-A04A95F2CEA1}">
          <p14:sldIdLst>
            <p14:sldId id="256"/>
            <p14:sldId id="258"/>
            <p14:sldId id="273"/>
            <p14:sldId id="282"/>
            <p14:sldId id="274"/>
            <p14:sldId id="278"/>
            <p14:sldId id="261"/>
            <p14:sldId id="263"/>
            <p14:sldId id="271"/>
            <p14:sldId id="265"/>
            <p14:sldId id="264"/>
            <p14:sldId id="279"/>
            <p14:sldId id="275"/>
            <p14:sldId id="284"/>
            <p14:sldId id="276"/>
            <p14:sldId id="280"/>
            <p14:sldId id="272"/>
            <p14:sldId id="28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CD5FE"/>
    <a:srgbClr val="DBF0FD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8046" autoAdjust="0"/>
    <p:restoredTop sz="94662" autoAdjust="0"/>
  </p:normalViewPr>
  <p:slideViewPr>
    <p:cSldViewPr showGuides="1">
      <p:cViewPr>
        <p:scale>
          <a:sx n="110" d="100"/>
          <a:sy n="110" d="100"/>
        </p:scale>
        <p:origin x="-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algn="ctr">
              <a:defRPr sz="1000" b="0" i="0" baseline="0">
                <a:latin typeface="Arial" pitchFamily="34" charset="0"/>
                <a:cs typeface="Arial" pitchFamily="34" charset="0"/>
              </a:defRPr>
            </a:pPr>
            <a:r>
              <a:rPr lang="ru-RU" dirty="0">
                <a:latin typeface="Arial" pitchFamily="34" charset="0"/>
                <a:cs typeface="Arial" pitchFamily="34" charset="0"/>
              </a:rPr>
              <a:t>Бюджет национального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проекта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 sz="1000" b="0" i="0" baseline="0">
                <a:latin typeface="Arial" pitchFamily="34" charset="0"/>
                <a:cs typeface="Arial" pitchFamily="34" charset="0"/>
              </a:defRPr>
            </a:pPr>
            <a:r>
              <a:rPr lang="ru-RU" baseline="0" dirty="0" smtClean="0">
                <a:latin typeface="Arial" pitchFamily="34" charset="0"/>
                <a:cs typeface="Arial" pitchFamily="34" charset="0"/>
              </a:rPr>
              <a:t>в Архангельской области 2019 г.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 sz="1000" b="0" i="0" baseline="0">
                <a:latin typeface="Arial" pitchFamily="34" charset="0"/>
                <a:cs typeface="Arial" pitchFamily="34" charset="0"/>
              </a:defRPr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в</a:t>
            </a:r>
            <a:r>
              <a:rPr lang="ru-RU" baseline="0" dirty="0" smtClean="0">
                <a:latin typeface="Arial" pitchFamily="34" charset="0"/>
                <a:cs typeface="Arial" pitchFamily="34" charset="0"/>
              </a:rPr>
              <a:t> млн. рублей</a:t>
            </a:r>
            <a:endParaRPr lang="ru-RU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5912840115609046"/>
          <c:y val="0"/>
        </c:manualLayout>
      </c:layout>
    </c:title>
    <c:plotArea>
      <c:layout>
        <c:manualLayout>
          <c:layoutTarget val="inner"/>
          <c:xMode val="edge"/>
          <c:yMode val="edge"/>
          <c:x val="0.60776490784178105"/>
          <c:y val="0.14583508336472206"/>
          <c:w val="0.37161731133816778"/>
          <c:h val="0.6776550971460738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национального проекта</c:v>
                </c:pt>
              </c:strCache>
            </c:strRef>
          </c:tx>
          <c:explosion val="5"/>
          <c:dLbls>
            <c:dLbl>
              <c:idx val="0"/>
              <c:layout>
                <c:manualLayout>
                  <c:x val="-0.44720860202929397"/>
                  <c:y val="-0.23780968781246556"/>
                </c:manualLayout>
              </c:layout>
              <c:spPr>
                <a:solidFill>
                  <a:schemeClr val="accent1"/>
                </a:solidFill>
              </c:spPr>
              <c:txPr>
                <a:bodyPr/>
                <a:lstStyle/>
                <a:p>
                  <a:pPr>
                    <a:defRPr sz="1000" baseline="0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0.1515204778241887"/>
                  <c:y val="-0.2591902983001888"/>
                </c:manualLayout>
              </c:layout>
              <c:spPr>
                <a:solidFill>
                  <a:schemeClr val="accent2"/>
                </a:solidFill>
              </c:spPr>
              <c:txPr>
                <a:bodyPr/>
                <a:lstStyle/>
                <a:p>
                  <a:pPr>
                    <a:defRPr sz="1000" baseline="0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0.32944100738392257"/>
                  <c:y val="0.19327921897566941"/>
                </c:manualLayout>
              </c:layout>
              <c:spPr>
                <a:solidFill>
                  <a:schemeClr val="accent3"/>
                </a:solidFill>
              </c:spPr>
              <c:txPr>
                <a:bodyPr/>
                <a:lstStyle/>
                <a:p>
                  <a:pPr>
                    <a:defRPr sz="1000" baseline="0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-0.21001812402270409"/>
                  <c:y val="0.44865917675813805"/>
                </c:manualLayout>
              </c:layout>
              <c:spPr>
                <a:solidFill>
                  <a:schemeClr val="accent4"/>
                </a:solidFill>
              </c:spPr>
              <c:txPr>
                <a:bodyPr/>
                <a:lstStyle/>
                <a:p>
                  <a:pPr>
                    <a:defRPr sz="1000" baseline="0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-0.20678568882064521"/>
                  <c:y val="0.62570408843461911"/>
                </c:manualLayout>
              </c:layout>
              <c:spPr>
                <a:solidFill>
                  <a:schemeClr val="accent5"/>
                </a:solidFill>
              </c:spPr>
              <c:txPr>
                <a:bodyPr/>
                <a:lstStyle/>
                <a:p>
                  <a:pPr>
                    <a:defRPr sz="1000" baseline="0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000" baseline="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«Финансовая поддержка семей при рождении детей»</c:v>
                </c:pt>
                <c:pt idx="1">
                  <c:v>«Содействие занятости женщин – создание условий дошкольного образования для детей возрасте до трех лет»</c:v>
                </c:pt>
                <c:pt idx="2">
                  <c:v>«Старшее поколение»</c:v>
                </c:pt>
                <c:pt idx="3">
                  <c:v>«Укрепление общественного здоровья»</c:v>
                </c:pt>
                <c:pt idx="4">
                  <c:v>«Спорт-норма жизни»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1430.6799999999998</c:v>
                </c:pt>
                <c:pt idx="1">
                  <c:v>2444.1</c:v>
                </c:pt>
                <c:pt idx="2">
                  <c:v>58.1</c:v>
                </c:pt>
                <c:pt idx="3">
                  <c:v>0.30000000000000004</c:v>
                </c:pt>
                <c:pt idx="4">
                  <c:v>183.7</c:v>
                </c:pt>
              </c:numCache>
            </c:numRef>
          </c:val>
        </c:ser>
        <c:dLbls/>
        <c:firstSliceAng val="0"/>
        <c:holeSize val="50"/>
      </c:doughnutChart>
    </c:plotArea>
    <c:legend>
      <c:legendPos val="t"/>
      <c:legendEntry>
        <c:idx val="0"/>
        <c:txPr>
          <a:bodyPr/>
          <a:lstStyle/>
          <a:p>
            <a:pPr>
              <a:defRPr sz="900" baseline="0">
                <a:latin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900" baseline="0">
                <a:latin typeface="Arial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900" baseline="0">
                <a:latin typeface="Arial" pitchFamily="34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900" baseline="0">
                <a:latin typeface="Arial" pitchFamily="34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900" baseline="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7.8971324910830885E-3"/>
          <c:y val="5.6351377624708418E-3"/>
          <c:w val="0.52636790356627028"/>
          <c:h val="0.97672794420691456"/>
        </c:manualLayout>
      </c:layout>
      <c:txPr>
        <a:bodyPr/>
        <a:lstStyle/>
        <a:p>
          <a:pPr>
            <a:defRPr sz="9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000" baseline="0">
                <a:latin typeface="Arial" pitchFamily="34" charset="0"/>
              </a:defRPr>
            </a:pPr>
            <a:r>
              <a:rPr lang="ru-RU" sz="1000" b="0" i="0" baseline="0" dirty="0">
                <a:latin typeface="Arial" pitchFamily="34" charset="0"/>
              </a:rPr>
              <a:t>СНИЖЕНИЕ СМЕРТНОСТИ НАСЕЛЕНИЯ СТАРШЕ ТРУДОСПОСОБНОГО ВОЗРАСТА  (НА 1000 ЧЕЛ.) 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СНИЖЕНИЕ СМЕРТНОСТИ НАСЕЛЕНИЯ СТАРШЕ ТРУДОСПОСОБНОГО ВОЗРАСТА  (НА 1000 ЧЕЛ.) </c:v>
                </c:pt>
              </c:strCache>
            </c:strRef>
          </c:tx>
          <c:dLbls>
            <c:txPr>
              <a:bodyPr/>
              <a:lstStyle/>
              <a:p>
                <a:pPr>
                  <a:defRPr sz="1000" baseline="0">
                    <a:latin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2024</c:v>
                </c:pt>
                <c:pt idx="1">
                  <c:v>2021</c:v>
                </c:pt>
                <c:pt idx="2">
                  <c:v>2019</c:v>
                </c:pt>
                <c:pt idx="3">
                  <c:v>Базовое значение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 formatCode="General">
                  <c:v>36.1</c:v>
                </c:pt>
                <c:pt idx="1">
                  <c:v>37</c:v>
                </c:pt>
                <c:pt idx="2" formatCode="General">
                  <c:v>37.6</c:v>
                </c:pt>
                <c:pt idx="3" formatCode="General">
                  <c:v>38.1</c:v>
                </c:pt>
              </c:numCache>
            </c:numRef>
          </c:val>
        </c:ser>
        <c:dLbls/>
        <c:axId val="81892480"/>
        <c:axId val="81894016"/>
      </c:barChart>
      <c:catAx>
        <c:axId val="81892480"/>
        <c:scaling>
          <c:orientation val="minMax"/>
        </c:scaling>
        <c:axPos val="l"/>
        <c:tickLblPos val="nextTo"/>
        <c:txPr>
          <a:bodyPr/>
          <a:lstStyle/>
          <a:p>
            <a:pPr>
              <a:defRPr sz="1000" baseline="0">
                <a:latin typeface="Arial" pitchFamily="34" charset="0"/>
              </a:defRPr>
            </a:pPr>
            <a:endParaRPr lang="ru-RU"/>
          </a:p>
        </c:txPr>
        <c:crossAx val="81894016"/>
        <c:crosses val="autoZero"/>
        <c:auto val="1"/>
        <c:lblAlgn val="ctr"/>
        <c:lblOffset val="100"/>
      </c:catAx>
      <c:valAx>
        <c:axId val="81894016"/>
        <c:scaling>
          <c:orientation val="minMax"/>
        </c:scaling>
        <c:delete val="1"/>
        <c:axPos val="b"/>
        <c:numFmt formatCode="General" sourceLinked="1"/>
        <c:tickLblPos val="none"/>
        <c:crossAx val="818924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000" b="0" i="0" cap="all" baseline="0" dirty="0">
                <a:latin typeface="Arial" pitchFamily="34" charset="0"/>
              </a:rPr>
              <a:t>увеличение суммарного коэффициента </a:t>
            </a:r>
            <a:r>
              <a:rPr lang="ru-RU" sz="1000" b="0" i="0" cap="all" baseline="0" dirty="0" smtClean="0">
                <a:latin typeface="Arial" pitchFamily="34" charset="0"/>
              </a:rPr>
              <a:t>рождаемости (рожденных детей на одну женщину)</a:t>
            </a:r>
            <a:endParaRPr lang="ru-RU" sz="1000" b="0" i="0" cap="all" baseline="0" dirty="0">
              <a:latin typeface="Arial" pitchFamily="34" charset="0"/>
            </a:endParaRPr>
          </a:p>
        </c:rich>
      </c:tx>
      <c:layout>
        <c:manualLayout>
          <c:xMode val="edge"/>
          <c:yMode val="edge"/>
          <c:x val="0.11778783944416907"/>
          <c:y val="8.0835925637892367E-2"/>
        </c:manualLayout>
      </c:layout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увеличение суммарного коэффициента рождаемости</c:v>
                </c:pt>
              </c:strCache>
            </c:strRef>
          </c:tx>
          <c:dLbls>
            <c:txPr>
              <a:bodyPr/>
              <a:lstStyle/>
              <a:p>
                <a:pPr>
                  <a:defRPr sz="1000" baseline="0">
                    <a:latin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Лист1!$A$2:$A$5</c:f>
              <c:strCache>
                <c:ptCount val="4"/>
                <c:pt idx="0">
                  <c:v>2024</c:v>
                </c:pt>
                <c:pt idx="1">
                  <c:v>2021</c:v>
                </c:pt>
                <c:pt idx="2">
                  <c:v>2019</c:v>
                </c:pt>
                <c:pt idx="3">
                  <c:v>Базовое значение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.00">
                  <c:v>1.7</c:v>
                </c:pt>
                <c:pt idx="1">
                  <c:v>1.6600000000000001</c:v>
                </c:pt>
                <c:pt idx="2">
                  <c:v>1.6300000000000001</c:v>
                </c:pt>
                <c:pt idx="3">
                  <c:v>1.62</c:v>
                </c:pt>
              </c:numCache>
            </c:numRef>
          </c:val>
        </c:ser>
        <c:dLbls/>
        <c:axId val="83069184"/>
        <c:axId val="83083264"/>
      </c:barChart>
      <c:catAx>
        <c:axId val="83069184"/>
        <c:scaling>
          <c:orientation val="minMax"/>
        </c:scaling>
        <c:axPos val="l"/>
        <c:tickLblPos val="nextTo"/>
        <c:txPr>
          <a:bodyPr/>
          <a:lstStyle/>
          <a:p>
            <a:pPr>
              <a:defRPr sz="1000" baseline="0">
                <a:latin typeface="Arial" pitchFamily="34" charset="0"/>
              </a:defRPr>
            </a:pPr>
            <a:endParaRPr lang="ru-RU"/>
          </a:p>
        </c:txPr>
        <c:crossAx val="83083264"/>
        <c:crosses val="autoZero"/>
        <c:auto val="1"/>
        <c:lblAlgn val="ctr"/>
        <c:lblOffset val="100"/>
      </c:catAx>
      <c:valAx>
        <c:axId val="83083264"/>
        <c:scaling>
          <c:orientation val="minMax"/>
        </c:scaling>
        <c:delete val="1"/>
        <c:axPos val="b"/>
        <c:numFmt formatCode="#,##0.00" sourceLinked="1"/>
        <c:tickLblPos val="none"/>
        <c:crossAx val="830691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algn="ctr">
              <a:defRPr sz="1000" b="0" i="0" baseline="0">
                <a:latin typeface="Arial" pitchFamily="34" charset="0"/>
                <a:cs typeface="Arial" pitchFamily="34" charset="0"/>
              </a:defRPr>
            </a:pPr>
            <a:r>
              <a:rPr lang="ru-RU" dirty="0">
                <a:latin typeface="Arial" pitchFamily="34" charset="0"/>
                <a:cs typeface="Arial" pitchFamily="34" charset="0"/>
              </a:rPr>
              <a:t>Бюджет регионального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проекта в 2019 г.</a:t>
            </a:r>
            <a:endParaRPr lang="ru-RU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48216971618538118"/>
          <c:y val="4.7318590617302932E-2"/>
        </c:manualLayout>
      </c:layout>
    </c:title>
    <c:plotArea>
      <c:layout>
        <c:manualLayout>
          <c:layoutTarget val="inner"/>
          <c:xMode val="edge"/>
          <c:yMode val="edge"/>
          <c:x val="0.57078419858111062"/>
          <c:y val="0.14583508336472209"/>
          <c:w val="0.42921580141889032"/>
          <c:h val="0.745090315168233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регионального проекта</c:v>
                </c:pt>
              </c:strCache>
            </c:strRef>
          </c:tx>
          <c:dLbls>
            <c:dLbl>
              <c:idx val="0"/>
              <c:layout>
                <c:manualLayout>
                  <c:x val="-0.45940022258735386"/>
                  <c:y val="-0.40591486566852297"/>
                </c:manualLayout>
              </c:layout>
              <c:spPr>
                <a:solidFill>
                  <a:schemeClr val="accent1"/>
                </a:solidFill>
              </c:spPr>
              <c:txPr>
                <a:bodyPr/>
                <a:lstStyle/>
                <a:p>
                  <a:pPr>
                    <a:defRPr sz="1000" baseline="0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0.20043362628323938"/>
                  <c:y val="0.1217042060686077"/>
                </c:manualLayout>
              </c:layout>
              <c:spPr>
                <a:solidFill>
                  <a:schemeClr val="accent2"/>
                </a:solidFill>
              </c:spPr>
              <c:txPr>
                <a:bodyPr/>
                <a:lstStyle/>
                <a:p>
                  <a:pPr>
                    <a:defRPr sz="1000" baseline="0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0.19746198835050091"/>
                  <c:y val="0.26858296232668277"/>
                </c:manualLayout>
              </c:layout>
              <c:spPr>
                <a:solidFill>
                  <a:schemeClr val="accent3"/>
                </a:solidFill>
              </c:spPr>
              <c:txPr>
                <a:bodyPr/>
                <a:lstStyle/>
                <a:p>
                  <a:pPr>
                    <a:defRPr sz="1000" baseline="0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-0.21110372657006371"/>
                  <c:y val="0.44949612644665515"/>
                </c:manualLayout>
              </c:layout>
              <c:spPr>
                <a:solidFill>
                  <a:schemeClr val="accent4"/>
                </a:solidFill>
              </c:spPr>
              <c:txPr>
                <a:bodyPr/>
                <a:lstStyle/>
                <a:p>
                  <a:pPr>
                    <a:defRPr sz="1000" baseline="0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-0.23640289967781394"/>
                  <c:y val="0.60562952354888533"/>
                </c:manualLayout>
              </c:layout>
              <c:spPr>
                <a:solidFill>
                  <a:schemeClr val="accent5"/>
                </a:solidFill>
              </c:spPr>
              <c:txPr>
                <a:bodyPr/>
                <a:lstStyle/>
                <a:p>
                  <a:pPr>
                    <a:defRPr sz="1000" baseline="0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000" baseline="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Федеральный бюджет</c:v>
                </c:pt>
                <c:pt idx="1">
                  <c:v>Областной бюджет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983.3</c:v>
                </c:pt>
                <c:pt idx="1">
                  <c:v>447.4</c:v>
                </c:pt>
              </c:numCache>
            </c:numRef>
          </c:val>
        </c:ser>
        <c:dLbls/>
        <c:firstSliceAng val="0"/>
        <c:holeSize val="50"/>
      </c:doughnutChart>
    </c:plotArea>
    <c:legend>
      <c:legendPos val="l"/>
      <c:legendEntry>
        <c:idx val="0"/>
        <c:txPr>
          <a:bodyPr/>
          <a:lstStyle/>
          <a:p>
            <a:pPr>
              <a:defRPr sz="1000" baseline="0">
                <a:latin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00" baseline="0">
                <a:latin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5117367911501874E-2"/>
          <c:y val="0.17687872079254066"/>
          <c:w val="0.32497583114547107"/>
          <c:h val="0.4281731854355364"/>
        </c:manualLayout>
      </c:layout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000" baseline="0">
                <a:latin typeface="Arial" pitchFamily="34" charset="0"/>
              </a:defRPr>
            </a:pPr>
            <a:r>
              <a:rPr lang="ru-RU" sz="1000" b="0" i="0" baseline="0" dirty="0" smtClean="0">
                <a:latin typeface="Arial" pitchFamily="34" charset="0"/>
              </a:rPr>
              <a:t>СУММАРНЫЙ </a:t>
            </a:r>
          </a:p>
          <a:p>
            <a:pPr>
              <a:defRPr sz="1000" baseline="0">
                <a:latin typeface="Arial" pitchFamily="34" charset="0"/>
              </a:defRPr>
            </a:pPr>
            <a:r>
              <a:rPr lang="ru-RU" sz="1000" b="0" i="0" baseline="0" dirty="0" smtClean="0">
                <a:latin typeface="Arial" pitchFamily="34" charset="0"/>
              </a:rPr>
              <a:t>КОЭФФИЦИЕНТ РОЖДАЕМОСТИ</a:t>
            </a:r>
            <a:endParaRPr lang="ru-RU" sz="1000" b="0" i="0" baseline="0" dirty="0">
              <a:latin typeface="Arial" pitchFamily="34" charset="0"/>
            </a:endParaRPr>
          </a:p>
        </c:rich>
      </c:tx>
    </c:title>
    <c:plotArea>
      <c:layout>
        <c:manualLayout>
          <c:layoutTarget val="inner"/>
          <c:xMode val="edge"/>
          <c:yMode val="edge"/>
          <c:x val="0.36630015646409658"/>
          <c:y val="0.31599498203903315"/>
          <c:w val="0.61165368199829662"/>
          <c:h val="0.6031690923230768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Суммарный коэффициент рождаемости </c:v>
                </c:pt>
              </c:strCache>
            </c:strRef>
          </c:tx>
          <c:spPr>
            <a:solidFill>
              <a:schemeClr val="accent3"/>
            </a:solidFill>
          </c:spPr>
          <c:dLbls>
            <c:txPr>
              <a:bodyPr/>
              <a:lstStyle/>
              <a:p>
                <a:pPr>
                  <a:defRPr sz="1000" baseline="0">
                    <a:latin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  <c:pt idx="5">
                  <c:v>2019</c:v>
                </c:pt>
                <c:pt idx="6">
                  <c:v>Базовое значение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1.81</c:v>
                </c:pt>
                <c:pt idx="1">
                  <c:v>1.794</c:v>
                </c:pt>
                <c:pt idx="2">
                  <c:v>1.7809999999999926</c:v>
                </c:pt>
                <c:pt idx="3" formatCode="#,##0.000">
                  <c:v>1.758</c:v>
                </c:pt>
                <c:pt idx="4" formatCode="#,##0.000">
                  <c:v>1.748</c:v>
                </c:pt>
                <c:pt idx="5">
                  <c:v>1.7349999999999917</c:v>
                </c:pt>
                <c:pt idx="6">
                  <c:v>1.651</c:v>
                </c:pt>
              </c:numCache>
            </c:numRef>
          </c:val>
        </c:ser>
        <c:dLbls/>
        <c:axId val="118386048"/>
        <c:axId val="118924416"/>
      </c:barChart>
      <c:catAx>
        <c:axId val="118386048"/>
        <c:scaling>
          <c:orientation val="minMax"/>
        </c:scaling>
        <c:axPos val="l"/>
        <c:tickLblPos val="nextTo"/>
        <c:txPr>
          <a:bodyPr/>
          <a:lstStyle/>
          <a:p>
            <a:pPr>
              <a:defRPr sz="1000" baseline="0">
                <a:latin typeface="Arial" pitchFamily="34" charset="0"/>
              </a:defRPr>
            </a:pPr>
            <a:endParaRPr lang="ru-RU"/>
          </a:p>
        </c:txPr>
        <c:crossAx val="118924416"/>
        <c:crosses val="autoZero"/>
        <c:auto val="1"/>
        <c:lblAlgn val="ctr"/>
        <c:lblOffset val="100"/>
      </c:catAx>
      <c:valAx>
        <c:axId val="118924416"/>
        <c:scaling>
          <c:orientation val="minMax"/>
        </c:scaling>
        <c:delete val="1"/>
        <c:axPos val="b"/>
        <c:numFmt formatCode="General" sourceLinked="1"/>
        <c:tickLblPos val="none"/>
        <c:crossAx val="118386048"/>
        <c:crosses val="autoZero"/>
        <c:crossBetween val="between"/>
      </c:valAx>
      <c:spPr>
        <a:noFill/>
        <a:ln w="19050">
          <a:solidFill>
            <a:schemeClr val="accent3"/>
          </a:solidFill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000" b="0" i="0" u="none" strike="noStrike" baseline="0" dirty="0" smtClean="0">
                <a:latin typeface="Arial" pitchFamily="34" charset="0"/>
              </a:rPr>
              <a:t>КОЭФФИЦИЕНТЫ РОЖДАЕМОСТИ </a:t>
            </a:r>
          </a:p>
          <a:p>
            <a:pPr>
              <a:defRPr/>
            </a:pPr>
            <a:r>
              <a:rPr lang="ru-RU" sz="1000" b="0" i="0" u="none" strike="noStrike" baseline="0" dirty="0" smtClean="0">
                <a:latin typeface="Arial" pitchFamily="34" charset="0"/>
              </a:rPr>
              <a:t>В ВОЗРАСТНОЙ ГРУППЕ 25-29 ЛЕТ</a:t>
            </a:r>
            <a:endParaRPr lang="ru-RU" sz="1000" b="0" i="0" cap="none" baseline="0" dirty="0">
              <a:latin typeface="Arial" pitchFamily="34" charset="0"/>
            </a:endParaRPr>
          </a:p>
        </c:rich>
      </c:tx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Коэффициенты рождаемости в возрастной группе 25-29 лет </c:v>
                </c:pt>
              </c:strCache>
            </c:strRef>
          </c:tx>
          <c:dLbls>
            <c:txPr>
              <a:bodyPr/>
              <a:lstStyle/>
              <a:p>
                <a:pPr>
                  <a:defRPr sz="1000" baseline="0">
                    <a:latin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Лист1!$A$2:$A$8</c:f>
              <c:strCache>
                <c:ptCount val="7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  <c:pt idx="5">
                  <c:v>2019</c:v>
                </c:pt>
                <c:pt idx="6">
                  <c:v>Базовое значение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114.9</c:v>
                </c:pt>
                <c:pt idx="1">
                  <c:v>113.3</c:v>
                </c:pt>
                <c:pt idx="2">
                  <c:v>113.2</c:v>
                </c:pt>
                <c:pt idx="3" formatCode="General">
                  <c:v>111.1</c:v>
                </c:pt>
                <c:pt idx="4" formatCode="General">
                  <c:v>110.4</c:v>
                </c:pt>
                <c:pt idx="5" formatCode="General">
                  <c:v>110.1</c:v>
                </c:pt>
                <c:pt idx="6" formatCode="General">
                  <c:v>109.83</c:v>
                </c:pt>
              </c:numCache>
            </c:numRef>
          </c:val>
        </c:ser>
        <c:dLbls/>
        <c:axId val="118952704"/>
        <c:axId val="118954240"/>
      </c:barChart>
      <c:catAx>
        <c:axId val="118952704"/>
        <c:scaling>
          <c:orientation val="minMax"/>
        </c:scaling>
        <c:axPos val="l"/>
        <c:tickLblPos val="nextTo"/>
        <c:txPr>
          <a:bodyPr/>
          <a:lstStyle/>
          <a:p>
            <a:pPr>
              <a:defRPr sz="1000" baseline="0">
                <a:latin typeface="Arial" pitchFamily="34" charset="0"/>
              </a:defRPr>
            </a:pPr>
            <a:endParaRPr lang="ru-RU"/>
          </a:p>
        </c:txPr>
        <c:crossAx val="118954240"/>
        <c:crosses val="autoZero"/>
        <c:auto val="1"/>
        <c:lblAlgn val="ctr"/>
        <c:lblOffset val="100"/>
      </c:catAx>
      <c:valAx>
        <c:axId val="118954240"/>
        <c:scaling>
          <c:orientation val="minMax"/>
        </c:scaling>
        <c:delete val="1"/>
        <c:axPos val="b"/>
        <c:numFmt formatCode="#,##0.0" sourceLinked="1"/>
        <c:tickLblPos val="none"/>
        <c:crossAx val="118952704"/>
        <c:crosses val="autoZero"/>
        <c:crossBetween val="between"/>
      </c:valAx>
      <c:spPr>
        <a:noFill/>
        <a:ln w="25400">
          <a:solidFill>
            <a:schemeClr val="accent1"/>
          </a:solidFill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000" b="0" i="0" u="none" strike="noStrike" baseline="0" dirty="0" smtClean="0">
                <a:latin typeface="Arial" pitchFamily="34" charset="0"/>
              </a:rPr>
              <a:t>КОЭФФИЦИЕНТЫ РОЖДАЕМОСТИ</a:t>
            </a:r>
          </a:p>
          <a:p>
            <a:pPr>
              <a:defRPr/>
            </a:pPr>
            <a:r>
              <a:rPr lang="ru-RU" sz="1000" b="0" i="0" u="none" strike="noStrike" baseline="0" dirty="0" smtClean="0">
                <a:latin typeface="Arial" pitchFamily="34" charset="0"/>
              </a:rPr>
              <a:t> В ВОЗРАСТНОЙ ГРУППЕ 30-34 ЛЕТ </a:t>
            </a:r>
            <a:endParaRPr lang="ru-RU" sz="1000" b="0" i="0" cap="none" baseline="0" dirty="0">
              <a:latin typeface="Arial" pitchFamily="34" charset="0"/>
            </a:endParaRPr>
          </a:p>
        </c:rich>
      </c:tx>
    </c:title>
    <c:plotArea>
      <c:layout>
        <c:manualLayout>
          <c:layoutTarget val="inner"/>
          <c:xMode val="edge"/>
          <c:yMode val="edge"/>
          <c:x val="0.34036635933302839"/>
          <c:y val="0.31599498203903337"/>
          <c:w val="0.58793500398953069"/>
          <c:h val="0.6031690923230772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Коэффициенты рождаемости в возрастной группе 30-34лет </c:v>
                </c:pt>
              </c:strCache>
            </c:strRef>
          </c:tx>
          <c:dPt>
            <c:idx val="0"/>
            <c:spPr>
              <a:solidFill>
                <a:srgbClr val="F5C040"/>
              </a:solidFill>
            </c:spPr>
          </c:dPt>
          <c:dPt>
            <c:idx val="1"/>
            <c:spPr>
              <a:solidFill>
                <a:srgbClr val="F5C040"/>
              </a:solidFill>
            </c:spPr>
          </c:dPt>
          <c:dPt>
            <c:idx val="2"/>
            <c:spPr>
              <a:solidFill>
                <a:srgbClr val="F5C040"/>
              </a:solidFill>
            </c:spPr>
          </c:dPt>
          <c:dPt>
            <c:idx val="3"/>
            <c:spPr>
              <a:solidFill>
                <a:schemeClr val="accent5"/>
              </a:solidFill>
            </c:spPr>
          </c:dPt>
          <c:dPt>
            <c:idx val="4"/>
            <c:spPr>
              <a:solidFill>
                <a:srgbClr val="F5C040"/>
              </a:solidFill>
            </c:spPr>
          </c:dPt>
          <c:dPt>
            <c:idx val="5"/>
            <c:spPr>
              <a:solidFill>
                <a:srgbClr val="F5C040"/>
              </a:solidFill>
            </c:spPr>
          </c:dPt>
          <c:dPt>
            <c:idx val="6"/>
            <c:spPr>
              <a:solidFill>
                <a:srgbClr val="F5C040"/>
              </a:solidFill>
            </c:spPr>
          </c:dPt>
          <c:dLbls>
            <c:txPr>
              <a:bodyPr/>
              <a:lstStyle/>
              <a:p>
                <a:pPr>
                  <a:defRPr sz="1000" baseline="0">
                    <a:latin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Лист1!$A$2:$A$8</c:f>
              <c:strCache>
                <c:ptCount val="7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  <c:pt idx="5">
                  <c:v>2019</c:v>
                </c:pt>
                <c:pt idx="6">
                  <c:v>Базовое значение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107.5</c:v>
                </c:pt>
                <c:pt idx="1">
                  <c:v>104.4</c:v>
                </c:pt>
                <c:pt idx="2">
                  <c:v>102.4</c:v>
                </c:pt>
                <c:pt idx="3" formatCode="General">
                  <c:v>98</c:v>
                </c:pt>
                <c:pt idx="4" formatCode="General">
                  <c:v>94.3</c:v>
                </c:pt>
                <c:pt idx="5" formatCode="General">
                  <c:v>90.2</c:v>
                </c:pt>
                <c:pt idx="6" formatCode="General">
                  <c:v>84.86999999999999</c:v>
                </c:pt>
              </c:numCache>
            </c:numRef>
          </c:val>
        </c:ser>
        <c:dLbls/>
        <c:axId val="121733888"/>
        <c:axId val="121735424"/>
      </c:barChart>
      <c:catAx>
        <c:axId val="121733888"/>
        <c:scaling>
          <c:orientation val="minMax"/>
        </c:scaling>
        <c:axPos val="l"/>
        <c:tickLblPos val="nextTo"/>
        <c:txPr>
          <a:bodyPr/>
          <a:lstStyle/>
          <a:p>
            <a:pPr>
              <a:defRPr sz="1000" baseline="0">
                <a:latin typeface="Arial" pitchFamily="34" charset="0"/>
              </a:defRPr>
            </a:pPr>
            <a:endParaRPr lang="ru-RU"/>
          </a:p>
        </c:txPr>
        <c:crossAx val="121735424"/>
        <c:crosses val="autoZero"/>
        <c:auto val="1"/>
        <c:lblAlgn val="ctr"/>
        <c:lblOffset val="100"/>
      </c:catAx>
      <c:valAx>
        <c:axId val="121735424"/>
        <c:scaling>
          <c:orientation val="minMax"/>
        </c:scaling>
        <c:delete val="1"/>
        <c:axPos val="b"/>
        <c:numFmt formatCode="#,##0.0" sourceLinked="1"/>
        <c:tickLblPos val="none"/>
        <c:crossAx val="121733888"/>
        <c:crosses val="autoZero"/>
        <c:crossBetween val="between"/>
      </c:valAx>
      <c:spPr>
        <a:noFill/>
        <a:ln w="25400">
          <a:solidFill>
            <a:schemeClr val="accent5"/>
          </a:solidFill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algn="ctr">
              <a:defRPr sz="1000" b="0" i="0" baseline="0">
                <a:latin typeface="Arial" pitchFamily="34" charset="0"/>
                <a:cs typeface="Arial" pitchFamily="34" charset="0"/>
              </a:defRPr>
            </a:pPr>
            <a:r>
              <a:rPr lang="ru-RU" dirty="0"/>
              <a:t>Бюджет регионального </a:t>
            </a:r>
            <a:r>
              <a:rPr lang="ru-RU" dirty="0" smtClean="0"/>
              <a:t>проекта </a:t>
            </a:r>
            <a:br>
              <a:rPr lang="ru-RU" dirty="0" smtClean="0"/>
            </a:br>
            <a:r>
              <a:rPr lang="ru-RU" dirty="0" smtClean="0"/>
              <a:t>в 2019 г.</a:t>
            </a:r>
            <a:endParaRPr lang="ru-RU" dirty="0"/>
          </a:p>
        </c:rich>
      </c:tx>
      <c:layout>
        <c:manualLayout>
          <c:xMode val="edge"/>
          <c:yMode val="edge"/>
          <c:x val="4.7266471816521959E-2"/>
          <c:y val="2.4767234534916176E-2"/>
        </c:manualLayout>
      </c:layout>
    </c:title>
    <c:plotArea>
      <c:layout>
        <c:manualLayout>
          <c:layoutTarget val="inner"/>
          <c:xMode val="edge"/>
          <c:yMode val="edge"/>
          <c:x val="0.26326846874563797"/>
          <c:y val="0.17462321259697441"/>
          <c:w val="0.5879902233085238"/>
          <c:h val="0.5593077733910325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регионального проекта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33277605907036095"/>
                  <c:y val="-0.17675237981687691"/>
                </c:manualLayout>
              </c:layout>
              <c:tx>
                <c:rich>
                  <a:bodyPr/>
                  <a:lstStyle/>
                  <a:p>
                    <a:pPr>
                      <a:defRPr sz="1000" baseline="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dirty="0" smtClean="0">
                        <a:latin typeface="Arial" pitchFamily="34" charset="0"/>
                        <a:cs typeface="Arial" pitchFamily="34" charset="0"/>
                      </a:rPr>
                      <a:t>56,4</a:t>
                    </a:r>
                    <a:endParaRPr lang="en-US" dirty="0"/>
                  </a:p>
                </c:rich>
              </c:tx>
              <c:spPr>
                <a:solidFill>
                  <a:schemeClr val="accent1"/>
                </a:solidFill>
              </c:spPr>
              <c:showVal val="1"/>
            </c:dLbl>
            <c:dLbl>
              <c:idx val="1"/>
              <c:layout>
                <c:manualLayout>
                  <c:x val="0.11160405254117076"/>
                  <c:y val="-5.3883579331293813E-2"/>
                </c:manualLayout>
              </c:layout>
              <c:tx>
                <c:rich>
                  <a:bodyPr/>
                  <a:lstStyle/>
                  <a:p>
                    <a:pPr>
                      <a:defRPr sz="1000" baseline="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dirty="0" smtClean="0"/>
                      <a:t>1,7</a:t>
                    </a:r>
                  </a:p>
                  <a:p>
                    <a:pPr>
                      <a:defRPr sz="1000" baseline="0">
                        <a:latin typeface="Arial" pitchFamily="34" charset="0"/>
                        <a:cs typeface="Arial" pitchFamily="34" charset="0"/>
                      </a:defRPr>
                    </a:pPr>
                    <a:endParaRPr lang="en-US" dirty="0"/>
                  </a:p>
                </c:rich>
              </c:tx>
              <c:spPr>
                <a:solidFill>
                  <a:schemeClr val="accent2"/>
                </a:solidFill>
              </c:spPr>
              <c:showVal val="1"/>
            </c:dLbl>
            <c:dLbl>
              <c:idx val="2"/>
              <c:layout>
                <c:manualLayout>
                  <c:x val="-0.19746198835050091"/>
                  <c:y val="0.26858296232668294"/>
                </c:manualLayout>
              </c:layout>
              <c:spPr>
                <a:solidFill>
                  <a:schemeClr val="accent3"/>
                </a:solidFill>
              </c:spPr>
              <c:txPr>
                <a:bodyPr/>
                <a:lstStyle/>
                <a:p>
                  <a:pPr>
                    <a:defRPr sz="1000" baseline="0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-0.21110372657006371"/>
                  <c:y val="0.44949612644665515"/>
                </c:manualLayout>
              </c:layout>
              <c:spPr>
                <a:solidFill>
                  <a:schemeClr val="accent4"/>
                </a:solidFill>
              </c:spPr>
              <c:txPr>
                <a:bodyPr/>
                <a:lstStyle/>
                <a:p>
                  <a:pPr>
                    <a:defRPr sz="1000" baseline="0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-0.23640289967781394"/>
                  <c:y val="0.605629523548886"/>
                </c:manualLayout>
              </c:layout>
              <c:spPr>
                <a:solidFill>
                  <a:schemeClr val="accent5"/>
                </a:solidFill>
              </c:spPr>
              <c:txPr>
                <a:bodyPr/>
                <a:lstStyle/>
                <a:p>
                  <a:pPr>
                    <a:defRPr sz="1000" baseline="0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000" baseline="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Федеральный бюджет</c:v>
                </c:pt>
                <c:pt idx="1">
                  <c:v>Областной бюджет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56.4</c:v>
                </c:pt>
                <c:pt idx="1">
                  <c:v>1.7</c:v>
                </c:pt>
              </c:numCache>
            </c:numRef>
          </c:val>
        </c:ser>
        <c:dLbls/>
        <c:firstSliceAng val="0"/>
        <c:holeSize val="50"/>
      </c:doughnutChart>
    </c:plotArea>
    <c:legend>
      <c:legendPos val="l"/>
      <c:legendEntry>
        <c:idx val="0"/>
        <c:txPr>
          <a:bodyPr/>
          <a:lstStyle/>
          <a:p>
            <a:pPr>
              <a:defRPr sz="1000" baseline="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00" baseline="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4.6773292995934933E-2"/>
          <c:y val="0.79332411574865647"/>
          <c:w val="0.94905195718994184"/>
          <c:h val="0.1313566785262342"/>
        </c:manualLayout>
      </c:layout>
      <c:txPr>
        <a:bodyPr/>
        <a:lstStyle/>
        <a:p>
          <a:pPr>
            <a:defRPr sz="1000" baseline="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algn="ctr">
              <a:defRPr sz="1000" b="0" i="0" baseline="0">
                <a:latin typeface="Arial" pitchFamily="34" charset="0"/>
                <a:cs typeface="Arial" pitchFamily="34" charset="0"/>
              </a:defRPr>
            </a:pPr>
            <a:r>
              <a:rPr lang="ru-RU" dirty="0"/>
              <a:t>Бюджет регионального </a:t>
            </a:r>
            <a:r>
              <a:rPr lang="ru-RU" dirty="0" smtClean="0"/>
              <a:t>проекта в 2019 г.</a:t>
            </a:r>
            <a:endParaRPr lang="ru-RU" dirty="0"/>
          </a:p>
        </c:rich>
      </c:tx>
      <c:layout>
        <c:manualLayout>
          <c:xMode val="edge"/>
          <c:yMode val="edge"/>
          <c:x val="4.7266471816521959E-2"/>
          <c:y val="2.4767234534916176E-2"/>
        </c:manualLayout>
      </c:layout>
    </c:title>
    <c:plotArea>
      <c:layout>
        <c:manualLayout>
          <c:layoutTarget val="inner"/>
          <c:xMode val="edge"/>
          <c:yMode val="edge"/>
          <c:x val="0.26326846874563797"/>
          <c:y val="0.17462321259697441"/>
          <c:w val="0.5879902233085238"/>
          <c:h val="0.5593077733910325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регионального проекта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33277605907036095"/>
                  <c:y val="-0.17675237981687691"/>
                </c:manualLayout>
              </c:layout>
              <c:tx>
                <c:rich>
                  <a:bodyPr/>
                  <a:lstStyle/>
                  <a:p>
                    <a:pPr>
                      <a:defRPr sz="1000" baseline="0"/>
                    </a:pPr>
                    <a:r>
                      <a:rPr lang="ru-RU" dirty="0" smtClean="0"/>
                      <a:t>166,0</a:t>
                    </a:r>
                    <a:endParaRPr lang="en-US" dirty="0"/>
                  </a:p>
                </c:rich>
              </c:tx>
              <c:spPr>
                <a:solidFill>
                  <a:schemeClr val="accent1"/>
                </a:solidFill>
              </c:spPr>
              <c:showVal val="1"/>
            </c:dLbl>
            <c:dLbl>
              <c:idx val="1"/>
              <c:layout>
                <c:manualLayout>
                  <c:x val="0.11160405254117076"/>
                  <c:y val="-5.3883579331293813E-2"/>
                </c:manualLayout>
              </c:layout>
              <c:tx>
                <c:rich>
                  <a:bodyPr/>
                  <a:lstStyle/>
                  <a:p>
                    <a:pPr>
                      <a:defRPr sz="1000" baseline="0"/>
                    </a:pPr>
                    <a:r>
                      <a:rPr lang="ru-RU" dirty="0" smtClean="0"/>
                      <a:t>17,7</a:t>
                    </a:r>
                  </a:p>
                </c:rich>
              </c:tx>
              <c:spPr>
                <a:solidFill>
                  <a:schemeClr val="accent2"/>
                </a:solidFill>
              </c:spPr>
              <c:showVal val="1"/>
            </c:dLbl>
            <c:dLbl>
              <c:idx val="2"/>
              <c:layout>
                <c:manualLayout>
                  <c:x val="-0.19746198835050091"/>
                  <c:y val="0.26858296232668294"/>
                </c:manualLayout>
              </c:layout>
              <c:spPr>
                <a:solidFill>
                  <a:schemeClr val="accent3"/>
                </a:solidFill>
              </c:spPr>
              <c:txPr>
                <a:bodyPr/>
                <a:lstStyle/>
                <a:p>
                  <a:pPr>
                    <a:defRPr sz="1000" baseline="0"/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-0.21110372657006371"/>
                  <c:y val="0.44949612644665515"/>
                </c:manualLayout>
              </c:layout>
              <c:spPr>
                <a:solidFill>
                  <a:schemeClr val="accent4"/>
                </a:solidFill>
              </c:spPr>
              <c:txPr>
                <a:bodyPr/>
                <a:lstStyle/>
                <a:p>
                  <a:pPr>
                    <a:defRPr sz="1000" baseline="0"/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-0.23640289967781394"/>
                  <c:y val="0.605629523548886"/>
                </c:manualLayout>
              </c:layout>
              <c:spPr>
                <a:solidFill>
                  <a:schemeClr val="accent5"/>
                </a:solidFill>
              </c:spPr>
              <c:txPr>
                <a:bodyPr/>
                <a:lstStyle/>
                <a:p>
                  <a:pPr>
                    <a:defRPr sz="1000" baseline="0"/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Федеральный бюджет</c:v>
                </c:pt>
                <c:pt idx="1">
                  <c:v>Областной бюджет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166.1</c:v>
                </c:pt>
                <c:pt idx="1">
                  <c:v>17.600000000000001</c:v>
                </c:pt>
              </c:numCache>
            </c:numRef>
          </c:val>
        </c:ser>
        <c:dLbls/>
        <c:firstSliceAng val="0"/>
        <c:holeSize val="50"/>
      </c:doughnutChart>
    </c:plotArea>
    <c:legend>
      <c:legendPos val="l"/>
      <c:legendEntry>
        <c:idx val="0"/>
        <c:txPr>
          <a:bodyPr/>
          <a:lstStyle/>
          <a:p>
            <a:pPr>
              <a:defRPr sz="1000" baseline="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00" baseline="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8684134811231797E-2"/>
          <c:y val="0.73310045496299869"/>
          <c:w val="0.94905195718994184"/>
          <c:h val="0.17007188903130024"/>
        </c:manualLayout>
      </c:layout>
      <c:txPr>
        <a:bodyPr/>
        <a:lstStyle/>
        <a:p>
          <a:pPr>
            <a:defRPr sz="1000" baseline="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A7760A-3752-46E2-9B94-BCFFC8F66705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F9C7A8-3640-4C9B-B821-67A92EACB44E}">
      <dgm:prSet phldrT="[Текст]"/>
      <dgm:spPr/>
      <dgm:t>
        <a:bodyPr/>
        <a:lstStyle/>
        <a:p>
          <a:r>
            <a: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Ежемесячные выплаты в связи с рождением (усыновлением) первого ребенка</a:t>
          </a:r>
          <a:endParaRPr lang="ru-RU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FBE10D7-182E-4E25-8ACA-B673095DAC90}" type="parTrans" cxnId="{DD87FF6D-4318-46B7-BB2F-C4A924398539}">
      <dgm:prSet/>
      <dgm:spPr/>
      <dgm:t>
        <a:bodyPr/>
        <a:lstStyle/>
        <a:p>
          <a:endParaRPr lang="ru-RU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547465-F2C0-4D91-A028-71789C405E4A}" type="sibTrans" cxnId="{DD87FF6D-4318-46B7-BB2F-C4A924398539}">
      <dgm:prSet/>
      <dgm:spPr/>
      <dgm:t>
        <a:bodyPr/>
        <a:lstStyle/>
        <a:p>
          <a:endParaRPr lang="ru-RU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2DAF6A-30D8-4B5D-9690-7A9648317688}">
      <dgm:prSet phldrT="[Текст]"/>
      <dgm:spPr/>
      <dgm:t>
        <a:bodyPr/>
        <a:lstStyle/>
        <a:p>
          <a:r>
            <a: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Ежемесячные денежные выплаты, назначаемые в случае рождения третьего ребенка или последующих детей до достижения ребенком возраста 3 лет</a:t>
          </a:r>
          <a:endParaRPr lang="ru-RU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135760-7560-4BF3-AB41-8398BDD3926B}" type="parTrans" cxnId="{178A6FA4-DC69-43CE-BBD0-5BBA450B2D32}">
      <dgm:prSet/>
      <dgm:spPr/>
      <dgm:t>
        <a:bodyPr/>
        <a:lstStyle/>
        <a:p>
          <a:endParaRPr lang="ru-RU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85A87E-25F3-46AE-A5F2-1595FD11F7A2}" type="sibTrans" cxnId="{178A6FA4-DC69-43CE-BBD0-5BBA450B2D32}">
      <dgm:prSet/>
      <dgm:spPr/>
      <dgm:t>
        <a:bodyPr/>
        <a:lstStyle/>
        <a:p>
          <a:endParaRPr lang="ru-RU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3A763A-A7EF-49EB-8B8B-4414BE4542A1}">
      <dgm:prSet phldrT="[Текст]"/>
      <dgm:spPr/>
      <dgm:t>
        <a:bodyPr/>
        <a:lstStyle/>
        <a:p>
          <a:r>
            <a: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Единовременная денежная выплата женщинам, родившим первого ребенка в возрасте от 22 до 24 лет включительно</a:t>
          </a:r>
          <a:endParaRPr lang="ru-RU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93B708-E7CD-4869-B07A-10FE5F83C427}" type="parTrans" cxnId="{51BEE1D3-3530-4B57-9650-347932D83B8C}">
      <dgm:prSet/>
      <dgm:spPr/>
      <dgm:t>
        <a:bodyPr/>
        <a:lstStyle/>
        <a:p>
          <a:endParaRPr lang="ru-RU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21D761-B088-477E-894B-85C3D6AE2CA8}" type="sibTrans" cxnId="{51BEE1D3-3530-4B57-9650-347932D83B8C}">
      <dgm:prSet/>
      <dgm:spPr/>
      <dgm:t>
        <a:bodyPr/>
        <a:lstStyle/>
        <a:p>
          <a:endParaRPr lang="ru-RU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BB47B3-016D-48A6-B846-B908AA28DA4E}">
      <dgm:prSet phldrT="[Текст]"/>
      <dgm:spPr/>
      <dgm:t>
        <a:bodyPr/>
        <a:lstStyle/>
        <a:p>
          <a:r>
            <a: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Меры социальной поддержки многодетным семьям</a:t>
          </a:r>
          <a:endParaRPr lang="ru-RU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B5B6AA-B30A-4808-96E6-0F4684B10FCE}" type="parTrans" cxnId="{E2BB7A4A-E9E3-4B3E-A211-28DEACF7B2E4}">
      <dgm:prSet/>
      <dgm:spPr/>
      <dgm:t>
        <a:bodyPr/>
        <a:lstStyle/>
        <a:p>
          <a:endParaRPr lang="ru-RU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4BBC870-E1E5-4AD6-85FF-4981E82BDE4A}" type="sibTrans" cxnId="{E2BB7A4A-E9E3-4B3E-A211-28DEACF7B2E4}">
      <dgm:prSet/>
      <dgm:spPr/>
      <dgm:t>
        <a:bodyPr/>
        <a:lstStyle/>
        <a:p>
          <a:endParaRPr lang="ru-RU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1AA366-7F8E-4575-A9A6-D379D8EBD34D}">
      <dgm:prSet phldrT="[Текст]"/>
      <dgm:spPr/>
      <dgm:t>
        <a:bodyPr/>
        <a:lstStyle/>
        <a:p>
          <a:r>
            <a: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Меры социальной поддержки по оплате коммунальных услуг для многодетных семей и семей, с тремя и более детьми, в том числе до достижения возраста 21 года</a:t>
          </a:r>
          <a:endParaRPr lang="ru-RU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EFF4ED9-B892-4316-8552-A79736B6484F}" type="parTrans" cxnId="{C280CC98-F56E-4FBA-9B65-9D1DAE012914}">
      <dgm:prSet/>
      <dgm:spPr/>
      <dgm:t>
        <a:bodyPr/>
        <a:lstStyle/>
        <a:p>
          <a:endParaRPr lang="ru-RU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FC0D16-3D02-457E-ABEB-8D739BC104CE}" type="sibTrans" cxnId="{C280CC98-F56E-4FBA-9B65-9D1DAE012914}">
      <dgm:prSet/>
      <dgm:spPr/>
      <dgm:t>
        <a:bodyPr/>
        <a:lstStyle/>
        <a:p>
          <a:endParaRPr lang="ru-RU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9F306BE-1519-47A9-B0D9-3AAA64B4E561}" type="pres">
      <dgm:prSet presAssocID="{5DA7760A-3752-46E2-9B94-BCFFC8F6670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D74C881-F279-4FB9-8CF3-518F5A84A236}" type="pres">
      <dgm:prSet presAssocID="{5DA7760A-3752-46E2-9B94-BCFFC8F66705}" presName="Name1" presStyleCnt="0"/>
      <dgm:spPr/>
    </dgm:pt>
    <dgm:pt modelId="{66D7C442-94FE-4393-874A-1D571E13AFDF}" type="pres">
      <dgm:prSet presAssocID="{5DA7760A-3752-46E2-9B94-BCFFC8F66705}" presName="cycle" presStyleCnt="0"/>
      <dgm:spPr/>
    </dgm:pt>
    <dgm:pt modelId="{075D9D54-AECF-4F74-8ACA-E5848B5E7355}" type="pres">
      <dgm:prSet presAssocID="{5DA7760A-3752-46E2-9B94-BCFFC8F66705}" presName="srcNode" presStyleLbl="node1" presStyleIdx="0" presStyleCnt="5"/>
      <dgm:spPr/>
    </dgm:pt>
    <dgm:pt modelId="{FE31E8C2-B7B3-4B74-ABFA-7C53B0670C26}" type="pres">
      <dgm:prSet presAssocID="{5DA7760A-3752-46E2-9B94-BCFFC8F66705}" presName="conn" presStyleLbl="parChTrans1D2" presStyleIdx="0" presStyleCnt="1"/>
      <dgm:spPr/>
      <dgm:t>
        <a:bodyPr/>
        <a:lstStyle/>
        <a:p>
          <a:endParaRPr lang="ru-RU"/>
        </a:p>
      </dgm:t>
    </dgm:pt>
    <dgm:pt modelId="{7A347397-01FF-485B-8EA3-885A0ECFC3D5}" type="pres">
      <dgm:prSet presAssocID="{5DA7760A-3752-46E2-9B94-BCFFC8F66705}" presName="extraNode" presStyleLbl="node1" presStyleIdx="0" presStyleCnt="5"/>
      <dgm:spPr/>
    </dgm:pt>
    <dgm:pt modelId="{CDDB3B25-F848-4DFE-8106-E7608CDDD1B4}" type="pres">
      <dgm:prSet presAssocID="{5DA7760A-3752-46E2-9B94-BCFFC8F66705}" presName="dstNode" presStyleLbl="node1" presStyleIdx="0" presStyleCnt="5"/>
      <dgm:spPr/>
    </dgm:pt>
    <dgm:pt modelId="{F951A979-C3CD-4FF3-9924-32DA7117DE17}" type="pres">
      <dgm:prSet presAssocID="{FFF9C7A8-3640-4C9B-B821-67A92EACB44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57667-A13F-42E6-8372-84675B7D5F7D}" type="pres">
      <dgm:prSet presAssocID="{FFF9C7A8-3640-4C9B-B821-67A92EACB44E}" presName="accent_1" presStyleCnt="0"/>
      <dgm:spPr/>
    </dgm:pt>
    <dgm:pt modelId="{8C7423DE-69E5-4DFF-9FD9-9F22A8709D68}" type="pres">
      <dgm:prSet presAssocID="{FFF9C7A8-3640-4C9B-B821-67A92EACB44E}" presName="accentRepeatNode" presStyleLbl="solidFgAcc1" presStyleIdx="0" presStyleCnt="5"/>
      <dgm:spPr/>
    </dgm:pt>
    <dgm:pt modelId="{042AA43D-4095-4538-B63E-A957DFD57223}" type="pres">
      <dgm:prSet presAssocID="{7D2DAF6A-30D8-4B5D-9690-7A964831768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EE24A7-8166-45F1-BEB2-272AA2604180}" type="pres">
      <dgm:prSet presAssocID="{7D2DAF6A-30D8-4B5D-9690-7A9648317688}" presName="accent_2" presStyleCnt="0"/>
      <dgm:spPr/>
    </dgm:pt>
    <dgm:pt modelId="{C1D12E8D-21AD-43D6-8A0A-291DBCE70B7D}" type="pres">
      <dgm:prSet presAssocID="{7D2DAF6A-30D8-4B5D-9690-7A9648317688}" presName="accentRepeatNode" presStyleLbl="solidFgAcc1" presStyleIdx="1" presStyleCnt="5"/>
      <dgm:spPr/>
    </dgm:pt>
    <dgm:pt modelId="{FA2004C8-E6E8-4BB8-BDFF-91173EFB20C2}" type="pres">
      <dgm:prSet presAssocID="{7A3A763A-A7EF-49EB-8B8B-4414BE4542A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9BBA38-BD93-4597-AFAA-D3A946D5F22B}" type="pres">
      <dgm:prSet presAssocID="{7A3A763A-A7EF-49EB-8B8B-4414BE4542A1}" presName="accent_3" presStyleCnt="0"/>
      <dgm:spPr/>
    </dgm:pt>
    <dgm:pt modelId="{5ED86AA2-D0B4-4539-BEC5-7378C766B8AD}" type="pres">
      <dgm:prSet presAssocID="{7A3A763A-A7EF-49EB-8B8B-4414BE4542A1}" presName="accentRepeatNode" presStyleLbl="solidFgAcc1" presStyleIdx="2" presStyleCnt="5"/>
      <dgm:spPr/>
    </dgm:pt>
    <dgm:pt modelId="{41BF3D23-7BD4-4DF7-9886-AEA2B25C8A36}" type="pres">
      <dgm:prSet presAssocID="{95BB47B3-016D-48A6-B846-B908AA28DA4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468A1-3F60-4793-BDEC-7E85D62AFD98}" type="pres">
      <dgm:prSet presAssocID="{95BB47B3-016D-48A6-B846-B908AA28DA4E}" presName="accent_4" presStyleCnt="0"/>
      <dgm:spPr/>
    </dgm:pt>
    <dgm:pt modelId="{81C79C05-066C-41DC-9678-634F00047968}" type="pres">
      <dgm:prSet presAssocID="{95BB47B3-016D-48A6-B846-B908AA28DA4E}" presName="accentRepeatNode" presStyleLbl="solidFgAcc1" presStyleIdx="3" presStyleCnt="5"/>
      <dgm:spPr/>
    </dgm:pt>
    <dgm:pt modelId="{F8CB002C-508B-4818-9C4E-47CDEE922B8D}" type="pres">
      <dgm:prSet presAssocID="{601AA366-7F8E-4575-A9A6-D379D8EBD34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C05E16-3D67-4BBD-9221-D2C9E5C3C9F5}" type="pres">
      <dgm:prSet presAssocID="{601AA366-7F8E-4575-A9A6-D379D8EBD34D}" presName="accent_5" presStyleCnt="0"/>
      <dgm:spPr/>
    </dgm:pt>
    <dgm:pt modelId="{790C6D15-47EA-4B50-8E5D-4FF8719682BB}" type="pres">
      <dgm:prSet presAssocID="{601AA366-7F8E-4575-A9A6-D379D8EBD34D}" presName="accentRepeatNode" presStyleLbl="solidFgAcc1" presStyleIdx="4" presStyleCnt="5"/>
      <dgm:spPr/>
    </dgm:pt>
  </dgm:ptLst>
  <dgm:cxnLst>
    <dgm:cxn modelId="{DC828196-9BC2-40CD-B6C0-EE34591F648F}" type="presOf" srcId="{95BB47B3-016D-48A6-B846-B908AA28DA4E}" destId="{41BF3D23-7BD4-4DF7-9886-AEA2B25C8A36}" srcOrd="0" destOrd="0" presId="urn:microsoft.com/office/officeart/2008/layout/VerticalCurvedList"/>
    <dgm:cxn modelId="{51BEE1D3-3530-4B57-9650-347932D83B8C}" srcId="{5DA7760A-3752-46E2-9B94-BCFFC8F66705}" destId="{7A3A763A-A7EF-49EB-8B8B-4414BE4542A1}" srcOrd="2" destOrd="0" parTransId="{9D93B708-E7CD-4869-B07A-10FE5F83C427}" sibTransId="{4021D761-B088-477E-894B-85C3D6AE2CA8}"/>
    <dgm:cxn modelId="{2B66FC81-516F-41F9-9336-9D45957FEE84}" type="presOf" srcId="{7D2DAF6A-30D8-4B5D-9690-7A9648317688}" destId="{042AA43D-4095-4538-B63E-A957DFD57223}" srcOrd="0" destOrd="0" presId="urn:microsoft.com/office/officeart/2008/layout/VerticalCurvedList"/>
    <dgm:cxn modelId="{7D674F77-C511-43FF-BFFD-A0F705A653F6}" type="presOf" srcId="{32547465-F2C0-4D91-A028-71789C405E4A}" destId="{FE31E8C2-B7B3-4B74-ABFA-7C53B0670C26}" srcOrd="0" destOrd="0" presId="urn:microsoft.com/office/officeart/2008/layout/VerticalCurvedList"/>
    <dgm:cxn modelId="{C280CC98-F56E-4FBA-9B65-9D1DAE012914}" srcId="{5DA7760A-3752-46E2-9B94-BCFFC8F66705}" destId="{601AA366-7F8E-4575-A9A6-D379D8EBD34D}" srcOrd="4" destOrd="0" parTransId="{3EFF4ED9-B892-4316-8552-A79736B6484F}" sibTransId="{62FC0D16-3D02-457E-ABEB-8D739BC104CE}"/>
    <dgm:cxn modelId="{DD87FF6D-4318-46B7-BB2F-C4A924398539}" srcId="{5DA7760A-3752-46E2-9B94-BCFFC8F66705}" destId="{FFF9C7A8-3640-4C9B-B821-67A92EACB44E}" srcOrd="0" destOrd="0" parTransId="{7FBE10D7-182E-4E25-8ACA-B673095DAC90}" sibTransId="{32547465-F2C0-4D91-A028-71789C405E4A}"/>
    <dgm:cxn modelId="{54E356D5-584A-4860-B6B2-DF95ADDE5416}" type="presOf" srcId="{601AA366-7F8E-4575-A9A6-D379D8EBD34D}" destId="{F8CB002C-508B-4818-9C4E-47CDEE922B8D}" srcOrd="0" destOrd="0" presId="urn:microsoft.com/office/officeart/2008/layout/VerticalCurvedList"/>
    <dgm:cxn modelId="{178A6FA4-DC69-43CE-BBD0-5BBA450B2D32}" srcId="{5DA7760A-3752-46E2-9B94-BCFFC8F66705}" destId="{7D2DAF6A-30D8-4B5D-9690-7A9648317688}" srcOrd="1" destOrd="0" parTransId="{E7135760-7560-4BF3-AB41-8398BDD3926B}" sibTransId="{B885A87E-25F3-46AE-A5F2-1595FD11F7A2}"/>
    <dgm:cxn modelId="{73012DBB-2E73-4609-B480-50F7F350FA2C}" type="presOf" srcId="{7A3A763A-A7EF-49EB-8B8B-4414BE4542A1}" destId="{FA2004C8-E6E8-4BB8-BDFF-91173EFB20C2}" srcOrd="0" destOrd="0" presId="urn:microsoft.com/office/officeart/2008/layout/VerticalCurvedList"/>
    <dgm:cxn modelId="{E2BB7A4A-E9E3-4B3E-A211-28DEACF7B2E4}" srcId="{5DA7760A-3752-46E2-9B94-BCFFC8F66705}" destId="{95BB47B3-016D-48A6-B846-B908AA28DA4E}" srcOrd="3" destOrd="0" parTransId="{9BB5B6AA-B30A-4808-96E6-0F4684B10FCE}" sibTransId="{84BBC870-E1E5-4AD6-85FF-4981E82BDE4A}"/>
    <dgm:cxn modelId="{5131D053-12AA-4794-8F9B-C40D05CE2EE6}" type="presOf" srcId="{5DA7760A-3752-46E2-9B94-BCFFC8F66705}" destId="{A9F306BE-1519-47A9-B0D9-3AAA64B4E561}" srcOrd="0" destOrd="0" presId="urn:microsoft.com/office/officeart/2008/layout/VerticalCurvedList"/>
    <dgm:cxn modelId="{4C073C6A-F163-4335-832F-3C61DAD971C2}" type="presOf" srcId="{FFF9C7A8-3640-4C9B-B821-67A92EACB44E}" destId="{F951A979-C3CD-4FF3-9924-32DA7117DE17}" srcOrd="0" destOrd="0" presId="urn:microsoft.com/office/officeart/2008/layout/VerticalCurvedList"/>
    <dgm:cxn modelId="{6E1F8B9A-A5AF-4FFC-8287-F18297F99CC5}" type="presParOf" srcId="{A9F306BE-1519-47A9-B0D9-3AAA64B4E561}" destId="{CD74C881-F279-4FB9-8CF3-518F5A84A236}" srcOrd="0" destOrd="0" presId="urn:microsoft.com/office/officeart/2008/layout/VerticalCurvedList"/>
    <dgm:cxn modelId="{14990776-75EA-49B9-8C03-6DB4CE0AACC6}" type="presParOf" srcId="{CD74C881-F279-4FB9-8CF3-518F5A84A236}" destId="{66D7C442-94FE-4393-874A-1D571E13AFDF}" srcOrd="0" destOrd="0" presId="urn:microsoft.com/office/officeart/2008/layout/VerticalCurvedList"/>
    <dgm:cxn modelId="{DC8C1538-079A-43FA-9DB2-9F7D7BEF2231}" type="presParOf" srcId="{66D7C442-94FE-4393-874A-1D571E13AFDF}" destId="{075D9D54-AECF-4F74-8ACA-E5848B5E7355}" srcOrd="0" destOrd="0" presId="urn:microsoft.com/office/officeart/2008/layout/VerticalCurvedList"/>
    <dgm:cxn modelId="{2AC951B8-5FB6-4CAE-AD62-BE52CB81D4C6}" type="presParOf" srcId="{66D7C442-94FE-4393-874A-1D571E13AFDF}" destId="{FE31E8C2-B7B3-4B74-ABFA-7C53B0670C26}" srcOrd="1" destOrd="0" presId="urn:microsoft.com/office/officeart/2008/layout/VerticalCurvedList"/>
    <dgm:cxn modelId="{A2422DDF-3D85-486E-A335-4B465F4F083A}" type="presParOf" srcId="{66D7C442-94FE-4393-874A-1D571E13AFDF}" destId="{7A347397-01FF-485B-8EA3-885A0ECFC3D5}" srcOrd="2" destOrd="0" presId="urn:microsoft.com/office/officeart/2008/layout/VerticalCurvedList"/>
    <dgm:cxn modelId="{E98DE239-357B-420E-A501-3A982D00BB45}" type="presParOf" srcId="{66D7C442-94FE-4393-874A-1D571E13AFDF}" destId="{CDDB3B25-F848-4DFE-8106-E7608CDDD1B4}" srcOrd="3" destOrd="0" presId="urn:microsoft.com/office/officeart/2008/layout/VerticalCurvedList"/>
    <dgm:cxn modelId="{9A36005B-4518-4812-AFE3-5B74E57CB9F2}" type="presParOf" srcId="{CD74C881-F279-4FB9-8CF3-518F5A84A236}" destId="{F951A979-C3CD-4FF3-9924-32DA7117DE17}" srcOrd="1" destOrd="0" presId="urn:microsoft.com/office/officeart/2008/layout/VerticalCurvedList"/>
    <dgm:cxn modelId="{76264399-7EA1-4954-8F12-E46C0D7863F4}" type="presParOf" srcId="{CD74C881-F279-4FB9-8CF3-518F5A84A236}" destId="{C0E57667-A13F-42E6-8372-84675B7D5F7D}" srcOrd="2" destOrd="0" presId="urn:microsoft.com/office/officeart/2008/layout/VerticalCurvedList"/>
    <dgm:cxn modelId="{9C7605BA-8BC6-4B9F-B204-514DFD76E842}" type="presParOf" srcId="{C0E57667-A13F-42E6-8372-84675B7D5F7D}" destId="{8C7423DE-69E5-4DFF-9FD9-9F22A8709D68}" srcOrd="0" destOrd="0" presId="urn:microsoft.com/office/officeart/2008/layout/VerticalCurvedList"/>
    <dgm:cxn modelId="{07AD327C-529A-4246-B999-70F5076178DB}" type="presParOf" srcId="{CD74C881-F279-4FB9-8CF3-518F5A84A236}" destId="{042AA43D-4095-4538-B63E-A957DFD57223}" srcOrd="3" destOrd="0" presId="urn:microsoft.com/office/officeart/2008/layout/VerticalCurvedList"/>
    <dgm:cxn modelId="{6D5A4558-8F47-4C40-A3B9-18C87BA5AC3E}" type="presParOf" srcId="{CD74C881-F279-4FB9-8CF3-518F5A84A236}" destId="{A6EE24A7-8166-45F1-BEB2-272AA2604180}" srcOrd="4" destOrd="0" presId="urn:microsoft.com/office/officeart/2008/layout/VerticalCurvedList"/>
    <dgm:cxn modelId="{8EB3A081-FBB4-4792-80EC-87B2E78DDE9A}" type="presParOf" srcId="{A6EE24A7-8166-45F1-BEB2-272AA2604180}" destId="{C1D12E8D-21AD-43D6-8A0A-291DBCE70B7D}" srcOrd="0" destOrd="0" presId="urn:microsoft.com/office/officeart/2008/layout/VerticalCurvedList"/>
    <dgm:cxn modelId="{11CCE35D-B3AE-4D98-9D76-91D70936C4AE}" type="presParOf" srcId="{CD74C881-F279-4FB9-8CF3-518F5A84A236}" destId="{FA2004C8-E6E8-4BB8-BDFF-91173EFB20C2}" srcOrd="5" destOrd="0" presId="urn:microsoft.com/office/officeart/2008/layout/VerticalCurvedList"/>
    <dgm:cxn modelId="{DD25D063-8D7D-40D3-8CED-C211F7D88EDF}" type="presParOf" srcId="{CD74C881-F279-4FB9-8CF3-518F5A84A236}" destId="{399BBA38-BD93-4597-AFAA-D3A946D5F22B}" srcOrd="6" destOrd="0" presId="urn:microsoft.com/office/officeart/2008/layout/VerticalCurvedList"/>
    <dgm:cxn modelId="{69D62DFA-3989-4B9E-BE8A-31F2A1D283B2}" type="presParOf" srcId="{399BBA38-BD93-4597-AFAA-D3A946D5F22B}" destId="{5ED86AA2-D0B4-4539-BEC5-7378C766B8AD}" srcOrd="0" destOrd="0" presId="urn:microsoft.com/office/officeart/2008/layout/VerticalCurvedList"/>
    <dgm:cxn modelId="{D80FF767-1D64-4F90-9DC6-E1145A29814A}" type="presParOf" srcId="{CD74C881-F279-4FB9-8CF3-518F5A84A236}" destId="{41BF3D23-7BD4-4DF7-9886-AEA2B25C8A36}" srcOrd="7" destOrd="0" presId="urn:microsoft.com/office/officeart/2008/layout/VerticalCurvedList"/>
    <dgm:cxn modelId="{F0CDA7DB-FA47-4F5D-B66B-03D483F9F2CE}" type="presParOf" srcId="{CD74C881-F279-4FB9-8CF3-518F5A84A236}" destId="{38E468A1-3F60-4793-BDEC-7E85D62AFD98}" srcOrd="8" destOrd="0" presId="urn:microsoft.com/office/officeart/2008/layout/VerticalCurvedList"/>
    <dgm:cxn modelId="{FA23E39D-09A1-494D-8075-7730F802F203}" type="presParOf" srcId="{38E468A1-3F60-4793-BDEC-7E85D62AFD98}" destId="{81C79C05-066C-41DC-9678-634F00047968}" srcOrd="0" destOrd="0" presId="urn:microsoft.com/office/officeart/2008/layout/VerticalCurvedList"/>
    <dgm:cxn modelId="{6E21D024-1E86-4C3C-968C-00F68067DE2E}" type="presParOf" srcId="{CD74C881-F279-4FB9-8CF3-518F5A84A236}" destId="{F8CB002C-508B-4818-9C4E-47CDEE922B8D}" srcOrd="9" destOrd="0" presId="urn:microsoft.com/office/officeart/2008/layout/VerticalCurvedList"/>
    <dgm:cxn modelId="{24411721-7CE3-45C9-BEA5-44D146777A80}" type="presParOf" srcId="{CD74C881-F279-4FB9-8CF3-518F5A84A236}" destId="{79C05E16-3D67-4BBD-9221-D2C9E5C3C9F5}" srcOrd="10" destOrd="0" presId="urn:microsoft.com/office/officeart/2008/layout/VerticalCurvedList"/>
    <dgm:cxn modelId="{B2F26B3E-AF17-4F9F-ACEB-4A90E54A3A93}" type="presParOf" srcId="{79C05E16-3D67-4BBD-9221-D2C9E5C3C9F5}" destId="{790C6D15-47EA-4B50-8E5D-4FF8719682B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172518-36B6-46C2-9133-D774DB009D0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EC7A11-81AF-44B2-BDE7-660C1D2D0693}">
      <dgm:prSet phldrT="[Текст]" custT="1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ru-RU" sz="9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Увеличение размера единовременной выплаты, молодым мамам, родившим первого ребенка (с 30 до 35 тысяч рублей)</a:t>
          </a:r>
        </a:p>
      </dgm:t>
    </dgm:pt>
    <dgm:pt modelId="{0C5CFA20-4A56-4C32-9CE8-35BA8FC1F6A0}" type="parTrans" cxnId="{983F3488-36C9-468E-A7B2-85C3CCA85500}">
      <dgm:prSet/>
      <dgm:spPr/>
      <dgm:t>
        <a:bodyPr/>
        <a:lstStyle/>
        <a:p>
          <a:endParaRPr lang="ru-RU" sz="9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6D2401A-B2FF-461B-AD9F-D15BF609E927}" type="sibTrans" cxnId="{983F3488-36C9-468E-A7B2-85C3CCA85500}">
      <dgm:prSet/>
      <dgm:spPr/>
      <dgm:t>
        <a:bodyPr/>
        <a:lstStyle/>
        <a:p>
          <a:endParaRPr lang="ru-RU" sz="9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9973666-2BA1-45E1-9F7D-297067240820}">
      <dgm:prSet phldrT="[Текст]" custT="1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ru-RU" sz="9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Увеличение размера регионального материнского капитала </a:t>
          </a:r>
          <a:br>
            <a:rPr lang="ru-RU" sz="9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9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(с 50 до 105 тысяч рублей) </a:t>
          </a:r>
        </a:p>
      </dgm:t>
    </dgm:pt>
    <dgm:pt modelId="{A50C1E12-67E1-4BE5-AD11-A9071BF8BD1E}" type="parTrans" cxnId="{ADEB1155-A966-4315-B4A0-30596DCC3F74}">
      <dgm:prSet/>
      <dgm:spPr/>
      <dgm:t>
        <a:bodyPr/>
        <a:lstStyle/>
        <a:p>
          <a:endParaRPr lang="ru-RU"/>
        </a:p>
      </dgm:t>
    </dgm:pt>
    <dgm:pt modelId="{934140D8-6F63-42DD-8319-B5BE9E570D48}" type="sibTrans" cxnId="{ADEB1155-A966-4315-B4A0-30596DCC3F74}">
      <dgm:prSet/>
      <dgm:spPr/>
      <dgm:t>
        <a:bodyPr/>
        <a:lstStyle/>
        <a:p>
          <a:endParaRPr lang="ru-RU"/>
        </a:p>
      </dgm:t>
    </dgm:pt>
    <dgm:pt modelId="{8C70BA95-A7E0-4355-B808-12A52E7C72E6}">
      <dgm:prSet/>
      <dgm:spPr/>
      <dgm:t>
        <a:bodyPr/>
        <a:lstStyle/>
        <a:p>
          <a:r>
            <a: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увеличение возрастного диапазона для женщин, родивших первого ребенка (с 22 – 24 года до 20-25 лет)</a:t>
          </a:r>
        </a:p>
      </dgm:t>
    </dgm:pt>
    <dgm:pt modelId="{DB11216B-8C21-41EE-8C0C-CC47D5D7350F}" type="parTrans" cxnId="{F1CD2636-567D-4AB1-9CC0-070761E22E99}">
      <dgm:prSet/>
      <dgm:spPr/>
      <dgm:t>
        <a:bodyPr/>
        <a:lstStyle/>
        <a:p>
          <a:endParaRPr lang="ru-RU"/>
        </a:p>
      </dgm:t>
    </dgm:pt>
    <dgm:pt modelId="{3B5DC06E-FF8C-4F59-B9C4-D053FB42C536}" type="sibTrans" cxnId="{F1CD2636-567D-4AB1-9CC0-070761E22E99}">
      <dgm:prSet/>
      <dgm:spPr/>
      <dgm:t>
        <a:bodyPr/>
        <a:lstStyle/>
        <a:p>
          <a:endParaRPr lang="ru-RU"/>
        </a:p>
      </dgm:t>
    </dgm:pt>
    <dgm:pt modelId="{C0502B80-39E6-48C8-8960-35CB06701A58}">
      <dgm:prSet/>
      <dgm:spPr/>
      <dgm:t>
        <a:bodyPr/>
        <a:lstStyle/>
        <a:p>
          <a:r>
            <a: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Увеличение среднедушевого дохода семьи, дающего право на единовременную выплату, до двух прожиточных минимумов</a:t>
          </a:r>
        </a:p>
      </dgm:t>
    </dgm:pt>
    <dgm:pt modelId="{84A53DA0-04A4-413A-BC8A-3B5E56DE2F6D}" type="parTrans" cxnId="{53B742FA-3BF7-4D63-B496-D00224BA0360}">
      <dgm:prSet/>
      <dgm:spPr/>
      <dgm:t>
        <a:bodyPr/>
        <a:lstStyle/>
        <a:p>
          <a:endParaRPr lang="ru-RU"/>
        </a:p>
      </dgm:t>
    </dgm:pt>
    <dgm:pt modelId="{7BBF4EC7-3832-454B-AF17-0568C9D0C8B4}" type="sibTrans" cxnId="{53B742FA-3BF7-4D63-B496-D00224BA0360}">
      <dgm:prSet/>
      <dgm:spPr/>
      <dgm:t>
        <a:bodyPr/>
        <a:lstStyle/>
        <a:p>
          <a:endParaRPr lang="ru-RU"/>
        </a:p>
      </dgm:t>
    </dgm:pt>
    <dgm:pt modelId="{9B33A4F1-6699-48EA-83CF-98071FE1463B}" type="pres">
      <dgm:prSet presAssocID="{86172518-36B6-46C2-9133-D774DB009D0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ED4DE37-A947-4C29-A4A7-E784C2F415C7}" type="pres">
      <dgm:prSet presAssocID="{86172518-36B6-46C2-9133-D774DB009D06}" presName="Name1" presStyleCnt="0"/>
      <dgm:spPr/>
    </dgm:pt>
    <dgm:pt modelId="{D4CB0372-C928-4B12-BB94-018B4105074C}" type="pres">
      <dgm:prSet presAssocID="{86172518-36B6-46C2-9133-D774DB009D06}" presName="cycle" presStyleCnt="0"/>
      <dgm:spPr/>
    </dgm:pt>
    <dgm:pt modelId="{4B6EE8C0-5409-434F-B805-BDAB1DB66D0B}" type="pres">
      <dgm:prSet presAssocID="{86172518-36B6-46C2-9133-D774DB009D06}" presName="srcNode" presStyleLbl="node1" presStyleIdx="0" presStyleCnt="4"/>
      <dgm:spPr/>
    </dgm:pt>
    <dgm:pt modelId="{EEFCC166-E684-48B4-B533-1775036E6894}" type="pres">
      <dgm:prSet presAssocID="{86172518-36B6-46C2-9133-D774DB009D06}" presName="conn" presStyleLbl="parChTrans1D2" presStyleIdx="0" presStyleCnt="1"/>
      <dgm:spPr/>
      <dgm:t>
        <a:bodyPr/>
        <a:lstStyle/>
        <a:p>
          <a:endParaRPr lang="ru-RU"/>
        </a:p>
      </dgm:t>
    </dgm:pt>
    <dgm:pt modelId="{D12FF466-D15D-416C-8D7E-B66506347545}" type="pres">
      <dgm:prSet presAssocID="{86172518-36B6-46C2-9133-D774DB009D06}" presName="extraNode" presStyleLbl="node1" presStyleIdx="0" presStyleCnt="4"/>
      <dgm:spPr/>
    </dgm:pt>
    <dgm:pt modelId="{88725BDF-0F5B-4E98-ACDA-59241F542BF1}" type="pres">
      <dgm:prSet presAssocID="{86172518-36B6-46C2-9133-D774DB009D06}" presName="dstNode" presStyleLbl="node1" presStyleIdx="0" presStyleCnt="4"/>
      <dgm:spPr/>
    </dgm:pt>
    <dgm:pt modelId="{3A647B62-2DA8-4932-AA79-64184F4A5456}" type="pres">
      <dgm:prSet presAssocID="{8FEC7A11-81AF-44B2-BDE7-660C1D2D069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872A5-BD58-4D3D-AAED-A7392B1D4714}" type="pres">
      <dgm:prSet presAssocID="{8FEC7A11-81AF-44B2-BDE7-660C1D2D0693}" presName="accent_1" presStyleCnt="0"/>
      <dgm:spPr/>
    </dgm:pt>
    <dgm:pt modelId="{0C8D4487-347C-468E-B3FF-89FB784835A0}" type="pres">
      <dgm:prSet presAssocID="{8FEC7A11-81AF-44B2-BDE7-660C1D2D0693}" presName="accentRepeatNode" presStyleLbl="solidFgAcc1" presStyleIdx="0" presStyleCnt="4" custScaleX="69375" custScaleY="73847"/>
      <dgm:spPr/>
    </dgm:pt>
    <dgm:pt modelId="{068D2762-B9B8-411F-A776-227E2E6FDA9E}" type="pres">
      <dgm:prSet presAssocID="{8C70BA95-A7E0-4355-B808-12A52E7C72E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A3E13-810A-4606-BEC7-AD83A2B386A9}" type="pres">
      <dgm:prSet presAssocID="{8C70BA95-A7E0-4355-B808-12A52E7C72E6}" presName="accent_2" presStyleCnt="0"/>
      <dgm:spPr/>
    </dgm:pt>
    <dgm:pt modelId="{FF899440-7E57-4721-8D1E-AB4988F68961}" type="pres">
      <dgm:prSet presAssocID="{8C70BA95-A7E0-4355-B808-12A52E7C72E6}" presName="accentRepeatNode" presStyleLbl="solidFgAcc1" presStyleIdx="1" presStyleCnt="4"/>
      <dgm:spPr/>
    </dgm:pt>
    <dgm:pt modelId="{58430583-F90D-4C05-BEFE-86F899DECDA7}" type="pres">
      <dgm:prSet presAssocID="{C0502B80-39E6-48C8-8960-35CB06701A5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4DCB0-B95E-40FC-8375-A3CEE08DD002}" type="pres">
      <dgm:prSet presAssocID="{C0502B80-39E6-48C8-8960-35CB06701A58}" presName="accent_3" presStyleCnt="0"/>
      <dgm:spPr/>
    </dgm:pt>
    <dgm:pt modelId="{16486ACD-1969-4FAB-BD82-5764D9495059}" type="pres">
      <dgm:prSet presAssocID="{C0502B80-39E6-48C8-8960-35CB06701A58}" presName="accentRepeatNode" presStyleLbl="solidFgAcc1" presStyleIdx="2" presStyleCnt="4"/>
      <dgm:spPr/>
    </dgm:pt>
    <dgm:pt modelId="{06E100EB-94F7-4274-9B1A-35849084491E}" type="pres">
      <dgm:prSet presAssocID="{39973666-2BA1-45E1-9F7D-29706724082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A7581-E61B-47CA-8501-D71ECD533D3C}" type="pres">
      <dgm:prSet presAssocID="{39973666-2BA1-45E1-9F7D-297067240820}" presName="accent_4" presStyleCnt="0"/>
      <dgm:spPr/>
    </dgm:pt>
    <dgm:pt modelId="{5BA58835-8AA9-4D98-B41F-205AD86E62B0}" type="pres">
      <dgm:prSet presAssocID="{39973666-2BA1-45E1-9F7D-297067240820}" presName="accentRepeatNode" presStyleLbl="solidFgAcc1" presStyleIdx="3" presStyleCnt="4"/>
      <dgm:spPr/>
    </dgm:pt>
  </dgm:ptLst>
  <dgm:cxnLst>
    <dgm:cxn modelId="{244F15DE-2BA4-48B6-A616-C3B2B51234AE}" type="presOf" srcId="{8C70BA95-A7E0-4355-B808-12A52E7C72E6}" destId="{068D2762-B9B8-411F-A776-227E2E6FDA9E}" srcOrd="0" destOrd="0" presId="urn:microsoft.com/office/officeart/2008/layout/VerticalCurvedList"/>
    <dgm:cxn modelId="{C250E002-FA2F-46E0-B8F2-CBB21FACEAF0}" type="presOf" srcId="{39973666-2BA1-45E1-9F7D-297067240820}" destId="{06E100EB-94F7-4274-9B1A-35849084491E}" srcOrd="0" destOrd="0" presId="urn:microsoft.com/office/officeart/2008/layout/VerticalCurvedList"/>
    <dgm:cxn modelId="{801B4EC4-CBBA-43C8-92AC-3A0EC13D9D58}" type="presOf" srcId="{86172518-36B6-46C2-9133-D774DB009D06}" destId="{9B33A4F1-6699-48EA-83CF-98071FE1463B}" srcOrd="0" destOrd="0" presId="urn:microsoft.com/office/officeart/2008/layout/VerticalCurvedList"/>
    <dgm:cxn modelId="{F1CD2636-567D-4AB1-9CC0-070761E22E99}" srcId="{86172518-36B6-46C2-9133-D774DB009D06}" destId="{8C70BA95-A7E0-4355-B808-12A52E7C72E6}" srcOrd="1" destOrd="0" parTransId="{DB11216B-8C21-41EE-8C0C-CC47D5D7350F}" sibTransId="{3B5DC06E-FF8C-4F59-B9C4-D053FB42C536}"/>
    <dgm:cxn modelId="{82EA88F8-3E7D-4D95-9413-4FF51E6A875D}" type="presOf" srcId="{8FEC7A11-81AF-44B2-BDE7-660C1D2D0693}" destId="{3A647B62-2DA8-4932-AA79-64184F4A5456}" srcOrd="0" destOrd="0" presId="urn:microsoft.com/office/officeart/2008/layout/VerticalCurvedList"/>
    <dgm:cxn modelId="{5A69351B-E658-4B2D-B35B-0A6A65AA2310}" type="presOf" srcId="{C0502B80-39E6-48C8-8960-35CB06701A58}" destId="{58430583-F90D-4C05-BEFE-86F899DECDA7}" srcOrd="0" destOrd="0" presId="urn:microsoft.com/office/officeart/2008/layout/VerticalCurvedList"/>
    <dgm:cxn modelId="{9C9842AA-D507-4222-BCCF-1F3E877CFE6D}" type="presOf" srcId="{66D2401A-B2FF-461B-AD9F-D15BF609E927}" destId="{EEFCC166-E684-48B4-B533-1775036E6894}" srcOrd="0" destOrd="0" presId="urn:microsoft.com/office/officeart/2008/layout/VerticalCurvedList"/>
    <dgm:cxn modelId="{ADEB1155-A966-4315-B4A0-30596DCC3F74}" srcId="{86172518-36B6-46C2-9133-D774DB009D06}" destId="{39973666-2BA1-45E1-9F7D-297067240820}" srcOrd="3" destOrd="0" parTransId="{A50C1E12-67E1-4BE5-AD11-A9071BF8BD1E}" sibTransId="{934140D8-6F63-42DD-8319-B5BE9E570D48}"/>
    <dgm:cxn modelId="{53B742FA-3BF7-4D63-B496-D00224BA0360}" srcId="{86172518-36B6-46C2-9133-D774DB009D06}" destId="{C0502B80-39E6-48C8-8960-35CB06701A58}" srcOrd="2" destOrd="0" parTransId="{84A53DA0-04A4-413A-BC8A-3B5E56DE2F6D}" sibTransId="{7BBF4EC7-3832-454B-AF17-0568C9D0C8B4}"/>
    <dgm:cxn modelId="{983F3488-36C9-468E-A7B2-85C3CCA85500}" srcId="{86172518-36B6-46C2-9133-D774DB009D06}" destId="{8FEC7A11-81AF-44B2-BDE7-660C1D2D0693}" srcOrd="0" destOrd="0" parTransId="{0C5CFA20-4A56-4C32-9CE8-35BA8FC1F6A0}" sibTransId="{66D2401A-B2FF-461B-AD9F-D15BF609E927}"/>
    <dgm:cxn modelId="{A4084EC1-9EF3-428D-8FD1-3D2AEF86CBAF}" type="presParOf" srcId="{9B33A4F1-6699-48EA-83CF-98071FE1463B}" destId="{6ED4DE37-A947-4C29-A4A7-E784C2F415C7}" srcOrd="0" destOrd="0" presId="urn:microsoft.com/office/officeart/2008/layout/VerticalCurvedList"/>
    <dgm:cxn modelId="{2AF277B6-53EE-4CE2-8017-6745A9C8E15C}" type="presParOf" srcId="{6ED4DE37-A947-4C29-A4A7-E784C2F415C7}" destId="{D4CB0372-C928-4B12-BB94-018B4105074C}" srcOrd="0" destOrd="0" presId="urn:microsoft.com/office/officeart/2008/layout/VerticalCurvedList"/>
    <dgm:cxn modelId="{68DD5440-F988-47A1-8166-E4500F533456}" type="presParOf" srcId="{D4CB0372-C928-4B12-BB94-018B4105074C}" destId="{4B6EE8C0-5409-434F-B805-BDAB1DB66D0B}" srcOrd="0" destOrd="0" presId="urn:microsoft.com/office/officeart/2008/layout/VerticalCurvedList"/>
    <dgm:cxn modelId="{324D4BC7-00E3-4E22-935D-C5DBB33FD1FF}" type="presParOf" srcId="{D4CB0372-C928-4B12-BB94-018B4105074C}" destId="{EEFCC166-E684-48B4-B533-1775036E6894}" srcOrd="1" destOrd="0" presId="urn:microsoft.com/office/officeart/2008/layout/VerticalCurvedList"/>
    <dgm:cxn modelId="{E3FCDEC7-4F1D-4D36-B495-EE5F9E1D5CE6}" type="presParOf" srcId="{D4CB0372-C928-4B12-BB94-018B4105074C}" destId="{D12FF466-D15D-416C-8D7E-B66506347545}" srcOrd="2" destOrd="0" presId="urn:microsoft.com/office/officeart/2008/layout/VerticalCurvedList"/>
    <dgm:cxn modelId="{F3AE9203-C757-47B5-A6D8-01A827469F93}" type="presParOf" srcId="{D4CB0372-C928-4B12-BB94-018B4105074C}" destId="{88725BDF-0F5B-4E98-ACDA-59241F542BF1}" srcOrd="3" destOrd="0" presId="urn:microsoft.com/office/officeart/2008/layout/VerticalCurvedList"/>
    <dgm:cxn modelId="{2F0C4663-B5C4-4284-B09A-285E6EF3E7F0}" type="presParOf" srcId="{6ED4DE37-A947-4C29-A4A7-E784C2F415C7}" destId="{3A647B62-2DA8-4932-AA79-64184F4A5456}" srcOrd="1" destOrd="0" presId="urn:microsoft.com/office/officeart/2008/layout/VerticalCurvedList"/>
    <dgm:cxn modelId="{DD94A286-7FB8-4D10-B38C-F89C91FCF102}" type="presParOf" srcId="{6ED4DE37-A947-4C29-A4A7-E784C2F415C7}" destId="{BA4872A5-BD58-4D3D-AAED-A7392B1D4714}" srcOrd="2" destOrd="0" presId="urn:microsoft.com/office/officeart/2008/layout/VerticalCurvedList"/>
    <dgm:cxn modelId="{63F39FC0-A9F6-4E17-9DFC-77AEF0EE1004}" type="presParOf" srcId="{BA4872A5-BD58-4D3D-AAED-A7392B1D4714}" destId="{0C8D4487-347C-468E-B3FF-89FB784835A0}" srcOrd="0" destOrd="0" presId="urn:microsoft.com/office/officeart/2008/layout/VerticalCurvedList"/>
    <dgm:cxn modelId="{BEF2A3F2-5E0C-4AD8-97CF-D2417D31904C}" type="presParOf" srcId="{6ED4DE37-A947-4C29-A4A7-E784C2F415C7}" destId="{068D2762-B9B8-411F-A776-227E2E6FDA9E}" srcOrd="3" destOrd="0" presId="urn:microsoft.com/office/officeart/2008/layout/VerticalCurvedList"/>
    <dgm:cxn modelId="{8C8E8771-EBA0-4E17-89D5-CB453A896E47}" type="presParOf" srcId="{6ED4DE37-A947-4C29-A4A7-E784C2F415C7}" destId="{32BA3E13-810A-4606-BEC7-AD83A2B386A9}" srcOrd="4" destOrd="0" presId="urn:microsoft.com/office/officeart/2008/layout/VerticalCurvedList"/>
    <dgm:cxn modelId="{555EB7EB-F431-466B-A6B1-D8625AA55308}" type="presParOf" srcId="{32BA3E13-810A-4606-BEC7-AD83A2B386A9}" destId="{FF899440-7E57-4721-8D1E-AB4988F68961}" srcOrd="0" destOrd="0" presId="urn:microsoft.com/office/officeart/2008/layout/VerticalCurvedList"/>
    <dgm:cxn modelId="{A47C6194-A250-48E4-A80A-189427AB2FCF}" type="presParOf" srcId="{6ED4DE37-A947-4C29-A4A7-E784C2F415C7}" destId="{58430583-F90D-4C05-BEFE-86F899DECDA7}" srcOrd="5" destOrd="0" presId="urn:microsoft.com/office/officeart/2008/layout/VerticalCurvedList"/>
    <dgm:cxn modelId="{197276B1-116E-4AA1-84D1-8F42BEEEA343}" type="presParOf" srcId="{6ED4DE37-A947-4C29-A4A7-E784C2F415C7}" destId="{3724DCB0-B95E-40FC-8375-A3CEE08DD002}" srcOrd="6" destOrd="0" presId="urn:microsoft.com/office/officeart/2008/layout/VerticalCurvedList"/>
    <dgm:cxn modelId="{7F5AC2F8-1118-4A79-98BD-2A703DD7A0BD}" type="presParOf" srcId="{3724DCB0-B95E-40FC-8375-A3CEE08DD002}" destId="{16486ACD-1969-4FAB-BD82-5764D9495059}" srcOrd="0" destOrd="0" presId="urn:microsoft.com/office/officeart/2008/layout/VerticalCurvedList"/>
    <dgm:cxn modelId="{D70FE811-F6A6-46BA-9F59-F4BBB3F06385}" type="presParOf" srcId="{6ED4DE37-A947-4C29-A4A7-E784C2F415C7}" destId="{06E100EB-94F7-4274-9B1A-35849084491E}" srcOrd="7" destOrd="0" presId="urn:microsoft.com/office/officeart/2008/layout/VerticalCurvedList"/>
    <dgm:cxn modelId="{BA313282-3D1B-46D0-ABA6-0A6009C13113}" type="presParOf" srcId="{6ED4DE37-A947-4C29-A4A7-E784C2F415C7}" destId="{3FDA7581-E61B-47CA-8501-D71ECD533D3C}" srcOrd="8" destOrd="0" presId="urn:microsoft.com/office/officeart/2008/layout/VerticalCurvedList"/>
    <dgm:cxn modelId="{C69B9259-FDA6-4738-9EBD-9ACB25338982}" type="presParOf" srcId="{3FDA7581-E61B-47CA-8501-D71ECD533D3C}" destId="{5BA58835-8AA9-4D98-B41F-205AD86E62B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31E8C2-B7B3-4B74-ABFA-7C53B0670C26}">
      <dsp:nvSpPr>
        <dsp:cNvPr id="0" name=""/>
        <dsp:cNvSpPr/>
      </dsp:nvSpPr>
      <dsp:spPr>
        <a:xfrm>
          <a:off x="-3403713" y="-523401"/>
          <a:ext cx="4058442" cy="4058442"/>
        </a:xfrm>
        <a:prstGeom prst="blockArc">
          <a:avLst>
            <a:gd name="adj1" fmla="val 18900000"/>
            <a:gd name="adj2" fmla="val 2700000"/>
            <a:gd name="adj3" fmla="val 532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1A979-C3CD-4FF3-9924-32DA7117DE17}">
      <dsp:nvSpPr>
        <dsp:cNvPr id="0" name=""/>
        <dsp:cNvSpPr/>
      </dsp:nvSpPr>
      <dsp:spPr>
        <a:xfrm>
          <a:off x="287293" y="188167"/>
          <a:ext cx="3706588" cy="3765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8907" tIns="20320" rIns="20320" bIns="2032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Ежемесячные выплаты в связи с рождением (усыновлением) первого ребенка</a:t>
          </a:r>
          <a:endParaRPr lang="ru-RU" sz="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7293" y="188167"/>
        <a:ext cx="3706588" cy="376575"/>
      </dsp:txXfrm>
    </dsp:sp>
    <dsp:sp modelId="{8C7423DE-69E5-4DFF-9FD9-9F22A8709D68}">
      <dsp:nvSpPr>
        <dsp:cNvPr id="0" name=""/>
        <dsp:cNvSpPr/>
      </dsp:nvSpPr>
      <dsp:spPr>
        <a:xfrm>
          <a:off x="51934" y="141095"/>
          <a:ext cx="470719" cy="4707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2AA43D-4095-4538-B63E-A957DFD57223}">
      <dsp:nvSpPr>
        <dsp:cNvPr id="0" name=""/>
        <dsp:cNvSpPr/>
      </dsp:nvSpPr>
      <dsp:spPr>
        <a:xfrm>
          <a:off x="557136" y="752849"/>
          <a:ext cx="3436745" cy="3765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8907" tIns="20320" rIns="20320" bIns="2032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Ежемесячные денежные выплаты, назначаемые в случае рождения третьего ребенка или последующих детей до достижения ребенком возраста 3 лет</a:t>
          </a:r>
          <a:endParaRPr lang="ru-RU" sz="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7136" y="752849"/>
        <a:ext cx="3436745" cy="376575"/>
      </dsp:txXfrm>
    </dsp:sp>
    <dsp:sp modelId="{C1D12E8D-21AD-43D6-8A0A-291DBCE70B7D}">
      <dsp:nvSpPr>
        <dsp:cNvPr id="0" name=""/>
        <dsp:cNvSpPr/>
      </dsp:nvSpPr>
      <dsp:spPr>
        <a:xfrm>
          <a:off x="321776" y="705777"/>
          <a:ext cx="470719" cy="4707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2004C8-E6E8-4BB8-BDFF-91173EFB20C2}">
      <dsp:nvSpPr>
        <dsp:cNvPr id="0" name=""/>
        <dsp:cNvSpPr/>
      </dsp:nvSpPr>
      <dsp:spPr>
        <a:xfrm>
          <a:off x="639956" y="1317531"/>
          <a:ext cx="3353925" cy="3765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8907" tIns="20320" rIns="20320" bIns="2032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Единовременная денежная выплата женщинам, родившим первого ребенка в возрасте от 22 до 24 лет включительно</a:t>
          </a:r>
          <a:endParaRPr lang="ru-RU" sz="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9956" y="1317531"/>
        <a:ext cx="3353925" cy="376575"/>
      </dsp:txXfrm>
    </dsp:sp>
    <dsp:sp modelId="{5ED86AA2-D0B4-4539-BEC5-7378C766B8AD}">
      <dsp:nvSpPr>
        <dsp:cNvPr id="0" name=""/>
        <dsp:cNvSpPr/>
      </dsp:nvSpPr>
      <dsp:spPr>
        <a:xfrm>
          <a:off x="404597" y="1270459"/>
          <a:ext cx="470719" cy="4707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BF3D23-7BD4-4DF7-9886-AEA2B25C8A36}">
      <dsp:nvSpPr>
        <dsp:cNvPr id="0" name=""/>
        <dsp:cNvSpPr/>
      </dsp:nvSpPr>
      <dsp:spPr>
        <a:xfrm>
          <a:off x="557136" y="1882214"/>
          <a:ext cx="3436745" cy="3765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8907" tIns="20320" rIns="20320" bIns="2032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Меры социальной поддержки многодетным семьям</a:t>
          </a:r>
          <a:endParaRPr lang="ru-RU" sz="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7136" y="1882214"/>
        <a:ext cx="3436745" cy="376575"/>
      </dsp:txXfrm>
    </dsp:sp>
    <dsp:sp modelId="{81C79C05-066C-41DC-9678-634F00047968}">
      <dsp:nvSpPr>
        <dsp:cNvPr id="0" name=""/>
        <dsp:cNvSpPr/>
      </dsp:nvSpPr>
      <dsp:spPr>
        <a:xfrm>
          <a:off x="321776" y="1835142"/>
          <a:ext cx="470719" cy="4707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8CB002C-508B-4818-9C4E-47CDEE922B8D}">
      <dsp:nvSpPr>
        <dsp:cNvPr id="0" name=""/>
        <dsp:cNvSpPr/>
      </dsp:nvSpPr>
      <dsp:spPr>
        <a:xfrm>
          <a:off x="287293" y="2446896"/>
          <a:ext cx="3706588" cy="3765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8907" tIns="20320" rIns="20320" bIns="2032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Меры социальной поддержки по оплате коммунальных услуг для многодетных семей и семей, с тремя и более детьми, в том числе до достижения возраста 21 года</a:t>
          </a:r>
          <a:endParaRPr lang="ru-RU" sz="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7293" y="2446896"/>
        <a:ext cx="3706588" cy="376575"/>
      </dsp:txXfrm>
    </dsp:sp>
    <dsp:sp modelId="{790C6D15-47EA-4B50-8E5D-4FF8719682BB}">
      <dsp:nvSpPr>
        <dsp:cNvPr id="0" name=""/>
        <dsp:cNvSpPr/>
      </dsp:nvSpPr>
      <dsp:spPr>
        <a:xfrm>
          <a:off x="51934" y="2399824"/>
          <a:ext cx="470719" cy="4707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FCC166-E684-48B4-B533-1775036E6894}">
      <dsp:nvSpPr>
        <dsp:cNvPr id="0" name=""/>
        <dsp:cNvSpPr/>
      </dsp:nvSpPr>
      <dsp:spPr>
        <a:xfrm>
          <a:off x="-2243137" y="-346963"/>
          <a:ext cx="2679762" cy="2679762"/>
        </a:xfrm>
        <a:prstGeom prst="blockArc">
          <a:avLst>
            <a:gd name="adj1" fmla="val 18900000"/>
            <a:gd name="adj2" fmla="val 2700000"/>
            <a:gd name="adj3" fmla="val 806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647B62-2DA8-4932-AA79-64184F4A5456}">
      <dsp:nvSpPr>
        <dsp:cNvPr id="0" name=""/>
        <dsp:cNvSpPr/>
      </dsp:nvSpPr>
      <dsp:spPr>
        <a:xfrm>
          <a:off x="229439" y="152670"/>
          <a:ext cx="3492612" cy="305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491" tIns="22860" rIns="22860" bIns="22860" numCol="1" spcCol="1270" anchor="ctr" anchorCtr="0">
          <a:noAutofit/>
        </a:bodyPr>
        <a:lstStyle/>
        <a:p>
          <a:pPr marR="0" lvl="0" algn="l" defTabSz="400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ru-RU" sz="9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Увеличение размера единовременной выплаты, молодым мамам, родившим первого ребенка (с 30 до 35 тысяч рублей)</a:t>
          </a:r>
        </a:p>
      </dsp:txBody>
      <dsp:txXfrm>
        <a:off x="229439" y="152670"/>
        <a:ext cx="3492612" cy="305500"/>
      </dsp:txXfrm>
    </dsp:sp>
    <dsp:sp modelId="{0C8D4487-347C-468E-B3FF-89FB784835A0}">
      <dsp:nvSpPr>
        <dsp:cNvPr id="0" name=""/>
        <dsp:cNvSpPr/>
      </dsp:nvSpPr>
      <dsp:spPr>
        <a:xfrm>
          <a:off x="96976" y="164419"/>
          <a:ext cx="264926" cy="282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8D2762-B9B8-411F-A776-227E2E6FDA9E}">
      <dsp:nvSpPr>
        <dsp:cNvPr id="0" name=""/>
        <dsp:cNvSpPr/>
      </dsp:nvSpPr>
      <dsp:spPr>
        <a:xfrm>
          <a:off x="404590" y="611001"/>
          <a:ext cx="3317461" cy="305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491" tIns="22860" rIns="22860" bIns="2286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увеличение возрастного диапазона для женщин, родивших первого ребенка (с 22 – 24 года до 20-25 лет)</a:t>
          </a:r>
        </a:p>
      </dsp:txBody>
      <dsp:txXfrm>
        <a:off x="404590" y="611001"/>
        <a:ext cx="3317461" cy="305500"/>
      </dsp:txXfrm>
    </dsp:sp>
    <dsp:sp modelId="{FF899440-7E57-4721-8D1E-AB4988F68961}">
      <dsp:nvSpPr>
        <dsp:cNvPr id="0" name=""/>
        <dsp:cNvSpPr/>
      </dsp:nvSpPr>
      <dsp:spPr>
        <a:xfrm>
          <a:off x="213652" y="572814"/>
          <a:ext cx="381876" cy="3818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430583-F90D-4C05-BEFE-86F899DECDA7}">
      <dsp:nvSpPr>
        <dsp:cNvPr id="0" name=""/>
        <dsp:cNvSpPr/>
      </dsp:nvSpPr>
      <dsp:spPr>
        <a:xfrm>
          <a:off x="404590" y="1069332"/>
          <a:ext cx="3317461" cy="305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491" tIns="22860" rIns="22860" bIns="2286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Увеличение среднедушевого дохода семьи, дающего право на единовременную выплату, до двух прожиточных минимумов</a:t>
          </a:r>
        </a:p>
      </dsp:txBody>
      <dsp:txXfrm>
        <a:off x="404590" y="1069332"/>
        <a:ext cx="3317461" cy="305500"/>
      </dsp:txXfrm>
    </dsp:sp>
    <dsp:sp modelId="{16486ACD-1969-4FAB-BD82-5764D9495059}">
      <dsp:nvSpPr>
        <dsp:cNvPr id="0" name=""/>
        <dsp:cNvSpPr/>
      </dsp:nvSpPr>
      <dsp:spPr>
        <a:xfrm>
          <a:off x="213652" y="1031144"/>
          <a:ext cx="381876" cy="3818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100EB-94F7-4274-9B1A-35849084491E}">
      <dsp:nvSpPr>
        <dsp:cNvPr id="0" name=""/>
        <dsp:cNvSpPr/>
      </dsp:nvSpPr>
      <dsp:spPr>
        <a:xfrm>
          <a:off x="229439" y="1527663"/>
          <a:ext cx="3492612" cy="305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491" tIns="22860" rIns="22860" bIns="22860" numCol="1" spcCol="1270" anchor="ctr" anchorCtr="0">
          <a:noAutofit/>
        </a:bodyPr>
        <a:lstStyle/>
        <a:p>
          <a:pPr marR="0" lvl="0" algn="l" defTabSz="400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ru-RU" sz="9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Увеличение размера регионального материнского капитала </a:t>
          </a:r>
          <a:br>
            <a:rPr lang="ru-RU" sz="9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9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(с 50 до 105 тысяч рублей) </a:t>
          </a:r>
        </a:p>
      </dsp:txBody>
      <dsp:txXfrm>
        <a:off x="229439" y="1527663"/>
        <a:ext cx="3492612" cy="305500"/>
      </dsp:txXfrm>
    </dsp:sp>
    <dsp:sp modelId="{5BA58835-8AA9-4D98-B41F-205AD86E62B0}">
      <dsp:nvSpPr>
        <dsp:cNvPr id="0" name=""/>
        <dsp:cNvSpPr/>
      </dsp:nvSpPr>
      <dsp:spPr>
        <a:xfrm>
          <a:off x="38501" y="1489475"/>
          <a:ext cx="381876" cy="3818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0.78571</cdr:x>
      <cdr:y>0.63415</cdr:y>
    </cdr:from>
    <cdr:to>
      <cdr:x>0.96712</cdr:x>
      <cdr:y>0.94387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60440" y="18722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0.70289</cdr:x>
      <cdr:y>0.4</cdr:y>
    </cdr:from>
    <cdr:to>
      <cdr:x>0.89692</cdr:x>
      <cdr:y>0.6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91140" y="1152128"/>
          <a:ext cx="93610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Arial" pitchFamily="34" charset="0"/>
              <a:cs typeface="Arial" pitchFamily="34" charset="0"/>
            </a:rPr>
            <a:t>4 116,9</a:t>
          </a:r>
        </a:p>
        <a:p xmlns:a="http://schemas.openxmlformats.org/drawingml/2006/main">
          <a:r>
            <a:rPr lang="ru-RU" dirty="0" smtClean="0"/>
            <a:t>   м</a:t>
          </a:r>
          <a:r>
            <a:rPr lang="ru-RU" sz="1100" dirty="0" smtClean="0"/>
            <a:t>лн. руб.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0.78571</cdr:x>
      <cdr:y>0.63415</cdr:y>
    </cdr:from>
    <cdr:to>
      <cdr:x>0.96712</cdr:x>
      <cdr:y>0.94387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60440" y="18722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0.68421</cdr:x>
      <cdr:y>0.42105</cdr:y>
    </cdr:from>
    <cdr:to>
      <cdr:x>0.90301</cdr:x>
      <cdr:y>0.64056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08312" y="1152128"/>
          <a:ext cx="898048" cy="6006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dirty="0">
              <a:latin typeface="Arial" pitchFamily="34" charset="0"/>
              <a:cs typeface="Arial" pitchFamily="34" charset="0"/>
            </a:rPr>
            <a:t>1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430,7</a:t>
          </a:r>
        </a:p>
        <a:p xmlns:a="http://schemas.openxmlformats.org/drawingml/2006/main">
          <a:pPr algn="ctr"/>
          <a:r>
            <a:rPr lang="ru-RU" dirty="0">
              <a:latin typeface="Arial" pitchFamily="34" charset="0"/>
              <a:cs typeface="Arial" pitchFamily="34" charset="0"/>
            </a:rPr>
            <a:t>м</a:t>
          </a:r>
          <a:r>
            <a:rPr lang="ru-RU" sz="1100" dirty="0" smtClean="0">
              <a:latin typeface="Arial" pitchFamily="34" charset="0"/>
              <a:cs typeface="Arial" pitchFamily="34" charset="0"/>
            </a:rPr>
            <a:t>лн. руб.</a:t>
          </a:r>
          <a:endParaRPr lang="ru-RU" sz="11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0.78571</cdr:x>
      <cdr:y>0.63415</cdr:y>
    </cdr:from>
    <cdr:to>
      <cdr:x>0.96712</cdr:x>
      <cdr:y>0.94387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60440" y="18722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0.43242</cdr:x>
      <cdr:y>0.42742</cdr:y>
    </cdr:from>
    <cdr:to>
      <cdr:x>0.69231</cdr:x>
      <cdr:y>0.64693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14370" y="1261884"/>
          <a:ext cx="729846" cy="648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Arial" pitchFamily="34" charset="0"/>
              <a:cs typeface="Arial" pitchFamily="34" charset="0"/>
            </a:rPr>
            <a:t>58,1</a:t>
          </a:r>
        </a:p>
        <a:p xmlns:a="http://schemas.openxmlformats.org/drawingml/2006/main">
          <a:r>
            <a:rPr lang="ru-RU" dirty="0">
              <a:latin typeface="Arial" pitchFamily="34" charset="0"/>
              <a:cs typeface="Arial" pitchFamily="34" charset="0"/>
            </a:rPr>
            <a:t>м</a:t>
          </a:r>
          <a:r>
            <a:rPr lang="ru-RU" sz="1100" dirty="0" smtClean="0">
              <a:latin typeface="Arial" pitchFamily="34" charset="0"/>
              <a:cs typeface="Arial" pitchFamily="34" charset="0"/>
            </a:rPr>
            <a:t>лн. руб.</a:t>
          </a:r>
          <a:endParaRPr lang="ru-RU" sz="11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0.78571</cdr:x>
      <cdr:y>0.63415</cdr:y>
    </cdr:from>
    <cdr:to>
      <cdr:x>0.96712</cdr:x>
      <cdr:y>0.94387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60440" y="18722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0.43242</cdr:x>
      <cdr:y>0.42742</cdr:y>
    </cdr:from>
    <cdr:to>
      <cdr:x>0.65122</cdr:x>
      <cdr:y>0.64693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14375" y="1261881"/>
          <a:ext cx="614459" cy="648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Arial" pitchFamily="34" charset="0"/>
              <a:cs typeface="Arial" pitchFamily="34" charset="0"/>
            </a:rPr>
            <a:t>183,7</a:t>
          </a:r>
        </a:p>
        <a:p xmlns:a="http://schemas.openxmlformats.org/drawingml/2006/main">
          <a:r>
            <a:rPr lang="ru-RU" dirty="0"/>
            <a:t>м</a:t>
          </a:r>
          <a:r>
            <a:rPr lang="ru-RU" sz="1100" dirty="0" smtClean="0"/>
            <a:t>лн. руб.</a:t>
          </a:r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3712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3712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1BA7293F-2DB3-4EBC-9BBB-54F7B2223905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6"/>
            <a:ext cx="2945659" cy="49371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378826"/>
            <a:ext cx="2945659" cy="49371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F16280D4-E19E-4DBB-B25E-9E4D21E547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4276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50" cy="493476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29" y="1"/>
            <a:ext cx="2946350" cy="493476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2047EF68-4F6A-4AF8-89EF-05C0C529F427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9" y="4690389"/>
            <a:ext cx="5437820" cy="4442860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9199"/>
            <a:ext cx="2946350" cy="4934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29" y="9379199"/>
            <a:ext cx="2946350" cy="4934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F7EDB3F1-DE05-4CC5-849C-026EB7B130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2094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6E59-E531-44C8-8082-5CA0A5AC40B2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6E59-E531-44C8-8082-5CA0A5AC40B2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6E59-E531-44C8-8082-5CA0A5AC40B2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6E59-E531-44C8-8082-5CA0A5AC40B2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6E59-E531-44C8-8082-5CA0A5AC40B2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6E59-E531-44C8-8082-5CA0A5AC40B2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6E59-E531-44C8-8082-5CA0A5AC40B2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6E59-E531-44C8-8082-5CA0A5AC40B2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6E59-E531-44C8-8082-5CA0A5AC40B2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6E59-E531-44C8-8082-5CA0A5AC40B2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6E59-E531-44C8-8082-5CA0A5AC40B2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85C6E59-E531-44C8-8082-5CA0A5AC40B2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095" y="2023968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 ходе реализации национального проекта «Демография» на территории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Архангельской области</a:t>
            </a:r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 descr="http://s3-eu-west-1.amazonaws.com/press29/-cw/dvinaland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736" y="45323"/>
            <a:ext cx="1075876" cy="114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9612" y="278328"/>
            <a:ext cx="7522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труда, занятости и социального развития Архангельской области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5949280"/>
            <a:ext cx="85789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М.Н.Кузьменко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исполняющий обязанности  министра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труда, </a:t>
            </a:r>
            <a:r>
              <a:rPr lang="ru-RU" sz="1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занятости </a:t>
            </a:r>
          </a:p>
          <a:p>
            <a:pPr algn="r"/>
            <a:r>
              <a:rPr lang="ru-RU" sz="1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социального развития Архангельской области  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1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s3-eu-west-1.amazonaws.com/press29/-cw/dvinaland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736" y="45323"/>
            <a:ext cx="1075876" cy="114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31640" y="260648"/>
            <a:ext cx="7522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проект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занятости женщин – создание условий дошкольного образования детей в возрасте до трех лет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1430241"/>
            <a:ext cx="885698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2019 году проведен опрос женщин, имеющих детей дошкольного возраста,  желающих совмещать </a:t>
            </a:r>
            <a:br>
              <a:rPr lang="ru-RU" sz="105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05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трудовую деятельность с семейными обязанностями</a:t>
            </a:r>
            <a:endParaRPr lang="ru-RU" sz="1050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160245" y="1849260"/>
            <a:ext cx="8748864" cy="1728192"/>
            <a:chOff x="179112" y="1628800"/>
            <a:chExt cx="8748864" cy="1728192"/>
          </a:xfrm>
        </p:grpSpPr>
        <p:sp>
          <p:nvSpPr>
            <p:cNvPr id="9" name="Стрелка вправо 8"/>
            <p:cNvSpPr/>
            <p:nvPr/>
          </p:nvSpPr>
          <p:spPr>
            <a:xfrm>
              <a:off x="3131840" y="2204864"/>
              <a:ext cx="2016224" cy="432048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 smtClean="0">
                  <a:latin typeface="Arial" pitchFamily="34" charset="0"/>
                  <a:cs typeface="Arial" pitchFamily="34" charset="0"/>
                </a:rPr>
                <a:t>866 человек</a:t>
              </a:r>
              <a:endParaRPr lang="ru-RU" sz="13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9112" y="1807746"/>
              <a:ext cx="2898000" cy="246221"/>
            </a:xfrm>
            <a:prstGeom prst="rect">
              <a:avLst/>
            </a:prstGeom>
            <a:solidFill>
              <a:srgbClr val="DBF0F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Участвовало в опросе 2008 женщин</a:t>
              </a:r>
              <a:endPara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31840" y="1810511"/>
              <a:ext cx="1800200" cy="246221"/>
            </a:xfrm>
            <a:prstGeom prst="rect">
              <a:avLst/>
            </a:prstGeom>
            <a:solidFill>
              <a:srgbClr val="DBF0F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Планируют обучение</a:t>
              </a:r>
              <a:endPara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48980"/>
            <a:stretch>
              <a:fillRect/>
            </a:stretch>
          </p:blipFill>
          <p:spPr bwMode="auto">
            <a:xfrm>
              <a:off x="5148064" y="1628800"/>
              <a:ext cx="1841198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52681" t="33911" r="4140" b="22728"/>
            <a:stretch>
              <a:fillRect/>
            </a:stretch>
          </p:blipFill>
          <p:spPr bwMode="auto">
            <a:xfrm>
              <a:off x="6948264" y="2060848"/>
              <a:ext cx="1872208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6804248" y="1700808"/>
              <a:ext cx="2123728" cy="246221"/>
            </a:xfrm>
            <a:prstGeom prst="rect">
              <a:avLst/>
            </a:prstGeom>
            <a:solidFill>
              <a:srgbClr val="DBF0F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Планируемые сроки обучение</a:t>
              </a:r>
              <a:endPara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07504" y="3519050"/>
            <a:ext cx="7560840" cy="1889174"/>
            <a:chOff x="107504" y="3573016"/>
            <a:chExt cx="7200800" cy="1955600"/>
          </a:xfrm>
        </p:grpSpPr>
        <p:sp>
          <p:nvSpPr>
            <p:cNvPr id="19" name="TextBox 18"/>
            <p:cNvSpPr txBox="1"/>
            <p:nvPr/>
          </p:nvSpPr>
          <p:spPr>
            <a:xfrm>
              <a:off x="1475656" y="3573016"/>
              <a:ext cx="2088232" cy="338554"/>
            </a:xfrm>
            <a:prstGeom prst="rect">
              <a:avLst/>
            </a:prstGeom>
            <a:solidFill>
              <a:srgbClr val="DBF0F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Женщины, находящиеся в отпуске</a:t>
              </a:r>
              <a:r>
                <a:rPr lang="en-US" sz="8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8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по уходу за ребенком, планируют</a:t>
              </a:r>
              <a:r>
                <a:rPr lang="en-US" sz="8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</a:t>
              </a:r>
              <a:endParaRPr lang="ru-RU" sz="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504" y="3789040"/>
              <a:ext cx="3393377" cy="1739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5896" y="3751432"/>
              <a:ext cx="3328120" cy="1776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TextBox 20"/>
            <p:cNvSpPr txBox="1"/>
            <p:nvPr/>
          </p:nvSpPr>
          <p:spPr>
            <a:xfrm>
              <a:off x="5220072" y="3573016"/>
              <a:ext cx="2088232" cy="338554"/>
            </a:xfrm>
            <a:prstGeom prst="rect">
              <a:avLst/>
            </a:prstGeom>
            <a:solidFill>
              <a:srgbClr val="DBF0F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Не работающие женщины, имеющие детей до 7 лет, планируют</a:t>
              </a:r>
              <a:r>
                <a:rPr lang="en-US" sz="8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</a:t>
              </a:r>
              <a:endParaRPr lang="ru-RU" sz="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-252536" y="5408224"/>
            <a:ext cx="9247971" cy="1449773"/>
            <a:chOff x="-252536" y="5295358"/>
            <a:chExt cx="9247971" cy="1562642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252536" y="5517232"/>
              <a:ext cx="4824536" cy="1340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TextBox 26"/>
            <p:cNvSpPr txBox="1"/>
            <p:nvPr/>
          </p:nvSpPr>
          <p:spPr>
            <a:xfrm>
              <a:off x="2555776" y="5295358"/>
              <a:ext cx="3096344" cy="246221"/>
            </a:xfrm>
            <a:prstGeom prst="rect">
              <a:avLst/>
            </a:prstGeom>
            <a:solidFill>
              <a:srgbClr val="DBF0F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Предпочтения женщин по формам обучения</a:t>
              </a:r>
              <a:endPara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16016" y="5526000"/>
              <a:ext cx="4279419" cy="13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0" name="Рисунок 65" descr="f296e5aaa9259cdb418649649966c6a5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4005064"/>
            <a:ext cx="1837958" cy="136815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2" name="Группа 31"/>
          <p:cNvGrpSpPr/>
          <p:nvPr/>
        </p:nvGrpSpPr>
        <p:grpSpPr>
          <a:xfrm>
            <a:off x="51562" y="1871401"/>
            <a:ext cx="8929753" cy="1663031"/>
            <a:chOff x="107239" y="1628800"/>
            <a:chExt cx="8929753" cy="1663031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08000" y="1628800"/>
              <a:ext cx="8928992" cy="1656184"/>
            </a:xfrm>
            <a:prstGeom prst="rect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7239" y="1851671"/>
              <a:ext cx="3096344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5" name="Прямоугольник 24"/>
          <p:cNvSpPr/>
          <p:nvPr/>
        </p:nvSpPr>
        <p:spPr>
          <a:xfrm>
            <a:off x="107504" y="1196752"/>
            <a:ext cx="9144000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15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ПРОФЕССИОНАЛЬНОЕ ОБУЧЕНИЕ ЖЕНЩИН, НАХОДЯЩИХСЯ В ОТПУСКЕ ПО УХОДУ ЗА РЕБЕНКОМ В ВОЗРАСТЕ ДО 3 ЛЕТ</a:t>
            </a:r>
            <a:endParaRPr lang="en-US" sz="1150" b="1" i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44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s3-eu-west-1.amazonaws.com/press29/-cw/dvinaland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736" y="45323"/>
            <a:ext cx="1075876" cy="114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31640" y="278328"/>
            <a:ext cx="7522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проект «Старшее поколение»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124744"/>
            <a:ext cx="5760640" cy="2172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800"/>
              </a:spcAft>
            </a:pP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ЦЕЛЬ: </a:t>
            </a:r>
            <a:r>
              <a:rPr lang="ru-RU" sz="11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УВЕЛИЧЕНИЕ ОЖИДАЕМОЙ ПРОДОЛЖИТЕЛЬНОСТИ ЗДОРОВОЙ ЖИЗНИ ДО 67 ЛЕТ</a:t>
            </a:r>
          </a:p>
          <a:p>
            <a:pPr lvl="0" fontAlgn="base">
              <a:spcBef>
                <a:spcPct val="0"/>
              </a:spcBef>
              <a:spcAft>
                <a:spcPts val="600"/>
              </a:spcAft>
            </a:pP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ЦЕЛЕВЫЕ ПОКАЗАТЕЛИ </a:t>
            </a:r>
            <a:r>
              <a:rPr lang="ru-RU" sz="11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 2024 года:</a:t>
            </a:r>
          </a:p>
          <a:p>
            <a:pPr marL="228600" lvl="0" indent="-228600" fontAlgn="base">
              <a:spcBef>
                <a:spcPct val="0"/>
              </a:spcBef>
              <a:spcAft>
                <a:spcPts val="300"/>
              </a:spcAft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1. Число граждан, пролеченных на геронтологических койках (1,25 тыс. человек);</a:t>
            </a:r>
            <a:endParaRPr lang="ru-RU" sz="1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</a:pPr>
            <a:r>
              <a:rPr lang="ru-RU" sz="11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Охват граждан старше трудоспособного возраста профилактическими осмотрами, включая диспансеризацию (70%);</a:t>
            </a:r>
            <a:endParaRPr lang="ru-RU" sz="1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300"/>
              </a:spcAft>
            </a:pPr>
            <a:r>
              <a:rPr lang="ru-RU" sz="11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 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Доля лиц старше трудоспособного возраста, у которых выявлены заболевания и патологические состояния, находящиеся под диспансерным наблюдением (90%);</a:t>
            </a:r>
            <a:endParaRPr lang="ru-RU" sz="11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300"/>
              </a:spcAft>
            </a:pPr>
            <a:r>
              <a:rPr lang="ru-RU" sz="11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4.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Численность граждан предпенсионного возраста, прошедших  профессиональное обучение и дополнительное профессиональное образование 2 598 человек</a:t>
            </a:r>
            <a:endParaRPr lang="ru-RU" sz="1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64502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3501008"/>
            <a:ext cx="2952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ОСНОВНЫЕ МЕРОПРИЯТИЯ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68144" y="1412776"/>
            <a:ext cx="30963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ИСПОЛНИТЕЛИ: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министерство труда, занятости и социального развития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министерство здравоохранения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3244853"/>
              </p:ext>
            </p:extLst>
          </p:nvPr>
        </p:nvGraphicFramePr>
        <p:xfrm>
          <a:off x="251520" y="3789039"/>
          <a:ext cx="5904656" cy="190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3145"/>
                <a:gridCol w="1061511"/>
              </a:tblGrid>
              <a:tr h="46040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Наименование мероприятия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Сумма, млн. руб.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9576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Приобретение автотранспорта для доставки лиц старше 65 лет, проживающих в сельской местности, в медицинские организации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23,0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874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Вакцинация против пневмококковой инфекции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8346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Организация мероприятий по профессиональному обучению и дополнительному профессиональному образованию лиц предпенсионного возраста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33,2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874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58,1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2160342842"/>
              </p:ext>
            </p:extLst>
          </p:nvPr>
        </p:nvGraphicFramePr>
        <p:xfrm>
          <a:off x="6156176" y="2492896"/>
          <a:ext cx="280831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C:\Users\shebunina.AAO\Pictures\в презентацию\news-nid23795-398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5517232"/>
            <a:ext cx="1440160" cy="11981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221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s3-eu-west-1.amazonaws.com/press29/-cw/dvinaland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736" y="45323"/>
            <a:ext cx="1075876" cy="114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31640" y="278328"/>
            <a:ext cx="7522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проект «Старшее поколение»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04864"/>
            <a:ext cx="36004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167505"/>
            <a:ext cx="3616405" cy="248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5868144" y="1340768"/>
            <a:ext cx="13465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УАЗ Профи 4х4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31840" y="4797152"/>
            <a:ext cx="12195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Ford Transit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4860032" y="1700808"/>
            <a:ext cx="3744416" cy="2304256"/>
            <a:chOff x="3995936" y="1520035"/>
            <a:chExt cx="5418667" cy="3363841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3995936" y="1607875"/>
              <a:ext cx="5418667" cy="327600"/>
            </a:xfrm>
            <a:prstGeom prst="rect">
              <a:avLst/>
            </a:prstGeom>
            <a:solidFill>
              <a:srgbClr val="8CD5FE">
                <a:alpha val="90000"/>
              </a:srgbClr>
            </a:solidFill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4057510" y="1520035"/>
              <a:ext cx="5092766" cy="373760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0" bIns="18734" numCol="1" spcCol="1270" anchor="ctr" anchorCtr="0">
              <a:noAutofit/>
            </a:bodyPr>
            <a:lstStyle/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Верхнетоемский муниципальный район</a:t>
              </a:r>
              <a:endParaRPr lang="ru-RU" sz="10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995936" y="2197555"/>
              <a:ext cx="5418667" cy="327600"/>
            </a:xfrm>
            <a:prstGeom prst="rect">
              <a:avLst/>
            </a:prstGeom>
            <a:solidFill>
              <a:srgbClr val="8CD5FE">
                <a:alpha val="90000"/>
              </a:srgbClr>
            </a:solidFill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4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4057510" y="2109714"/>
              <a:ext cx="5092766" cy="373719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Виноградовский муниципальный район</a:t>
              </a:r>
              <a:endParaRPr lang="ru-RU" sz="10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995936" y="2787235"/>
              <a:ext cx="5418667" cy="327600"/>
            </a:xfrm>
            <a:prstGeom prst="rect">
              <a:avLst/>
            </a:prstGeom>
            <a:solidFill>
              <a:srgbClr val="8CD5FE">
                <a:alpha val="90000"/>
              </a:srgbClr>
            </a:solidFill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4057510" y="2699394"/>
              <a:ext cx="5092766" cy="373719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Красноборский муниципальный район</a:t>
              </a:r>
              <a:endParaRPr lang="ru-RU" sz="10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995936" y="3376916"/>
              <a:ext cx="5418667" cy="327600"/>
            </a:xfrm>
            <a:prstGeom prst="rect">
              <a:avLst/>
            </a:prstGeom>
            <a:solidFill>
              <a:srgbClr val="8CD5FE">
                <a:alpha val="90000"/>
              </a:srgbClr>
            </a:solidFill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4057510" y="3289075"/>
              <a:ext cx="5092766" cy="373719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dirty="0" smtClean="0">
                <a:latin typeface="Times New Roman" pitchFamily="18" charset="0"/>
                <a:cs typeface="Times New Roman" pitchFamily="18" charset="0"/>
              </a:endParaRPr>
            </a:p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Мезенский муниципальный район</a:t>
              </a: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995936" y="3966595"/>
              <a:ext cx="5418667" cy="327600"/>
            </a:xfrm>
            <a:prstGeom prst="rect">
              <a:avLst/>
            </a:prstGeom>
            <a:solidFill>
              <a:srgbClr val="8CD5FE">
                <a:alpha val="90000"/>
              </a:srgbClr>
            </a:solidFill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4057510" y="3878756"/>
              <a:ext cx="5092766" cy="373719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Няндомский муниципальный район</a:t>
              </a:r>
              <a:endParaRPr lang="ru-RU" sz="10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995936" y="4556276"/>
              <a:ext cx="5418667" cy="327600"/>
            </a:xfrm>
            <a:prstGeom prst="rect">
              <a:avLst/>
            </a:prstGeom>
            <a:solidFill>
              <a:srgbClr val="8CD5FE">
                <a:alpha val="90000"/>
              </a:srgbClr>
            </a:solidFill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292000" rIns="36000"/>
            <a:lstStyle/>
            <a:p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4057510" y="4468438"/>
              <a:ext cx="5092766" cy="373719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Онежский муниципальный район</a:t>
              </a:r>
              <a:endParaRPr lang="ru-RU" sz="10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1403648" y="692696"/>
            <a:ext cx="73448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latin typeface="Arial" pitchFamily="34" charset="0"/>
                <a:cs typeface="Arial" pitchFamily="34" charset="0"/>
              </a:rPr>
              <a:t>Доставка лиц старше 65 лет, проживающих в сельской местности, в медицинские организации, расположенные на территории Архангельской области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2339752" y="5157192"/>
            <a:ext cx="2592288" cy="1511919"/>
            <a:chOff x="3995936" y="1520035"/>
            <a:chExt cx="5418667" cy="2184481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3995936" y="1607875"/>
              <a:ext cx="5418667" cy="327600"/>
            </a:xfrm>
            <a:prstGeom prst="rect">
              <a:avLst/>
            </a:prstGeom>
            <a:solidFill>
              <a:srgbClr val="8CD5FE">
                <a:alpha val="90000"/>
              </a:srgbClr>
            </a:solidFill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4057511" y="1520035"/>
              <a:ext cx="4929945" cy="311401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0" bIns="18734" numCol="1" spcCol="1270" anchor="ctr" anchorCtr="0">
              <a:noAutofit/>
            </a:bodyPr>
            <a:lstStyle/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Вилегодский муниципальный район</a:t>
              </a:r>
              <a:endParaRPr lang="ru-RU" sz="10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995936" y="2197555"/>
              <a:ext cx="5418667" cy="327600"/>
            </a:xfrm>
            <a:prstGeom prst="rect">
              <a:avLst/>
            </a:prstGeom>
            <a:solidFill>
              <a:srgbClr val="8CD5FE">
                <a:alpha val="90000"/>
              </a:srgbClr>
            </a:solidFill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4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4057511" y="2109716"/>
              <a:ext cx="4929945" cy="311401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Коношский муниципальный район</a:t>
              </a:r>
              <a:endParaRPr lang="ru-RU" sz="10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3995936" y="2787235"/>
              <a:ext cx="5418667" cy="327600"/>
            </a:xfrm>
            <a:prstGeom prst="rect">
              <a:avLst/>
            </a:prstGeom>
            <a:solidFill>
              <a:srgbClr val="8CD5FE">
                <a:alpha val="90000"/>
              </a:srgbClr>
            </a:solidFill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4057511" y="2699396"/>
              <a:ext cx="4929945" cy="311401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Устьянский муниципальный район</a:t>
              </a:r>
              <a:endParaRPr lang="ru-RU" sz="10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3995936" y="3376916"/>
              <a:ext cx="5418667" cy="327600"/>
            </a:xfrm>
            <a:prstGeom prst="rect">
              <a:avLst/>
            </a:prstGeom>
            <a:solidFill>
              <a:srgbClr val="8CD5FE">
                <a:alpha val="90000"/>
              </a:srgbClr>
            </a:solidFill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4057511" y="3289075"/>
              <a:ext cx="4929945" cy="311401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dirty="0" smtClean="0">
                <a:latin typeface="Arial" pitchFamily="34" charset="0"/>
                <a:cs typeface="Arial" pitchFamily="34" charset="0"/>
              </a:endParaRPr>
            </a:p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Холмогорский муниципальный район</a:t>
              </a: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 dirty="0"/>
            </a:p>
          </p:txBody>
        </p:sp>
      </p:grpSp>
      <p:pic>
        <p:nvPicPr>
          <p:cNvPr id="1026" name="Picture 2" descr="C:\Users\shebunina.AAO\Pictures\в презентацию\news-nid23795-398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905464"/>
            <a:ext cx="2016224" cy="16773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323528" y="1116856"/>
            <a:ext cx="7776864" cy="104131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800"/>
              </a:spcAft>
            </a:pP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ЦЕЛИ ДОСТАВКИ: </a:t>
            </a:r>
          </a:p>
          <a:p>
            <a:pPr marL="108000" indent="-228600" fontAlgn="base">
              <a:spcBef>
                <a:spcPct val="0"/>
              </a:spcBef>
              <a:spcAft>
                <a:spcPts val="300"/>
              </a:spcAft>
              <a:buAutoNum type="arabicPeriod"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Профилактические медицинские осмотры</a:t>
            </a:r>
            <a:endParaRPr lang="ru-RU" sz="1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08000" indent="-228600" fontAlgn="base">
              <a:spcBef>
                <a:spcPct val="0"/>
              </a:spcBef>
              <a:spcAft>
                <a:spcPts val="300"/>
              </a:spcAft>
              <a:buAutoNum type="arabicPeriod"/>
            </a:pPr>
            <a:r>
              <a:rPr lang="ru-RU" sz="11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Диспансеризация взрослого населения</a:t>
            </a:r>
            <a:endParaRPr lang="ru-RU" sz="1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08000" indent="-228600" fontAlgn="base">
              <a:spcBef>
                <a:spcPct val="0"/>
              </a:spcBef>
              <a:spcAft>
                <a:spcPts val="300"/>
              </a:spcAft>
              <a:buAutoNum type="arabicPeriod"/>
            </a:pPr>
            <a:r>
              <a:rPr lang="ru-RU" sz="11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Дополнительные скрининги</a:t>
            </a:r>
            <a:endParaRPr lang="ru-RU" sz="1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37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ясли для пожилых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717033"/>
            <a:ext cx="4515162" cy="201445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8" name="Picture 6" descr="http://s3-eu-west-1.amazonaws.com/press29/-cw/dvinaland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736" y="45323"/>
            <a:ext cx="1075876" cy="114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31640" y="278328"/>
            <a:ext cx="7522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проект «Старшее поколение»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331641" y="764704"/>
            <a:ext cx="734481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latin typeface="Arial" pitchFamily="34" charset="0"/>
                <a:cs typeface="Arial" pitchFamily="34" charset="0"/>
              </a:rPr>
              <a:t>Система долговременного ухода за гражданами пожилого возраста и инвалидами 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395536" y="1700808"/>
            <a:ext cx="4464496" cy="1584176"/>
            <a:chOff x="3995936" y="1444092"/>
            <a:chExt cx="5418667" cy="167074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995936" y="1607875"/>
              <a:ext cx="5418667" cy="327600"/>
            </a:xfrm>
            <a:prstGeom prst="rect">
              <a:avLst/>
            </a:prstGeom>
            <a:solidFill>
              <a:srgbClr val="8CD5FE">
                <a:alpha val="90000"/>
              </a:srgbClr>
            </a:solidFill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4057511" y="1444092"/>
              <a:ext cx="5182297" cy="387344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0" bIns="18734" numCol="1" spcCol="1270" anchor="ctr" anchorCtr="0">
              <a:noAutofit/>
            </a:bodyPr>
            <a:lstStyle/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Отделения дневного пребывания для граждан пожилого возраста </a:t>
              </a:r>
              <a:br>
                <a:rPr lang="ru-RU" sz="1000" dirty="0" smtClean="0">
                  <a:latin typeface="Arial" pitchFamily="34" charset="0"/>
                  <a:cs typeface="Arial" pitchFamily="34" charset="0"/>
                </a:rPr>
              </a:br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и инвалидов</a:t>
              </a:r>
              <a:endParaRPr lang="ru-RU" sz="10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3995936" y="2197555"/>
              <a:ext cx="5418667" cy="327600"/>
            </a:xfrm>
            <a:prstGeom prst="rect">
              <a:avLst/>
            </a:prstGeom>
            <a:solidFill>
              <a:srgbClr val="8CD5FE">
                <a:alpha val="90000"/>
              </a:srgbClr>
            </a:solidFill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4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Полилиния 49"/>
            <p:cNvSpPr/>
            <p:nvPr/>
          </p:nvSpPr>
          <p:spPr>
            <a:xfrm>
              <a:off x="4057511" y="2109716"/>
              <a:ext cx="5182295" cy="311401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Пункты проката технических средств реабилитации</a:t>
              </a:r>
              <a:endParaRPr lang="ru-RU" sz="10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3995936" y="2787235"/>
              <a:ext cx="5418667" cy="327600"/>
            </a:xfrm>
            <a:prstGeom prst="rect">
              <a:avLst/>
            </a:prstGeom>
            <a:solidFill>
              <a:srgbClr val="8CD5FE">
                <a:alpha val="90000"/>
              </a:srgbClr>
            </a:solidFill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4057511" y="2699396"/>
              <a:ext cx="5182295" cy="311401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 «Школа» по уходу за пожилыми людьми</a:t>
              </a:r>
              <a:endParaRPr lang="ru-RU" sz="10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1043608" y="1196752"/>
            <a:ext cx="2592288" cy="246221"/>
          </a:xfrm>
          <a:prstGeom prst="rect">
            <a:avLst/>
          </a:prstGeom>
          <a:solidFill>
            <a:srgbClr val="DBF0FD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Действующие элементы системы </a:t>
            </a:r>
            <a:endParaRPr lang="ru-RU" sz="1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292080" y="3429000"/>
            <a:ext cx="2664296" cy="246221"/>
          </a:xfrm>
          <a:prstGeom prst="rect">
            <a:avLst/>
          </a:prstGeom>
          <a:solidFill>
            <a:srgbClr val="DBF0F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Стационарозамещающие технологии</a:t>
            </a:r>
            <a:endParaRPr lang="ru-RU" sz="1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5" name="Группа 84"/>
          <p:cNvGrpSpPr/>
          <p:nvPr/>
        </p:nvGrpSpPr>
        <p:grpSpPr>
          <a:xfrm>
            <a:off x="4355976" y="3933056"/>
            <a:ext cx="4608512" cy="1944216"/>
            <a:chOff x="3995936" y="1520035"/>
            <a:chExt cx="5418667" cy="2184481"/>
          </a:xfrm>
        </p:grpSpPr>
        <p:sp>
          <p:nvSpPr>
            <p:cNvPr id="86" name="Прямоугольник 85"/>
            <p:cNvSpPr/>
            <p:nvPr/>
          </p:nvSpPr>
          <p:spPr>
            <a:xfrm>
              <a:off x="3995936" y="1607875"/>
              <a:ext cx="5418667" cy="327600"/>
            </a:xfrm>
            <a:prstGeom prst="rect">
              <a:avLst/>
            </a:prstGeom>
            <a:solidFill>
              <a:srgbClr val="8CD5FE">
                <a:alpha val="90000"/>
              </a:srgbClr>
            </a:solidFill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Полилиния 86"/>
            <p:cNvSpPr/>
            <p:nvPr/>
          </p:nvSpPr>
          <p:spPr>
            <a:xfrm>
              <a:off x="4057512" y="1520035"/>
              <a:ext cx="5187757" cy="311401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0" bIns="18734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dirty="0" smtClean="0">
                <a:latin typeface="Arial" pitchFamily="34" charset="0"/>
                <a:cs typeface="Arial" pitchFamily="34" charset="0"/>
              </a:endParaRPr>
            </a:p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Приемная семья для граждан пожилого возраста и инвалидов</a:t>
              </a:r>
            </a:p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3995936" y="2197555"/>
              <a:ext cx="5418667" cy="327600"/>
            </a:xfrm>
            <a:prstGeom prst="rect">
              <a:avLst/>
            </a:prstGeom>
            <a:solidFill>
              <a:srgbClr val="8CD5FE">
                <a:alpha val="90000"/>
              </a:srgbClr>
            </a:solidFill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4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Полилиния 88"/>
            <p:cNvSpPr/>
            <p:nvPr/>
          </p:nvSpPr>
          <p:spPr>
            <a:xfrm>
              <a:off x="4057511" y="2005475"/>
              <a:ext cx="5187758" cy="415642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dirty="0" smtClean="0">
                <a:latin typeface="Arial" pitchFamily="34" charset="0"/>
                <a:cs typeface="Arial" pitchFamily="34" charset="0"/>
              </a:endParaRPr>
            </a:p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Профессиональная опека над совершеннолетними недееспособными гражданами</a:t>
              </a:r>
            </a:p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3995936" y="2787235"/>
              <a:ext cx="5418667" cy="327600"/>
            </a:xfrm>
            <a:prstGeom prst="rect">
              <a:avLst/>
            </a:prstGeom>
            <a:solidFill>
              <a:srgbClr val="8CD5FE">
                <a:alpha val="90000"/>
              </a:srgbClr>
            </a:solidFill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Полилиния 90"/>
            <p:cNvSpPr/>
            <p:nvPr/>
          </p:nvSpPr>
          <p:spPr>
            <a:xfrm>
              <a:off x="4057512" y="2699396"/>
              <a:ext cx="5187757" cy="311401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dirty="0" smtClean="0">
                <a:latin typeface="Arial" pitchFamily="34" charset="0"/>
                <a:cs typeface="Arial" pitchFamily="34" charset="0"/>
              </a:endParaRPr>
            </a:p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«Ясли» для пожилых</a:t>
              </a:r>
            </a:p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3995936" y="3376916"/>
              <a:ext cx="5418667" cy="327600"/>
            </a:xfrm>
            <a:prstGeom prst="rect">
              <a:avLst/>
            </a:prstGeom>
            <a:solidFill>
              <a:srgbClr val="8CD5FE">
                <a:alpha val="90000"/>
              </a:srgbClr>
            </a:solidFill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Полилиния 92"/>
            <p:cNvSpPr/>
            <p:nvPr/>
          </p:nvSpPr>
          <p:spPr>
            <a:xfrm>
              <a:off x="4057512" y="3289075"/>
              <a:ext cx="5187757" cy="311401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>
                  <a:latin typeface="Arial" pitchFamily="34" charset="0"/>
                  <a:cs typeface="Arial" pitchFamily="34" charset="0"/>
                </a:rPr>
                <a:t>С</a:t>
              </a:r>
              <a:r>
                <a:rPr lang="ru-RU" sz="1000" kern="1200" dirty="0" smtClean="0">
                  <a:latin typeface="Arial" pitchFamily="34" charset="0"/>
                  <a:cs typeface="Arial" pitchFamily="34" charset="0"/>
                </a:rPr>
                <a:t>лужба «Сиделок»</a:t>
              </a:r>
              <a:endParaRPr lang="ru-RU" sz="10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" name="Picture 2" descr="C:\Users\shebunina.AAO\Pictures\2019-07-10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196752"/>
            <a:ext cx="3312368" cy="201622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6" name="Picture 2" descr="C:\Users\shebunina.AAO\Pictures\в презентацию\news-nid23795-398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517232"/>
            <a:ext cx="1456866" cy="1224136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87284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s3-eu-west-1.amazonaws.com/press29/-cw/dvinaland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736" y="45323"/>
            <a:ext cx="1075876" cy="114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31640" y="278328"/>
            <a:ext cx="7522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проект «Старшее поколение»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50100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337021"/>
              </p:ext>
            </p:extLst>
          </p:nvPr>
        </p:nvGraphicFramePr>
        <p:xfrm>
          <a:off x="107504" y="1700809"/>
          <a:ext cx="5688633" cy="1374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9329"/>
                <a:gridCol w="1346382"/>
                <a:gridCol w="1056461"/>
                <a:gridCol w="1056461"/>
              </a:tblGrid>
              <a:tr h="277229">
                <a:tc rowSpan="2"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предусмотрено </a:t>
                      </a:r>
                      <a:b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в РП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на  1 ноября 2019 года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148">
                <a:tc vMerge="1">
                  <a:txBody>
                    <a:bodyPr/>
                    <a:lstStyle/>
                    <a:p>
                      <a:endParaRPr lang="ru-RU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Заключено договоров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том числе по сертификатам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Численность участников</a:t>
                      </a:r>
                      <a:endParaRPr lang="ru-RU" sz="1300" kern="1200" dirty="0" smtClean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ru-RU" sz="1500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 (ежегодно)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07504" y="1196752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ПРОФЕССИОНАЛЬНОЕ ОБУЧЕНИЕ И ДОПОЛНИТЕЛЬНОЕ ПРОФЕССИОНАЛЬНОЕ ОБРАЗОВАНИЕ ЛИЦ ПРЕДПЕНСИОННОГО ВОЗРАСТА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7504" y="3573016"/>
            <a:ext cx="5688632" cy="276999"/>
          </a:xfrm>
          <a:prstGeom prst="rect">
            <a:avLst/>
          </a:prstGeom>
          <a:solidFill>
            <a:srgbClr val="DBF0F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Механизмы </a:t>
            </a:r>
            <a:r>
              <a:rPr lang="ru-RU" sz="1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профобучения</a:t>
            </a: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предпенсионеров</a:t>
            </a:r>
            <a:endParaRPr lang="ru-RU" sz="1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043608" y="3861048"/>
            <a:ext cx="3384376" cy="2996952"/>
            <a:chOff x="5580112" y="1988840"/>
            <a:chExt cx="3240360" cy="2952328"/>
          </a:xfrm>
        </p:grpSpPr>
        <p:grpSp>
          <p:nvGrpSpPr>
            <p:cNvPr id="2" name="Группа 17"/>
            <p:cNvGrpSpPr/>
            <p:nvPr/>
          </p:nvGrpSpPr>
          <p:grpSpPr>
            <a:xfrm>
              <a:off x="5580112" y="1988840"/>
              <a:ext cx="3240360" cy="2952328"/>
              <a:chOff x="5702018" y="1668116"/>
              <a:chExt cx="2960035" cy="2945542"/>
            </a:xfrm>
          </p:grpSpPr>
          <p:sp>
            <p:nvSpPr>
              <p:cNvPr id="19" name="Полилиния 18"/>
              <p:cNvSpPr/>
              <p:nvPr/>
            </p:nvSpPr>
            <p:spPr>
              <a:xfrm>
                <a:off x="5964135" y="1825381"/>
                <a:ext cx="2540442" cy="2540442"/>
              </a:xfrm>
              <a:custGeom>
                <a:avLst/>
                <a:gdLst>
                  <a:gd name="connsiteX0" fmla="*/ 1270222 w 2540442"/>
                  <a:gd name="connsiteY0" fmla="*/ 0 h 2540442"/>
                  <a:gd name="connsiteX1" fmla="*/ 2370265 w 2540442"/>
                  <a:gd name="connsiteY1" fmla="*/ 635112 h 2540442"/>
                  <a:gd name="connsiteX2" fmla="*/ 2370262 w 2540442"/>
                  <a:gd name="connsiteY2" fmla="*/ 1905334 h 2540442"/>
                  <a:gd name="connsiteX3" fmla="*/ 1270221 w 2540442"/>
                  <a:gd name="connsiteY3" fmla="*/ 1270221 h 2540442"/>
                  <a:gd name="connsiteX4" fmla="*/ 1270222 w 2540442"/>
                  <a:gd name="connsiteY4" fmla="*/ 0 h 2540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0442" h="2540442">
                    <a:moveTo>
                      <a:pt x="1270222" y="0"/>
                    </a:moveTo>
                    <a:cubicBezTo>
                      <a:pt x="1724029" y="1"/>
                      <a:pt x="2143363" y="242104"/>
                      <a:pt x="2370265" y="635112"/>
                    </a:cubicBezTo>
                    <a:cubicBezTo>
                      <a:pt x="2597168" y="1028120"/>
                      <a:pt x="2597167" y="1512326"/>
                      <a:pt x="2370262" y="1905334"/>
                    </a:cubicBezTo>
                    <a:lnTo>
                      <a:pt x="1270221" y="1270221"/>
                    </a:lnTo>
                    <a:cubicBezTo>
                      <a:pt x="1270221" y="846814"/>
                      <a:pt x="1270222" y="423407"/>
                      <a:pt x="1270222" y="0"/>
                    </a:cubicBezTo>
                    <a:close/>
                  </a:path>
                </a:pathLst>
              </a:custGeom>
              <a:solidFill>
                <a:srgbClr val="DBF0F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47764" tIns="547222" rIns="303158" bIns="1254917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700" b="1" kern="1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>
                <a:off x="5911814" y="1916111"/>
                <a:ext cx="2540442" cy="2540442"/>
              </a:xfrm>
              <a:custGeom>
                <a:avLst/>
                <a:gdLst>
                  <a:gd name="connsiteX0" fmla="*/ 2370265 w 2540442"/>
                  <a:gd name="connsiteY0" fmla="*/ 1905332 h 2540442"/>
                  <a:gd name="connsiteX1" fmla="*/ 1270221 w 2540442"/>
                  <a:gd name="connsiteY1" fmla="*/ 2540442 h 2540442"/>
                  <a:gd name="connsiteX2" fmla="*/ 170177 w 2540442"/>
                  <a:gd name="connsiteY2" fmla="*/ 1905330 h 2540442"/>
                  <a:gd name="connsiteX3" fmla="*/ 1270221 w 2540442"/>
                  <a:gd name="connsiteY3" fmla="*/ 1270221 h 2540442"/>
                  <a:gd name="connsiteX4" fmla="*/ 2370265 w 2540442"/>
                  <a:gd name="connsiteY4" fmla="*/ 1905332 h 2540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0442" h="2540442">
                    <a:moveTo>
                      <a:pt x="2370265" y="1905332"/>
                    </a:moveTo>
                    <a:cubicBezTo>
                      <a:pt x="2143362" y="2298340"/>
                      <a:pt x="1724027" y="2540443"/>
                      <a:pt x="1270221" y="2540442"/>
                    </a:cubicBezTo>
                    <a:cubicBezTo>
                      <a:pt x="816414" y="2540442"/>
                      <a:pt x="397080" y="2298338"/>
                      <a:pt x="170177" y="1905330"/>
                    </a:cubicBezTo>
                    <a:lnTo>
                      <a:pt x="1270221" y="1270221"/>
                    </a:lnTo>
                    <a:lnTo>
                      <a:pt x="2370265" y="1905332"/>
                    </a:lnTo>
                    <a:close/>
                  </a:path>
                </a:pathLst>
              </a:custGeom>
              <a:solidFill>
                <a:srgbClr val="DBF0F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13758" tIns="1657154" rIns="583513" bIns="235715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700" b="1" kern="12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>
                <a:off x="5859493" y="1825381"/>
                <a:ext cx="2540442" cy="2540442"/>
              </a:xfrm>
              <a:custGeom>
                <a:avLst/>
                <a:gdLst>
                  <a:gd name="connsiteX0" fmla="*/ 170177 w 2540442"/>
                  <a:gd name="connsiteY0" fmla="*/ 1905330 h 2540442"/>
                  <a:gd name="connsiteX1" fmla="*/ 170178 w 2540442"/>
                  <a:gd name="connsiteY1" fmla="*/ 635109 h 2540442"/>
                  <a:gd name="connsiteX2" fmla="*/ 1270222 w 2540442"/>
                  <a:gd name="connsiteY2" fmla="*/ 0 h 2540442"/>
                  <a:gd name="connsiteX3" fmla="*/ 1270221 w 2540442"/>
                  <a:gd name="connsiteY3" fmla="*/ 1270221 h 2540442"/>
                  <a:gd name="connsiteX4" fmla="*/ 170177 w 2540442"/>
                  <a:gd name="connsiteY4" fmla="*/ 1905330 h 2540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0442" h="2540442">
                    <a:moveTo>
                      <a:pt x="170177" y="1905330"/>
                    </a:moveTo>
                    <a:cubicBezTo>
                      <a:pt x="-56726" y="1512322"/>
                      <a:pt x="-56725" y="1028116"/>
                      <a:pt x="170178" y="635109"/>
                    </a:cubicBezTo>
                    <a:cubicBezTo>
                      <a:pt x="397082" y="242102"/>
                      <a:pt x="816416" y="-1"/>
                      <a:pt x="1270222" y="0"/>
                    </a:cubicBezTo>
                    <a:cubicBezTo>
                      <a:pt x="1270222" y="423407"/>
                      <a:pt x="1270221" y="846814"/>
                      <a:pt x="1270221" y="1270221"/>
                    </a:cubicBezTo>
                    <a:lnTo>
                      <a:pt x="170177" y="1905330"/>
                    </a:lnTo>
                    <a:close/>
                  </a:path>
                </a:pathLst>
              </a:custGeom>
              <a:solidFill>
                <a:srgbClr val="DBF0F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03158" tIns="547222" rIns="1347764" bIns="1254917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700" b="1" kern="12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Круговая стрелка 21"/>
              <p:cNvSpPr/>
              <p:nvPr/>
            </p:nvSpPr>
            <p:spPr>
              <a:xfrm>
                <a:off x="5807080" y="1668116"/>
                <a:ext cx="2854973" cy="2854973"/>
              </a:xfrm>
              <a:prstGeom prst="circularArrow">
                <a:avLst>
                  <a:gd name="adj1" fmla="val 5085"/>
                  <a:gd name="adj2" fmla="val 327528"/>
                  <a:gd name="adj3" fmla="val 1472472"/>
                  <a:gd name="adj4" fmla="val 16199432"/>
                  <a:gd name="adj5" fmla="val 5932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Круговая стрелка 22"/>
              <p:cNvSpPr/>
              <p:nvPr/>
            </p:nvSpPr>
            <p:spPr>
              <a:xfrm>
                <a:off x="5754549" y="1758685"/>
                <a:ext cx="2854973" cy="2854973"/>
              </a:xfrm>
              <a:prstGeom prst="circularArrow">
                <a:avLst>
                  <a:gd name="adj1" fmla="val 5085"/>
                  <a:gd name="adj2" fmla="val 327528"/>
                  <a:gd name="adj3" fmla="val 8671970"/>
                  <a:gd name="adj4" fmla="val 1800502"/>
                  <a:gd name="adj5" fmla="val 5932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Круговая стрелка 23"/>
              <p:cNvSpPr/>
              <p:nvPr/>
            </p:nvSpPr>
            <p:spPr>
              <a:xfrm>
                <a:off x="5702018" y="1668116"/>
                <a:ext cx="2854973" cy="2854973"/>
              </a:xfrm>
              <a:prstGeom prst="circularArrow">
                <a:avLst>
                  <a:gd name="adj1" fmla="val 5085"/>
                  <a:gd name="adj2" fmla="val 327528"/>
                  <a:gd name="adj3" fmla="val 15873039"/>
                  <a:gd name="adj4" fmla="val 9000000"/>
                  <a:gd name="adj5" fmla="val 5932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16" name="TextBox 15"/>
            <p:cNvSpPr txBox="1"/>
            <p:nvPr/>
          </p:nvSpPr>
          <p:spPr>
            <a:xfrm>
              <a:off x="5796136" y="2636912"/>
              <a:ext cx="1440160" cy="714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u="sng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Направление через работодателя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Субсидию получает работодатель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до 68,5 тыс. рублей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64288" y="2636912"/>
              <a:ext cx="1440160" cy="871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</a:pPr>
              <a:r>
                <a:rPr lang="ru-RU" sz="800" b="1" u="sng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Направление 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u="sng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через СЗН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Оплата услуг образовательной организации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до 68,5 тыс. рублей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05929" y="3816290"/>
              <a:ext cx="1368152" cy="714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u="sng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Образовательный сертификат 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Компенсация стоимости обучения гражданину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до 50 тыс. рублей </a:t>
              </a:r>
              <a:endParaRPr lang="ru-RU" sz="1000" dirty="0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5796136" y="1700808"/>
            <a:ext cx="334786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u="sng" dirty="0" smtClean="0">
                <a:latin typeface="Arial" pitchFamily="34" charset="0"/>
                <a:cs typeface="Arial" pitchFamily="34" charset="0"/>
              </a:rPr>
              <a:t>Для организации обучения лиц </a:t>
            </a:r>
            <a:r>
              <a:rPr lang="ru-RU" sz="1400" u="sng" dirty="0" err="1" smtClean="0">
                <a:latin typeface="Arial" pitchFamily="34" charset="0"/>
                <a:cs typeface="Arial" pitchFamily="34" charset="0"/>
              </a:rPr>
              <a:t>предпенсионного</a:t>
            </a:r>
            <a:r>
              <a:rPr lang="ru-RU" sz="1400" u="sng" dirty="0" smtClean="0">
                <a:latin typeface="Arial" pitchFamily="34" charset="0"/>
                <a:cs typeface="Arial" pitchFamily="34" charset="0"/>
              </a:rPr>
              <a:t> возраста</a:t>
            </a:r>
            <a:endParaRPr lang="ru-RU" sz="1300" u="sng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Blip>
                <a:blip r:embed="rId3"/>
              </a:buBlip>
            </a:pPr>
            <a:r>
              <a:rPr lang="ru-RU" sz="1300" dirty="0" smtClean="0"/>
              <a:t>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разработаны необходимые нормативные правовые акты</a:t>
            </a:r>
          </a:p>
          <a:p>
            <a:pPr>
              <a:spcAft>
                <a:spcPts val="600"/>
              </a:spcAft>
              <a:buBlip>
                <a:blip r:embed="rId3"/>
              </a:buBlip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сформирован реестр </a:t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>образовательных организации – </a:t>
            </a:r>
          </a:p>
          <a:p>
            <a:pPr>
              <a:spcAft>
                <a:spcPts val="600"/>
              </a:spcAft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55 организаций</a:t>
            </a:r>
          </a:p>
          <a:p>
            <a:pPr>
              <a:spcAft>
                <a:spcPts val="600"/>
              </a:spcAft>
              <a:buBlip>
                <a:blip r:embed="rId3"/>
              </a:buBlip>
            </a:pP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утвержден перечень направлений подготовки, переподготовки </a:t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>и повышения квалификации -  </a:t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>свыше 1000 направлений обучения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Рисунок 28" descr="maya-workers-1200x7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4365104"/>
            <a:ext cx="3430860" cy="208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167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s3-eu-west-1.amazonaws.com/press29/-cw/dvinaland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736" y="45323"/>
            <a:ext cx="1075876" cy="114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5616" y="27832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проект «Укрепление общественного здоровья»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124745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800"/>
              </a:spcAft>
            </a:pP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ЦЕЛИ: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ФОРМИРОВАНИЕ СИСТЕМЫ МОТИВАЦИИ ГРАЖДАН К ЗДОРОВОМУ ОБРАЗУ ЖИЗНИ, ВКЛЮЧАЯ ЗДОРОВОЕ ПИТАНИЕ И ОТКАЗ ОТ ВРЕДНЫХ ПРИВЫЧЕК</a:t>
            </a:r>
          </a:p>
          <a:p>
            <a:pPr fontAlgn="base">
              <a:spcBef>
                <a:spcPct val="0"/>
              </a:spcBef>
              <a:spcAft>
                <a:spcPts val="800"/>
              </a:spcAft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РАЗВИТИЕ ИНФРАСТРУКТУРЫ ОБЩЕСТВЕННОГО ЗДОРОВЬЯ</a:t>
            </a:r>
          </a:p>
          <a:p>
            <a:pPr fontAlgn="base">
              <a:spcBef>
                <a:spcPct val="0"/>
              </a:spcBef>
              <a:spcAft>
                <a:spcPts val="800"/>
              </a:spcAft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 ПОВЫШЕНИЕ ОБЕСПЕЧЕННОСТИ КАДРАМИ В СФЕРЕ ОБЩЕСТВЕННОГО ЗДОРОВЬЯ</a:t>
            </a:r>
            <a:endParaRPr lang="ru-RU" sz="11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600"/>
              </a:spcAft>
            </a:pP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ЦЕЛЕВЫЕ ПОКАЗАТЕЛИ </a:t>
            </a:r>
            <a:r>
              <a:rPr lang="ru-RU" sz="11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 2024 года:</a:t>
            </a:r>
          </a:p>
          <a:p>
            <a:pPr marL="228600" lvl="0" indent="-228600"/>
            <a:r>
              <a:rPr lang="ru-RU" sz="1100" dirty="0" smtClean="0">
                <a:latin typeface="Arial" pitchFamily="34" charset="0"/>
                <a:cs typeface="Arial" pitchFamily="34" charset="0"/>
              </a:rPr>
              <a:t>Сокращение смертности мужчин трудоспособного возраста (по итогам 2024 года по сравнению с 2017 годом на 25%), </a:t>
            </a:r>
            <a:br>
              <a:rPr lang="ru-RU" sz="1100" dirty="0" smtClean="0">
                <a:latin typeface="Arial" pitchFamily="34" charset="0"/>
                <a:cs typeface="Arial" pitchFamily="34" charset="0"/>
              </a:rPr>
            </a:br>
            <a:r>
              <a:rPr lang="ru-RU" sz="1100" dirty="0" smtClean="0">
                <a:latin typeface="Arial" pitchFamily="34" charset="0"/>
                <a:cs typeface="Arial" pitchFamily="34" charset="0"/>
              </a:rPr>
              <a:t>а также смертности женщин трудоспособного возраста (на 10%)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2924944"/>
            <a:ext cx="2952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ОСНОВНЫЕ МЕРОПРИЯТИЯ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2697681"/>
              </p:ext>
            </p:extLst>
          </p:nvPr>
        </p:nvGraphicFramePr>
        <p:xfrm>
          <a:off x="179512" y="3284984"/>
          <a:ext cx="5112568" cy="2774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</a:tblGrid>
              <a:tr h="43652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Наименование мероприятия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254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Создание сети центров общественного здоровья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480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Проведение информационной кампании, направленной на пропаганду здорового образа жизни, сокращения потребления алкоголя и табака, ответственного отношения к рациону питания, а также пропаганду ответственного отношения к репродуктивному здоровью, в том числе профилактику абортов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23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Реализация во всех муниципальных образованиях Архангельской области муниципальных программ укрепления общественного здоровья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399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Внедрение и реализация корпоративных программ, содержащих наилучшие практики по укреплению здоровья работников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2" name="Picture 4" descr="Картинки по запросу Укрепление общественного здоровья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284984"/>
            <a:ext cx="3553797" cy="215381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0" name="Picture 2" descr="Картинки по запросу Укрепление общественного здоровья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229200"/>
            <a:ext cx="2065672" cy="1338862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287284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s3-eu-west-1.amazonaws.com/press29/-cw/dvinaland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736" y="45323"/>
            <a:ext cx="1075876" cy="114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5616" y="27832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проект «Укрепление общественного здоровья»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340768"/>
            <a:ext cx="439248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6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800"/>
              </a:spcAft>
            </a:pPr>
            <a:r>
              <a:rPr lang="ru-RU" sz="11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ЦЕЛЬ: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профилактика неинфекционных заболеваний; сохранение и укрепление репродуктивного здоровья;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здорового образа жизни у населения Архангельской области (включая несовершеннолетних), в том числе снижение распространенности наиболее значимых факторов риска;</a:t>
            </a:r>
            <a:endParaRPr lang="ru-R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информирование населения о факторах риска развития заболеваний.</a:t>
            </a:r>
            <a:endParaRPr lang="ru-R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ts val="800"/>
              </a:spcAft>
            </a:pPr>
            <a:endParaRPr lang="ru-RU" sz="11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800"/>
              </a:spcAft>
            </a:pPr>
            <a:endParaRPr lang="ru-RU" sz="11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800"/>
              </a:spcAft>
            </a:pP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1556792"/>
            <a:ext cx="286206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300 тыс. рублей </a:t>
            </a:r>
          </a:p>
          <a:p>
            <a:pPr algn="ctr"/>
            <a:r>
              <a:rPr 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2019 году реализуются 4 проекта</a:t>
            </a:r>
          </a:p>
          <a:p>
            <a:endParaRPr lang="ru-RU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568" y="1196752"/>
            <a:ext cx="3456384" cy="21602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КОНКУРС ЦЕЛЕВЫХ ПРОЕКТОВ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99992" y="1196752"/>
            <a:ext cx="3456384" cy="21602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ФИНАНСИРОВАНИЕ :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82339196"/>
              </p:ext>
            </p:extLst>
          </p:nvPr>
        </p:nvGraphicFramePr>
        <p:xfrm>
          <a:off x="359532" y="2370171"/>
          <a:ext cx="8424936" cy="2429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68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Массовые акции и выездные мероприятия 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Мероприятия для школьников</a:t>
                      </a:r>
                      <a:r>
                        <a:rPr lang="ru-RU" sz="1000" baseline="0" dirty="0">
                          <a:latin typeface="Arial" pitchFamily="34" charset="0"/>
                          <a:cs typeface="Arial" pitchFamily="34" charset="0"/>
                        </a:rPr>
                        <a:t> и студентов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0652">
                <a:tc>
                  <a:txBody>
                    <a:bodyPr/>
                    <a:lstStyle/>
                    <a:p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«День отказа</a:t>
                      </a:r>
                      <a:r>
                        <a:rPr lang="ru-RU" sz="100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 табака»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«Уроки здоровья» для школьников</a:t>
                      </a:r>
                      <a:r>
                        <a:rPr lang="ru-RU" sz="10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и студентов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0652">
                <a:tc>
                  <a:txBody>
                    <a:bodyPr/>
                    <a:lstStyle/>
                    <a:p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«День здоровья»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«Безопасный интернет»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0652">
                <a:tc>
                  <a:txBody>
                    <a:bodyPr/>
                    <a:lstStyle/>
                    <a:p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«День физкультурника»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«Трезвый я – трезвая Россия»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0652">
                <a:tc>
                  <a:txBody>
                    <a:bodyPr/>
                    <a:lstStyle/>
                    <a:p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«Маргаритинская ярмарка»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«Движение – жизнь»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6614">
                <a:tc>
                  <a:txBody>
                    <a:bodyPr/>
                    <a:lstStyle/>
                    <a:p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«День пожилого человека»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«Здоровое питание»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0113">
                <a:tc>
                  <a:txBody>
                    <a:bodyPr/>
                    <a:lstStyle/>
                    <a:p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«День трезвости»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«Здоровый образ жизни – это модно!» и др.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0113"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Приняли участие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более 3 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тыс.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человек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Приняли участие 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 тыс. человек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6" name="Скругленный прямоугольник 25"/>
          <p:cNvSpPr/>
          <p:nvPr/>
        </p:nvSpPr>
        <p:spPr>
          <a:xfrm>
            <a:off x="971600" y="5085184"/>
            <a:ext cx="3456384" cy="21602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НАПРАВЛЕНИЯ РАЗВИТИЯ: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3528" y="5517232"/>
            <a:ext cx="52565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Разработка и реализация корпоративных программ укрепления здоровья</a:t>
            </a:r>
            <a:endParaRPr lang="ru-RU" sz="11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Стимулирование работодателей к реализации программ укрепления здоровья</a:t>
            </a:r>
            <a:endParaRPr lang="ru-RU" sz="11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8674" name="AutoShape 2" descr="Картинки по запросу Укрепление общественного здоровья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Картинки по запросу Укрепление общественного здоровья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Картинки по запросу Укрепление общественного здоровья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0" name="AutoShape 8" descr="Картинки по запросу Укрепление общественного здоровья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2" name="AutoShape 10" descr="Картинки по запросу Укрепление общественного здоровья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4" name="AutoShape 12" descr="Картинки по запросу Укрепление общественного здоровья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5" name="Picture 13" descr="C:\Users\shebunina.AAO\Pictures\2019-07-10\Без назван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908720"/>
            <a:ext cx="1512168" cy="146935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8687" name="Picture 15" descr="Картинки по запросу Укрепление общественного здоровья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941168"/>
            <a:ext cx="3005581" cy="1792195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2872840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s3-eu-west-1.amazonaws.com/press29/-cw/dvinaland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736" y="45323"/>
            <a:ext cx="1075876" cy="114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31640" y="278328"/>
            <a:ext cx="7522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проект «Спорт- норма жизни»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124744"/>
            <a:ext cx="568863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ЦЕЛЬ: доведение к 2024 году до 55% доли граждан, систематически занимающихся физической </a:t>
            </a:r>
            <a:r>
              <a:rPr lang="ru-RU" sz="11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культурой и </a:t>
            </a:r>
            <a:r>
              <a:rPr lang="ru-RU" sz="11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спортом, путем создания системы мотивации населения, активизации спортивно-массовой работы на всех уровнях, подготовки спортивного резерва и развития спортивной инфраструктуры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ЦЕЛЕВЫЕ ПОКАЗАТЕЛИ до 2024 года: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1.Доля детей и молодежи, систематически занимающихся физкультурой и спортом, в общей численности детей и молодежи (88,3%);</a:t>
            </a:r>
            <a:endParaRPr lang="ru-RU" sz="1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Доля граждан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среднего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возраста,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систематически занимающихся физкультурой и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спортом, в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общей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численности граждан среднего возраста (49,8%);</a:t>
            </a:r>
            <a:endParaRPr lang="ru-RU" sz="1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Доля граждан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старшего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возраста, систематически занимающихся физкультурой и спортом, в общей численности граждан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старшего возраста (23,5%); </a:t>
            </a:r>
            <a:endParaRPr lang="ru-RU" sz="11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4.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Уровень обеспеченности граждан спортивными сооружениями, исходя из единовременной пропускной способности объектов спорта (57%);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5. Доля занимающихся по программам спортивной подготовки в организациях ведомственной принадлежности физкультуры и спорта (100%).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422108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8144" y="1268760"/>
            <a:ext cx="30963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ИСПОЛНИТЕЛИ: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агентство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спорту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720927219"/>
              </p:ext>
            </p:extLst>
          </p:nvPr>
        </p:nvGraphicFramePr>
        <p:xfrm>
          <a:off x="6120559" y="2132856"/>
          <a:ext cx="2808312" cy="273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27" descr="C:\Users\permakova\Desktop\на комп\нац проект\круглый стол\1c83ea7714193dcc80518721ec6bd1a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65104"/>
            <a:ext cx="2101210" cy="120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1269602"/>
              </p:ext>
            </p:extLst>
          </p:nvPr>
        </p:nvGraphicFramePr>
        <p:xfrm>
          <a:off x="303736" y="4279335"/>
          <a:ext cx="2996707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6707"/>
              </a:tblGrid>
              <a:tr h="23693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</a:rPr>
                        <a:t>Поставка оборудования ВФСК ГТО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20732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Приморский муниципальный район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0732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Онежский муниципальный район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07321">
                <a:tc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Arial" pitchFamily="34" charset="0"/>
                          <a:cs typeface="Arial" pitchFamily="34" charset="0"/>
                        </a:rPr>
                        <a:t>Вилегодский</a:t>
                      </a: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 муниципальный район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07321">
                <a:tc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Arial" pitchFamily="34" charset="0"/>
                          <a:cs typeface="Arial" pitchFamily="34" charset="0"/>
                        </a:rPr>
                        <a:t>Няндомский</a:t>
                      </a: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 муниципальный район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07321">
                <a:tc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Arial" pitchFamily="34" charset="0"/>
                          <a:cs typeface="Arial" pitchFamily="34" charset="0"/>
                        </a:rPr>
                        <a:t>Котласский</a:t>
                      </a: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 муниципальный район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07321">
                <a:tc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Arial" pitchFamily="34" charset="0"/>
                          <a:cs typeface="Arial" pitchFamily="34" charset="0"/>
                        </a:rPr>
                        <a:t>Устьянский</a:t>
                      </a: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 муниципальный район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0732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Мезенский муниципальный район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07321">
                <a:tc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Arial" pitchFamily="34" charset="0"/>
                          <a:cs typeface="Arial" pitchFamily="34" charset="0"/>
                        </a:rPr>
                        <a:t>Лешуконский</a:t>
                      </a: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 муниципальный район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2081584"/>
              </p:ext>
            </p:extLst>
          </p:nvPr>
        </p:nvGraphicFramePr>
        <p:xfrm>
          <a:off x="5706548" y="4653136"/>
          <a:ext cx="3257940" cy="200904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57940"/>
              </a:tblGrid>
              <a:tr h="39360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altLang="ru-RU" sz="1000" kern="1200" dirty="0" smtClean="0"/>
                        <a:t>Строительство современных спортивных объектов</a:t>
                      </a:r>
                      <a:endParaRPr lang="ru-RU" altLang="ru-RU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6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Физкультурно-оздоровительный комплекс в территориальном округе </a:t>
                      </a:r>
                      <a:r>
                        <a:rPr lang="ru-RU" sz="1100" dirty="0" err="1" smtClean="0"/>
                        <a:t>Варавино</a:t>
                      </a:r>
                      <a:r>
                        <a:rPr lang="ru-RU" sz="1100" dirty="0" smtClean="0"/>
                        <a:t>-Фактория  -</a:t>
                      </a:r>
                      <a:br>
                        <a:rPr lang="ru-RU" sz="1100" dirty="0" smtClean="0"/>
                      </a:br>
                      <a:r>
                        <a:rPr lang="ru-RU" sz="1100" dirty="0" smtClean="0"/>
                        <a:t> г. Архангельска</a:t>
                      </a:r>
                    </a:p>
                  </a:txBody>
                  <a:tcPr/>
                </a:tc>
              </a:tr>
              <a:tr h="2792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Строительство тренажера для спортивного скалолазания (</a:t>
                      </a:r>
                      <a:r>
                        <a:rPr lang="ru-RU" sz="1100" dirty="0" err="1" smtClean="0"/>
                        <a:t>скалодрома</a:t>
                      </a:r>
                      <a:r>
                        <a:rPr lang="ru-RU" sz="1100" dirty="0" smtClean="0"/>
                        <a:t>) в г. Северодвинске</a:t>
                      </a:r>
                    </a:p>
                  </a:txBody>
                  <a:tcPr/>
                </a:tc>
              </a:tr>
              <a:tr h="3039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Устройство поля для мини футбола с искусственным покрытием</a:t>
                      </a:r>
                      <a:r>
                        <a:rPr lang="ru-RU" sz="1100" baseline="0" dirty="0" smtClean="0"/>
                        <a:t> в </a:t>
                      </a:r>
                      <a:r>
                        <a:rPr lang="ru-RU" sz="1100" dirty="0" smtClean="0"/>
                        <a:t> пос. Шалакуша,  </a:t>
                      </a:r>
                      <a:r>
                        <a:rPr lang="ru-RU" sz="1100" dirty="0" err="1" smtClean="0"/>
                        <a:t>Няндомского</a:t>
                      </a:r>
                      <a:r>
                        <a:rPr lang="ru-RU" sz="1100" dirty="0" smtClean="0"/>
                        <a:t> района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636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693436" y="6085213"/>
            <a:ext cx="8208912" cy="690886"/>
          </a:xfrm>
          <a:prstGeom prst="rect">
            <a:avLst/>
          </a:prstGeom>
          <a:solidFill>
            <a:srgbClr val="8CD5FE">
              <a:alpha val="90000"/>
            </a:srgbClr>
          </a:solidFill>
          <a:ln w="6350">
            <a:solidFill>
              <a:srgbClr val="8CD5FE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292000" rIns="36000"/>
          <a:lstStyle/>
          <a:p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http://s3-eu-west-1.amazonaws.com/press29/-cw/dvinaland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736" y="45323"/>
            <a:ext cx="1075876" cy="114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364502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93436" y="1188442"/>
            <a:ext cx="8208912" cy="4819308"/>
            <a:chOff x="3995936" y="1520034"/>
            <a:chExt cx="6228353" cy="3434172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995936" y="1607874"/>
              <a:ext cx="6228353" cy="501840"/>
            </a:xfrm>
            <a:prstGeom prst="rect">
              <a:avLst/>
            </a:prstGeom>
            <a:solidFill>
              <a:srgbClr val="8CD5FE">
                <a:alpha val="90000"/>
              </a:srgbClr>
            </a:solidFill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4057512" y="1520034"/>
              <a:ext cx="5732241" cy="338760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Актуализация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плана основных мероприятий</a:t>
              </a:r>
              <a:r>
                <a:rPr lang="x-none" sz="1100">
                  <a:latin typeface="Times New Roman" pitchFamily="18" charset="0"/>
                  <a:cs typeface="Times New Roman" pitchFamily="18" charset="0"/>
                </a:rPr>
                <a:t>, проводимых в Архангельской области </a:t>
              </a:r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x-none" sz="1100" smtClean="0">
                  <a:latin typeface="Times New Roman" pitchFamily="18" charset="0"/>
                  <a:cs typeface="Times New Roman" pitchFamily="18" charset="0"/>
                </a:rPr>
                <a:t>в </a:t>
              </a:r>
              <a:r>
                <a:rPr lang="x-none" sz="1100">
                  <a:latin typeface="Times New Roman" pitchFamily="18" charset="0"/>
                  <a:cs typeface="Times New Roman" pitchFamily="18" charset="0"/>
                </a:rPr>
                <a:t>рамках Десятилетия детства</a:t>
              </a:r>
              <a:endParaRPr 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995936" y="2214996"/>
              <a:ext cx="6228353" cy="501840"/>
            </a:xfrm>
            <a:prstGeom prst="rect">
              <a:avLst/>
            </a:prstGeom>
            <a:solidFill>
              <a:srgbClr val="8CD5FE">
                <a:alpha val="90000"/>
              </a:srgbClr>
            </a:solidFill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1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4057512" y="1930828"/>
              <a:ext cx="5743088" cy="535087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Утверждение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комплексной программы долговременного ухода за гражданами пожилого возраста </a:t>
              </a:r>
              <a:br>
                <a:rPr lang="ru-RU" sz="1100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и инвалидами, частично или </a:t>
              </a:r>
              <a:r>
                <a:rPr lang="ru-RU" sz="1100">
                  <a:latin typeface="Times New Roman" pitchFamily="18" charset="0"/>
                  <a:cs typeface="Times New Roman" pitchFamily="18" charset="0"/>
                </a:rPr>
                <a:t>полностью </a:t>
              </a:r>
              <a:r>
                <a:rPr lang="ru-RU" sz="1100" smtClean="0">
                  <a:latin typeface="Times New Roman" pitchFamily="18" charset="0"/>
                  <a:cs typeface="Times New Roman" pitchFamily="18" charset="0"/>
                </a:rPr>
                <a:t>утратившими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способность самообслуживания, в том числе поддержки семейного ухода, включая развитие института приемной семьи  и профессиональной опеки, а так же службы сиделок и </a:t>
              </a:r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патронажа</a:t>
              </a:r>
              <a:endParaRPr 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995936" y="2805969"/>
              <a:ext cx="6228353" cy="501840"/>
            </a:xfrm>
            <a:prstGeom prst="rect">
              <a:avLst/>
            </a:prstGeom>
            <a:solidFill>
              <a:srgbClr val="8CD5FE">
                <a:alpha val="90000"/>
              </a:srgbClr>
            </a:solidFill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4080965" y="2517469"/>
              <a:ext cx="5732241" cy="398735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Р</a:t>
              </a:r>
              <a:r>
                <a:rPr lang="x-none" sz="1100" smtClean="0">
                  <a:latin typeface="Times New Roman" pitchFamily="18" charset="0"/>
                  <a:cs typeface="Times New Roman" pitchFamily="18" charset="0"/>
                </a:rPr>
                <a:t>азработк</a:t>
              </a:r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x-none" sz="110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x-none" sz="1100">
                  <a:latin typeface="Times New Roman" pitchFamily="18" charset="0"/>
                  <a:cs typeface="Times New Roman" pitchFamily="18" charset="0"/>
                </a:rPr>
                <a:t>и </a:t>
              </a:r>
              <a:r>
                <a:rPr lang="x-none" sz="1100" smtClean="0">
                  <a:latin typeface="Times New Roman" pitchFamily="18" charset="0"/>
                  <a:cs typeface="Times New Roman" pitchFamily="18" charset="0"/>
                </a:rPr>
                <a:t>реализаци</a:t>
              </a:r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я</a:t>
              </a:r>
              <a:r>
                <a:rPr lang="x-none" sz="110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x-none" sz="1100">
                  <a:latin typeface="Times New Roman" pitchFamily="18" charset="0"/>
                  <a:cs typeface="Times New Roman" pitchFamily="18" charset="0"/>
                </a:rPr>
                <a:t>корпоративных программ укрепления здоровья работников</a:t>
              </a:r>
              <a:endParaRPr 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995936" y="3376915"/>
              <a:ext cx="6228353" cy="501841"/>
            </a:xfrm>
            <a:prstGeom prst="rect">
              <a:avLst/>
            </a:prstGeom>
            <a:solidFill>
              <a:srgbClr val="8CD5FE">
                <a:alpha val="90000"/>
              </a:srgbClr>
            </a:solidFill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4092837" y="2992404"/>
              <a:ext cx="5732240" cy="384511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Информирование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граждан </a:t>
              </a:r>
              <a:r>
                <a:rPr lang="ru-RU" sz="1100" dirty="0" err="1">
                  <a:latin typeface="Times New Roman" pitchFamily="18" charset="0"/>
                  <a:cs typeface="Times New Roman" pitchFamily="18" charset="0"/>
                </a:rPr>
                <a:t>предпенсионного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возраста </a:t>
              </a:r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о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возможностях профессионального обучения и дополнительного профессионального образования через многофункциональные центры Архангельской области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995936" y="3966596"/>
              <a:ext cx="6228353" cy="434764"/>
            </a:xfrm>
            <a:prstGeom prst="rect">
              <a:avLst/>
            </a:prstGeom>
            <a:solidFill>
              <a:srgbClr val="8CD5FE">
                <a:alpha val="90000"/>
              </a:srgbClr>
            </a:solidFill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4111786" y="3964251"/>
              <a:ext cx="5732241" cy="366800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Р</a:t>
              </a:r>
              <a:r>
                <a:rPr lang="x-none" sz="1100" smtClean="0">
                  <a:latin typeface="Times New Roman" pitchFamily="18" charset="0"/>
                  <a:cs typeface="Times New Roman" pitchFamily="18" charset="0"/>
                </a:rPr>
                <a:t>еализац</a:t>
              </a:r>
              <a:r>
                <a:rPr lang="ru-RU" sz="1100" dirty="0" err="1" smtClean="0">
                  <a:latin typeface="Times New Roman" pitchFamily="18" charset="0"/>
                  <a:cs typeface="Times New Roman" pitchFamily="18" charset="0"/>
                </a:rPr>
                <a:t>ия</a:t>
              </a:r>
              <a:r>
                <a:rPr lang="x-none" sz="110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x-none" sz="1100">
                  <a:latin typeface="Times New Roman" pitchFamily="18" charset="0"/>
                  <a:cs typeface="Times New Roman" pitchFamily="18" charset="0"/>
                </a:rPr>
                <a:t>комплекса мер по профилактике искусственного прерывания беременности, отказов от новорожденных, развитию системы доабортного консультирования, а также мер, направленных на повышение информированности населения о факторах, влияющих на репродуктивное здоровье</a:t>
              </a:r>
              <a:endParaRPr 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995936" y="4461890"/>
              <a:ext cx="6228353" cy="492316"/>
            </a:xfrm>
            <a:prstGeom prst="rect">
              <a:avLst/>
            </a:prstGeom>
            <a:solidFill>
              <a:srgbClr val="8CD5FE">
                <a:alpha val="90000"/>
              </a:srgbClr>
            </a:solidFill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292000" rIns="36000"/>
            <a:lstStyle/>
            <a:p>
              <a:endParaRPr 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4092835" y="4461890"/>
              <a:ext cx="5732241" cy="361914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Разработка системы </a:t>
              </a:r>
              <a:r>
                <a:rPr lang="x-none" sz="1100" smtClean="0">
                  <a:latin typeface="Times New Roman" pitchFamily="18" charset="0"/>
                  <a:cs typeface="Times New Roman" pitchFamily="18" charset="0"/>
                </a:rPr>
                <a:t>государственной </a:t>
              </a:r>
              <a:r>
                <a:rPr lang="x-none" sz="1100">
                  <a:latin typeface="Times New Roman" pitchFamily="18" charset="0"/>
                  <a:cs typeface="Times New Roman" pitchFamily="18" charset="0"/>
                </a:rPr>
                <a:t>поддержки </a:t>
              </a:r>
              <a:r>
                <a:rPr lang="x-none" sz="1100" smtClean="0">
                  <a:latin typeface="Times New Roman" pitchFamily="18" charset="0"/>
                  <a:cs typeface="Times New Roman" pitchFamily="18" charset="0"/>
                </a:rPr>
                <a:t>услуг</a:t>
              </a:r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x-none" sz="1100" smtClean="0">
                  <a:latin typeface="Times New Roman" pitchFamily="18" charset="0"/>
                  <a:cs typeface="Times New Roman" pitchFamily="18" charset="0"/>
                </a:rPr>
                <a:t>по </a:t>
              </a:r>
              <a:r>
                <a:rPr lang="x-none" sz="1100">
                  <a:latin typeface="Times New Roman" pitchFamily="18" charset="0"/>
                  <a:cs typeface="Times New Roman" pitchFamily="18" charset="0"/>
                </a:rPr>
                <a:t>присмотру и уходу за детьми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в возрасте </a:t>
              </a:r>
              <a:r>
                <a:rPr lang="x-none" sz="1100">
                  <a:latin typeface="Times New Roman" pitchFamily="18" charset="0"/>
                  <a:cs typeface="Times New Roman" pitchFamily="18" charset="0"/>
                </a:rPr>
                <a:t>до трех лет</a:t>
              </a:r>
              <a:endParaRPr 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Скругленный прямоугольник 30"/>
          <p:cNvSpPr/>
          <p:nvPr/>
        </p:nvSpPr>
        <p:spPr>
          <a:xfrm>
            <a:off x="2339752" y="735778"/>
            <a:ext cx="4320480" cy="33218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ЗАДАЧИ РЕАЛИЗАЦИИ ПРОЕКТА</a:t>
            </a:r>
            <a:endParaRPr lang="ru-RU" sz="12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79612" y="278328"/>
            <a:ext cx="7522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проект «Демография»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846125" y="6007750"/>
            <a:ext cx="7555041" cy="514745"/>
          </a:xfrm>
          <a:custGeom>
            <a:avLst/>
            <a:gdLst>
              <a:gd name="connsiteX0" fmla="*/ 0 w 4267200"/>
              <a:gd name="connsiteY0" fmla="*/ 63961 h 383760"/>
              <a:gd name="connsiteX1" fmla="*/ 18734 w 4267200"/>
              <a:gd name="connsiteY1" fmla="*/ 18734 h 383760"/>
              <a:gd name="connsiteX2" fmla="*/ 63961 w 4267200"/>
              <a:gd name="connsiteY2" fmla="*/ 0 h 383760"/>
              <a:gd name="connsiteX3" fmla="*/ 4203239 w 4267200"/>
              <a:gd name="connsiteY3" fmla="*/ 0 h 383760"/>
              <a:gd name="connsiteX4" fmla="*/ 4248466 w 4267200"/>
              <a:gd name="connsiteY4" fmla="*/ 18734 h 383760"/>
              <a:gd name="connsiteX5" fmla="*/ 4267200 w 4267200"/>
              <a:gd name="connsiteY5" fmla="*/ 63961 h 383760"/>
              <a:gd name="connsiteX6" fmla="*/ 4267200 w 4267200"/>
              <a:gd name="connsiteY6" fmla="*/ 319799 h 383760"/>
              <a:gd name="connsiteX7" fmla="*/ 4248466 w 4267200"/>
              <a:gd name="connsiteY7" fmla="*/ 365026 h 383760"/>
              <a:gd name="connsiteX8" fmla="*/ 4203239 w 4267200"/>
              <a:gd name="connsiteY8" fmla="*/ 383760 h 383760"/>
              <a:gd name="connsiteX9" fmla="*/ 63961 w 4267200"/>
              <a:gd name="connsiteY9" fmla="*/ 383760 h 383760"/>
              <a:gd name="connsiteX10" fmla="*/ 18734 w 4267200"/>
              <a:gd name="connsiteY10" fmla="*/ 365026 h 383760"/>
              <a:gd name="connsiteX11" fmla="*/ 0 w 4267200"/>
              <a:gd name="connsiteY11" fmla="*/ 319799 h 383760"/>
              <a:gd name="connsiteX12" fmla="*/ 0 w 4267200"/>
              <a:gd name="connsiteY12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67200" h="383760">
                <a:moveTo>
                  <a:pt x="0" y="63961"/>
                </a:moveTo>
                <a:cubicBezTo>
                  <a:pt x="0" y="46997"/>
                  <a:pt x="6739" y="30729"/>
                  <a:pt x="18734" y="18734"/>
                </a:cubicBezTo>
                <a:cubicBezTo>
                  <a:pt x="30729" y="6739"/>
                  <a:pt x="46998" y="0"/>
                  <a:pt x="63961" y="0"/>
                </a:cubicBezTo>
                <a:lnTo>
                  <a:pt x="4203239" y="0"/>
                </a:lnTo>
                <a:cubicBezTo>
                  <a:pt x="4220203" y="0"/>
                  <a:pt x="4236471" y="6739"/>
                  <a:pt x="4248466" y="18734"/>
                </a:cubicBezTo>
                <a:cubicBezTo>
                  <a:pt x="4260461" y="30729"/>
                  <a:pt x="4267200" y="46998"/>
                  <a:pt x="4267200" y="63961"/>
                </a:cubicBezTo>
                <a:lnTo>
                  <a:pt x="4267200" y="319799"/>
                </a:lnTo>
                <a:cubicBezTo>
                  <a:pt x="4267200" y="336763"/>
                  <a:pt x="4260461" y="353031"/>
                  <a:pt x="4248466" y="365026"/>
                </a:cubicBezTo>
                <a:cubicBezTo>
                  <a:pt x="4236471" y="377021"/>
                  <a:pt x="4220202" y="383760"/>
                  <a:pt x="4203239" y="383760"/>
                </a:cubicBezTo>
                <a:lnTo>
                  <a:pt x="63961" y="383760"/>
                </a:lnTo>
                <a:cubicBezTo>
                  <a:pt x="46997" y="383760"/>
                  <a:pt x="30729" y="377021"/>
                  <a:pt x="18734" y="365026"/>
                </a:cubicBezTo>
                <a:cubicBezTo>
                  <a:pt x="6739" y="353031"/>
                  <a:pt x="0" y="336762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ln w="6350"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18734" rIns="36000" bIns="18734" numCol="1" spcCol="1270" anchor="ctr" anchorCtr="0">
            <a:no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Разработка и реализация муниципальных программ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укрепления общественного здоровья на 2020 – 2024 годы</a:t>
            </a:r>
          </a:p>
        </p:txBody>
      </p:sp>
      <p:sp>
        <p:nvSpPr>
          <p:cNvPr id="32" name="Полилиния 31"/>
          <p:cNvSpPr/>
          <p:nvPr/>
        </p:nvSpPr>
        <p:spPr>
          <a:xfrm>
            <a:off x="844920" y="3888243"/>
            <a:ext cx="7555041" cy="514745"/>
          </a:xfrm>
          <a:custGeom>
            <a:avLst/>
            <a:gdLst>
              <a:gd name="connsiteX0" fmla="*/ 0 w 4267200"/>
              <a:gd name="connsiteY0" fmla="*/ 63961 h 383760"/>
              <a:gd name="connsiteX1" fmla="*/ 18734 w 4267200"/>
              <a:gd name="connsiteY1" fmla="*/ 18734 h 383760"/>
              <a:gd name="connsiteX2" fmla="*/ 63961 w 4267200"/>
              <a:gd name="connsiteY2" fmla="*/ 0 h 383760"/>
              <a:gd name="connsiteX3" fmla="*/ 4203239 w 4267200"/>
              <a:gd name="connsiteY3" fmla="*/ 0 h 383760"/>
              <a:gd name="connsiteX4" fmla="*/ 4248466 w 4267200"/>
              <a:gd name="connsiteY4" fmla="*/ 18734 h 383760"/>
              <a:gd name="connsiteX5" fmla="*/ 4267200 w 4267200"/>
              <a:gd name="connsiteY5" fmla="*/ 63961 h 383760"/>
              <a:gd name="connsiteX6" fmla="*/ 4267200 w 4267200"/>
              <a:gd name="connsiteY6" fmla="*/ 319799 h 383760"/>
              <a:gd name="connsiteX7" fmla="*/ 4248466 w 4267200"/>
              <a:gd name="connsiteY7" fmla="*/ 365026 h 383760"/>
              <a:gd name="connsiteX8" fmla="*/ 4203239 w 4267200"/>
              <a:gd name="connsiteY8" fmla="*/ 383760 h 383760"/>
              <a:gd name="connsiteX9" fmla="*/ 63961 w 4267200"/>
              <a:gd name="connsiteY9" fmla="*/ 383760 h 383760"/>
              <a:gd name="connsiteX10" fmla="*/ 18734 w 4267200"/>
              <a:gd name="connsiteY10" fmla="*/ 365026 h 383760"/>
              <a:gd name="connsiteX11" fmla="*/ 0 w 4267200"/>
              <a:gd name="connsiteY11" fmla="*/ 319799 h 383760"/>
              <a:gd name="connsiteX12" fmla="*/ 0 w 4267200"/>
              <a:gd name="connsiteY12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67200" h="383760">
                <a:moveTo>
                  <a:pt x="0" y="63961"/>
                </a:moveTo>
                <a:cubicBezTo>
                  <a:pt x="0" y="46997"/>
                  <a:pt x="6739" y="30729"/>
                  <a:pt x="18734" y="18734"/>
                </a:cubicBezTo>
                <a:cubicBezTo>
                  <a:pt x="30729" y="6739"/>
                  <a:pt x="46998" y="0"/>
                  <a:pt x="63961" y="0"/>
                </a:cubicBezTo>
                <a:lnTo>
                  <a:pt x="4203239" y="0"/>
                </a:lnTo>
                <a:cubicBezTo>
                  <a:pt x="4220203" y="0"/>
                  <a:pt x="4236471" y="6739"/>
                  <a:pt x="4248466" y="18734"/>
                </a:cubicBezTo>
                <a:cubicBezTo>
                  <a:pt x="4260461" y="30729"/>
                  <a:pt x="4267200" y="46998"/>
                  <a:pt x="4267200" y="63961"/>
                </a:cubicBezTo>
                <a:lnTo>
                  <a:pt x="4267200" y="319799"/>
                </a:lnTo>
                <a:cubicBezTo>
                  <a:pt x="4267200" y="336763"/>
                  <a:pt x="4260461" y="353031"/>
                  <a:pt x="4248466" y="365026"/>
                </a:cubicBezTo>
                <a:cubicBezTo>
                  <a:pt x="4236471" y="377021"/>
                  <a:pt x="4220202" y="383760"/>
                  <a:pt x="4203239" y="383760"/>
                </a:cubicBezTo>
                <a:lnTo>
                  <a:pt x="63961" y="383760"/>
                </a:lnTo>
                <a:cubicBezTo>
                  <a:pt x="46997" y="383760"/>
                  <a:pt x="30729" y="377021"/>
                  <a:pt x="18734" y="365026"/>
                </a:cubicBezTo>
                <a:cubicBezTo>
                  <a:pt x="6739" y="353031"/>
                  <a:pt x="0" y="336762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ln w="6350"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18734" rIns="36000" bIns="18734" numCol="1" spcCol="1270" anchor="ctr" anchorCtr="0">
            <a:no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Ежеквартальная актуализация перечня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востребованных профессий (навыков, компетенций) для профессионального обучения и дополнительного профессионального образования граждан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предпенсионного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возраста в соответствии с потребностью работодателей и граждан</a:t>
            </a:r>
          </a:p>
        </p:txBody>
      </p:sp>
    </p:spTree>
    <p:extLst>
      <p:ext uri="{BB962C8B-B14F-4D97-AF65-F5344CB8AC3E}">
        <p14:creationId xmlns:p14="http://schemas.microsoft.com/office/powerpoint/2010/main" xmlns="" val="210832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s3-eu-west-1.amazonaws.com/press29/-cw/dvinaland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736" y="45323"/>
            <a:ext cx="1075876" cy="114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9612" y="278328"/>
            <a:ext cx="7522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проект «Демография»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054219"/>
            <a:ext cx="871296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ЦЕЛИ И ЦЕЛЕВЫЕ ПОКАЗАТЕЛИ НАЦИОНАЛЬНОГО ПРОЕКТА: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3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3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Увеличение ожидаемой продолжительности здоровой жизни до 67 лет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Снижение смертности населения старше трудоспособного возраста</a:t>
            </a:r>
            <a:endParaRPr lang="ru-RU" sz="1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 Увеличение суммарного коэффициента рождаемости до 1,7 на одну женщину</a:t>
            </a:r>
            <a:endParaRPr lang="ru-RU" sz="1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4. Увеличение доли граждан, ведущих здоровый образ жизни </a:t>
            </a:r>
            <a:endParaRPr lang="ru-RU" sz="13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5. Увеличение до 55 процентов доли граждан, систематически занимающихся физической культурой </a:t>
            </a:r>
            <a:br>
              <a:rPr lang="ru-RU" sz="13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3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 спортом </a:t>
            </a:r>
            <a:endParaRPr lang="ru-RU" sz="1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50100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924944"/>
            <a:ext cx="4968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РЕГИОНАЛЬНЫЕ ПРОЕКТЫ, ВХОДЯЩИЕ В НАЦИОНАЛЬНЫЙ ПРОЕКТ: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1029702792"/>
              </p:ext>
            </p:extLst>
          </p:nvPr>
        </p:nvGraphicFramePr>
        <p:xfrm>
          <a:off x="251520" y="3284984"/>
          <a:ext cx="482453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1520" y="5996226"/>
            <a:ext cx="50405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ИСТОЧНИКИ: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3 496,0 млн. руб. – федеральный бюджет,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 620,9   млн. руб. – областной бюджет </a:t>
            </a: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5220072" y="2636912"/>
          <a:ext cx="3600400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5292080" y="4221088"/>
          <a:ext cx="3647728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292080" y="5877272"/>
            <a:ext cx="36724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ИСПОЛНИТЕЛИ: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министерство труда, занятости и социального развития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министерство образования и науки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министерство здравоохранения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агентство по спорту Архангельской области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1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s3-eu-west-1.amazonaws.com/press29/-cw/dvinaland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736" y="45323"/>
            <a:ext cx="1075876" cy="114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7" y="3645024"/>
            <a:ext cx="4176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361" y="3573016"/>
            <a:ext cx="42206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Arial" pitchFamily="34" charset="0"/>
                <a:cs typeface="Arial" pitchFamily="34" charset="0"/>
              </a:rPr>
              <a:t>РАСПРЕДЕЛЕНИЕ ЖЕНСКОГО НАСЕЛЕНИЯ ПО 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ВОЗРАСТАМ (тыс. человек)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  <a:p>
            <a:r>
              <a:rPr lang="ru-RU" sz="11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437339"/>
              </p:ext>
            </p:extLst>
          </p:nvPr>
        </p:nvGraphicFramePr>
        <p:xfrm>
          <a:off x="4816173" y="4073213"/>
          <a:ext cx="3888431" cy="2421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263"/>
                <a:gridCol w="729900"/>
                <a:gridCol w="504056"/>
                <a:gridCol w="604212"/>
              </a:tblGrid>
              <a:tr h="297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2007 </a:t>
                      </a:r>
                      <a:endParaRPr lang="ru-RU" sz="105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2012 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2018 год</a:t>
                      </a:r>
                    </a:p>
                  </a:txBody>
                  <a:tcPr marL="68580" marR="68580" marT="0" marB="0"/>
                </a:tc>
              </a:tr>
              <a:tr h="297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Всего родившихся живыми по возрасту матери, человек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14 500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14 740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10 630</a:t>
                      </a:r>
                    </a:p>
                  </a:txBody>
                  <a:tcPr marL="68580" marR="68580" marT="0" marB="0" anchor="ctr"/>
                </a:tc>
              </a:tr>
              <a:tr h="188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15 – 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1 391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711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322</a:t>
                      </a:r>
                    </a:p>
                  </a:txBody>
                  <a:tcPr marL="68580" marR="68580" marT="0" marB="0" anchor="ctr"/>
                </a:tc>
              </a:tr>
              <a:tr h="345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20 – 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5 079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3 893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1 522</a:t>
                      </a:r>
                    </a:p>
                  </a:txBody>
                  <a:tcPr marL="68580" marR="68580" marT="0" marB="0" anchor="ctr"/>
                </a:tc>
              </a:tr>
              <a:tr h="188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25 – 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4 387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4 966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3 283</a:t>
                      </a:r>
                    </a:p>
                  </a:txBody>
                  <a:tcPr marL="68580" marR="68580" marT="0" marB="0" anchor="ctr"/>
                </a:tc>
              </a:tr>
              <a:tr h="248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30 – 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2 654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3 451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3 382</a:t>
                      </a:r>
                    </a:p>
                  </a:txBody>
                  <a:tcPr marL="68580" marR="68580" marT="0" marB="0" anchor="ctr"/>
                </a:tc>
              </a:tr>
              <a:tr h="2467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35 – 39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829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1 491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1 746</a:t>
                      </a:r>
                    </a:p>
                  </a:txBody>
                  <a:tcPr marL="68580" marR="68580" marT="0" marB="0" anchor="ctr"/>
                </a:tc>
              </a:tr>
              <a:tr h="188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40 – 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152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209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355</a:t>
                      </a:r>
                    </a:p>
                  </a:txBody>
                  <a:tcPr marL="68580" marR="68580" marT="0" marB="0" anchor="ctr"/>
                </a:tc>
              </a:tr>
              <a:tr h="188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45 – 49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</a:tr>
              <a:tr h="188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не указан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7118119"/>
              </p:ext>
            </p:extLst>
          </p:nvPr>
        </p:nvGraphicFramePr>
        <p:xfrm>
          <a:off x="4788024" y="1694741"/>
          <a:ext cx="4066352" cy="1734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9211"/>
                <a:gridCol w="839606"/>
                <a:gridCol w="763278"/>
                <a:gridCol w="784257"/>
              </a:tblGrid>
              <a:tr h="451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2007 год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2012 год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2018 год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6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родившихся, человек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14 500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14 740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10 630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1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первыми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8 033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7 138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3 788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9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вторыми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4 918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5 610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4 431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6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третьими и последующими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549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1 992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 411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788024" y="1251940"/>
            <a:ext cx="2952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Arial" pitchFamily="34" charset="0"/>
                <a:cs typeface="Arial" pitchFamily="34" charset="0"/>
              </a:rPr>
              <a:t>ЧИСЛЕННОСТЬ РОДИВШИХСЯ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0711913"/>
              </p:ext>
            </p:extLst>
          </p:nvPr>
        </p:nvGraphicFramePr>
        <p:xfrm>
          <a:off x="244241" y="4073213"/>
          <a:ext cx="4255751" cy="2397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463"/>
                <a:gridCol w="864096"/>
                <a:gridCol w="864096"/>
                <a:gridCol w="864096"/>
              </a:tblGrid>
              <a:tr h="349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Возраст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2007 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2012 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2018 год</a:t>
                      </a:r>
                    </a:p>
                  </a:txBody>
                  <a:tcPr marL="68580" marR="68580" marT="0" marB="0"/>
                </a:tc>
              </a:tr>
              <a:tr h="174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 – 19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46,4</a:t>
                      </a:r>
                      <a:endParaRPr lang="ru-RU" sz="105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27,5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24,9</a:t>
                      </a:r>
                    </a:p>
                  </a:txBody>
                  <a:tcPr marL="68580" marR="68580" marT="0" marB="0" anchor="ctr"/>
                </a:tc>
              </a:tr>
              <a:tr h="174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 – 24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52,4</a:t>
                      </a:r>
                      <a:endParaRPr lang="ru-RU" sz="105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40,6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24,2</a:t>
                      </a:r>
                    </a:p>
                  </a:txBody>
                  <a:tcPr marL="68580" marR="68580" marT="0" marB="0" anchor="ctr"/>
                </a:tc>
              </a:tr>
              <a:tr h="182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 – 29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48,7</a:t>
                      </a:r>
                      <a:endParaRPr lang="ru-RU" sz="105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47,4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33,0</a:t>
                      </a:r>
                    </a:p>
                  </a:txBody>
                  <a:tcPr marL="68580" marR="68580" marT="0" marB="0" anchor="ctr"/>
                </a:tc>
              </a:tr>
              <a:tr h="174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30 – 34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45,7</a:t>
                      </a:r>
                      <a:endParaRPr lang="ru-RU" sz="105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45,9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42,7</a:t>
                      </a:r>
                    </a:p>
                  </a:txBody>
                  <a:tcPr marL="68580" marR="68580" marT="0" marB="0" anchor="ctr"/>
                </a:tc>
              </a:tr>
              <a:tr h="174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 – 39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38,9</a:t>
                      </a:r>
                      <a:endParaRPr lang="ru-RU" sz="105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43,8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42,9</a:t>
                      </a:r>
                    </a:p>
                  </a:txBody>
                  <a:tcPr marL="68580" marR="68580" marT="0" marB="0" anchor="ctr"/>
                </a:tc>
              </a:tr>
              <a:tr h="174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 – 44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44,2</a:t>
                      </a:r>
                      <a:endParaRPr lang="ru-RU" sz="105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37,5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42,1</a:t>
                      </a:r>
                    </a:p>
                  </a:txBody>
                  <a:tcPr marL="68580" marR="68580" marT="0" marB="0" anchor="ctr"/>
                </a:tc>
              </a:tr>
              <a:tr h="174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45 – 49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55,3</a:t>
                      </a:r>
                      <a:endParaRPr lang="ru-RU" sz="105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42,5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36,3</a:t>
                      </a:r>
                    </a:p>
                  </a:txBody>
                  <a:tcPr marL="68580" marR="68580" marT="0" marB="0" anchor="ctr"/>
                </a:tc>
              </a:tr>
              <a:tr h="2920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 в возрасте  от 15 до 49 лет 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331,6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285,2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246,1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20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 в возрасте от 50 лет и старше 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317,8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332,9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339,2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49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 женщин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649,4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618,1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585,3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788024" y="3811603"/>
            <a:ext cx="41012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Arial" pitchFamily="34" charset="0"/>
                <a:cs typeface="Arial" pitchFamily="34" charset="0"/>
              </a:rPr>
              <a:t>ЧИСЛЕННОСТЬ РОДИВШИХСЯ ПО ВОЗРАСТУ МАТЕРИ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5030736"/>
              </p:ext>
            </p:extLst>
          </p:nvPr>
        </p:nvGraphicFramePr>
        <p:xfrm>
          <a:off x="279360" y="1614530"/>
          <a:ext cx="4220631" cy="1841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878"/>
                <a:gridCol w="841919"/>
                <a:gridCol w="535767"/>
                <a:gridCol w="535767"/>
                <a:gridCol w="688844"/>
                <a:gridCol w="527424"/>
                <a:gridCol w="589032"/>
              </a:tblGrid>
              <a:tr h="378350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r>
                        <a:rPr lang="ru-RU" sz="800" b="0" dirty="0" smtClean="0">
                          <a:effectLst/>
                          <a:latin typeface="Times New Roman"/>
                          <a:ea typeface="Calibri"/>
                        </a:rPr>
                        <a:t>годы</a:t>
                      </a:r>
                      <a:endParaRPr lang="ru-RU" sz="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/>
                          <a:ea typeface="Calibri"/>
                        </a:rPr>
                        <a:t>Численность населения, тыс. человек</a:t>
                      </a:r>
                      <a:endParaRPr lang="ru-RU" sz="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/>
                          <a:ea typeface="Calibri"/>
                        </a:rPr>
                        <a:t>В том числе</a:t>
                      </a:r>
                      <a:endParaRPr lang="ru-RU" sz="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/>
                          <a:ea typeface="Calibri"/>
                        </a:rPr>
                        <a:t>Доля в общей численности населения</a:t>
                      </a:r>
                      <a:r>
                        <a:rPr lang="ru-RU" sz="800" b="1" baseline="0" dirty="0" smtClean="0">
                          <a:effectLst/>
                          <a:latin typeface="Times New Roman"/>
                          <a:ea typeface="Calibri"/>
                        </a:rPr>
                        <a:t>, в %</a:t>
                      </a:r>
                      <a:endParaRPr lang="ru-RU" sz="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/>
                          <a:ea typeface="Calibri"/>
                        </a:rPr>
                        <a:t>Женщин на 1 000 мужчин</a:t>
                      </a:r>
                      <a:endParaRPr lang="ru-RU" sz="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209657">
                <a:tc v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/>
                          <a:ea typeface="Calibri"/>
                        </a:rPr>
                        <a:t>мужчины</a:t>
                      </a:r>
                      <a:endParaRPr lang="ru-RU" sz="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/>
                          <a:ea typeface="Calibri"/>
                        </a:rPr>
                        <a:t>женщины</a:t>
                      </a:r>
                      <a:endParaRPr lang="ru-RU" sz="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/>
                          <a:ea typeface="Calibri"/>
                        </a:rPr>
                        <a:t>мужчин</a:t>
                      </a:r>
                      <a:endParaRPr lang="ru-RU" sz="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/>
                          <a:ea typeface="Calibri"/>
                        </a:rPr>
                        <a:t>женщин</a:t>
                      </a:r>
                      <a:endParaRPr lang="ru-RU" sz="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074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2007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1 215,3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566,0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649,3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46,6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53,4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1 144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61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2012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1 159,5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541,4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618,1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46,7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53,3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1 140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61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2018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1 100,3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509,7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590,6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46,3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53,7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1 148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03736" y="1251940"/>
            <a:ext cx="2952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Arial" pitchFamily="34" charset="0"/>
                <a:cs typeface="Arial" pitchFamily="34" charset="0"/>
              </a:rPr>
              <a:t>ЧИСЛЕННОСТЬ НАСЕЛЕНИЯ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97736" y="314924"/>
            <a:ext cx="7522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показатели рождаемости  в Архангельской области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284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s3-eu-west-1.amazonaws.com/press29/-cw/dvinaland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736" y="45323"/>
            <a:ext cx="1075876" cy="114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4" y="278328"/>
            <a:ext cx="8316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проект  «Финансовая поддержка семей при рождении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детей»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50100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59632" y="965534"/>
            <a:ext cx="3384376" cy="4458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МЕРЫ СОЦИАЛЬНОЙ ПОДДЕРЖКИ, ПРЕДУСМОТРЕННЫЕ ПРОЕКТОМ</a:t>
            </a:r>
            <a:endParaRPr lang="ru-RU" sz="105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668116412"/>
              </p:ext>
            </p:extLst>
          </p:nvPr>
        </p:nvGraphicFramePr>
        <p:xfrm>
          <a:off x="539552" y="1340767"/>
          <a:ext cx="4032448" cy="3011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5436096" y="965534"/>
            <a:ext cx="3384376" cy="47763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ИЗМЕНЕНИЯ, ВСТУПАЮЩИЕ В СИЛУ </a:t>
            </a:r>
            <a:br>
              <a:rPr lang="ru-RU" sz="105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05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 1 ЯНВАРЯ 2020 ГОДА</a:t>
            </a:r>
            <a:endParaRPr lang="ru-RU" sz="105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44700039"/>
              </p:ext>
            </p:extLst>
          </p:nvPr>
        </p:nvGraphicFramePr>
        <p:xfrm>
          <a:off x="5220072" y="1443165"/>
          <a:ext cx="3744416" cy="1985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48285898"/>
              </p:ext>
            </p:extLst>
          </p:nvPr>
        </p:nvGraphicFramePr>
        <p:xfrm>
          <a:off x="4867780" y="4077072"/>
          <a:ext cx="4088959" cy="1483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2855"/>
                <a:gridCol w="936104"/>
              </a:tblGrid>
              <a:tr h="2977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2019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81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Годовой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 план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800 процедур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9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Выполнено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 процедур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677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2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Встали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 на учет по беременности после ЭКО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247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8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Число родов после ЭКО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/>
                          <a:ea typeface="Times New Roman"/>
                        </a:rPr>
                        <a:t>219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5311019" y="3516944"/>
            <a:ext cx="3600400" cy="4458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ОРГАНИЗАЦИЯ РАБОТЫ ПО ПРИМЕНЕНИЮ ЭКО</a:t>
            </a:r>
            <a:endParaRPr lang="ru-RU" sz="105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9552" y="4509120"/>
            <a:ext cx="3384376" cy="4458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«СЕМЕЙНАЯ ИПОТЕКА»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05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СТАВКЕ 6% ГОДОВЫХ</a:t>
            </a:r>
            <a:endParaRPr lang="ru-RU" sz="105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7667889"/>
              </p:ext>
            </p:extLst>
          </p:nvPr>
        </p:nvGraphicFramePr>
        <p:xfrm>
          <a:off x="187260" y="5085184"/>
          <a:ext cx="4088959" cy="1431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2855"/>
                <a:gridCol w="936104"/>
              </a:tblGrid>
              <a:tr h="4984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2018 - </a:t>
                      </a:r>
                      <a:b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2019 год</a:t>
                      </a: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октябрь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84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Обратились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 за льготными кредитами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260 семей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1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Кредиты выданы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160 семей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4499992" y="5661248"/>
            <a:ext cx="4536504" cy="100811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2016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2018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гг.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процедуры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 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658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дополнительных  рождения</a:t>
            </a:r>
          </a:p>
          <a:p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оабортное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консультирование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способствовало рождению –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1 404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707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s3-eu-west-1.amazonaws.com/press29/-cw/dvinaland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736" y="45323"/>
            <a:ext cx="1075876" cy="114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5447988" y="2011609"/>
            <a:ext cx="3384376" cy="1907750"/>
            <a:chOff x="3995936" y="1520035"/>
            <a:chExt cx="5418667" cy="1594801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3995936" y="1607875"/>
              <a:ext cx="5418667" cy="327600"/>
            </a:xfrm>
            <a:prstGeom prst="rect">
              <a:avLst/>
            </a:prstGeom>
            <a:solidFill>
              <a:srgbClr val="8CD5FE">
                <a:alpha val="90000"/>
              </a:srgbClr>
            </a:solidFill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4057510" y="1520035"/>
              <a:ext cx="4895928" cy="311401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0" bIns="18734" numCol="1" spcCol="1270" anchor="ctr" anchorCtr="0">
              <a:noAutofit/>
            </a:bodyPr>
            <a:lstStyle/>
            <a:p>
              <a:pPr lvl="0" algn="ctr" defTabSz="577850">
                <a:spcBef>
                  <a:spcPct val="0"/>
                </a:spcBef>
              </a:pPr>
              <a:r>
                <a:rPr lang="ru-RU" sz="1200" dirty="0" smtClean="0">
                  <a:latin typeface="Arial" pitchFamily="34" charset="0"/>
                  <a:cs typeface="Arial" pitchFamily="34" charset="0"/>
                </a:rPr>
                <a:t>Форум для родителей </a:t>
              </a:r>
            </a:p>
            <a:p>
              <a:pPr lvl="0" algn="ctr" defTabSz="577850">
                <a:spcBef>
                  <a:spcPct val="0"/>
                </a:spcBef>
              </a:pPr>
              <a:r>
                <a:rPr lang="ru-RU" sz="1200" dirty="0" smtClean="0">
                  <a:latin typeface="Arial" pitchFamily="34" charset="0"/>
                  <a:cs typeface="Arial" pitchFamily="34" charset="0"/>
                </a:rPr>
                <a:t>«Счастье быть вместе!»</a:t>
              </a:r>
              <a:endParaRPr lang="ru-RU" sz="10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995936" y="2197555"/>
              <a:ext cx="5418667" cy="327600"/>
            </a:xfrm>
            <a:prstGeom prst="rect">
              <a:avLst/>
            </a:prstGeom>
            <a:solidFill>
              <a:srgbClr val="8CD5FE">
                <a:alpha val="90000"/>
              </a:srgbClr>
            </a:solidFill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4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4057510" y="2089411"/>
              <a:ext cx="4895928" cy="311401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latin typeface="Arial" pitchFamily="34" charset="0"/>
                  <a:cs typeface="Arial" pitchFamily="34" charset="0"/>
                </a:rPr>
                <a:t>Региональная выставка-форум </a:t>
              </a:r>
              <a:br>
                <a:rPr lang="ru-RU" sz="1200" dirty="0" smtClean="0">
                  <a:latin typeface="Arial" pitchFamily="34" charset="0"/>
                  <a:cs typeface="Arial" pitchFamily="34" charset="0"/>
                </a:rPr>
              </a:br>
              <a:r>
                <a:rPr lang="ru-RU" sz="1200" dirty="0" smtClean="0">
                  <a:latin typeface="Arial" pitchFamily="34" charset="0"/>
                  <a:cs typeface="Arial" pitchFamily="34" charset="0"/>
                </a:rPr>
                <a:t>«Вместе - ради детей!»</a:t>
              </a:r>
              <a:endParaRPr lang="ru-RU" sz="10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995936" y="2787235"/>
              <a:ext cx="5418667" cy="327600"/>
            </a:xfrm>
            <a:prstGeom prst="rect">
              <a:avLst/>
            </a:prstGeom>
            <a:solidFill>
              <a:srgbClr val="8CD5FE">
                <a:alpha val="90000"/>
              </a:srgbClr>
            </a:solidFill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4057510" y="2620826"/>
              <a:ext cx="4895925" cy="494010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latin typeface="Arial" pitchFamily="34" charset="0"/>
                  <a:cs typeface="Arial" pitchFamily="34" charset="0"/>
                </a:rPr>
                <a:t>Награждение лучших семей</a:t>
              </a:r>
              <a:br>
                <a:rPr lang="ru-RU" sz="1200" dirty="0" smtClean="0">
                  <a:latin typeface="Arial" pitchFamily="34" charset="0"/>
                  <a:cs typeface="Arial" pitchFamily="34" charset="0"/>
                </a:rPr>
              </a:br>
              <a:r>
                <a:rPr lang="ru-RU" sz="1200" dirty="0" smtClean="0">
                  <a:latin typeface="Arial" pitchFamily="34" charset="0"/>
                  <a:cs typeface="Arial" pitchFamily="34" charset="0"/>
                </a:rPr>
                <a:t> Архангельской области медалью </a:t>
              </a:r>
              <a:br>
                <a:rPr lang="ru-RU" sz="1200" dirty="0" smtClean="0">
                  <a:latin typeface="Arial" pitchFamily="34" charset="0"/>
                  <a:cs typeface="Arial" pitchFamily="34" charset="0"/>
                </a:rPr>
              </a:br>
              <a:r>
                <a:rPr lang="ru-RU" sz="1200" dirty="0" smtClean="0">
                  <a:latin typeface="Arial" pitchFamily="34" charset="0"/>
                  <a:cs typeface="Arial" pitchFamily="34" charset="0"/>
                </a:rPr>
                <a:t>«За любовь и верность»</a:t>
              </a:r>
              <a:endParaRPr lang="ru-RU" sz="12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123728" y="3028577"/>
            <a:ext cx="3168000" cy="1296144"/>
            <a:chOff x="3995936" y="1520035"/>
            <a:chExt cx="5418667" cy="1005120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3995936" y="1607875"/>
              <a:ext cx="5418667" cy="327600"/>
            </a:xfrm>
            <a:prstGeom prst="rect">
              <a:avLst/>
            </a:prstGeom>
            <a:solidFill>
              <a:srgbClr val="8CD5FE">
                <a:alpha val="90000"/>
              </a:srgbClr>
            </a:solidFill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4057512" y="1520035"/>
              <a:ext cx="4371879" cy="311401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0" bIns="18734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latin typeface="Arial" pitchFamily="34" charset="0"/>
                  <a:cs typeface="Arial" pitchFamily="34" charset="0"/>
                </a:rPr>
                <a:t>Конкурс «Лучшая семья Архангельской области»</a:t>
              </a:r>
              <a:endParaRPr lang="ru-R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995936" y="2197555"/>
              <a:ext cx="5418667" cy="327600"/>
            </a:xfrm>
            <a:prstGeom prst="rect">
              <a:avLst/>
            </a:prstGeom>
            <a:solidFill>
              <a:srgbClr val="8CD5FE">
                <a:alpha val="90000"/>
              </a:srgbClr>
            </a:solidFill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4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4057512" y="2011051"/>
              <a:ext cx="4371879" cy="410067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latin typeface="Arial" pitchFamily="34" charset="0"/>
                  <a:cs typeface="Arial" pitchFamily="34" charset="0"/>
                </a:rPr>
                <a:t>Н</a:t>
              </a:r>
              <a:r>
                <a:rPr lang="ru-RU" sz="1200" dirty="0" smtClean="0">
                  <a:latin typeface="Arial" pitchFamily="34" charset="0"/>
                  <a:cs typeface="Arial" pitchFamily="34" charset="0"/>
                </a:rPr>
                <a:t>аграждение </a:t>
              </a:r>
              <a:r>
                <a:rPr lang="ru-RU" sz="1200" dirty="0">
                  <a:latin typeface="Arial" pitchFamily="34" charset="0"/>
                  <a:cs typeface="Arial" pitchFamily="34" charset="0"/>
                </a:rPr>
                <a:t>многодетных семей специальным дипломом «Признательность»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917848" y="291736"/>
            <a:ext cx="8316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проект  «Финансовая поддержка семей при рождении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детей»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95936" y="831694"/>
            <a:ext cx="4590346" cy="65309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МЕРОПРИЯТИЯ, НАПРАВЛЕННЫЕ НА УКРЕПЛЕНИЕ ИНСТИТУТА СЕМЬИ</a:t>
            </a:r>
            <a:endParaRPr lang="ru-RU" sz="12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026" name="Picture 2" descr="G:\TEMP\1отдел семейной политики\Попова\IMG_67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7988" y="4437112"/>
            <a:ext cx="3138294" cy="209219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st.news29.ru/media.data/news_01/63800/3a8638d40c457ada3df569c5c96203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8915" y="1103338"/>
            <a:ext cx="2217349" cy="18773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zdorovie29.ru/wp-content/uploads/afisha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4" y="5305542"/>
            <a:ext cx="2981363" cy="158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kotlas-city.ru/uploads/com_news_postr/2_img_uorxo5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62254"/>
            <a:ext cx="2664296" cy="195904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284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s3-eu-west-1.amazonaws.com/press29/-cw/dvinaland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736" y="45323"/>
            <a:ext cx="1075876" cy="114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66539" y="316671"/>
            <a:ext cx="7522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опроса семей, имеющих детей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64502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999220" y="2549036"/>
            <a:ext cx="6009065" cy="3394584"/>
            <a:chOff x="3995936" y="1520035"/>
            <a:chExt cx="6228353" cy="3434171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995936" y="1607874"/>
              <a:ext cx="6228353" cy="501840"/>
            </a:xfrm>
            <a:prstGeom prst="rect">
              <a:avLst/>
            </a:prstGeom>
            <a:solidFill>
              <a:srgbClr val="8CD5FE">
                <a:alpha val="90000"/>
              </a:srgbClr>
            </a:solidFill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99 %</a:t>
              </a:r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4057512" y="1520035"/>
              <a:ext cx="4371879" cy="311401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0" bIns="18734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latin typeface="Arial" pitchFamily="34" charset="0"/>
                  <a:cs typeface="Arial" pitchFamily="34" charset="0"/>
                </a:rPr>
                <a:t>  Н</a:t>
              </a:r>
              <a:r>
                <a:rPr lang="ru-RU" sz="1200" kern="1200" dirty="0" smtClean="0">
                  <a:latin typeface="Arial" pitchFamily="34" charset="0"/>
                  <a:cs typeface="Arial" pitchFamily="34" charset="0"/>
                </a:rPr>
                <a:t>едостаточный уровень заработной платы </a:t>
              </a:r>
              <a:endParaRPr lang="ru-RU" sz="1200" kern="12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995936" y="2197554"/>
              <a:ext cx="6228353" cy="501840"/>
            </a:xfrm>
            <a:prstGeom prst="rect">
              <a:avLst/>
            </a:prstGeom>
            <a:solidFill>
              <a:srgbClr val="8CD5FE">
                <a:alpha val="90000"/>
              </a:srgbClr>
            </a:solidFill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90 %</a:t>
              </a: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4057512" y="2109716"/>
              <a:ext cx="4371879" cy="311401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latin typeface="Arial" pitchFamily="34" charset="0"/>
                  <a:cs typeface="Arial" pitchFamily="34" charset="0"/>
                </a:rPr>
                <a:t>  Б</a:t>
              </a:r>
              <a:r>
                <a:rPr lang="ru-RU" sz="1200" kern="1200" dirty="0" smtClean="0">
                  <a:latin typeface="Arial" pitchFamily="34" charset="0"/>
                  <a:cs typeface="Arial" pitchFamily="34" charset="0"/>
                </a:rPr>
                <a:t>ольшие расходы за жилищно-коммунальные услуги</a:t>
              </a:r>
              <a:endParaRPr lang="ru-RU" sz="1200" kern="1200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995936" y="2787233"/>
              <a:ext cx="6228353" cy="501840"/>
            </a:xfrm>
            <a:prstGeom prst="rect">
              <a:avLst/>
            </a:prstGeom>
            <a:solidFill>
              <a:srgbClr val="8CD5FE">
                <a:alpha val="90000"/>
              </a:srgbClr>
            </a:solidFill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89 %</a:t>
              </a:r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4057512" y="2699396"/>
              <a:ext cx="4371879" cy="311401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latin typeface="Arial" pitchFamily="34" charset="0"/>
                  <a:cs typeface="Arial" pitchFamily="34" charset="0"/>
                </a:rPr>
                <a:t>  Недостаточный </a:t>
              </a:r>
              <a:r>
                <a:rPr lang="ru-RU" sz="1200" dirty="0">
                  <a:latin typeface="Arial" pitchFamily="34" charset="0"/>
                  <a:cs typeface="Arial" pitchFamily="34" charset="0"/>
                </a:rPr>
                <a:t>уровень бесплатных медицинских услуг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995936" y="3376915"/>
              <a:ext cx="6228353" cy="501841"/>
            </a:xfrm>
            <a:prstGeom prst="rect">
              <a:avLst/>
            </a:prstGeom>
            <a:solidFill>
              <a:srgbClr val="8CD5FE">
                <a:alpha val="90000"/>
              </a:srgbClr>
            </a:solidFill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89 %</a:t>
              </a:r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4057512" y="3289075"/>
              <a:ext cx="4371879" cy="311401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latin typeface="Arial" pitchFamily="34" charset="0"/>
                  <a:cs typeface="Arial" pitchFamily="34" charset="0"/>
                </a:rPr>
                <a:t>  О</a:t>
              </a:r>
              <a:r>
                <a:rPr lang="ru-RU" sz="1200" kern="1200" dirty="0" smtClean="0">
                  <a:latin typeface="Arial" pitchFamily="34" charset="0"/>
                  <a:cs typeface="Arial" pitchFamily="34" charset="0"/>
                </a:rPr>
                <a:t>тсутствие и сокращение рабочих мест</a:t>
              </a:r>
              <a:endParaRPr lang="ru-RU" sz="1200" kern="1200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995936" y="3966596"/>
              <a:ext cx="6228353" cy="434764"/>
            </a:xfrm>
            <a:prstGeom prst="rect">
              <a:avLst/>
            </a:prstGeom>
            <a:solidFill>
              <a:srgbClr val="8CD5FE">
                <a:alpha val="90000"/>
              </a:srgbClr>
            </a:solidFill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73 %</a:t>
              </a:r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4057512" y="3878756"/>
              <a:ext cx="4371879" cy="311401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latin typeface="Arial" pitchFamily="34" charset="0"/>
                  <a:cs typeface="Arial" pitchFamily="34" charset="0"/>
                </a:rPr>
                <a:t>  Недостаточный уровень бесплатного образования</a:t>
              </a:r>
              <a:endParaRPr lang="ru-RU" sz="1200" kern="1200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995936" y="4461890"/>
              <a:ext cx="6228353" cy="492316"/>
            </a:xfrm>
            <a:prstGeom prst="rect">
              <a:avLst/>
            </a:prstGeom>
            <a:solidFill>
              <a:srgbClr val="8CD5FE">
                <a:alpha val="90000"/>
              </a:srgbClr>
            </a:solidFill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292000" rIns="36000"/>
            <a:lstStyle/>
            <a:p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4057512" y="4346134"/>
              <a:ext cx="4371879" cy="537741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latin typeface="Arial" pitchFamily="34" charset="0"/>
                  <a:cs typeface="Arial" pitchFamily="34" charset="0"/>
                </a:rPr>
                <a:t>  И</a:t>
              </a:r>
              <a:r>
                <a:rPr lang="ru-RU" sz="1200" kern="1200" dirty="0" smtClean="0">
                  <a:latin typeface="Arial" pitchFamily="34" charset="0"/>
                  <a:cs typeface="Arial" pitchFamily="34" charset="0"/>
                </a:rPr>
                <a:t>ные причины 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latin typeface="Arial" pitchFamily="34" charset="0"/>
                  <a:cs typeface="Arial" pitchFamily="34" charset="0"/>
                </a:rPr>
                <a:t>(отсутствие собственного жилья, высокие цены на товары и услуги, </a:t>
              </a:r>
              <a:br>
                <a:rPr lang="ru-RU" sz="1000" kern="1200" dirty="0" smtClean="0">
                  <a:latin typeface="Arial" pitchFamily="34" charset="0"/>
                  <a:cs typeface="Arial" pitchFamily="34" charset="0"/>
                </a:rPr>
              </a:br>
              <a:r>
                <a:rPr lang="ru-RU" sz="1000" kern="1200" dirty="0" smtClean="0">
                  <a:latin typeface="Arial" pitchFamily="34" charset="0"/>
                  <a:cs typeface="Arial" pitchFamily="34" charset="0"/>
                </a:rPr>
                <a:t>отсутствие стабильности )</a:t>
              </a:r>
              <a:endParaRPr lang="ru-RU" sz="1000" kern="1200" dirty="0"/>
            </a:p>
          </p:txBody>
        </p:sp>
      </p:grpSp>
      <p:sp>
        <p:nvSpPr>
          <p:cNvPr id="31" name="Скругленный прямоугольник 30"/>
          <p:cNvSpPr/>
          <p:nvPr/>
        </p:nvSpPr>
        <p:spPr>
          <a:xfrm>
            <a:off x="1103629" y="2010025"/>
            <a:ext cx="5904656" cy="33218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ПРИЧИНЫ ОТКЛАДЫВАНИЯ РОЖДЕНИЯ ДЕТЕЙ:</a:t>
            </a:r>
            <a:endParaRPr lang="ru-RU" sz="12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60378" y="6056762"/>
            <a:ext cx="46053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Министерство труда, занятости и социального развития </a:t>
            </a:r>
          </a:p>
          <a:p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Государственное казенное 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учреждение Архангельской </a:t>
            </a: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области </a:t>
            </a:r>
            <a:br>
              <a:rPr lang="ru-RU" sz="11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«Архангельский областной центр социальной защиты населения»</a:t>
            </a:r>
            <a:endParaRPr lang="ru-RU" sz="11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1520" y="1052736"/>
            <a:ext cx="871296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демографической ситуации и репродуктивных установок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населения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Архангельской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области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Анализ материального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положения семей с несовершеннолетними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детьми</a:t>
            </a:r>
          </a:p>
          <a:p>
            <a:endParaRPr lang="ru-RU" sz="1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03736" y="6079845"/>
            <a:ext cx="1062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юль 2019 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52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s3-eu-west-1.amazonaws.com/press29/-cw/dvinaland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736" y="45323"/>
            <a:ext cx="1075876" cy="114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4" y="278328"/>
            <a:ext cx="8316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проект  «Финансовая поддержка семей при рождении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детей»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268760"/>
            <a:ext cx="583264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ЦЕЛЬ: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УВЕЛИЧЕНИЕ СУММАРНОГО КОЭФФИЦИЕНТА РОЖДАЕМОСТИ </a:t>
            </a:r>
          </a:p>
          <a:p>
            <a:pPr lvl="0" fontAlgn="base">
              <a:spcBef>
                <a:spcPct val="0"/>
              </a:spcBef>
              <a:spcAft>
                <a:spcPts val="600"/>
              </a:spcAft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 1,810 К  2024 ГОДУ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ЦЕЛЕВЫЕ ПОКАЗАТЕЛИ:</a:t>
            </a:r>
            <a:endParaRPr lang="ru-RU" sz="12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300"/>
              </a:spcAft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Суммарный коэффициент рождаемости </a:t>
            </a:r>
            <a:endParaRPr lang="ru-RU" sz="12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300"/>
              </a:spcAft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2.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Коэффициенты рождаемости в возрастной группе 25-29 лет </a:t>
            </a:r>
          </a:p>
          <a:p>
            <a:pPr lvl="0" eaLnBrk="0" fontAlgn="base" hangingPunct="0">
              <a:spcBef>
                <a:spcPct val="0"/>
              </a:spcBef>
              <a:spcAft>
                <a:spcPts val="300"/>
              </a:spcAf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(число родившихся на 1000 женщин соответствующего возраста)</a:t>
            </a:r>
          </a:p>
          <a:p>
            <a:pPr lvl="0" eaLnBrk="0" fontAlgn="base" hangingPunct="0">
              <a:spcBef>
                <a:spcPct val="0"/>
              </a:spcBef>
              <a:spcAft>
                <a:spcPts val="300"/>
              </a:spcAf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3. Коэффициенты рождаемости в возрастной группе 30-34 лет </a:t>
            </a:r>
          </a:p>
          <a:p>
            <a:pPr lvl="0" eaLnBrk="0" fontAlgn="base" hangingPunct="0">
              <a:spcBef>
                <a:spcPct val="0"/>
              </a:spcBef>
              <a:spcAft>
                <a:spcPts val="300"/>
              </a:spcAf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(число родившихся на 1000 женщин соответствующего возраста)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50100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2583637644"/>
              </p:ext>
            </p:extLst>
          </p:nvPr>
        </p:nvGraphicFramePr>
        <p:xfrm>
          <a:off x="323528" y="3068960"/>
          <a:ext cx="4104456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5364088" y="1268760"/>
          <a:ext cx="3456384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5292080" y="2996952"/>
          <a:ext cx="3600400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80778" y="4645585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ОТВЕТСТВЕННЫЙ  ИСПОЛНИТЕЛЬ: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министерство труда, занятости и социального развития 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СОИСПОЛНИТЕЛИ: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министерство здравоохранения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5292080" y="4869160"/>
          <a:ext cx="3719736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80778" y="5661248"/>
            <a:ext cx="532732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Израсходовано на 01.11.2019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Всего             1 072,57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млн.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рублей 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ФБ                    771,68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млн.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ОБ                    300,89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млн.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1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s3-eu-west-1.amazonaws.com/press29/-cw/dvinaland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736" y="45323"/>
            <a:ext cx="1075876" cy="114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31640" y="260648"/>
            <a:ext cx="7522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проект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занятости женщин – создание условий дошкольного образования детей в возрасте до трех лет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438" y="1939505"/>
            <a:ext cx="7454922" cy="1686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28600" lvl="0" indent="-228600" fontAlgn="base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Уровень занятости женщин, имеющих детей дошкольного возраста             </a:t>
            </a:r>
            <a:r>
              <a:rPr lang="ru-RU" sz="16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Arial" pitchFamily="34" charset="0"/>
                <a:cs typeface="Arial" pitchFamily="34" charset="0"/>
              </a:rPr>
              <a:t>76,6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%</a:t>
            </a:r>
          </a:p>
          <a:p>
            <a:pPr marL="228600" lvl="0" indent="-228600" fontAlgn="base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Доступность дошкольного образования                                                           </a:t>
            </a:r>
            <a:r>
              <a:rPr lang="ru-RU" sz="16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Arial" pitchFamily="34" charset="0"/>
                <a:cs typeface="Arial" pitchFamily="34" charset="0"/>
              </a:rPr>
              <a:t>100 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% </a:t>
            </a:r>
          </a:p>
          <a:p>
            <a:pPr marL="228600" lvl="0" indent="-228600" fontAlgn="base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Численность воспитанников в возрасте до трех лет, посещающих ДОУ       </a:t>
            </a:r>
            <a:r>
              <a:rPr lang="ru-RU" sz="16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Arial" pitchFamily="34" charset="0"/>
                <a:cs typeface="Arial" pitchFamily="34" charset="0"/>
              </a:rPr>
              <a:t>16,3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тыс. человек</a:t>
            </a:r>
          </a:p>
          <a:p>
            <a:pPr marL="228600" lvl="0" indent="-228600" fontAlgn="base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Численность воспитанников, посещающих частные организации, </a:t>
            </a:r>
            <a:b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осуществляющие образовательную деятельность                                          </a:t>
            </a:r>
            <a:r>
              <a:rPr lang="ru-RU" sz="1600" b="1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Arial" pitchFamily="34" charset="0"/>
                <a:cs typeface="Arial" pitchFamily="34" charset="0"/>
              </a:rPr>
              <a:t>350 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человек</a:t>
            </a: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50100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844824"/>
            <a:ext cx="3456384" cy="21602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ЦЕЛЕВЫЕ  ПОКАЗАТЕЛИ  к  2024 году :</a:t>
            </a:r>
            <a:endParaRPr lang="ru-RU" sz="12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3429000"/>
            <a:ext cx="3456384" cy="21602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РЕЗУЛЬТАТЫ  ПРОЕКТА  к 2024 году :</a:t>
            </a:r>
            <a:endParaRPr lang="ru-RU" sz="12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573016"/>
            <a:ext cx="5393927" cy="1885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28600" lvl="0" indent="-228600" fontAlgn="base">
              <a:spcBef>
                <a:spcPct val="0"/>
              </a:spcBef>
              <a:spcAft>
                <a:spcPts val="300"/>
              </a:spcAft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Прошли профессиональное обучение  </a:t>
            </a:r>
            <a:r>
              <a:rPr lang="ru-RU" sz="12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Arial" pitchFamily="34" charset="0"/>
                <a:cs typeface="Arial" pitchFamily="34" charset="0"/>
              </a:rPr>
              <a:t>1830 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женщин, находящихся в отпуске по уходу за ребенком в возрасте до трех лет</a:t>
            </a:r>
          </a:p>
          <a:p>
            <a:pPr marL="228600" lvl="0" indent="-228600" fontAlgn="base">
              <a:spcBef>
                <a:spcPct val="0"/>
              </a:spcBef>
              <a:spcAft>
                <a:spcPts val="300"/>
              </a:spcAft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Создано  </a:t>
            </a:r>
            <a:r>
              <a:rPr lang="ru-RU" sz="12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Arial" pitchFamily="34" charset="0"/>
                <a:cs typeface="Arial" pitchFamily="34" charset="0"/>
              </a:rPr>
              <a:t>1705 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дополнительных мест для детей в возрасте </a:t>
            </a:r>
            <a:b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 2 месяцев  до трех лет</a:t>
            </a:r>
          </a:p>
          <a:p>
            <a:pPr marL="228600" indent="-228600" fontAlgn="base">
              <a:spcBef>
                <a:spcPct val="0"/>
              </a:spcBef>
              <a:spcAft>
                <a:spcPts val="300"/>
              </a:spcAft>
              <a:buFontTx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Создано </a:t>
            </a:r>
            <a:r>
              <a:rPr lang="ru-RU" sz="12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Arial" pitchFamily="34" charset="0"/>
                <a:cs typeface="Arial" pitchFamily="34" charset="0"/>
              </a:rPr>
              <a:t>2080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дополнительных мест для детей в 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возрасте</a:t>
            </a:r>
            <a:b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 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1,5 до 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 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лет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9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395536" y="5373216"/>
            <a:ext cx="4464496" cy="611232"/>
          </a:xfrm>
          <a:custGeom>
            <a:avLst/>
            <a:gdLst>
              <a:gd name="connsiteX0" fmla="*/ 0 w 1857374"/>
              <a:gd name="connsiteY0" fmla="*/ 0 h 658800"/>
              <a:gd name="connsiteX1" fmla="*/ 1857374 w 1857374"/>
              <a:gd name="connsiteY1" fmla="*/ 0 h 658800"/>
              <a:gd name="connsiteX2" fmla="*/ 1857374 w 1857374"/>
              <a:gd name="connsiteY2" fmla="*/ 658800 h 658800"/>
              <a:gd name="connsiteX3" fmla="*/ 0 w 1857374"/>
              <a:gd name="connsiteY3" fmla="*/ 658800 h 658800"/>
              <a:gd name="connsiteX4" fmla="*/ 0 w 1857374"/>
              <a:gd name="connsiteY4" fmla="*/ 0 h 6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7374" h="658800">
                <a:moveTo>
                  <a:pt x="0" y="0"/>
                </a:moveTo>
                <a:lnTo>
                  <a:pt x="1857374" y="0"/>
                </a:lnTo>
                <a:lnTo>
                  <a:pt x="1857374" y="658800"/>
                </a:lnTo>
                <a:lnTo>
                  <a:pt x="0" y="658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 w="6350">
            <a:noFill/>
          </a:ln>
        </p:spPr>
        <p:style>
          <a:lnRef idx="2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010" tIns="80010" rIns="106680" bIns="120015" numCol="1" spcCol="1270" anchor="t" anchorCtr="0">
            <a:noAutofit/>
          </a:bodyPr>
          <a:lstStyle/>
          <a:p>
            <a:pPr marL="0" lvl="1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Всего		          2 444,1 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млн. рублей            </a:t>
            </a:r>
          </a:p>
          <a:p>
            <a:pPr marL="0" lvl="1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ФБ                            2 290,3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млн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рублей</a:t>
            </a:r>
          </a:p>
          <a:p>
            <a:pPr marL="0" lvl="1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ОБ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             153,8 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млн. рублей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528" y="5085184"/>
            <a:ext cx="3456384" cy="21602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ФИНАНСИРОВАНИЕ  ПРОЕКТА на  2019 год:</a:t>
            </a:r>
            <a:endParaRPr lang="ru-RU" sz="12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4355976" y="3573016"/>
            <a:ext cx="4604885" cy="2972161"/>
            <a:chOff x="4355976" y="3356992"/>
            <a:chExt cx="4604885" cy="2972161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88224" y="4797152"/>
              <a:ext cx="2372637" cy="1532001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32240" y="3356992"/>
              <a:ext cx="2189316" cy="1440160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55976" y="4869160"/>
              <a:ext cx="2187164" cy="1458597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323528" y="1268760"/>
            <a:ext cx="770485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ОБЕСПЕЧЕНИЕ ВОЗМОЖНОСТИ ЖЕНЩИНАМ, ИМЕЮЩИМ ДЕТЕЙ,  СОВМЕЩАТЬ ТРУДОВУЮ ДЕЯТЕЛЬНОСТЬ С СЕМЕЙНЫМИ ОБЯЗАННОСТЯМИ</a:t>
            </a:r>
            <a:endParaRPr lang="en-US" sz="12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44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s3-eu-west-1.amazonaws.com/press29/-cw/dvinaland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736" y="45323"/>
            <a:ext cx="1075876" cy="114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31640" y="260648"/>
            <a:ext cx="7522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проект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занятости женщин – создание условий дошкольного образования детей в возрасте до трех лет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50100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1628800"/>
            <a:ext cx="6336704" cy="21602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РЕЗУЛЬТАТЫ  ПРОЕКТА в 2019 году :</a:t>
            </a:r>
            <a:endParaRPr lang="ru-RU" sz="12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351056" y="5805264"/>
            <a:ext cx="3212832" cy="611232"/>
          </a:xfrm>
          <a:custGeom>
            <a:avLst/>
            <a:gdLst>
              <a:gd name="connsiteX0" fmla="*/ 0 w 1857374"/>
              <a:gd name="connsiteY0" fmla="*/ 0 h 658800"/>
              <a:gd name="connsiteX1" fmla="*/ 1857374 w 1857374"/>
              <a:gd name="connsiteY1" fmla="*/ 0 h 658800"/>
              <a:gd name="connsiteX2" fmla="*/ 1857374 w 1857374"/>
              <a:gd name="connsiteY2" fmla="*/ 658800 h 658800"/>
              <a:gd name="connsiteX3" fmla="*/ 0 w 1857374"/>
              <a:gd name="connsiteY3" fmla="*/ 658800 h 658800"/>
              <a:gd name="connsiteX4" fmla="*/ 0 w 1857374"/>
              <a:gd name="connsiteY4" fmla="*/ 0 h 6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7374" h="658800">
                <a:moveTo>
                  <a:pt x="0" y="0"/>
                </a:moveTo>
                <a:lnTo>
                  <a:pt x="1857374" y="0"/>
                </a:lnTo>
                <a:lnTo>
                  <a:pt x="1857374" y="658800"/>
                </a:lnTo>
                <a:lnTo>
                  <a:pt x="0" y="658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 w="6350">
            <a:noFill/>
          </a:ln>
        </p:spPr>
        <p:style>
          <a:lnRef idx="2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010" tIns="80010" rIns="106680" bIns="120015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Всего		2 444,1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млн. рублей            </a:t>
            </a:r>
          </a:p>
          <a:p>
            <a:pPr marL="114300" lvl="1" indent="-114300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ФБ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       	2 290,3 млн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. рублей</a:t>
            </a:r>
          </a:p>
          <a:p>
            <a:pPr marL="114300" lvl="1" indent="-114300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ОБ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             	 153,84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млн. рублей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528" y="5013176"/>
            <a:ext cx="6336704" cy="21602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ФИНАНСИРОВАНИЕ НА 2019 ГОД:</a:t>
            </a:r>
            <a:endParaRPr lang="ru-RU" sz="12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3528" y="5445224"/>
            <a:ext cx="2304256" cy="21602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ПРЕДУСМОТРЕНО:</a:t>
            </a:r>
            <a:endParaRPr lang="ru-RU" sz="12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51920" y="5445224"/>
            <a:ext cx="2304256" cy="21602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ОСВОЕНО на 01.11.2019:</a:t>
            </a:r>
            <a:endParaRPr lang="ru-RU" sz="12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3635896" y="5805264"/>
            <a:ext cx="3168352" cy="611232"/>
          </a:xfrm>
          <a:custGeom>
            <a:avLst/>
            <a:gdLst>
              <a:gd name="connsiteX0" fmla="*/ 0 w 1857374"/>
              <a:gd name="connsiteY0" fmla="*/ 0 h 658800"/>
              <a:gd name="connsiteX1" fmla="*/ 1857374 w 1857374"/>
              <a:gd name="connsiteY1" fmla="*/ 0 h 658800"/>
              <a:gd name="connsiteX2" fmla="*/ 1857374 w 1857374"/>
              <a:gd name="connsiteY2" fmla="*/ 658800 h 658800"/>
              <a:gd name="connsiteX3" fmla="*/ 0 w 1857374"/>
              <a:gd name="connsiteY3" fmla="*/ 658800 h 658800"/>
              <a:gd name="connsiteX4" fmla="*/ 0 w 1857374"/>
              <a:gd name="connsiteY4" fmla="*/ 0 h 6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7374" h="658800">
                <a:moveTo>
                  <a:pt x="0" y="0"/>
                </a:moveTo>
                <a:lnTo>
                  <a:pt x="1857374" y="0"/>
                </a:lnTo>
                <a:lnTo>
                  <a:pt x="1857374" y="658800"/>
                </a:lnTo>
                <a:lnTo>
                  <a:pt x="0" y="658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 w="6350">
            <a:noFill/>
          </a:ln>
        </p:spPr>
        <p:style>
          <a:lnRef idx="2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010" tIns="80010" rIns="106680" bIns="120015" numCol="1" spcCol="1270" anchor="t" anchorCtr="0">
            <a:noAutofit/>
          </a:bodyPr>
          <a:lstStyle/>
          <a:p>
            <a:pPr marL="114300" lvl="1" indent="-114300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Всего	                542,82 млн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. рублей            </a:t>
            </a:r>
          </a:p>
          <a:p>
            <a:pPr marL="114300" lvl="1" indent="-114300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ФБ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          	492,36 млн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. рублей</a:t>
            </a:r>
          </a:p>
          <a:p>
            <a:pPr marL="114300" lvl="1" indent="-114300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ОБ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          	  50,46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млн. рублей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1268760"/>
            <a:ext cx="57028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ДОПОЛНИТЕЛЬНЫХ МЕСТ В ДЕТСКИХ САДАХ</a:t>
            </a:r>
            <a:endParaRPr lang="en-US" sz="1200" b="1" i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323528" y="2060848"/>
            <a:ext cx="6336704" cy="2736304"/>
            <a:chOff x="3995936" y="1520035"/>
            <a:chExt cx="5418667" cy="3953521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3995936" y="1607875"/>
              <a:ext cx="5418667" cy="327600"/>
            </a:xfrm>
            <a:prstGeom prst="rect">
              <a:avLst/>
            </a:prstGeom>
            <a:solidFill>
              <a:srgbClr val="8CD5FE">
                <a:alpha val="90000"/>
              </a:srgbClr>
            </a:solidFill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60 мест</a:t>
              </a:r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4057512" y="1520035"/>
              <a:ext cx="4371879" cy="311401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0" bIns="18734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latin typeface="Arial" pitchFamily="34" charset="0"/>
                  <a:cs typeface="Arial" pitchFamily="34" charset="0"/>
                </a:rPr>
                <a:t>пос. </a:t>
              </a:r>
              <a:r>
                <a:rPr lang="ru-RU" sz="1000" kern="1200" dirty="0" err="1" smtClean="0">
                  <a:latin typeface="Arial" pitchFamily="34" charset="0"/>
                  <a:cs typeface="Arial" pitchFamily="34" charset="0"/>
                </a:rPr>
                <a:t>Турдеевск</a:t>
              </a:r>
              <a:r>
                <a:rPr lang="ru-RU" sz="1000" kern="1200" dirty="0" smtClean="0">
                  <a:latin typeface="Arial" pitchFamily="34" charset="0"/>
                  <a:cs typeface="Arial" pitchFamily="34" charset="0"/>
                </a:rPr>
                <a:t> г. Архангельск (построен, введен в эксплуатацию в январе 2019 года) </a:t>
              </a:r>
              <a:endParaRPr lang="ru-RU" sz="1000" kern="1200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995936" y="2197555"/>
              <a:ext cx="5418667" cy="327600"/>
            </a:xfrm>
            <a:prstGeom prst="rect">
              <a:avLst/>
            </a:prstGeom>
            <a:solidFill>
              <a:srgbClr val="8CD5FE">
                <a:alpha val="90000"/>
              </a:srgbClr>
            </a:solidFill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120 мест</a:t>
              </a: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4057512" y="2109716"/>
              <a:ext cx="4371879" cy="311401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latin typeface="Arial" pitchFamily="34" charset="0"/>
                  <a:cs typeface="Arial" pitchFamily="34" charset="0"/>
                </a:rPr>
                <a:t>пос. </a:t>
              </a:r>
              <a:r>
                <a:rPr lang="ru-RU" sz="1000" kern="1200" dirty="0" err="1" smtClean="0">
                  <a:latin typeface="Arial" pitchFamily="34" charset="0"/>
                  <a:cs typeface="Arial" pitchFamily="34" charset="0"/>
                </a:rPr>
                <a:t>Катунино</a:t>
              </a:r>
              <a:r>
                <a:rPr lang="ru-RU" sz="1000" kern="1200" dirty="0" smtClean="0">
                  <a:latin typeface="Arial" pitchFamily="34" charset="0"/>
                  <a:cs typeface="Arial" pitchFamily="34" charset="0"/>
                </a:rPr>
                <a:t> Приморского района </a:t>
              </a:r>
              <a:endParaRPr lang="ru-RU" sz="1000" kern="1200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995936" y="2787235"/>
              <a:ext cx="5418667" cy="327600"/>
            </a:xfrm>
            <a:prstGeom prst="rect">
              <a:avLst/>
            </a:prstGeom>
            <a:solidFill>
              <a:srgbClr val="8CD5FE">
                <a:alpha val="90000"/>
              </a:srgbClr>
            </a:solidFill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120 мест</a:t>
              </a:r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4057512" y="2699396"/>
              <a:ext cx="4371879" cy="311401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latin typeface="Arial" pitchFamily="34" charset="0"/>
                  <a:cs typeface="Arial" pitchFamily="34" charset="0"/>
                </a:rPr>
                <a:t>пос. Каменка Мезенского района</a:t>
              </a:r>
              <a:endParaRPr lang="ru-RU" sz="1000" kern="1200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995936" y="3376916"/>
              <a:ext cx="5418667" cy="327600"/>
            </a:xfrm>
            <a:prstGeom prst="rect">
              <a:avLst/>
            </a:prstGeom>
            <a:solidFill>
              <a:srgbClr val="8CD5FE">
                <a:alpha val="90000"/>
              </a:srgbClr>
            </a:solidFill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125 мест</a:t>
              </a:r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4057512" y="3289075"/>
              <a:ext cx="4371879" cy="311401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err="1" smtClean="0">
                  <a:latin typeface="Arial" pitchFamily="34" charset="0"/>
                  <a:cs typeface="Arial" pitchFamily="34" charset="0"/>
                </a:rPr>
                <a:t>Соломбальский</a:t>
              </a:r>
              <a:r>
                <a:rPr lang="ru-RU" sz="1000" kern="1200" dirty="0" smtClean="0">
                  <a:latin typeface="Arial" pitchFamily="34" charset="0"/>
                  <a:cs typeface="Arial" pitchFamily="34" charset="0"/>
                </a:rPr>
                <a:t> округ  г. Архангельска</a:t>
              </a:r>
              <a:endParaRPr lang="ru-RU" sz="1000" kern="1200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995936" y="3966595"/>
              <a:ext cx="5418667" cy="327600"/>
            </a:xfrm>
            <a:prstGeom prst="rect">
              <a:avLst/>
            </a:prstGeom>
            <a:solidFill>
              <a:srgbClr val="8CD5FE">
                <a:alpha val="90000"/>
              </a:srgbClr>
            </a:solidFill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220 мест</a:t>
              </a:r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4057512" y="3878756"/>
              <a:ext cx="4371879" cy="311401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latin typeface="Arial" pitchFamily="34" charset="0"/>
                  <a:cs typeface="Arial" pitchFamily="34" charset="0"/>
                </a:rPr>
                <a:t>с. Карпогоры </a:t>
              </a:r>
              <a:r>
                <a:rPr lang="ru-RU" sz="1000" kern="1200" dirty="0" err="1" smtClean="0">
                  <a:latin typeface="Arial" pitchFamily="34" charset="0"/>
                  <a:cs typeface="Arial" pitchFamily="34" charset="0"/>
                </a:rPr>
                <a:t>Пинежского</a:t>
              </a:r>
              <a:r>
                <a:rPr lang="ru-RU" sz="1000" kern="1200" dirty="0" smtClean="0">
                  <a:latin typeface="Arial" pitchFamily="34" charset="0"/>
                  <a:cs typeface="Arial" pitchFamily="34" charset="0"/>
                </a:rPr>
                <a:t> района</a:t>
              </a:r>
              <a:endParaRPr lang="ru-RU" sz="1000" kern="1200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995936" y="4556276"/>
              <a:ext cx="5418667" cy="327600"/>
            </a:xfrm>
            <a:prstGeom prst="rect">
              <a:avLst/>
            </a:prstGeom>
            <a:solidFill>
              <a:srgbClr val="8CD5FE">
                <a:alpha val="90000"/>
              </a:srgbClr>
            </a:solidFill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292000" rIns="36000"/>
            <a:lstStyle/>
            <a:p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по 280 мест</a:t>
              </a:r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4057512" y="4468437"/>
              <a:ext cx="4371879" cy="311401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latin typeface="Arial" pitchFamily="34" charset="0"/>
                  <a:cs typeface="Arial" pitchFamily="34" charset="0"/>
                </a:rPr>
                <a:t>г.г. Архангельск, Котлас, Северодвинск</a:t>
              </a:r>
              <a:endParaRPr lang="ru-RU" sz="1000" kern="1200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995936" y="5145956"/>
              <a:ext cx="5418667" cy="327600"/>
            </a:xfrm>
            <a:prstGeom prst="rect">
              <a:avLst/>
            </a:prstGeom>
            <a:solidFill>
              <a:srgbClr val="8CD5FE">
                <a:alpha val="90000"/>
              </a:srgbClr>
            </a:solidFill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220 мест</a:t>
              </a:r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4057512" y="5058115"/>
              <a:ext cx="4371879" cy="311401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smtClean="0">
                  <a:latin typeface="Arial" pitchFamily="34" charset="0"/>
                  <a:cs typeface="Arial" pitchFamily="34" charset="0"/>
                </a:rPr>
                <a:t>округ </a:t>
              </a:r>
              <a:r>
                <a:rPr lang="ru-RU" sz="1000" kern="1200" dirty="0" err="1" smtClean="0">
                  <a:latin typeface="Arial" pitchFamily="34" charset="0"/>
                  <a:cs typeface="Arial" pitchFamily="34" charset="0"/>
                </a:rPr>
                <a:t>Варавино-Фактория</a:t>
              </a:r>
              <a:r>
                <a:rPr lang="ru-RU" sz="1000" kern="1200" dirty="0" smtClean="0">
                  <a:latin typeface="Arial" pitchFamily="34" charset="0"/>
                  <a:cs typeface="Arial" pitchFamily="34" charset="0"/>
                </a:rPr>
                <a:t> г. Архангельска</a:t>
              </a:r>
              <a:endParaRPr lang="ru-RU" sz="1000" kern="1200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660232" y="1628800"/>
            <a:ext cx="2483768" cy="5049852"/>
            <a:chOff x="6660232" y="1628800"/>
            <a:chExt cx="2483768" cy="5049852"/>
          </a:xfrm>
        </p:grpSpPr>
        <p:pic>
          <p:nvPicPr>
            <p:cNvPr id="36" name="Рисунок 35" descr="северодвинск.JPG"/>
            <p:cNvPicPr>
              <a:picLocks noChangeAspect="1"/>
            </p:cNvPicPr>
            <p:nvPr/>
          </p:nvPicPr>
          <p:blipFill>
            <a:blip r:embed="rId3" cstate="print"/>
            <a:srcRect t="4850" b="7855"/>
            <a:stretch>
              <a:fillRect/>
            </a:stretch>
          </p:blipFill>
          <p:spPr>
            <a:xfrm>
              <a:off x="6804248" y="1628800"/>
              <a:ext cx="2160240" cy="1296144"/>
            </a:xfrm>
            <a:prstGeom prst="rect">
              <a:avLst/>
            </a:prstGeom>
          </p:spPr>
        </p:pic>
        <p:pic>
          <p:nvPicPr>
            <p:cNvPr id="37" name="Рисунок 36" descr="соломбала 2.jpg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04248" y="3284984"/>
              <a:ext cx="2160000" cy="1296144"/>
            </a:xfrm>
            <a:prstGeom prst="rect">
              <a:avLst/>
            </a:prstGeom>
          </p:spPr>
        </p:pic>
        <p:pic>
          <p:nvPicPr>
            <p:cNvPr id="41" name="Рисунок 40" descr="каменка.JPG"/>
            <p:cNvPicPr preferRelativeResize="0">
              <a:picLocks/>
            </p:cNvPicPr>
            <p:nvPr/>
          </p:nvPicPr>
          <p:blipFill>
            <a:blip r:embed="rId5" cstate="print"/>
            <a:srcRect t="9092" b="9076"/>
            <a:stretch>
              <a:fillRect/>
            </a:stretch>
          </p:blipFill>
          <p:spPr>
            <a:xfrm>
              <a:off x="6804248" y="5013176"/>
              <a:ext cx="2160240" cy="1296144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6660232" y="2924944"/>
              <a:ext cx="248376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 smtClean="0">
                  <a:latin typeface="Arial" pitchFamily="34" charset="0"/>
                  <a:cs typeface="Arial" pitchFamily="34" charset="0"/>
                </a:rPr>
                <a:t>Детский сад на 280 мест, г. Северодвинск</a:t>
              </a:r>
              <a:endParaRPr lang="ru-RU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660232" y="4581128"/>
              <a:ext cx="24837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 smtClean="0">
                  <a:latin typeface="Arial" pitchFamily="34" charset="0"/>
                  <a:cs typeface="Arial" pitchFamily="34" charset="0"/>
                </a:rPr>
                <a:t>Детский сад на 125 мест, </a:t>
              </a:r>
              <a:r>
                <a:rPr lang="ru-RU" sz="900" dirty="0" err="1" smtClean="0">
                  <a:latin typeface="Arial" pitchFamily="34" charset="0"/>
                  <a:cs typeface="Arial" pitchFamily="34" charset="0"/>
                </a:rPr>
                <a:t>Соломбальский</a:t>
              </a:r>
              <a:r>
                <a:rPr lang="ru-RU" sz="900" dirty="0" smtClean="0">
                  <a:latin typeface="Arial" pitchFamily="34" charset="0"/>
                  <a:cs typeface="Arial" pitchFamily="34" charset="0"/>
                </a:rPr>
                <a:t> округ г. Архангельск</a:t>
              </a:r>
              <a:endParaRPr lang="ru-RU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660232" y="6309320"/>
              <a:ext cx="24837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 smtClean="0">
                  <a:latin typeface="Arial" pitchFamily="34" charset="0"/>
                  <a:cs typeface="Arial" pitchFamily="34" charset="0"/>
                </a:rPr>
                <a:t>Детский сад на 120 мест, пос. Каменка Мезенский район</a:t>
              </a:r>
              <a:endParaRPr lang="ru-RU" sz="9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0166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4790</TotalTime>
  <Words>2377</Words>
  <Application>Microsoft Office PowerPoint</Application>
  <PresentationFormat>Экран (4:3)</PresentationFormat>
  <Paragraphs>524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Рыжкова Елена Викторовна</cp:lastModifiedBy>
  <cp:revision>398</cp:revision>
  <cp:lastPrinted>2019-11-07T14:24:02Z</cp:lastPrinted>
  <dcterms:created xsi:type="dcterms:W3CDTF">2015-02-23T16:41:26Z</dcterms:created>
  <dcterms:modified xsi:type="dcterms:W3CDTF">2019-12-06T12:51:05Z</dcterms:modified>
</cp:coreProperties>
</file>