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96" r:id="rId3"/>
    <p:sldId id="297" r:id="rId4"/>
    <p:sldId id="298" r:id="rId5"/>
    <p:sldId id="299" r:id="rId6"/>
    <p:sldId id="279" r:id="rId7"/>
    <p:sldId id="280" r:id="rId8"/>
    <p:sldId id="287" r:id="rId9"/>
    <p:sldId id="288" r:id="rId10"/>
    <p:sldId id="300" r:id="rId11"/>
    <p:sldId id="303" r:id="rId12"/>
    <p:sldId id="301" r:id="rId13"/>
    <p:sldId id="302" r:id="rId14"/>
    <p:sldId id="267" r:id="rId15"/>
    <p:sldId id="268" r:id="rId16"/>
    <p:sldId id="290" r:id="rId17"/>
    <p:sldId id="291" r:id="rId18"/>
    <p:sldId id="292" r:id="rId19"/>
    <p:sldId id="293" r:id="rId20"/>
    <p:sldId id="294" r:id="rId21"/>
    <p:sldId id="270" r:id="rId22"/>
    <p:sldId id="271" r:id="rId23"/>
    <p:sldId id="272" r:id="rId24"/>
    <p:sldId id="273" r:id="rId25"/>
    <p:sldId id="277" r:id="rId26"/>
    <p:sldId id="274" r:id="rId27"/>
    <p:sldId id="295" r:id="rId28"/>
    <p:sldId id="275" r:id="rId29"/>
    <p:sldId id="276" r:id="rId30"/>
    <p:sldId id="278" r:id="rId31"/>
  </p:sldIdLst>
  <p:sldSz cx="9144000" cy="6858000" type="screen4x3"/>
  <p:notesSz cx="6815138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2266883535601076E-3"/>
          <c:y val="0.12195221921931251"/>
          <c:w val="0.99253039775220109"/>
          <c:h val="0.7833057635156826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выставлено счетов</c:v>
                </c:pt>
              </c:strCache>
            </c:strRef>
          </c:tx>
          <c:spPr>
            <a:ln w="57150">
              <a:solidFill>
                <a:schemeClr val="tx2">
                  <a:lumMod val="75000"/>
                </a:schemeClr>
              </a:solidFill>
            </a:ln>
          </c:spPr>
          <c:marker>
            <c:symbol val="diamond"/>
            <c:size val="11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dLbls>
            <c:dLbl>
              <c:idx val="2"/>
              <c:layout>
                <c:manualLayout>
                  <c:x val="1.3008039036408195E-2"/>
                  <c:y val="0.10410949920440155"/>
                </c:manualLayout>
              </c:layout>
              <c:dLblPos val="t"/>
              <c:showVal val="1"/>
            </c:dLbl>
            <c:dLbl>
              <c:idx val="4"/>
              <c:layout>
                <c:manualLayout>
                  <c:x val="-1.156270136569618E-2"/>
                  <c:y val="0.10410949920440155"/>
                </c:manualLayout>
              </c:layout>
              <c:dLblPos val="t"/>
              <c:showVal val="1"/>
            </c:dLbl>
            <c:dLbl>
              <c:idx val="5"/>
              <c:layout>
                <c:manualLayout>
                  <c:x val="1.4453376707120201E-3"/>
                  <c:y val="2.1917789306189789E-2"/>
                </c:manualLayout>
              </c:layout>
              <c:dLblPos val="t"/>
              <c:showVal val="1"/>
            </c:dLbl>
            <c:dLbl>
              <c:idx val="6"/>
              <c:layout>
                <c:manualLayout>
                  <c:x val="8.6720260242721288E-3"/>
                  <c:y val="9.5890328214580545E-2"/>
                </c:manualLayout>
              </c:layout>
              <c:dLblPos val="t"/>
              <c:showVal val="1"/>
            </c:dLbl>
            <c:dLbl>
              <c:idx val="9"/>
              <c:layout>
                <c:manualLayout>
                  <c:x val="-2.8906753414240402E-3"/>
                  <c:y val="0.10684922286767523"/>
                </c:manualLayout>
              </c:layout>
              <c:dLblPos val="t"/>
              <c:showVal val="1"/>
            </c:dLbl>
            <c:dLbl>
              <c:idx val="10"/>
              <c:layout>
                <c:manualLayout>
                  <c:x val="-2.8906753414240402E-3"/>
                  <c:y val="9.5890328214580572E-2"/>
                </c:manualLayout>
              </c:layout>
              <c:dLblPos val="t"/>
              <c:showVal val="1"/>
            </c:dLbl>
            <c:dLbl>
              <c:idx val="11"/>
              <c:layout>
                <c:manualLayout>
                  <c:x val="1.4453376707120201E-3"/>
                  <c:y val="9.5890328214580545E-2"/>
                </c:manualLayout>
              </c:layout>
              <c:dLblPos val="t"/>
              <c:showVal val="1"/>
            </c:dLbl>
            <c:dLblPos val="t"/>
            <c:showVal val="1"/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 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135.19999999999999</c:v>
                </c:pt>
                <c:pt idx="1">
                  <c:v>160</c:v>
                </c:pt>
                <c:pt idx="2">
                  <c:v>167</c:v>
                </c:pt>
                <c:pt idx="3">
                  <c:v>164.4</c:v>
                </c:pt>
                <c:pt idx="4">
                  <c:v>157.19999999999999</c:v>
                </c:pt>
                <c:pt idx="5">
                  <c:v>160.19999999999999</c:v>
                </c:pt>
                <c:pt idx="6">
                  <c:v>150.19999999999999</c:v>
                </c:pt>
                <c:pt idx="7">
                  <c:v>154.6</c:v>
                </c:pt>
                <c:pt idx="8">
                  <c:v>145.4</c:v>
                </c:pt>
                <c:pt idx="9">
                  <c:v>167.8</c:v>
                </c:pt>
                <c:pt idx="10">
                  <c:v>164.6</c:v>
                </c:pt>
                <c:pt idx="11">
                  <c:v>179.6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профинансировано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2"/>
              <c:layout>
                <c:manualLayout>
                  <c:x val="-5.7813506828480882E-3"/>
                  <c:y val="-0.1150683938574964"/>
                </c:manualLayout>
              </c:layout>
              <c:dLblPos val="b"/>
              <c:showVal val="1"/>
            </c:dLbl>
            <c:dLbl>
              <c:idx val="3"/>
              <c:layout>
                <c:manualLayout>
                  <c:x val="8.6720260242721288E-3"/>
                  <c:y val="-0.10410949920440148"/>
                </c:manualLayout>
              </c:layout>
              <c:dLblPos val="b"/>
              <c:showVal val="1"/>
            </c:dLbl>
            <c:dLbl>
              <c:idx val="4"/>
              <c:layout>
                <c:manualLayout>
                  <c:x val="3.1797428755664492E-2"/>
                  <c:y val="-9.8630051877854216E-2"/>
                </c:manualLayout>
              </c:layout>
              <c:dLblPos val="b"/>
              <c:showVal val="1"/>
            </c:dLbl>
            <c:dLbl>
              <c:idx val="6"/>
              <c:layout>
                <c:manualLayout>
                  <c:x val="-2.8906753414240402E-3"/>
                  <c:y val="-0.10958894653094896"/>
                </c:manualLayout>
              </c:layout>
              <c:dLblPos val="b"/>
              <c:showVal val="1"/>
            </c:dLbl>
            <c:dLbl>
              <c:idx val="7"/>
              <c:layout>
                <c:manualLayout>
                  <c:x val="-4.3360130121360653E-3"/>
                  <c:y val="-9.8630051877854216E-2"/>
                </c:manualLayout>
              </c:layout>
              <c:dLblPos val="b"/>
              <c:showVal val="1"/>
            </c:dLbl>
            <c:dLbl>
              <c:idx val="9"/>
              <c:layout>
                <c:manualLayout>
                  <c:x val="0"/>
                  <c:y val="-0.10136977554112779"/>
                </c:manualLayout>
              </c:layout>
              <c:dLblPos val="b"/>
              <c:showVal val="1"/>
            </c:dLbl>
            <c:dLbl>
              <c:idx val="10"/>
              <c:layout>
                <c:manualLayout>
                  <c:x val="0"/>
                  <c:y val="-0.10410949920440148"/>
                </c:manualLayout>
              </c:layout>
              <c:dLblPos val="b"/>
              <c:showVal val="1"/>
            </c:dLbl>
            <c:dLbl>
              <c:idx val="11"/>
              <c:layout>
                <c:manualLayout>
                  <c:x val="-1.4453376707120201E-3"/>
                  <c:y val="-0.10136977554112779"/>
                </c:manualLayout>
              </c:layout>
              <c:dLblPos val="b"/>
              <c:showVal val="1"/>
            </c:dLbl>
            <c:txPr>
              <a:bodyPr/>
              <a:lstStyle/>
              <a:p>
                <a:pPr>
                  <a:defRPr sz="16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 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83</c:v>
                </c:pt>
                <c:pt idx="1">
                  <c:v>38.800000000000004</c:v>
                </c:pt>
                <c:pt idx="2">
                  <c:v>173.7</c:v>
                </c:pt>
                <c:pt idx="3">
                  <c:v>197.6</c:v>
                </c:pt>
                <c:pt idx="4">
                  <c:v>183.7</c:v>
                </c:pt>
                <c:pt idx="5">
                  <c:v>92</c:v>
                </c:pt>
                <c:pt idx="6">
                  <c:v>166.1</c:v>
                </c:pt>
                <c:pt idx="7">
                  <c:v>209.2</c:v>
                </c:pt>
                <c:pt idx="8">
                  <c:v>120.3</c:v>
                </c:pt>
                <c:pt idx="9">
                  <c:v>222.7</c:v>
                </c:pt>
                <c:pt idx="10">
                  <c:v>181.9</c:v>
                </c:pt>
                <c:pt idx="11">
                  <c:v>202.6</c:v>
                </c:pt>
              </c:numCache>
            </c:numRef>
          </c:val>
        </c:ser>
        <c:marker val="1"/>
        <c:axId val="63826944"/>
        <c:axId val="63980288"/>
      </c:lineChart>
      <c:catAx>
        <c:axId val="6382694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63980288"/>
        <c:crosses val="autoZero"/>
        <c:auto val="1"/>
        <c:lblAlgn val="ctr"/>
        <c:lblOffset val="100"/>
      </c:catAx>
      <c:valAx>
        <c:axId val="63980288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6382694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2018 год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69830271293078205"/>
          <c:y val="0.87821607547803693"/>
        </c:manualLayout>
      </c:layout>
    </c:title>
    <c:plotArea>
      <c:layout>
        <c:manualLayout>
          <c:layoutTarget val="inner"/>
          <c:xMode val="edge"/>
          <c:yMode val="edge"/>
          <c:x val="0.14419030021370513"/>
          <c:y val="0.14247011394495918"/>
          <c:w val="0.64671707779017928"/>
          <c:h val="0.76873916793926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chemeClr val="tx2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chemeClr val="accent5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C0504D">
                  <a:lumMod val="40000"/>
                  <a:lumOff val="6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23522839247514477"/>
                  <c:y val="-0.11485712457384195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0.2074907095869912"/>
                  <c:y val="-6.5567345110445416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5.2411491519185317E-2"/>
                  <c:y val="3.2672544367000698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6.6639351146632261E-2"/>
                  <c:y val="-6.347933501349249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4.2458002101099703E-3"/>
                  <c:y val="-0.10457419620610116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8.3600866324989989E-2"/>
                  <c:y val="0.11905828430647154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Оплата труда с начислениями</c:v>
                </c:pt>
                <c:pt idx="1">
                  <c:v>Медикаменты</c:v>
                </c:pt>
                <c:pt idx="2">
                  <c:v>Коммунальные услуги</c:v>
                </c:pt>
                <c:pt idx="3">
                  <c:v>Приобретение оборудования</c:v>
                </c:pt>
                <c:pt idx="4">
                  <c:v>Ремонт оборудования</c:v>
                </c:pt>
                <c:pt idx="5">
                  <c:v>Ремонт зданий</c:v>
                </c:pt>
                <c:pt idx="6">
                  <c:v>Питание пациентов</c:v>
                </c:pt>
                <c:pt idx="7">
                  <c:v>Прочие расходы (налоги, проезд к месту отдыха, содержание учреждения)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60.5</c:v>
                </c:pt>
                <c:pt idx="1">
                  <c:v>23.8</c:v>
                </c:pt>
                <c:pt idx="2">
                  <c:v>3.5</c:v>
                </c:pt>
                <c:pt idx="3">
                  <c:v>1.3</c:v>
                </c:pt>
                <c:pt idx="4">
                  <c:v>0.2</c:v>
                </c:pt>
                <c:pt idx="5">
                  <c:v>1.0000000000000022E-4</c:v>
                </c:pt>
                <c:pt idx="6">
                  <c:v>5.4</c:v>
                </c:pt>
                <c:pt idx="7">
                  <c:v>5.3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560670797926268E-2"/>
          <c:y val="6.603121861675848E-2"/>
          <c:w val="0.75863396998121957"/>
          <c:h val="0.7350493663440251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1.9552543997961178E-2"/>
                  <c:y val="6.156198261576869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5040418459970136E-3"/>
                  <c:y val="-8.0030577400499292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Лист1!$A$2:$A$3</c:f>
              <c:strCache>
                <c:ptCount val="2"/>
                <c:pt idx="0">
                  <c:v>Расходы на заработную плату с начислениями</c:v>
                </c:pt>
                <c:pt idx="1">
                  <c:v>Расходы на остальные нужды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796.3</c:v>
                </c:pt>
                <c:pt idx="1">
                  <c:v>612.4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1.2032334767976082E-2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Расходы на заработную плату с начислениями</c:v>
                </c:pt>
                <c:pt idx="1">
                  <c:v>Расходы на остальные нужды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896.6</c:v>
                </c:pt>
                <c:pt idx="1">
                  <c:v>811.2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676</a:t>
                    </a:r>
                    <a:r>
                      <a:rPr lang="ru-RU" smtClean="0"/>
                      <a:t>,0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Расходы на заработную плату с начислениями</c:v>
                </c:pt>
                <c:pt idx="1">
                  <c:v>Расходы на остальные нужды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955.4</c:v>
                </c:pt>
                <c:pt idx="1">
                  <c:v>676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7.5202092299850518E-3"/>
                  <c:y val="1.539049565394216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7072753227946202E-2"/>
                  <c:y val="3.0780991307884351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Лист1!$A$2:$A$3</c:f>
              <c:strCache>
                <c:ptCount val="2"/>
                <c:pt idx="0">
                  <c:v>Расходы на заработную плату с начислениями</c:v>
                </c:pt>
                <c:pt idx="1">
                  <c:v>Расходы на остальные нужды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1140.5999999999999</c:v>
                </c:pt>
                <c:pt idx="1">
                  <c:v>678.5</c:v>
                </c:pt>
              </c:numCache>
            </c:numRef>
          </c:val>
        </c:ser>
        <c:axId val="78337920"/>
        <c:axId val="78339456"/>
      </c:barChart>
      <c:catAx>
        <c:axId val="7833792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78339456"/>
        <c:crosses val="autoZero"/>
        <c:auto val="1"/>
        <c:lblAlgn val="ctr"/>
        <c:lblOffset val="100"/>
      </c:catAx>
      <c:valAx>
        <c:axId val="7833945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78337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450129406813061"/>
          <c:y val="0.29301734424030695"/>
          <c:w val="9.6474454855887945E-2"/>
          <c:h val="0.4170431682801643"/>
        </c:manualLayout>
      </c:layout>
      <c:txPr>
        <a:bodyPr/>
        <a:lstStyle/>
        <a:p>
          <a:pPr>
            <a:defRPr sz="16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9937843743737363E-3"/>
          <c:y val="0.18688141860926541"/>
          <c:w val="0.96942573624511796"/>
          <c:h val="0.6556194872131978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1.7216311116970119E-2"/>
                  <c:y val="7.88806022532568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2.2484460935934276E-2"/>
                  <c:y val="1.0940094369081778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6981353123121238E-2"/>
                  <c:y val="5.4700471845409108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мед. персонал</c:v>
                </c:pt>
                <c:pt idx="2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248.9</c:v>
                </c:pt>
                <c:pt idx="1">
                  <c:v>330.7</c:v>
                </c:pt>
                <c:pt idx="2">
                  <c:v>216.7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3.5437185465249928E-3"/>
                  <c:y val="1.914521196245574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3490676561560565E-2"/>
                  <c:y val="1.6410141553622613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0492748436769329E-2"/>
                  <c:y val="1.6410141553622613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мед. персонал</c:v>
                </c:pt>
                <c:pt idx="2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288.60000000000002</c:v>
                </c:pt>
                <c:pt idx="1">
                  <c:v>355.9</c:v>
                </c:pt>
                <c:pt idx="2">
                  <c:v>252.1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7.4948203119781058E-3"/>
                  <c:y val="-8.2050707768113063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1991712499164893E-2"/>
                  <c:y val="-1.6410141553622613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8.993784374373745E-3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мед. персонал</c:v>
                </c:pt>
                <c:pt idx="2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311.2</c:v>
                </c:pt>
                <c:pt idx="1">
                  <c:v>367.5</c:v>
                </c:pt>
                <c:pt idx="2">
                  <c:v>276.7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2"/>
              <c:layout>
                <c:manualLayout>
                  <c:x val="1.6488604686351802E-2"/>
                  <c:y val="8.2050707768113063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мед. персонал</c:v>
                </c:pt>
                <c:pt idx="2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406.3</c:v>
                </c:pt>
                <c:pt idx="1">
                  <c:v>420.1</c:v>
                </c:pt>
                <c:pt idx="2">
                  <c:v>314.2</c:v>
                </c:pt>
              </c:numCache>
            </c:numRef>
          </c:val>
        </c:ser>
        <c:axId val="78269440"/>
        <c:axId val="78291712"/>
      </c:barChart>
      <c:catAx>
        <c:axId val="78269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78291712"/>
        <c:crosses val="autoZero"/>
        <c:auto val="1"/>
        <c:lblAlgn val="ctr"/>
        <c:lblOffset val="100"/>
      </c:catAx>
      <c:valAx>
        <c:axId val="78291712"/>
        <c:scaling>
          <c:orientation val="minMax"/>
        </c:scaling>
        <c:delete val="1"/>
        <c:axPos val="l"/>
        <c:majorGridlines/>
        <c:numFmt formatCode="0.0" sourceLinked="1"/>
        <c:tickLblPos val="none"/>
        <c:crossAx val="782694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1874347373661776"/>
          <c:y val="4.122354399943845E-2"/>
          <c:w val="0.5567596346334468"/>
          <c:h val="6.472563012986654E-2"/>
        </c:manualLayout>
      </c:layout>
      <c:txPr>
        <a:bodyPr/>
        <a:lstStyle/>
        <a:p>
          <a:pPr>
            <a:defRPr sz="16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2472501563456284E-2"/>
          <c:y val="0.16057422449222242"/>
          <c:w val="0.89548205333762543"/>
          <c:h val="0.699918973014402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01.01.2018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2.4691358024691412E-2"/>
                  <c:y val="5.612065321788976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5.7098765432098832E-2"/>
                  <c:y val="8.418097982683470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3888888888888938E-2"/>
                  <c:y val="-5.612065321788976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5.5555555555555455E-2"/>
                  <c:y val="-2.806032660894488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медперсонал</c:v>
                </c:pt>
                <c:pt idx="2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688.5</c:v>
                </c:pt>
                <c:pt idx="1">
                  <c:v>1252.75</c:v>
                </c:pt>
                <c:pt idx="2" formatCode="0.0">
                  <c:v>1210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01.01.2019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2.6234567901234612E-2"/>
                  <c:y val="8.418097982683470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3.0864197530864286E-2"/>
                  <c:y val="2.8060326608945001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3.2407407407407565E-2"/>
                  <c:y val="-8.418097982683470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медперсонал</c:v>
                </c:pt>
                <c:pt idx="2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691.75</c:v>
                </c:pt>
                <c:pt idx="1">
                  <c:v>1240.5</c:v>
                </c:pt>
                <c:pt idx="2" formatCode="0.0">
                  <c:v>1144.5</c:v>
                </c:pt>
              </c:numCache>
            </c:numRef>
          </c:val>
        </c:ser>
        <c:axId val="67327872"/>
        <c:axId val="67329408"/>
      </c:barChart>
      <c:catAx>
        <c:axId val="67327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67329408"/>
        <c:crosses val="autoZero"/>
        <c:auto val="1"/>
        <c:lblAlgn val="ctr"/>
        <c:lblOffset val="100"/>
      </c:catAx>
      <c:valAx>
        <c:axId val="6732940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673278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8.590318991967421E-3"/>
          <c:y val="0.89298445112251223"/>
        </c:manualLayout>
      </c:layout>
      <c:txPr>
        <a:bodyPr/>
        <a:lstStyle/>
        <a:p>
          <a:pPr>
            <a:defRPr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9.8840724888443698E-2"/>
          <c:y val="0.29911984224718802"/>
          <c:w val="0.3727799966175343"/>
          <c:h val="0.6114496260284486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01.01.2018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2.1478657941639456E-2"/>
                  <c:y val="4.3360257805753449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ru-RU"/>
                </a:p>
              </c:txPr>
              <c:dLblPos val="inEnd"/>
              <c:showVal val="1"/>
            </c:dLbl>
            <c:dLbl>
              <c:idx val="1"/>
              <c:layout>
                <c:manualLayout>
                  <c:x val="-1.982645348459031E-2"/>
                  <c:y val="-9.4850563950085801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ru-RU"/>
                </a:p>
              </c:txPr>
              <c:dLblPos val="inEnd"/>
              <c:showVal val="1"/>
            </c:dLbl>
            <c:dLbl>
              <c:idx val="2"/>
              <c:layout>
                <c:manualLayout>
                  <c:x val="4.4609520340328113E-2"/>
                  <c:y val="5.420032225719182E-3"/>
                </c:manualLayout>
              </c:layout>
              <c:spPr/>
              <c:txPr>
                <a:bodyPr/>
                <a:lstStyle/>
                <a:p>
                  <a:pPr>
                    <a:defRPr b="1"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ru-RU"/>
                </a:p>
              </c:txPr>
              <c:dLblPos val="inEnd"/>
              <c:showVal val="1"/>
            </c:dLbl>
            <c:dLblPos val="inEnd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медицинский персонал</c:v>
                </c:pt>
                <c:pt idx="2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21.84</c:v>
                </c:pt>
                <c:pt idx="1">
                  <c:v>39.75</c:v>
                </c:pt>
                <c:pt idx="2">
                  <c:v>38.410000000000004</c:v>
                </c:pt>
              </c:numCache>
            </c:numRef>
          </c:val>
        </c:ser>
        <c:firstSliceAng val="0"/>
      </c:pieChart>
    </c:plotArea>
    <c:legend>
      <c:legendPos val="t"/>
      <c:layout>
        <c:manualLayout>
          <c:xMode val="edge"/>
          <c:yMode val="edge"/>
          <c:x val="0"/>
          <c:y val="8.319749466478954E-3"/>
          <c:w val="1"/>
          <c:h val="0.18430990293234456"/>
        </c:manualLayout>
      </c:layout>
      <c:txPr>
        <a:bodyPr/>
        <a:lstStyle/>
        <a:p>
          <a:pPr>
            <a:defRPr sz="16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68201489974448515"/>
          <c:y val="0.88157001089325249"/>
        </c:manualLayout>
      </c:layout>
      <c:txPr>
        <a:bodyPr/>
        <a:lstStyle/>
        <a:p>
          <a:pPr>
            <a:defRPr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8.5168893633779566E-2"/>
          <c:y val="0.12001623785660322"/>
          <c:w val="0.67558806676608563"/>
          <c:h val="0.834056189827162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01.01.2019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4.7407429528109522E-2"/>
                  <c:y val="9.5107138104666575E-2"/>
                </c:manualLayout>
              </c:layout>
              <c:dLblPos val="inEnd"/>
              <c:showVal val="1"/>
            </c:dLbl>
            <c:dLbl>
              <c:idx val="1"/>
              <c:layout>
                <c:manualLayout>
                  <c:x val="-4.444446518260254E-2"/>
                  <c:y val="-0.12437087290610224"/>
                </c:manualLayout>
              </c:layout>
              <c:dLblPos val="inEnd"/>
              <c:showVal val="1"/>
            </c:dLbl>
            <c:dLbl>
              <c:idx val="2"/>
              <c:layout>
                <c:manualLayout>
                  <c:x val="7.7037072983177829E-2"/>
                  <c:y val="1.8289834250897398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Врачи</c:v>
                </c:pt>
                <c:pt idx="1">
                  <c:v>Средний м/п</c:v>
                </c:pt>
                <c:pt idx="2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22.479999999999986</c:v>
                </c:pt>
                <c:pt idx="1">
                  <c:v>40.31</c:v>
                </c:pt>
                <c:pt idx="2">
                  <c:v>37.21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3.6209753774831654E-2"/>
          <c:y val="0.85964645806762685"/>
        </c:manualLayout>
      </c:layout>
      <c:txPr>
        <a:bodyPr/>
        <a:lstStyle/>
        <a:p>
          <a:pPr>
            <a:defRPr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6380052443679258"/>
          <c:y val="0.25379676758328928"/>
          <c:w val="0.42036501402569681"/>
          <c:h val="0.6320061455967896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Основной персонал (врачи и средний м/п)</c:v>
                </c:pt>
                <c:pt idx="1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71.099999999999994</c:v>
                </c:pt>
                <c:pt idx="1">
                  <c:v>28.9</c:v>
                </c:pt>
              </c:numCache>
            </c:numRef>
          </c:val>
        </c:ser>
        <c:firstSliceAng val="0"/>
      </c:pieChart>
    </c:plotArea>
    <c:legend>
      <c:legendPos val="t"/>
      <c:layout>
        <c:manualLayout>
          <c:xMode val="edge"/>
          <c:yMode val="edge"/>
          <c:x val="5.503951794049943E-3"/>
          <c:y val="1.7017645108608898E-2"/>
          <c:w val="0.9913743974364585"/>
          <c:h val="0.14931190118829177"/>
        </c:manualLayout>
      </c:layout>
      <c:txPr>
        <a:bodyPr/>
        <a:lstStyle/>
        <a:p>
          <a:pPr>
            <a:defRPr sz="16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79847338656839573"/>
          <c:y val="0.83547662089313368"/>
        </c:manualLayout>
      </c:layout>
      <c:txPr>
        <a:bodyPr/>
        <a:lstStyle/>
        <a:p>
          <a:pPr>
            <a:defRPr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6055469712588788"/>
          <c:y val="0.1273647505946234"/>
          <c:w val="0.58842349826363649"/>
          <c:h val="0.790455266119114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txPr>
              <a:bodyPr/>
              <a:lstStyle/>
              <a:p>
                <a:pPr>
                  <a:defRPr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Основной персонал (врачи и средний м/п)</c:v>
                </c:pt>
                <c:pt idx="1">
                  <c:v>административно-управленческий и вспомогательный персонал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72.400000000000006</c:v>
                </c:pt>
                <c:pt idx="1">
                  <c:v>27.6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1953379395299482E-3"/>
          <c:y val="3.6484112044092291E-2"/>
          <c:w val="0.60250315923815301"/>
          <c:h val="0.7987542125177342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Основной персонал (врачи и средний м/п)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6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46498.400000000001</c:v>
                </c:pt>
                <c:pt idx="1">
                  <c:v>57437.7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Административно-управленческий и вспомогательный персонал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prstClr val="black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2.0861470423835092E-2"/>
                  <c:y val="-6.633474917107679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5258941681767039E-2"/>
                  <c:y val="3.3167374585538396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6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24264.799999999996</c:v>
                </c:pt>
                <c:pt idx="1">
                  <c:v>28470.5</c:v>
                </c:pt>
              </c:numCache>
            </c:numRef>
          </c:val>
        </c:ser>
        <c:axId val="81419264"/>
        <c:axId val="81429248"/>
      </c:barChart>
      <c:catAx>
        <c:axId val="814192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81429248"/>
        <c:crosses val="autoZero"/>
        <c:auto val="1"/>
        <c:lblAlgn val="ctr"/>
        <c:lblOffset val="100"/>
      </c:catAx>
      <c:valAx>
        <c:axId val="8142924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14192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4.1579617856825409E-2"/>
          <c:y val="1.0335883665153181E-2"/>
        </c:manualLayout>
      </c:layout>
      <c:txPr>
        <a:bodyPr/>
        <a:lstStyle/>
        <a:p>
          <a:pPr>
            <a:defRPr sz="18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 среднем в год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5.3109678419026383E-2"/>
                  <c:y val="3.9860369439713933E-3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latin typeface="Tahoma" pitchFamily="34" charset="0"/>
                        <a:ea typeface="Tahoma" pitchFamily="34" charset="0"/>
                        <a:cs typeface="Tahoma" pitchFamily="34" charset="0"/>
                      </a:defRPr>
                    </a:pPr>
                    <a:r>
                      <a:rPr lang="ru-RU" b="1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16</a:t>
                    </a:r>
                    <a:endParaRPr lang="en-US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c:rich>
              </c:tx>
              <c:spPr/>
              <c:dLblPos val="outEnd"/>
              <c:showVal val="1"/>
            </c:dLbl>
            <c:dLbl>
              <c:idx val="1"/>
              <c:layout>
                <c:manualLayout>
                  <c:x val="0.1397623116290167"/>
                  <c:y val="-0.261842386183881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latin typeface="Tahoma" pitchFamily="34" charset="0"/>
                        <a:ea typeface="Tahoma" pitchFamily="34" charset="0"/>
                        <a:cs typeface="Tahoma" pitchFamily="34" charset="0"/>
                      </a:defRPr>
                    </a:pPr>
                    <a:r>
                      <a:rPr lang="ru-RU" sz="2000" b="1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384</a:t>
                    </a:r>
                    <a:endParaRPr lang="en-US" sz="2000" b="1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c:rich>
              </c:tx>
              <c:spPr/>
              <c:dLblPos val="outEnd"/>
              <c:showVal val="1"/>
            </c:dLbl>
            <c:dLblPos val="outEnd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Обоснованные</c:v>
                </c:pt>
                <c:pt idx="1">
                  <c:v>Необоснованные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</c:v>
                </c:pt>
                <c:pt idx="1">
                  <c:v>96</c:v>
                </c:pt>
              </c:numCache>
            </c:numRef>
          </c:val>
        </c:ser>
        <c:firstSliceAng val="0"/>
      </c:pieChart>
    </c:plotArea>
    <c:legend>
      <c:legendPos val="b"/>
      <c:layout/>
      <c:txPr>
        <a:bodyPr/>
        <a:lstStyle/>
        <a:p>
          <a:pPr>
            <a:defRPr sz="16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2266883535601033E-3"/>
          <c:y val="0.13730734205179743"/>
          <c:w val="0.99253039775220064"/>
          <c:h val="0.72495634077938054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выставлено счетов</c:v>
                </c:pt>
              </c:strCache>
            </c:strRef>
          </c:tx>
          <c:spPr>
            <a:ln w="57150">
              <a:solidFill>
                <a:schemeClr val="tx2">
                  <a:lumMod val="75000"/>
                </a:schemeClr>
              </a:solidFill>
            </a:ln>
          </c:spPr>
          <c:marker>
            <c:symbol val="diamond"/>
            <c:size val="11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dLbls>
            <c:dLblPos val="t"/>
            <c:showVal val="1"/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 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135.19999999999999</c:v>
                </c:pt>
                <c:pt idx="1">
                  <c:v>295.2</c:v>
                </c:pt>
                <c:pt idx="2">
                  <c:v>462.2</c:v>
                </c:pt>
                <c:pt idx="3">
                  <c:v>626.6</c:v>
                </c:pt>
                <c:pt idx="4">
                  <c:v>783.8</c:v>
                </c:pt>
                <c:pt idx="5">
                  <c:v>944</c:v>
                </c:pt>
                <c:pt idx="6">
                  <c:v>1094.2</c:v>
                </c:pt>
                <c:pt idx="7">
                  <c:v>1248.8</c:v>
                </c:pt>
                <c:pt idx="8">
                  <c:v>1394.2</c:v>
                </c:pt>
                <c:pt idx="9">
                  <c:v>1562</c:v>
                </c:pt>
                <c:pt idx="10">
                  <c:v>1726.6</c:v>
                </c:pt>
                <c:pt idx="11">
                  <c:v>1906.2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профинансировано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2.8906753414240382E-2"/>
                  <c:y val="-3.6852202838006561E-2"/>
                </c:manualLayout>
              </c:layout>
              <c:dLblPos val="b"/>
              <c:showVal val="1"/>
            </c:dLbl>
            <c:dLbl>
              <c:idx val="1"/>
              <c:layout>
                <c:manualLayout>
                  <c:x val="-4.3360130121360583E-3"/>
                  <c:y val="-6.1420338063344201E-3"/>
                </c:manualLayout>
              </c:layout>
              <c:dLblPos val="b"/>
              <c:showVal val="1"/>
            </c:dLbl>
            <c:txPr>
              <a:bodyPr/>
              <a:lstStyle/>
              <a:p>
                <a:pPr>
                  <a:defRPr sz="1600"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 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83</c:v>
                </c:pt>
                <c:pt idx="1">
                  <c:v>121.8</c:v>
                </c:pt>
                <c:pt idx="2">
                  <c:v>295.5</c:v>
                </c:pt>
                <c:pt idx="3">
                  <c:v>493.1</c:v>
                </c:pt>
                <c:pt idx="4">
                  <c:v>676.8</c:v>
                </c:pt>
                <c:pt idx="5">
                  <c:v>768.8</c:v>
                </c:pt>
                <c:pt idx="6">
                  <c:v>934.9</c:v>
                </c:pt>
                <c:pt idx="7">
                  <c:v>1144.0999999999999</c:v>
                </c:pt>
                <c:pt idx="8">
                  <c:v>1264.4000000000001</c:v>
                </c:pt>
                <c:pt idx="9">
                  <c:v>1487.1</c:v>
                </c:pt>
                <c:pt idx="10">
                  <c:v>1669</c:v>
                </c:pt>
                <c:pt idx="11">
                  <c:v>1871.6</c:v>
                </c:pt>
              </c:numCache>
            </c:numRef>
          </c:val>
        </c:ser>
        <c:marker val="1"/>
        <c:axId val="58480512"/>
        <c:axId val="58482048"/>
      </c:lineChart>
      <c:catAx>
        <c:axId val="58480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ru-RU"/>
          </a:p>
        </c:txPr>
        <c:crossAx val="58482048"/>
        <c:crosses val="autoZero"/>
        <c:auto val="1"/>
        <c:lblAlgn val="ctr"/>
        <c:lblOffset val="100"/>
      </c:catAx>
      <c:valAx>
        <c:axId val="58482048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5848051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2015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год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5.6805732412552296E-2"/>
          <c:y val="0.29086216175020646"/>
        </c:manualLayout>
      </c:layout>
    </c:title>
    <c:plotArea>
      <c:layout>
        <c:manualLayout>
          <c:layoutTarget val="inner"/>
          <c:xMode val="edge"/>
          <c:yMode val="edge"/>
          <c:x val="6.8695239920638515E-2"/>
          <c:y val="0.36992723114395204"/>
          <c:w val="0.55813858578652542"/>
          <c:h val="0.5890474149719935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6.0561236685988395E-2"/>
                  <c:y val="-3.4567659291195769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ru-RU"/>
                </a:p>
              </c:txPr>
              <c:dLblPos val="ctr"/>
              <c:showVal val="1"/>
            </c:dLbl>
            <c:dLbl>
              <c:idx val="1"/>
              <c:layout>
                <c:manualLayout>
                  <c:x val="-3.7101189599494676E-2"/>
                  <c:y val="-1.36751179613522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ru-RU"/>
                </a:p>
              </c:txPr>
              <c:dLblPos val="ctr"/>
              <c:showVal val="1"/>
            </c:dLbl>
            <c:dLbl>
              <c:idx val="2"/>
              <c:layout>
                <c:manualLayout>
                  <c:x val="3.6225372097037155E-2"/>
                  <c:y val="-0.19815823200226537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defRPr>
                  </a:pPr>
                  <a:endParaRPr lang="ru-RU"/>
                </a:p>
              </c:txPr>
              <c:dLblPos val="ctr"/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ОМС</c:v>
                </c:pt>
                <c:pt idx="1">
                  <c:v>Средства бюджетов</c:v>
                </c:pt>
                <c:pt idx="2">
                  <c:v>Средства предпринимательской деятельности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77.099999999999994</c:v>
                </c:pt>
                <c:pt idx="1">
                  <c:v>17.5</c:v>
                </c:pt>
                <c:pt idx="2">
                  <c:v>5.4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"/>
          <c:y val="1.4574014691599172E-2"/>
          <c:w val="0.98831138905048976"/>
          <c:h val="0.19094035469671014"/>
        </c:manualLayout>
      </c:layout>
      <c:txPr>
        <a:bodyPr/>
        <a:lstStyle/>
        <a:p>
          <a:pPr>
            <a:defRPr sz="1800" b="1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2016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год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69574317040225853"/>
          <c:y val="3.9505896332795179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5.7720031486958923E-2"/>
                  <c:y val="-7.571963463785765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-4.9062026763915134E-2"/>
                  <c:y val="-5.2674528443726908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-0.10636506511001349"/>
                  <c:y val="-0.243094504118049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ОМС</c:v>
                </c:pt>
                <c:pt idx="1">
                  <c:v>Средства бюджетов</c:v>
                </c:pt>
                <c:pt idx="2">
                  <c:v>Средства предпринимательской деятельности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81.7</c:v>
                </c:pt>
                <c:pt idx="1">
                  <c:v>12.2</c:v>
                </c:pt>
                <c:pt idx="2">
                  <c:v>6.1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2017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год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7.0534393106997063E-3"/>
          <c:y val="0.29027268400571132"/>
        </c:manualLayout>
      </c:layout>
    </c:title>
    <c:plotArea>
      <c:layout>
        <c:manualLayout>
          <c:layoutTarget val="inner"/>
          <c:xMode val="edge"/>
          <c:yMode val="edge"/>
          <c:x val="0.10958877841590073"/>
          <c:y val="0.35649055435793586"/>
          <c:w val="0.50431292086532897"/>
          <c:h val="0.6734409942129433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5.6823811030466902E-2"/>
                  <c:y val="-2.716030372879661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-1.62353745801334E-2"/>
                  <c:y val="-1.9752948166397589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6.6970920143050283E-2"/>
                  <c:y val="-0.21728242983037413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ОМС</c:v>
                </c:pt>
                <c:pt idx="1">
                  <c:v>Средства бюджетов</c:v>
                </c:pt>
                <c:pt idx="2">
                  <c:v>Средства предпринимательской деятельности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77.900000000000006</c:v>
                </c:pt>
                <c:pt idx="1">
                  <c:v>16.2</c:v>
                </c:pt>
                <c:pt idx="2">
                  <c:v>5.9</c:v>
                </c:pt>
              </c:numCache>
            </c:numRef>
          </c:val>
        </c:ser>
        <c:firstSliceAng val="0"/>
      </c:pieChart>
    </c:plotArea>
    <c:legend>
      <c:legendPos val="t"/>
      <c:layout>
        <c:manualLayout>
          <c:xMode val="edge"/>
          <c:yMode val="edge"/>
          <c:x val="7.3247746063401075E-3"/>
          <c:y val="0"/>
          <c:w val="0.99267522539365993"/>
          <c:h val="0.19521589816810889"/>
        </c:manualLayout>
      </c:layout>
      <c:txPr>
        <a:bodyPr/>
        <a:lstStyle/>
        <a:p>
          <a:pPr>
            <a:defRPr b="1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2018</a:t>
            </a: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год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6908803220827977"/>
          <c:y val="7.296822408818451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9.7833618140311635E-2"/>
                  <c:y val="-0.20232098497178422"/>
                </c:manualLayout>
              </c:layout>
              <c:dLblPos val="inEnd"/>
              <c:showVal val="1"/>
            </c:dLbl>
            <c:dLbl>
              <c:idx val="1"/>
              <c:layout>
                <c:manualLayout>
                  <c:x val="1.956672362806243E-2"/>
                  <c:y val="2.9850637126984641E-2"/>
                </c:manualLayout>
              </c:layout>
              <c:dLblPos val="inEnd"/>
              <c:showVal val="1"/>
            </c:dLbl>
            <c:dLbl>
              <c:idx val="2"/>
              <c:layout>
                <c:manualLayout>
                  <c:x val="-8.3857386977410579E-3"/>
                  <c:y val="-0.13266949834215391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b="1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ОМС</c:v>
                </c:pt>
                <c:pt idx="1">
                  <c:v>Средства бюджетов</c:v>
                </c:pt>
                <c:pt idx="2">
                  <c:v>Средства предпринимательской деятельности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84.5</c:v>
                </c:pt>
                <c:pt idx="1">
                  <c:v>10.3</c:v>
                </c:pt>
                <c:pt idx="2">
                  <c:v>5.2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2015 год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1.6488604686351802E-2"/>
          <c:y val="0.92138525714605668"/>
        </c:manualLayout>
      </c:layout>
    </c:title>
    <c:plotArea>
      <c:layout>
        <c:manualLayout>
          <c:layoutTarget val="inner"/>
          <c:xMode val="edge"/>
          <c:yMode val="edge"/>
          <c:x val="0.13427247956274629"/>
          <c:y val="0.45145328816596231"/>
          <c:w val="0.31719342467021022"/>
          <c:h val="0.50158683053836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1F497D">
                  <a:lumMod val="60000"/>
                  <a:lumOff val="4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1F497D">
                  <a:lumMod val="5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4BACC6">
                  <a:lumMod val="60000"/>
                  <a:lumOff val="4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3002669336317718"/>
                  <c:y val="-7.2167007288371525E-3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8.9682842810130364E-2"/>
                  <c:y val="-0.10484168089812144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3.5624238272494682E-2"/>
                  <c:y val="-3.5483262875967203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Оплата труда с начислениями</c:v>
                </c:pt>
                <c:pt idx="1">
                  <c:v>Медикаменты</c:v>
                </c:pt>
                <c:pt idx="2">
                  <c:v>Коммунальные услуги</c:v>
                </c:pt>
                <c:pt idx="3">
                  <c:v>Приобретение оборудования</c:v>
                </c:pt>
                <c:pt idx="4">
                  <c:v>Ремонт оборудования</c:v>
                </c:pt>
                <c:pt idx="5">
                  <c:v>Ремонт зданий</c:v>
                </c:pt>
                <c:pt idx="6">
                  <c:v>Питание пациентов</c:v>
                </c:pt>
                <c:pt idx="7">
                  <c:v>Прочие расходы (налоги, проезд к месту отдыха, содержание учреждения)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56.4</c:v>
                </c:pt>
                <c:pt idx="1">
                  <c:v>27.2</c:v>
                </c:pt>
                <c:pt idx="2">
                  <c:v>3.4</c:v>
                </c:pt>
                <c:pt idx="3">
                  <c:v>0.9</c:v>
                </c:pt>
                <c:pt idx="4">
                  <c:v>0.8</c:v>
                </c:pt>
                <c:pt idx="5">
                  <c:v>0.5</c:v>
                </c:pt>
                <c:pt idx="6">
                  <c:v>4</c:v>
                </c:pt>
                <c:pt idx="7">
                  <c:v>6.8</c:v>
                </c:pt>
              </c:numCache>
            </c:numRef>
          </c:val>
        </c:ser>
        <c:firstSliceAng val="0"/>
      </c:pieChart>
    </c:plotArea>
    <c:legend>
      <c:legendPos val="t"/>
      <c:layout>
        <c:manualLayout>
          <c:xMode val="edge"/>
          <c:yMode val="edge"/>
          <c:x val="4.6236497564100124E-3"/>
          <c:y val="1.7777653349757908E-4"/>
          <c:w val="0.98527537227803863"/>
          <c:h val="0.34719374375915718"/>
        </c:manualLayout>
      </c:layout>
      <c:txPr>
        <a:bodyPr/>
        <a:lstStyle/>
        <a:p>
          <a:pPr>
            <a:defRPr sz="14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2016 год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69830271293078205"/>
          <c:y val="0.87821607547803693"/>
        </c:manualLayout>
      </c:layout>
    </c:title>
    <c:plotArea>
      <c:layout>
        <c:manualLayout>
          <c:layoutTarget val="inner"/>
          <c:xMode val="edge"/>
          <c:yMode val="edge"/>
          <c:x val="0.14419030021370513"/>
          <c:y val="0.14247011394495918"/>
          <c:w val="0.64671707779017895"/>
          <c:h val="0.76873916793926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chemeClr val="tx2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chemeClr val="accent5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rgbClr val="C0504D">
                  <a:lumMod val="40000"/>
                  <a:lumOff val="6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23522839247514477"/>
                  <c:y val="-1.3270534003797251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0.17543264616939494"/>
                  <c:y val="-0.17803821324156641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5.2411491519185276E-2"/>
                  <c:y val="3.2672544367000698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6.6639351146632261E-2"/>
                  <c:y val="-6.3479335013492497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4.2458002101099703E-3"/>
                  <c:y val="-0.1045741962061011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Оплата труда с начислениями</c:v>
                </c:pt>
                <c:pt idx="1">
                  <c:v>Медикаменты</c:v>
                </c:pt>
                <c:pt idx="2">
                  <c:v>Коммунальные услуги</c:v>
                </c:pt>
                <c:pt idx="3">
                  <c:v>Приобретение оборудования</c:v>
                </c:pt>
                <c:pt idx="4">
                  <c:v>Ремонт оборудования</c:v>
                </c:pt>
                <c:pt idx="5">
                  <c:v>Ремонт зданий</c:v>
                </c:pt>
                <c:pt idx="6">
                  <c:v>Питание пациентов</c:v>
                </c:pt>
                <c:pt idx="7">
                  <c:v>Прочие расходы (налоги, проезд к месту отдыха, содержание учреждения)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51.8</c:v>
                </c:pt>
                <c:pt idx="1">
                  <c:v>28</c:v>
                </c:pt>
                <c:pt idx="2">
                  <c:v>3.9</c:v>
                </c:pt>
                <c:pt idx="3">
                  <c:v>1.7</c:v>
                </c:pt>
                <c:pt idx="4">
                  <c:v>1.4</c:v>
                </c:pt>
                <c:pt idx="5">
                  <c:v>0.4</c:v>
                </c:pt>
                <c:pt idx="6">
                  <c:v>5.5</c:v>
                </c:pt>
                <c:pt idx="7">
                  <c:v>7.3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2017 год</a:t>
            </a:r>
            <a:endParaRPr lang="ru-RU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1.6488604686351802E-2"/>
          <c:y val="0.92138525714605668"/>
        </c:manualLayout>
      </c:layout>
    </c:title>
    <c:plotArea>
      <c:layout>
        <c:manualLayout>
          <c:layoutTarget val="inner"/>
          <c:xMode val="edge"/>
          <c:yMode val="edge"/>
          <c:x val="0.13427247956274629"/>
          <c:y val="0.45145328816596231"/>
          <c:w val="0.31719342467021022"/>
          <c:h val="0.501586830538368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1F497D">
                  <a:lumMod val="60000"/>
                  <a:lumOff val="4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1F497D">
                  <a:lumMod val="5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spPr>
              <a:solidFill>
                <a:srgbClr val="4BACC6">
                  <a:lumMod val="60000"/>
                  <a:lumOff val="4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chemeClr val="accent2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1503699372488793"/>
                  <c:y val="-6.6475545228029786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9.4179794011650372E-2"/>
                  <c:y val="-5.5064438160829482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3.5624238272494682E-2"/>
                  <c:y val="-3.5483262875967224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Оплата труда с начислениями</c:v>
                </c:pt>
                <c:pt idx="1">
                  <c:v>Медикаменты</c:v>
                </c:pt>
                <c:pt idx="2">
                  <c:v>Коммунальные услуги</c:v>
                </c:pt>
                <c:pt idx="3">
                  <c:v>Приобретение оборудования</c:v>
                </c:pt>
                <c:pt idx="4">
                  <c:v>Ремонт оборудования</c:v>
                </c:pt>
                <c:pt idx="5">
                  <c:v>Ремонт зданий</c:v>
                </c:pt>
                <c:pt idx="6">
                  <c:v>Питание пациентов</c:v>
                </c:pt>
                <c:pt idx="7">
                  <c:v>Прочие расходы (налоги, проезд к месту отдыха, содержание учреждения)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59.8</c:v>
                </c:pt>
                <c:pt idx="1">
                  <c:v>22.1</c:v>
                </c:pt>
                <c:pt idx="2">
                  <c:v>3.4</c:v>
                </c:pt>
                <c:pt idx="3">
                  <c:v>0.70000000000000062</c:v>
                </c:pt>
                <c:pt idx="4">
                  <c:v>1.7</c:v>
                </c:pt>
                <c:pt idx="5">
                  <c:v>0.1</c:v>
                </c:pt>
                <c:pt idx="6">
                  <c:v>5.8</c:v>
                </c:pt>
                <c:pt idx="7">
                  <c:v>6.4</c:v>
                </c:pt>
              </c:numCache>
            </c:numRef>
          </c:val>
        </c:ser>
        <c:firstSliceAng val="0"/>
      </c:pieChart>
    </c:plotArea>
    <c:legend>
      <c:legendPos val="t"/>
      <c:layout>
        <c:manualLayout>
          <c:xMode val="edge"/>
          <c:yMode val="edge"/>
          <c:x val="4.6236497564100124E-3"/>
          <c:y val="1.7777653349757919E-4"/>
          <c:w val="0.98527537227803863"/>
          <c:h val="0.34719374375915718"/>
        </c:manualLayout>
      </c:layout>
      <c:txPr>
        <a:bodyPr/>
        <a:lstStyle/>
        <a:p>
          <a:pPr>
            <a:defRPr sz="14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0.23958</cdr:x>
      <cdr:y>0.32897</cdr:y>
    </cdr:from>
    <cdr:to>
      <cdr:x>0.35069</cdr:x>
      <cdr:y>0.5506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71660" y="13573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0.47396</cdr:x>
      <cdr:y>0.60926</cdr:y>
    </cdr:from>
    <cdr:to>
      <cdr:x>0.58507</cdr:x>
      <cdr:y>0.8113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00486" y="275749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0.52589</cdr:x>
      <cdr:y>0.68116</cdr:y>
    </cdr:from>
    <cdr:to>
      <cdr:x>0.64394</cdr:x>
      <cdr:y>0.80996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43470" y="3357586"/>
          <a:ext cx="1042347" cy="63488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prstClr val="black"/>
          </a:solidFill>
        </a:ln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+14,3% </a:t>
          </a:r>
        </a:p>
        <a:p xmlns:a="http://schemas.openxmlformats.org/drawingml/2006/main"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к 2017г.</a:t>
          </a:r>
          <a:endParaRPr lang="ru-RU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0.84143</cdr:x>
      <cdr:y>0.68116</cdr:y>
    </cdr:from>
    <cdr:to>
      <cdr:x>0.95947</cdr:x>
      <cdr:y>0.80757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429552" y="3357586"/>
          <a:ext cx="1042258" cy="62310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9050">
          <a:solidFill>
            <a:prstClr val="black"/>
          </a:solidFill>
        </a:ln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+13,6% </a:t>
          </a:r>
        </a:p>
        <a:p xmlns:a="http://schemas.openxmlformats.org/drawingml/2006/main"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к 2017г.</a:t>
          </a:r>
          <a:endParaRPr lang="ru-RU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0.06897</cdr:x>
      <cdr:y>0.70896</cdr:y>
    </cdr:from>
    <cdr:to>
      <cdr:x>0.15517</cdr:x>
      <cdr:y>0.80224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504" y="2714653"/>
          <a:ext cx="714381" cy="3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100%</a:t>
          </a:r>
          <a:endParaRPr lang="ru-RU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0.16379</cdr:x>
      <cdr:y>0.70896</cdr:y>
    </cdr:from>
    <cdr:to>
      <cdr:x>0.25</cdr:x>
      <cdr:y>0.78358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57322" y="2714653"/>
          <a:ext cx="714380" cy="2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52%</a:t>
          </a:r>
          <a:endParaRPr lang="ru-RU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0.37069</cdr:x>
      <cdr:y>0.72761</cdr:y>
    </cdr:from>
    <cdr:to>
      <cdr:x>0.44528</cdr:x>
      <cdr:y>0.80224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71834" y="2786065"/>
          <a:ext cx="618116" cy="2857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100%</a:t>
          </a:r>
          <a:endParaRPr lang="ru-RU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  <cdr:relSizeAnchor xmlns:cdr="http://schemas.openxmlformats.org/drawingml/2006/chartDrawing">
    <cdr:from>
      <cdr:x>0.46552</cdr:x>
      <cdr:y>0.70896</cdr:y>
    </cdr:from>
    <cdr:to>
      <cdr:x>0.54124</cdr:x>
      <cdr:y>0.80224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57653" y="2714653"/>
          <a:ext cx="627500" cy="3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50%</a:t>
          </a:r>
          <a:endParaRPr lang="ru-RU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5F0C2-0405-4FD2-8988-E63B1D1C6D7E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3448"/>
            <a:ext cx="545211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53226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5169"/>
            <a:ext cx="2953226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7063D-2B1B-4590-B00F-26BCE8898D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FDA5E-354B-458F-9D3A-01715672EF9C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9121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2627-C000-4E01-90AC-5F609B7017B4}" type="datetimeFigureOut">
              <a:rPr lang="ru-RU" smtClean="0"/>
              <a:pPr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91C1-2D0F-4879-8F4E-C4E5201B98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130425"/>
            <a:ext cx="8858312" cy="147002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ДОКЛАД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для комитета по социальной политике, здравоохранению и спорту областного собрания депутатов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572140"/>
            <a:ext cx="4329098" cy="61437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С.В. Красильников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07157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РАСПРЕДЕЛЕНИЕ СРЕДСТВ НА ЗАРАБОТНУЮ ПЛАТУ И </a:t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ДРУГИЕ РАСХОДЫ (млн. руб.)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2143116"/>
          <a:ext cx="8443914" cy="426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АНАЛИЗ ФОНДА ЗАРАБОТНОЙ ПЛАТЫ </a:t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ПО КАТЕГОРИЯМ ПЕРСОНАЛА, млн. руб.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28736"/>
          <a:ext cx="882970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28794" y="4857760"/>
            <a:ext cx="1071570" cy="584775"/>
          </a:xfrm>
          <a:prstGeom prst="rect">
            <a:avLst/>
          </a:prstGeom>
          <a:solidFill>
            <a:schemeClr val="bg1"/>
          </a:solidFill>
          <a:ln w="19050"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+30,6% </a:t>
            </a:r>
          </a:p>
          <a:p>
            <a:r>
              <a:rPr lang="ru-RU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 2017г.</a:t>
            </a:r>
            <a:endParaRPr lang="ru-RU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АНАЛИЗ ШТАТНОГО РАСПИСАНИЯ, 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количество ставок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37247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СТРУКТУРА ШТАТНОГО РАСПИСАНИЯ, %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86700" cy="4686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429124" y="2571744"/>
          <a:ext cx="428624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СТРУКТУРА ФОНДА ЗАРАБОТНОЙ ПЛАТЫ, %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258072" cy="4114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4214810" y="2357430"/>
          <a:ext cx="4471990" cy="3328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78645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Норматив фонда заработной платы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административно-управленческого и вспомогательного персонала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 40%</a:t>
            </a:r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СРЕДНЯЯ ЗАРАБОТНАЯ ПЛАТА, руб.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86808" cy="382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57214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Заработная плата административно-управленческого и вспомогательного персонала не должна превышать 70%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 заработной платы основного персонала</a:t>
            </a:r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643998" cy="5197493"/>
          </a:xfrm>
        </p:spPr>
        <p:txBody>
          <a:bodyPr>
            <a:noAutofit/>
          </a:bodyPr>
          <a:lstStyle/>
          <a:p>
            <a:pPr marL="0" lvl="0" indent="34290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17 ноября 2018г.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произошел разрыв теплосетей у гаража (от тепловой камеры в сторону хирургического корпуса). При вскрытии грунта обнаружилось 2 прорыва, были заменены участки трубопровода длиной около 20 метров.</a:t>
            </a:r>
          </a:p>
          <a:p>
            <a:pPr marL="0" lvl="0" indent="342900">
              <a:spcBef>
                <a:spcPts val="0"/>
              </a:spcBef>
              <a:buNone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ночь 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23 на 24 ноября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произошла авария на трубопроводах теплоносителя, был затоплен подвал лечебного корпуса по ул. Суворова, 1 (теплоноситель 90 гр., уровень местами достигал 25-30 см) и частично подвал лечебного корпуса на пр. Троицкий, 143. </a:t>
            </a:r>
          </a:p>
          <a:p>
            <a:pPr marL="0" lvl="0" indent="342900">
              <a:spcBef>
                <a:spcPts val="0"/>
              </a:spcBef>
              <a:buNone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 вскрытии грунта обнаружилось – разрыв на подающей трубе и несколько утечек (примерное количество 5 утечек). При ремонтных работах было заменено 30-35 метров трубы. </a:t>
            </a:r>
          </a:p>
          <a:p>
            <a:pPr marL="0" lvl="0" indent="34290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26 ноября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после запуска отопления произошел разрыв напротив приемного отделения, утечка устранена.</a:t>
            </a:r>
          </a:p>
          <a:p>
            <a:pPr marL="0" lvl="0" indent="34290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28 ноября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обнаружилась утечка на участке трубопровода у пищеблока в 3-х местах, произведена замена отсечной задвижки и </a:t>
            </a:r>
            <a:r>
              <a:rPr lang="ru-RU" sz="1800" dirty="0" smtClean="0"/>
              <a:t>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участка трубопровода длиной 2 метра.</a:t>
            </a:r>
          </a:p>
          <a:p>
            <a:pPr marL="0" lvl="0" indent="342900">
              <a:spcBef>
                <a:spcPts val="0"/>
              </a:spcBef>
              <a:buNone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Работы по замене участка трубы </a:t>
            </a:r>
            <a:r>
              <a:rPr lang="ru-RU" sz="18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запланированы на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ближайшее время.</a:t>
            </a:r>
          </a:p>
          <a:p>
            <a:pPr marL="0" indent="342900">
              <a:spcBef>
                <a:spcPts val="0"/>
              </a:spcBef>
              <a:buNone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Все работы по ремонту производятся Архангельскими Тепловыми Сетями. </a:t>
            </a:r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50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АВАРИЙНАЯ СИТУАЦИЯ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ПЕРЕЧЕНЬ РАБОТ И МЕРОПРИЯТИЙ ПО ОБЕСПЕЧЕНИЮ БЕСПЕРЕБОЙНОЙ И БЕЗАВАРИЙНОЙ РАБОТЫ В 2019 ГОДУ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5000636"/>
          <a:ext cx="8572560" cy="1579396"/>
        </p:xfrm>
        <a:graphic>
          <a:graphicData uri="http://schemas.openxmlformats.org/drawingml/2006/table">
            <a:tbl>
              <a:tblPr/>
              <a:tblGrid>
                <a:gridCol w="298391"/>
                <a:gridCol w="5416649"/>
                <a:gridCol w="1346236"/>
                <a:gridCol w="1511284"/>
              </a:tblGrid>
              <a:tr h="8959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Ремонт двух тепловых пунктов (узлов) </a:t>
                      </a:r>
                      <a:endParaRPr lang="ru-RU" sz="1400" b="0" i="0" u="none" strike="noStrike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Троицкий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143,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к.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(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6-ти </a:t>
                      </a:r>
                      <a:r>
                        <a:rPr lang="ru-RU" sz="1400" b="0" i="0" u="none" strike="noStrike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эт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корпус)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000 000,00 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Износ и не соответствие современным требованиям тепловых сетей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ru-RU" sz="1200" b="1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</a:t>
                      </a:r>
                      <a:r>
                        <a:rPr lang="ru-RU" sz="12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000 000,00 </a:t>
                      </a: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35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ИТОГО:</a:t>
                      </a: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 </a:t>
                      </a:r>
                      <a:r>
                        <a:rPr lang="ru-RU" sz="14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154 279,69 </a:t>
                      </a: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1500174"/>
          <a:ext cx="8572560" cy="3378381"/>
        </p:xfrm>
        <a:graphic>
          <a:graphicData uri="http://schemas.openxmlformats.org/drawingml/2006/table">
            <a:tbl>
              <a:tblPr/>
              <a:tblGrid>
                <a:gridCol w="285752"/>
                <a:gridCol w="5429288"/>
                <a:gridCol w="1306731"/>
                <a:gridCol w="1550789"/>
              </a:tblGrid>
              <a:tr h="105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№</a:t>
                      </a:r>
                    </a:p>
                  </a:txBody>
                  <a:tcPr marL="6229" marR="6229" marT="6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</a:t>
                      </a:r>
                    </a:p>
                  </a:txBody>
                  <a:tcPr marL="6229" marR="6229" marT="6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Сумма, руб.</a:t>
                      </a:r>
                      <a:endParaRPr lang="ru-RU" sz="12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Примечание</a:t>
                      </a:r>
                    </a:p>
                  </a:txBody>
                  <a:tcPr marL="6229" marR="6229" marT="6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Замена трубопровода холодной воды от ул.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Суворова,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(Пищеблок) до пр.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Троицкий, 143,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1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(6-ти </a:t>
                      </a:r>
                      <a:r>
                        <a:rPr lang="ru-RU" sz="1400" b="0" i="0" u="none" strike="noStrike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эт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корпус)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972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058,04 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Поврежден, выведен из работы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Монтаж оборудования трубопроводов подачи сжатого воздуха (ул.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Суворова, 1, </a:t>
                      </a:r>
                      <a:r>
                        <a:rPr lang="ru-RU" sz="1400" b="0" i="0" u="none" strike="noStrike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нейрореанимация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393 431,00 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Ремонт конструкций крыльца, тамбура и подвала </a:t>
                      </a:r>
                      <a:endParaRPr lang="ru-RU" sz="1400" b="0" i="0" u="none" strike="noStrike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Троицкий,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143 (5-ти </a:t>
                      </a:r>
                      <a:r>
                        <a:rPr lang="ru-RU" sz="1400" b="0" i="0" u="none" strike="noStrike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эт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корпус)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3 558 933,13 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Заключение экспертизы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Ремонт системы водоснабжения и отопления </a:t>
                      </a:r>
                      <a:endParaRPr lang="ru-RU" sz="1400" b="0" i="0" u="none" strike="noStrike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Троицкий,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143 (5-ти </a:t>
                      </a:r>
                      <a:r>
                        <a:rPr lang="ru-RU" sz="1400" b="0" i="0" u="none" strike="noStrike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эт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корпус)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302 077,00 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Износ </a:t>
                      </a:r>
                      <a:endParaRPr lang="ru-RU" sz="1200" b="0" i="0" u="none" strike="noStrike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ru-RU" sz="12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 </a:t>
                      </a:r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 до 90 %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Замена стояков отопления горячей и холодной воды </a:t>
                      </a:r>
                      <a:endParaRPr lang="ru-RU" sz="1400" b="0" i="0" u="none" strike="noStrike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наб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Северной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Двины,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125 (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7-эт.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корпус)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1 366 869,52 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Износ </a:t>
                      </a:r>
                      <a:endParaRPr lang="ru-RU" sz="1200" b="0" i="0" u="none" strike="noStrike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ru-RU" sz="12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 </a:t>
                      </a:r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 до 80 %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Работы по устранению дефектов, повреждений и усилению аварийных участков здания ул. Суворова 1 (4-х </a:t>
                      </a:r>
                      <a:r>
                        <a:rPr lang="ru-RU" sz="1400" b="0" i="0" u="none" strike="noStrike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эт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корпус)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474 705,00 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Заключение экспертизы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7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Замена лифтов пр. Троицкий 143 к. 1 (6-ти </a:t>
                      </a:r>
                      <a:r>
                        <a:rPr lang="ru-RU" sz="1400" b="0" i="0" u="none" strike="noStrike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эт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корпус)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</a:t>
                      </a:r>
                      <a:r>
                        <a:rPr lang="ru-RU" sz="14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 </a:t>
                      </a:r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086 206,00 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Выработка </a:t>
                      </a:r>
                      <a:endParaRPr lang="ru-RU" sz="1200" b="0" i="0" u="none" strike="noStrike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 fontAlgn="b"/>
                      <a:r>
                        <a:rPr lang="ru-RU" sz="12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ресурса </a:t>
                      </a:r>
                      <a:r>
                        <a:rPr lang="ru-RU" sz="12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100%</a:t>
                      </a:r>
                    </a:p>
                  </a:txBody>
                  <a:tcPr marL="6229" marR="6229" marT="6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91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lang="ru-RU" sz="1200" b="1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 </a:t>
                      </a:r>
                      <a:r>
                        <a:rPr lang="ru-RU" sz="12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154 279,69 </a:t>
                      </a:r>
                      <a:endParaRPr lang="ru-RU" sz="1400" b="1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229" marR="6229" marT="6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67208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МЕРОПРИЯТИЯ ПО ОБЕСПЕЧЕНИЮ  БЕСПЕРЕБОЙНОЙ РАБОТЫ СИСТЕМ ЖИЗНЕОБЕСПЕЧЕНИЯ</a:t>
            </a:r>
            <a:endParaRPr lang="ru-RU" sz="2800" b="1" dirty="0" smtClean="0">
              <a:solidFill>
                <a:srgbClr val="0019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0" y="1428736"/>
            <a:ext cx="8858280" cy="4643469"/>
          </a:xfrm>
        </p:spPr>
        <p:txBody>
          <a:bodyPr>
            <a:noAutofit/>
          </a:bodyPr>
          <a:lstStyle/>
          <a:p>
            <a:pPr marL="378900">
              <a:lnSpc>
                <a:spcPts val="27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замена системы горячего и холодного водоснабжения 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(1,4 млн. руб.);</a:t>
            </a:r>
          </a:p>
          <a:p>
            <a:pPr marL="378900">
              <a:lnSpc>
                <a:spcPts val="27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приведение в рабочее состояние дренажно-ливневой канализации (подтопление подвалов); </a:t>
            </a:r>
          </a:p>
          <a:p>
            <a:pPr marL="378900">
              <a:lnSpc>
                <a:spcPts val="27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электробезопастность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(22,4 млн. руб.);</a:t>
            </a:r>
          </a:p>
          <a:p>
            <a:pPr marL="378900">
              <a:lnSpc>
                <a:spcPts val="27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восстановление или монтаж вентиляционных систем 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(38 млн.);</a:t>
            </a:r>
          </a:p>
          <a:p>
            <a:pPr marL="378900">
              <a:lnSpc>
                <a:spcPts val="27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замена 6 лифтов 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(20 млн. руб.)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marL="378900">
              <a:lnSpc>
                <a:spcPts val="27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строительство лифта кардиохирургического корпуса 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(17 млн. руб.);</a:t>
            </a:r>
          </a:p>
          <a:p>
            <a:pPr marL="378900">
              <a:lnSpc>
                <a:spcPts val="27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замена 13 тепловых узлов, оконных блоков во всех корпусах – 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 млн. руб.;</a:t>
            </a:r>
          </a:p>
          <a:p>
            <a:pPr marL="378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ремонт 5-этажного корпуса (аварийное состояние) – </a:t>
            </a:r>
            <a:r>
              <a:rPr lang="ru-RU" sz="1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4,7 млн. руб.;</a:t>
            </a:r>
          </a:p>
          <a:p>
            <a:pPr marL="378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укрепление фундамента зданий на Суворова и в Цигломени, ремонт фасадов зданий на Суворова;</a:t>
            </a:r>
          </a:p>
          <a:p>
            <a:pPr marL="378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замена инженерных сетей 7-этажного корпуса, на Гайдара и в Цигломени.</a:t>
            </a:r>
          </a:p>
          <a:p>
            <a:pPr marL="378900" indent="-342900">
              <a:lnSpc>
                <a:spcPts val="27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endParaRPr lang="ru-RU" sz="1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8068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67208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МЕРОПРИЯТИЯ ПО ОБЕСПЕЧЕНИЮ БЕЗОПАСНОЙ И ЭФФЕКТИВНОЙ ЭКСПЛУАТАЦИИ ЗДАНИЙ И ОБОРУДОВАНИЯ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5720" y="1500174"/>
            <a:ext cx="8858280" cy="4643469"/>
          </a:xfrm>
        </p:spPr>
        <p:txBody>
          <a:bodyPr>
            <a:noAutofit/>
          </a:bodyPr>
          <a:lstStyle/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исполнение предписаний контролирующих органов: </a:t>
            </a:r>
            <a:r>
              <a:rPr lang="ru-RU" sz="17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пожнадзор</a:t>
            </a: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Росздравнадзор</a:t>
            </a: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ru-RU" sz="17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Роспотребнадзор</a:t>
            </a: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и др. </a:t>
            </a:r>
            <a:r>
              <a:rPr lang="ru-RU" sz="17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(30 млн. руб.)</a:t>
            </a: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исполнение предписаний по организации доступной среды для немобильных граждан;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ремонт крыши;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ремонт крылец;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текущие косметические ремонты;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асфальтирование территории больницы;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приобретение запасных частей, инструментов для ремонта технологического оборудования;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приобретение </a:t>
            </a:r>
            <a:r>
              <a:rPr lang="ru-RU" sz="17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дезкамеры</a:t>
            </a: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(2) и парогенератора (2) – </a:t>
            </a:r>
            <a:r>
              <a:rPr lang="ru-RU" sz="17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млн. руб</a:t>
            </a: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замена мебели (кровати, тумбочки, служебная мебель) – </a:t>
            </a:r>
            <a:r>
              <a:rPr lang="ru-RU" sz="17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9,2 млн. руб.;</a:t>
            </a:r>
          </a:p>
          <a:p>
            <a:pPr marL="0" indent="342900">
              <a:lnSpc>
                <a:spcPts val="2400"/>
              </a:lnSpc>
              <a:spcBef>
                <a:spcPts val="0"/>
              </a:spcBef>
              <a:buClr>
                <a:srgbClr val="050337"/>
              </a:buClr>
              <a:buSzPct val="75000"/>
              <a:buFont typeface="Wingdings" pitchFamily="2" charset="2"/>
              <a:buChar char="q"/>
            </a:pPr>
            <a:r>
              <a:rPr lang="ru-RU" sz="1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замена диагностического оборудования и медицинских инструментов </a:t>
            </a:r>
            <a:r>
              <a:rPr lang="ru-RU" sz="17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(277 млн. руб.).</a:t>
            </a:r>
          </a:p>
        </p:txBody>
      </p:sp>
    </p:spTree>
    <p:extLst>
      <p:ext uri="{BB962C8B-B14F-4D97-AF65-F5344CB8AC3E}">
        <p14:creationId xmlns="" xmlns:p14="http://schemas.microsoft.com/office/powerpoint/2010/main" val="3458068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АНАЛИЗ ВЫСТАВЛЕНИЯ СЧЕТОВ И ФИНАНСИРОВАНИЯ 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 2018г. в системе ОМС, млн. руб.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4282" y="1785926"/>
          <a:ext cx="8786874" cy="4635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Ориентировочная общая стоимость ремонтных работ –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00 млн. рублей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(без приобретения оборудования) </a:t>
            </a:r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при одномоментном финансировании 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или</a:t>
            </a:r>
          </a:p>
          <a:p>
            <a:pPr algn="ctr">
              <a:buNone/>
            </a:pPr>
            <a:endParaRPr lang="ru-RU" sz="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50-80 млн. рублей,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ctr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выделяемых ежегодно</a:t>
            </a:r>
          </a:p>
          <a:p>
            <a:pPr algn="ctr">
              <a:buNone/>
            </a:pP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ТЕКУЩИЕ РЕМОНТЫ СОБСТВЕННЫМИ СИЛАМИ 2017-2018ГГ.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00066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неврологическое отделение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отделение экстренной медицинской помощи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прачечная (1 этаж)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кардиохирургическое отделение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конференц-зал административного корпуса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неврологическое отделение для больных с ОНМК РСЦ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отделение эндоскопии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отделение гнойной хирургии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гинекологическое отделение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хирургическое отделение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подвал хирургического корпуса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административно-хозяйственная часть</a:t>
            </a:r>
          </a:p>
          <a:p>
            <a:pPr>
              <a:buNone/>
            </a:pPr>
            <a:endParaRPr lang="ru-RU" sz="600" b="1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случае привлечения сторонней организации стоимость ремонта одного этажа составляет около 2 млн. рублей</a:t>
            </a:r>
            <a:endParaRPr lang="ru-RU" sz="2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857884" y="3929066"/>
            <a:ext cx="2643206" cy="1271590"/>
          </a:xfrm>
          <a:prstGeom prst="ellipse">
            <a:avLst/>
          </a:prstGeom>
          <a:noFill/>
          <a:ln w="476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Экономия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 млн. рублей</a:t>
            </a:r>
            <a:endParaRPr lang="ru-RU" sz="2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8266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ВЫХОД ИЗ СТРОЯ РЕНТГЕНОВСКОГО ОБОРУДОВАНИЯ В 2017-2018гг.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Рентгенологический аппарат КРТ- «ОКО» 2015 года – простой 45 дней, 54 дня работал с ограничением функций </a:t>
            </a:r>
          </a:p>
          <a:p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Рентгенологический аппарат КРТ- «ОКО» 2007 года – простой 8 дней, 358 дней с ограничением функций</a:t>
            </a:r>
          </a:p>
          <a:p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техническим причинам аппараты не работают в режиме скопии по настоящее время</a:t>
            </a:r>
            <a:endParaRPr lang="ru-RU" sz="24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71438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ВЫХОД ИЗ СТРОЯ ОБОРУДОВАНИЯ 2017-2018гг.</a:t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ТОМОГРАФЫ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71678"/>
            <a:ext cx="8443914" cy="178595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Спиральный компьютерный томограф – простой 131 день, на данный момент аппарат неисправен. </a:t>
            </a:r>
          </a:p>
          <a:p>
            <a:pPr>
              <a:lnSpc>
                <a:spcPct val="120000"/>
              </a:lnSpc>
              <a:buNone/>
            </a:pP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Расходы на приобретение услуг сторонних организаций на время неисправности томографа составил 7,2 млн. рублей</a:t>
            </a:r>
          </a:p>
          <a:p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643314"/>
            <a:ext cx="9144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АНГИОГРАФЫ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4214818"/>
            <a:ext cx="8858312" cy="2375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>
              <a:spcBef>
                <a:spcPts val="480"/>
              </a:spcBef>
              <a:buFont typeface="Wingdings" pitchFamily="2" charset="2"/>
              <a:buChar char="§"/>
            </a:pP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Ангиограф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</a:t>
            </a: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простаивал 160 дней до его замены в 2017 году</a:t>
            </a:r>
          </a:p>
          <a:p>
            <a:pPr marL="342000" indent="-342000">
              <a:spcBef>
                <a:spcPts val="480"/>
              </a:spcBef>
              <a:buFont typeface="Wingdings" pitchFamily="2" charset="2"/>
              <a:buChar char="§"/>
            </a:pP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Ангиограф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Phillips 2010 </a:t>
            </a: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года – простой 27 дней в 2017 году и с 12.12.2018 года по настоящее время не работает</a:t>
            </a:r>
          </a:p>
          <a:p>
            <a:pPr marL="342000" indent="-342000">
              <a:spcBef>
                <a:spcPts val="480"/>
              </a:spcBef>
            </a:pP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Выход из строя оборудования приводит к косвенным потерям, а именно к </a:t>
            </a:r>
            <a:r>
              <a:rPr lang="ru-RU" sz="2000" b="1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снижениию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количества </a:t>
            </a:r>
            <a:r>
              <a:rPr lang="ru-RU" sz="2000" b="1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затратоёмких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КСГ и, как следствие, </a:t>
            </a:r>
            <a:r>
              <a:rPr lang="ru-RU" sz="2000" b="1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недополучению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финансовых средств больницей</a:t>
            </a:r>
            <a:endParaRPr lang="ru-RU" sz="20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690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ЖАЛОБЫ ПАЦИЕНТОВ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4543428" cy="368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29256" y="1714488"/>
            <a:ext cx="34290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Поводы обращений:</a:t>
            </a:r>
          </a:p>
          <a:p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Вопросы госпитализации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Сроки ожидания диагностических исследований в поликлинике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Условия пребывания в стационаре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Вопросы этики и деонтологии</a:t>
            </a:r>
            <a:endParaRPr lang="ru-RU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572140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Удовлетворенность пациентов по данным анкетирования </a:t>
            </a:r>
            <a:r>
              <a:rPr lang="ru-RU" sz="20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75%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(целевое значение по ТПГГ 45,1%)</a:t>
            </a:r>
            <a:endParaRPr 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ПРЕДЛОЖЕНИЯ ДЛЯ СОКРАЩЕНИЯ ЖАЛОБ ПАЦИЕНТОВ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214422"/>
          <a:ext cx="8786874" cy="5398008"/>
        </p:xfrm>
        <a:graphic>
          <a:graphicData uri="http://schemas.openxmlformats.org/drawingml/2006/table">
            <a:tbl>
              <a:tblPr/>
              <a:tblGrid>
                <a:gridCol w="2105945"/>
                <a:gridCol w="6680929"/>
              </a:tblGrid>
              <a:tr h="237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Тематика жалоб</a:t>
                      </a:r>
                    </a:p>
                  </a:txBody>
                  <a:tcPr marL="59335" marR="59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Наименование мероприятия</a:t>
                      </a:r>
                    </a:p>
                  </a:txBody>
                  <a:tcPr marL="59335" marR="593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Нарушение норм этики и деонтологии</a:t>
                      </a:r>
                    </a:p>
                  </a:txBody>
                  <a:tcPr marL="59335" marR="59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Проведение цикла семинаров для медицинского персонала по вопросам этики и деонтологии, медицинской конфликтологии в 1 квартале 2019 года</a:t>
                      </a:r>
                    </a:p>
                  </a:txBody>
                  <a:tcPr marL="59335" marR="59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Условия пребывания</a:t>
                      </a:r>
                    </a:p>
                  </a:txBody>
                  <a:tcPr marL="59335" marR="59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Необходимо выделение финансовых средств на приобретение новой сантехники, подушек, одеял, матрасов, постельного белья, кроватей, тумбочек, проведение текущего ремонта палат</a:t>
                      </a:r>
                    </a:p>
                  </a:txBody>
                  <a:tcPr marL="59335" marR="59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Запись к специалистам и диагностические исследования</a:t>
                      </a:r>
                    </a:p>
                  </a:txBody>
                  <a:tcPr marL="59335" marR="59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целях повышения доступности медицинской помощи с 04.02.2019 года в штатное расписание больницы вводится дополнительно 0,5 ставки врача-офтальмолога.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 11.02.2019 года в подразделение в Цигломени на постоянную работу принимается врач-участковый терапевт.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целях сокращения очереди на эндоскопические исследования (ФГДС, ректороманоскопия, колоноскопия) с 04.02.2019 года вводится дополнительно ставка врача-эндоскописта и ставка медицинской сестры с укомплектованием должностей физическими лицами</a:t>
                      </a:r>
                    </a:p>
                  </a:txBody>
                  <a:tcPr marL="59335" marR="59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5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Лекарственное обеспечение в амбулаторно-поликлинических условиях</a:t>
                      </a:r>
                    </a:p>
                  </a:txBody>
                  <a:tcPr marL="59335" marR="59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целях лекарственного обеспечения льготных категорий граждан своевременно формируются и направляются в Минздрав АО дополнительные заявки на закупку лекарств. Имеет место задержка отпуска лекарственных средств со стороны аптечной сети ГУП АО «Фармация»</a:t>
                      </a:r>
                    </a:p>
                  </a:txBody>
                  <a:tcPr marL="59335" marR="593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ПОКАЗАТЕЛИ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КАЧЕСТВА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5072098"/>
          </a:xfrm>
        </p:spPr>
        <p:txBody>
          <a:bodyPr>
            <a:noAutofit/>
          </a:bodyPr>
          <a:lstStyle/>
          <a:p>
            <a:pPr>
              <a:spcBef>
                <a:spcPts val="480"/>
              </a:spcBef>
              <a:buNone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Медико-экономическая экспертиза и экспертиза качества медицинской помощи – 18% от всех законченных случаев медицинской помощи. </a:t>
            </a:r>
          </a:p>
          <a:p>
            <a:pPr>
              <a:spcBef>
                <a:spcPts val="480"/>
              </a:spcBef>
              <a:buNone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2018 году финансовые потери составили 6,6 млн. рублей. </a:t>
            </a:r>
            <a:endParaRPr lang="ru-RU" sz="1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480"/>
              </a:spcBef>
              <a:buNone/>
            </a:pP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Основные </a:t>
            </a: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причины финансовых потерь следующие:</a:t>
            </a:r>
          </a:p>
          <a:p>
            <a:pPr lvl="0">
              <a:spcBef>
                <a:spcPts val="480"/>
              </a:spcBef>
            </a:pP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некорректное применение тарифа по клинико-статистической группе, требующее его замены по результатам экспертизы;</a:t>
            </a:r>
          </a:p>
          <a:p>
            <a:pPr lvl="0">
              <a:spcBef>
                <a:spcPts val="480"/>
              </a:spcBef>
            </a:pP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нарушение сроков ожидания медицинской помощи (плановых операций), обусловленное дефицитом кадров анестезиологов-реаниматологов,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оборудования;</a:t>
            </a:r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Bef>
                <a:spcPts val="480"/>
              </a:spcBef>
            </a:pP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дефекты оформления первичной медицинской документации;</a:t>
            </a:r>
          </a:p>
          <a:p>
            <a:pPr lvl="0">
              <a:spcBef>
                <a:spcPts val="480"/>
              </a:spcBef>
            </a:pPr>
            <a:r>
              <a:rPr lang="ru-RU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невыполнение необходимых пациенту диагностических мероприятий в соответствии со стандартами медицинской помощи, обусловленное частым выходом из диагностической </a:t>
            </a:r>
            <a:r>
              <a:rPr lang="ru-RU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аппаратуры, не повлиявшее на результат лечения пациента.</a:t>
            </a:r>
            <a:endParaRPr lang="ru-RU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22553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ПРОБЛЕМЫ ОСУЩЕСТВЛЕНИЯ ДЕЯТЕЛЬНОСТИ В СТРУКТУРНОМ ПОДРАЗДЕЛЕНИИ п. ЦИГЛОМЕНЬ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Удаленность структурного подразделения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Большая текучесть кадров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Необходимость установления индивидуальных премиальных выплат для привлечения специалистов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Увеличение транспортных расходов (доставка специалистов на рабочее место)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Отсутствие резерва кадров врачей, оказывающих медицинскую помощь детскому населению</a:t>
            </a:r>
          </a:p>
          <a:p>
            <a:pPr marL="514350" indent="-514350">
              <a:buFont typeface="+mj-lt"/>
              <a:buAutoNum type="arabicPeriod"/>
            </a:pPr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1128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МЕРЫ, ПРИНЯТЫЕ ДЛЯ УМЕНЬШЕНИЯ РАСХОДОВ И ЛИКВИДАЦИИ КРЕДИТОРСКОЙ ЗАДОЛЖЕННОСТИ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9290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создание службы санитарного обслуживания по адресу: ул. Суворова, 1 – </a:t>
            </a:r>
            <a:r>
              <a:rPr lang="ru-RU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экономия 15 млн. рублей</a:t>
            </a:r>
          </a:p>
          <a:p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работа собственной прачечной – </a:t>
            </a:r>
            <a:r>
              <a:rPr lang="ru-RU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экономия 2,3 млн. рублей</a:t>
            </a:r>
          </a:p>
          <a:p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работа ремонтной службы и инженеров-техников – </a:t>
            </a:r>
            <a:r>
              <a:rPr lang="ru-RU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экономия 27 млн. рублей</a:t>
            </a:r>
          </a:p>
          <a:p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уборка территории сторонней организацией – </a:t>
            </a:r>
            <a:r>
              <a:rPr lang="ru-RU" sz="24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экономия 3,1 млн. рублей</a:t>
            </a:r>
            <a:endParaRPr lang="ru-RU" sz="24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ПЛАНЫ НА 2019 год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Введение утилизации медицинских отходов в больнице – предполагаемая экономия 5 млн. рублей (с 2021 года – около 11 млн. рублей)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Создание службы санитарного обслуживания в Цигломени и на Гайдара, 3 – условная экономия 2 млн. рублей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Продолжение оптимизации штатного расписания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Развитие предпринимательской деятельности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Сокращение расходов на связь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Повышение </a:t>
            </a:r>
            <a:r>
              <a:rPr lang="ru-RU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энергоэффективности</a:t>
            </a:r>
            <a:endParaRPr lang="ru-RU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Увеличение доходной части в системе ОМС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Изменение маршрутизации </a:t>
            </a:r>
            <a:r>
              <a:rPr lang="ru-RU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пациентов и исключение госпитализации пациентов с заболеваниями, не соответствующими 3 уровню оказания медицинской помощи</a:t>
            </a:r>
          </a:p>
          <a:p>
            <a:endParaRPr lang="ru-RU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АНАЛИЗ ВЫСТАВЛЕНИЯ СЧЕТОВ И ФИНАНСИРОВАНИЯ НАРОСТАЮЩИМ ИТОГОМ в 2018г. в системе ОМС, 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млн. руб.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42844" y="2214554"/>
          <a:ext cx="8786874" cy="413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3"/>
          <p:cNvSpPr txBox="1">
            <a:spLocks noChangeArrowheads="1"/>
          </p:cNvSpPr>
          <p:nvPr/>
        </p:nvSpPr>
        <p:spPr bwMode="auto">
          <a:xfrm>
            <a:off x="928662" y="2000240"/>
            <a:ext cx="7643866" cy="2862322"/>
          </a:xfrm>
          <a:prstGeom prst="rect">
            <a:avLst/>
          </a:prstGeom>
          <a:noFill/>
          <a:ln>
            <a:noFill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БЛАГОДАРЮ</a:t>
            </a:r>
          </a:p>
          <a:p>
            <a:pPr algn="ctr" eaLnBrk="0" hangingPunct="0">
              <a:defRPr/>
            </a:pPr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ЗА</a:t>
            </a:r>
          </a:p>
          <a:p>
            <a:pPr algn="ctr" eaLnBrk="0" hangingPunct="0">
              <a:defRPr/>
            </a:pPr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ВНИМАНИЕ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ВЫПОЛНЕНИЕ ТЕРРИТОРИАЛЬНОЙ ПРОГРАММЫ ОМС 2017г.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571612"/>
          <a:ext cx="8572560" cy="4744482"/>
        </p:xfrm>
        <a:graphic>
          <a:graphicData uri="http://schemas.openxmlformats.org/drawingml/2006/table">
            <a:tbl>
              <a:tblPr/>
              <a:tblGrid>
                <a:gridCol w="2428892"/>
                <a:gridCol w="991096"/>
                <a:gridCol w="1216213"/>
                <a:gridCol w="762468"/>
                <a:gridCol w="1269593"/>
                <a:gridCol w="1150375"/>
                <a:gridCol w="753923"/>
              </a:tblGrid>
              <a:tr h="71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Вид медицинской </a:t>
                      </a:r>
                      <a:endParaRPr lang="ru-RU" sz="13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помощи</a:t>
                      </a:r>
                      <a:endParaRPr lang="ru-RU" sz="13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Планоый</a:t>
                      </a: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объем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Фактичес-кий</a:t>
                      </a: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объем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выполнения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Плановая 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стоимость, тыс.руб.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Предвари-тельная</a:t>
                      </a: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факт. стоимость, тыс.руб.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выполнения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Амбулаторно-поликлиническая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1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посещения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49045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49220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100,4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21705,1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22844,6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105,3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обращения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34472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31403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91,1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47439,9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50456,8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106,4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38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неотложная медицинская помощь, посещения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13491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13473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99,9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12925,5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12903,6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99,8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95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Медицинская помощь в дневном стационаре, случаи госпитализации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1143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1143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100,0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23848,5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24124,8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101,2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24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Медицинская помощь в круглосуточном стационаре, случаи госпитализации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27337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27644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101,1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1389140,1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1366909,0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98,4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Сеансы диализа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14633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14521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99,2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102823,0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101093,6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98,3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786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ИТОГО</a:t>
                      </a: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1597882,1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1578335,5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98,8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0112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ВЫПОЛНЕНИЕ ТЕРРИТОРИАЛЬНОЙ ПРОГРАММЫ ОМС 2018г.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571612"/>
          <a:ext cx="8586707" cy="4784754"/>
        </p:xfrm>
        <a:graphic>
          <a:graphicData uri="http://schemas.openxmlformats.org/drawingml/2006/table">
            <a:tbl>
              <a:tblPr/>
              <a:tblGrid>
                <a:gridCol w="2357455"/>
                <a:gridCol w="1214446"/>
                <a:gridCol w="1103195"/>
                <a:gridCol w="768864"/>
                <a:gridCol w="1280246"/>
                <a:gridCol w="1160026"/>
                <a:gridCol w="702475"/>
              </a:tblGrid>
              <a:tr h="10201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Вид медицинской помощи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Плановый 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объем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Фактичес-кий</a:t>
                      </a: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объем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выполнения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Плановая 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стоимость, </a:t>
                      </a:r>
                      <a:endParaRPr lang="ru-RU" sz="13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тыс.руб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Предвари-тельная</a:t>
                      </a:r>
                      <a:r>
                        <a:rPr lang="ru-RU" sz="13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факт. стоимость, тыс.руб.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выполнения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94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Амбулаторно-поликлиническая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9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посещения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43731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45159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103,3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26960,4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30169,6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111,9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обращения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31382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31802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101,3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59079,9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65880,3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111,5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91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неотложная медицинская помощь, посещения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15700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15251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97,1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16720,6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16266,7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97,3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79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Медицинская помощь в дневном стационаре, случаи госпитализации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1279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1287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27239,1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27492,2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100,9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49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Медицинская помощь в круглосуточном стационаре, случаи госпитализации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26576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26573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1630444,5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1652675,3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101,4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97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Сеансы диализа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15728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15678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99,7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109538,6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109050,1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16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Итого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1869983,1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1897900,6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101,5</a:t>
                      </a:r>
                    </a:p>
                  </a:txBody>
                  <a:tcPr marL="66261" marR="662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СТРУКТУРА ДОХОДОВ, %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71546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143372" y="2428868"/>
          <a:ext cx="440055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СТРУКТУРА ДОХОДОВ, %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625794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4286248" y="2428868"/>
          <a:ext cx="4543428" cy="382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143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СТРУКТУРА РАСХОДОВ по ОМС, %</a:t>
            </a:r>
            <a:endParaRPr lang="ru-RU" sz="36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071546"/>
          <a:ext cx="847251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4500562" y="3000372"/>
          <a:ext cx="4357718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143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СТРУКТУРА РАСХОДОВ по ОМС, %</a:t>
            </a:r>
            <a:endParaRPr lang="ru-RU" sz="36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071546"/>
          <a:ext cx="847251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4500562" y="3000372"/>
          <a:ext cx="4357718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1804</Words>
  <Application>Microsoft Office PowerPoint</Application>
  <PresentationFormat>Экран (4:3)</PresentationFormat>
  <Paragraphs>399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ДОКЛАД  для комитета по социальной политике, здравоохранению и спорту областного собрания депутатов</vt:lpstr>
      <vt:lpstr>АНАЛИЗ ВЫСТАВЛЕНИЯ СЧЕТОВ И ФИНАНСИРОВАНИЯ  в 2018г. в системе ОМС, млн. руб.</vt:lpstr>
      <vt:lpstr>АНАЛИЗ ВЫСТАВЛЕНИЯ СЧЕТОВ И ФИНАНСИРОВАНИЯ НАРОСТАЮЩИМ ИТОГОМ в 2018г. в системе ОМС,  млн. руб.</vt:lpstr>
      <vt:lpstr>ВЫПОЛНЕНИЕ ТЕРРИТОРИАЛЬНОЙ ПРОГРАММЫ ОМС 2017г.</vt:lpstr>
      <vt:lpstr>ВЫПОЛНЕНИЕ ТЕРРИТОРИАЛЬНОЙ ПРОГРАММЫ ОМС 2018г.</vt:lpstr>
      <vt:lpstr>СТРУКТУРА ДОХОДОВ, %</vt:lpstr>
      <vt:lpstr>СТРУКТУРА ДОХОДОВ, %</vt:lpstr>
      <vt:lpstr>СТРУКТУРА РАСХОДОВ по ОМС, %</vt:lpstr>
      <vt:lpstr>СТРУКТУРА РАСХОДОВ по ОМС, %</vt:lpstr>
      <vt:lpstr>РАСПРЕДЕЛЕНИЕ СРЕДСТВ НА ЗАРАБОТНУЮ ПЛАТУ И  ДРУГИЕ РАСХОДЫ (млн. руб.)</vt:lpstr>
      <vt:lpstr>АНАЛИЗ ФОНДА ЗАРАБОТНОЙ ПЛАТЫ  ПО КАТЕГОРИЯМ ПЕРСОНАЛА, млн. руб.</vt:lpstr>
      <vt:lpstr>АНАЛИЗ ШТАТНОГО РАСПИСАНИЯ,  количество ставок</vt:lpstr>
      <vt:lpstr>СТРУКТУРА ШТАТНОГО РАСПИСАНИЯ, %</vt:lpstr>
      <vt:lpstr>СТРУКТУРА ФОНДА ЗАРАБОТНОЙ ПЛАТЫ, %</vt:lpstr>
      <vt:lpstr>СРЕДНЯЯ ЗАРАБОТНАЯ ПЛАТА, руб.</vt:lpstr>
      <vt:lpstr>АВАРИЙНАЯ СИТУАЦИЯ</vt:lpstr>
      <vt:lpstr>ПЕРЕЧЕНЬ РАБОТ И МЕРОПРИЯТИЙ ПО ОБЕСПЕЧЕНИЮ БЕСПЕРЕБОЙНОЙ И БЕЗАВАРИЙНОЙ РАБОТЫ В 2019 ГОДУ</vt:lpstr>
      <vt:lpstr>МЕРОПРИЯТИЯ ПО ОБЕСПЕЧЕНИЮ  БЕСПЕРЕБОЙНОЙ РАБОТЫ СИСТЕМ ЖИЗНЕОБЕСПЕЧЕНИЯ</vt:lpstr>
      <vt:lpstr>МЕРОПРИЯТИЯ ПО ОБЕСПЕЧЕНИЮ БЕЗОПАСНОЙ И ЭФФЕКТИВНОЙ ЭКСПЛУАТАЦИИ ЗДАНИЙ И ОБОРУДОВАНИЯ </vt:lpstr>
      <vt:lpstr>Слайд 20</vt:lpstr>
      <vt:lpstr>ТЕКУЩИЕ РЕМОНТЫ СОБСТВЕННЫМИ СИЛАМИ 2017-2018ГГ.</vt:lpstr>
      <vt:lpstr>ВЫХОД ИЗ СТРОЯ РЕНТГЕНОВСКОГО ОБОРУДОВАНИЯ В 2017-2018гг.</vt:lpstr>
      <vt:lpstr>ВЫХОД ИЗ СТРОЯ ОБОРУДОВАНИЯ 2017-2018гг.  ТОМОГРАФЫ</vt:lpstr>
      <vt:lpstr>ЖАЛОБЫ ПАЦИЕНТОВ</vt:lpstr>
      <vt:lpstr>ПРЕДЛОЖЕНИЯ ДЛЯ СОКРАЩЕНИЯ ЖАЛОБ ПАЦИЕНТОВ</vt:lpstr>
      <vt:lpstr>ПОКАЗАТЕЛИ КАЧЕСТВА</vt:lpstr>
      <vt:lpstr>ПРОБЛЕМЫ ОСУЩЕСТВЛЕНИЯ ДЕЯТЕЛЬНОСТИ В СТРУКТУРНОМ ПОДРАЗДЕЛЕНИИ п. ЦИГЛОМЕНЬ</vt:lpstr>
      <vt:lpstr>МЕРЫ, ПРИНЯТЫЕ ДЛЯ УМЕНЬШЕНИЯ РАСХОДОВ И ЛИКВИДАЦИИ КРЕДИТОРСКОЙ ЗАДОЛЖЕННОСТИ</vt:lpstr>
      <vt:lpstr>ПЛАНЫ НА 2019 год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Шамсутдинова</dc:creator>
  <cp:lastModifiedBy>Шамсутдинова</cp:lastModifiedBy>
  <cp:revision>74</cp:revision>
  <dcterms:created xsi:type="dcterms:W3CDTF">2019-02-05T08:37:15Z</dcterms:created>
  <dcterms:modified xsi:type="dcterms:W3CDTF">2019-02-11T08:49:44Z</dcterms:modified>
</cp:coreProperties>
</file>