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notesMasterIdLst>
    <p:notesMasterId r:id="rId27"/>
  </p:notesMasterIdLst>
  <p:handoutMasterIdLst>
    <p:handoutMasterId r:id="rId28"/>
  </p:handoutMasterIdLst>
  <p:sldIdLst>
    <p:sldId id="325" r:id="rId3"/>
    <p:sldId id="303" r:id="rId4"/>
    <p:sldId id="301" r:id="rId5"/>
    <p:sldId id="302" r:id="rId6"/>
    <p:sldId id="262" r:id="rId7"/>
    <p:sldId id="326" r:id="rId8"/>
    <p:sldId id="345" r:id="rId9"/>
    <p:sldId id="346" r:id="rId10"/>
    <p:sldId id="327" r:id="rId11"/>
    <p:sldId id="336" r:id="rId12"/>
    <p:sldId id="338" r:id="rId13"/>
    <p:sldId id="329" r:id="rId14"/>
    <p:sldId id="307" r:id="rId15"/>
    <p:sldId id="339" r:id="rId16"/>
    <p:sldId id="353" r:id="rId17"/>
    <p:sldId id="352" r:id="rId18"/>
    <p:sldId id="351" r:id="rId19"/>
    <p:sldId id="340" r:id="rId20"/>
    <p:sldId id="312" r:id="rId21"/>
    <p:sldId id="333" r:id="rId22"/>
    <p:sldId id="348" r:id="rId23"/>
    <p:sldId id="349" r:id="rId24"/>
    <p:sldId id="354" r:id="rId25"/>
    <p:sldId id="314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5607"/>
    <a:srgbClr val="3A7DCE"/>
    <a:srgbClr val="CC3399"/>
    <a:srgbClr val="D3B5E9"/>
    <a:srgbClr val="D0005E"/>
    <a:srgbClr val="70AC2E"/>
    <a:srgbClr val="F1FF9B"/>
    <a:srgbClr val="FFE0A3"/>
    <a:srgbClr val="FF3399"/>
    <a:srgbClr val="C19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5" autoAdjust="0"/>
    <p:restoredTop sz="58803" autoAdjust="0"/>
  </p:normalViewPr>
  <p:slideViewPr>
    <p:cSldViewPr>
      <p:cViewPr varScale="1">
        <p:scale>
          <a:sx n="41" d="100"/>
          <a:sy n="41" d="100"/>
        </p:scale>
        <p:origin x="-17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358814523184599E-2"/>
          <c:y val="4.0438767641533417E-2"/>
          <c:w val="0.94560564304461969"/>
          <c:h val="0.6172947840607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граждан, имеющих право на федеральную льготу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1.8055555555555561E-2"/>
                  <c:y val="-5.651509240477278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#,##0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113463</c:v>
                </c:pt>
                <c:pt idx="1">
                  <c:v>118743</c:v>
                </c:pt>
                <c:pt idx="2">
                  <c:v>113303</c:v>
                </c:pt>
                <c:pt idx="3">
                  <c:v>112308</c:v>
                </c:pt>
                <c:pt idx="4">
                  <c:v>108212</c:v>
                </c:pt>
                <c:pt idx="5">
                  <c:v>106450</c:v>
                </c:pt>
                <c:pt idx="6">
                  <c:v>105738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C9-4E71-8F36-E0D17A3653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граждан, сохранивших право на НСУ (не монитизировал)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2.2019411636045497E-2"/>
                  <c:y val="4.66989703534464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9.4650450973577674E-2"/>
                      <c:h val="3.486826102482623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7222222222222241E-3"/>
                  <c:y val="4.98636334919426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444444444443955E-3"/>
                  <c:y val="7.252892144282584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11111111111117E-2"/>
                  <c:y val="8.83946230084440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34628062624725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11111111111216E-2"/>
                  <c:y val="5.89297486722959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333333333332343E-3"/>
                  <c:y val="8.1595036623178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#,##0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93522</c:v>
                </c:pt>
                <c:pt idx="1">
                  <c:v>44510</c:v>
                </c:pt>
                <c:pt idx="2">
                  <c:v>42326</c:v>
                </c:pt>
                <c:pt idx="3">
                  <c:v>37856</c:v>
                </c:pt>
                <c:pt idx="4">
                  <c:v>38382</c:v>
                </c:pt>
                <c:pt idx="5">
                  <c:v>37280</c:v>
                </c:pt>
                <c:pt idx="6">
                  <c:v>34593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C9-4E71-8F36-E0D17A3653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граждан, имеющих право на региональную льготу (не имеющие инвалидность)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2.777777777777779E-2"/>
                  <c:y val="-0.1120778857819399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818E-2"/>
                  <c:y val="-1.172849368277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00000000000015E-2"/>
                  <c:y val="-2.580268610210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222222222222244E-2"/>
                  <c:y val="-1.876558989243957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44444444444344E-2"/>
                  <c:y val="-1.64198911558846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#,##0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Лист1!$D$2:$D$8</c:f>
              <c:numCache>
                <c:formatCode>#,##0</c:formatCode>
                <c:ptCount val="7"/>
                <c:pt idx="0">
                  <c:v>102148</c:v>
                </c:pt>
                <c:pt idx="1">
                  <c:v>154060</c:v>
                </c:pt>
                <c:pt idx="2">
                  <c:v>159797</c:v>
                </c:pt>
                <c:pt idx="3">
                  <c:v>175353</c:v>
                </c:pt>
                <c:pt idx="4">
                  <c:v>176191</c:v>
                </c:pt>
                <c:pt idx="5">
                  <c:v>174429</c:v>
                </c:pt>
                <c:pt idx="6">
                  <c:v>174429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C9-4E71-8F36-E0D17A3653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количество граждан, имеющих право на льготное обеспечение лекарственными препаратами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9.7222222222222276E-3"/>
                  <c:y val="-1.55937919518025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5555555555568E-2"/>
                  <c:y val="-5.197930650600831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055555555555464E-2"/>
                  <c:y val="-1.29948266265021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#,##0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Лист1!$E$2:$E$8</c:f>
              <c:numCache>
                <c:formatCode>#,##0</c:formatCode>
                <c:ptCount val="7"/>
                <c:pt idx="0">
                  <c:v>215611</c:v>
                </c:pt>
                <c:pt idx="1">
                  <c:v>198857</c:v>
                </c:pt>
                <c:pt idx="2">
                  <c:v>201003</c:v>
                </c:pt>
                <c:pt idx="3">
                  <c:v>211289</c:v>
                </c:pt>
                <c:pt idx="4">
                  <c:v>214473</c:v>
                </c:pt>
                <c:pt idx="5">
                  <c:v>211709</c:v>
                </c:pt>
                <c:pt idx="6">
                  <c:v>209022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DC9-4E71-8F36-E0D17A365358}"/>
            </c:ext>
          </c:extLst>
        </c:ser>
        <c:dLbls/>
        <c:gapWidth val="139"/>
        <c:gapDepth val="69"/>
        <c:shape val="box"/>
        <c:axId val="80266752"/>
        <c:axId val="80268288"/>
        <c:axId val="0"/>
      </c:bar3DChart>
      <c:catAx>
        <c:axId val="80266752"/>
        <c:scaling>
          <c:orientation val="minMax"/>
        </c:scaling>
        <c:axPos val="b"/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268288"/>
        <c:crosses val="autoZero"/>
        <c:auto val="1"/>
        <c:lblAlgn val="ctr"/>
        <c:lblOffset val="100"/>
      </c:catAx>
      <c:valAx>
        <c:axId val="8026828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8026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790244969378835E-2"/>
          <c:y val="0.78971770473090586"/>
          <c:w val="0.84838823272090991"/>
          <c:h val="0.1901610520405719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Bookman Old Style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>
        <c:manualLayout>
          <c:layoutTarget val="inner"/>
          <c:xMode val="edge"/>
          <c:yMode val="edge"/>
          <c:x val="5.5133688323845749E-2"/>
          <c:y val="0.10731658997066552"/>
          <c:w val="0.87287229764046992"/>
          <c:h val="0.734323082484116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</c:v>
                </c:pt>
              </c:strCache>
            </c:strRef>
          </c:tx>
          <c:dLbls>
            <c:dLbl>
              <c:idx val="1"/>
              <c:layout>
                <c:manualLayout>
                  <c:x val="1.9525897172061001E-3"/>
                  <c:y val="-5.45163014430786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21527010981468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84886936082438E-2"/>
                  <c:y val="-2.97416774048403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24034799401153E-2"/>
                  <c:y val="-0.1024021145168482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617119505206463E-2"/>
                  <c:y val="-4.38953286509554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2194506303494674"/>
                      <c:h val="9.903031938229198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298871.24</c:v>
                </c:pt>
                <c:pt idx="1">
                  <c:v>337687.47000000003</c:v>
                </c:pt>
                <c:pt idx="2">
                  <c:v>444993.51</c:v>
                </c:pt>
                <c:pt idx="3">
                  <c:v>615833.97</c:v>
                </c:pt>
                <c:pt idx="4">
                  <c:v>706031.3600000001</c:v>
                </c:pt>
                <c:pt idx="5">
                  <c:v>1042008.93</c:v>
                </c:pt>
              </c:numCache>
            </c:numRef>
          </c:val>
        </c:ser>
        <c:dLbls/>
        <c:axId val="89969792"/>
        <c:axId val="8997132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298871.24</c:v>
                </c:pt>
                <c:pt idx="1">
                  <c:v>337687.47000000003</c:v>
                </c:pt>
                <c:pt idx="2">
                  <c:v>444993.51</c:v>
                </c:pt>
                <c:pt idx="3">
                  <c:v>615833.97</c:v>
                </c:pt>
                <c:pt idx="4">
                  <c:v>706031.3600000001</c:v>
                </c:pt>
                <c:pt idx="5">
                  <c:v>1042008.93</c:v>
                </c:pt>
              </c:numCache>
            </c:numRef>
          </c:val>
        </c:ser>
        <c:dLbls/>
        <c:marker val="1"/>
        <c:axId val="89969792"/>
        <c:axId val="89971328"/>
      </c:lineChart>
      <c:catAx>
        <c:axId val="8996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9971328"/>
        <c:crosses val="autoZero"/>
        <c:auto val="1"/>
        <c:lblAlgn val="ctr"/>
        <c:lblOffset val="100"/>
      </c:catAx>
      <c:valAx>
        <c:axId val="89971328"/>
        <c:scaling>
          <c:orientation val="minMax"/>
        </c:scaling>
        <c:delete val="1"/>
        <c:axPos val="l"/>
        <c:numFmt formatCode="#,##0.00" sourceLinked="1"/>
        <c:tickLblPos val="none"/>
        <c:crossAx val="89969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1.578934281522739E-2"/>
          <c:y val="0.18296715890114931"/>
          <c:w val="0.65236173305273448"/>
          <c:h val="0.616794711133469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детского населения имеющее право на региональную льготу</c:v>
                </c:pt>
              </c:strCache>
            </c:strRef>
          </c:tx>
          <c:spPr>
            <a:solidFill>
              <a:srgbClr val="D0005E"/>
            </a:solidFill>
          </c:spPr>
          <c:dLbls>
            <c:dLbl>
              <c:idx val="0"/>
              <c:layout>
                <c:manualLayout>
                  <c:x val="0"/>
                  <c:y val="3.40228188039327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061844041529258E-3"/>
                  <c:y val="-7.560626400873956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41579205537208E-3"/>
                  <c:y val="1.13409396013109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89342815227342E-2"/>
                  <c:y val="1.13409396013108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30922020764634E-2"/>
                  <c:y val="1.13409396013109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884870034607712E-2"/>
                  <c:y val="7.560626400873921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483214922680819E-2"/>
                  <c:y val="-1.890156600218484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26881440910334"/>
                      <c:h val="0.13278364999657688"/>
                    </c:manualLayout>
                  </c15:layout>
                </c:ext>
              </c:extLst>
            </c:dLbl>
            <c:spPr>
              <a:solidFill>
                <a:srgbClr val="C00000">
                  <a:alpha val="8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I кв. 2019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44386</c:v>
                </c:pt>
                <c:pt idx="1">
                  <c:v>44926</c:v>
                </c:pt>
                <c:pt idx="2">
                  <c:v>42815</c:v>
                </c:pt>
                <c:pt idx="3">
                  <c:v>42831</c:v>
                </c:pt>
                <c:pt idx="4">
                  <c:v>42905</c:v>
                </c:pt>
                <c:pt idx="5">
                  <c:v>42476</c:v>
                </c:pt>
                <c:pt idx="6">
                  <c:v>45026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детского населения имеющее право на региональную льготу (дети до 3-х лет)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-7.1769740069215424E-3"/>
                  <c:y val="0.2774749889120736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5394801384308E-2"/>
                  <c:y val="0.1958202237826348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99600536983071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415792055372341E-3"/>
                  <c:y val="0.3564835348012060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63053472499642E-17"/>
                  <c:y val="0.319058434116880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123688083058498E-3"/>
                  <c:y val="0.3606418793216867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353948013842031E-3"/>
                  <c:y val="0.3152781209164431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I кв. 2019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42275</c:v>
                </c:pt>
                <c:pt idx="1">
                  <c:v>42815</c:v>
                </c:pt>
                <c:pt idx="2">
                  <c:v>42815</c:v>
                </c:pt>
                <c:pt idx="3">
                  <c:v>37968</c:v>
                </c:pt>
                <c:pt idx="4">
                  <c:v>31560</c:v>
                </c:pt>
                <c:pt idx="5">
                  <c:v>31245</c:v>
                </c:pt>
                <c:pt idx="6">
                  <c:v>38384</c:v>
                </c:pt>
              </c:numCache>
            </c:numRef>
          </c:val>
        </c:ser>
        <c:dLbls/>
        <c:axId val="82333696"/>
        <c:axId val="82335232"/>
      </c:barChart>
      <c:catAx>
        <c:axId val="82333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335232"/>
        <c:crosses val="autoZero"/>
        <c:auto val="1"/>
        <c:lblAlgn val="ctr"/>
        <c:lblOffset val="100"/>
      </c:catAx>
      <c:valAx>
        <c:axId val="82335232"/>
        <c:scaling>
          <c:orientation val="minMax"/>
          <c:max val="46000"/>
          <c:min val="0"/>
        </c:scaling>
        <c:delete val="1"/>
        <c:axPos val="l"/>
        <c:numFmt formatCode="#,##0" sourceLinked="1"/>
        <c:tickLblPos val="none"/>
        <c:crossAx val="82333696"/>
        <c:crosses val="autoZero"/>
        <c:crossBetween val="between"/>
        <c:minorUnit val="15000"/>
      </c:valAx>
    </c:plotArea>
    <c:legend>
      <c:legendPos val="r"/>
      <c:layout>
        <c:manualLayout>
          <c:xMode val="edge"/>
          <c:yMode val="edge"/>
          <c:x val="0.70702145406623629"/>
          <c:y val="4.915568044149296E-2"/>
          <c:w val="0.2843661771254582"/>
          <c:h val="0.8835434334173735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1.6932496115469847E-2"/>
          <c:y val="0.34930105409156675"/>
          <c:w val="0.64560285630321634"/>
          <c:h val="0.471252569088297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детского населения имеющее право на федеральную льготу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I кв. 2019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3439</c:v>
                </c:pt>
                <c:pt idx="1">
                  <c:v>3483</c:v>
                </c:pt>
                <c:pt idx="2">
                  <c:v>3372</c:v>
                </c:pt>
                <c:pt idx="3">
                  <c:v>3199</c:v>
                </c:pt>
                <c:pt idx="4">
                  <c:v>3259</c:v>
                </c:pt>
                <c:pt idx="5">
                  <c:v>3263</c:v>
                </c:pt>
                <c:pt idx="6">
                  <c:v>3123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детского населения имеющее право на федеральную льготу (дети до 3-х лет)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754578801381491E-2"/>
                  <c:y val="-0.1663338352816984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99372086602359E-2"/>
                  <c:y val="-0.1247503764612739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76661487293141E-2"/>
                  <c:y val="-8.31669176408492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32496115469847E-2"/>
                  <c:y val="-4.57418047024670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43537458425617E-2"/>
                  <c:y val="-4.57418047024670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288330743646565E-2"/>
                  <c:y val="-2.910842117429722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343537458425568E-2"/>
                  <c:y val="-1.24750376461273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>
                  <a:alpha val="15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3E2F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I кв. 2019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493</c:v>
                </c:pt>
                <c:pt idx="1">
                  <c:v>457</c:v>
                </c:pt>
                <c:pt idx="2">
                  <c:v>396</c:v>
                </c:pt>
                <c:pt idx="3">
                  <c:v>333</c:v>
                </c:pt>
                <c:pt idx="4">
                  <c:v>325</c:v>
                </c:pt>
                <c:pt idx="5">
                  <c:v>261</c:v>
                </c:pt>
                <c:pt idx="6">
                  <c:v>240</c:v>
                </c:pt>
              </c:numCache>
            </c:numRef>
          </c:val>
        </c:ser>
        <c:dLbls/>
        <c:axId val="80861440"/>
        <c:axId val="82378752"/>
      </c:barChart>
      <c:catAx>
        <c:axId val="808614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378752"/>
        <c:crosses val="autoZero"/>
        <c:auto val="1"/>
        <c:lblAlgn val="ctr"/>
        <c:lblOffset val="100"/>
      </c:catAx>
      <c:valAx>
        <c:axId val="82378752"/>
        <c:scaling>
          <c:orientation val="minMax"/>
        </c:scaling>
        <c:delete val="1"/>
        <c:axPos val="l"/>
        <c:numFmt formatCode="#,##0" sourceLinked="1"/>
        <c:tickLblPos val="none"/>
        <c:crossAx val="80861440"/>
        <c:crosses val="autoZero"/>
        <c:crossBetween val="between"/>
        <c:minorUnit val="1000"/>
      </c:valAx>
    </c:plotArea>
    <c:legend>
      <c:legendPos val="r"/>
      <c:layout>
        <c:manualLayout>
          <c:xMode val="edge"/>
          <c:yMode val="edge"/>
          <c:x val="0.69925253695789491"/>
          <c:y val="0.2385174809330019"/>
          <c:w val="0.27349325505572225"/>
          <c:h val="0.69910733083636112"/>
        </c:manualLayout>
      </c:layout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федеральная льгота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9444452038982078E-3"/>
                  <c:y val="-3.864313545725419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5203898233E-3"/>
                  <c:y val="-6.228040608863302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8081559283E-3"/>
                  <c:y val="-3.2433161208558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90407796365E-2"/>
                  <c:y val="-3.325674069765426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68242625573338E-2"/>
                  <c:y val="-1.6225055229517897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42446778574E-3"/>
                  <c:y val="-1.5969476564029701E-2"/>
                </c:manualLayout>
              </c:layout>
              <c:spPr>
                <a:noFill/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EF-4D7A-9FE7-D1015FDA673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-2.1276850533339078E-2"/>
                  <c:y val="-2.1798066058664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507,3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805555753013534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EF-4D7A-9FE7-D1015FDA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516.6</c:v>
                </c:pt>
                <c:pt idx="1">
                  <c:v>526.79999999999995</c:v>
                </c:pt>
                <c:pt idx="2">
                  <c:v>532.70000000000005</c:v>
                </c:pt>
                <c:pt idx="3">
                  <c:v>527.9</c:v>
                </c:pt>
                <c:pt idx="4">
                  <c:v>475</c:v>
                </c:pt>
                <c:pt idx="5">
                  <c:v>449.7</c:v>
                </c:pt>
                <c:pt idx="6">
                  <c:v>439.8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EF-4D7A-9FE7-D1015FDA67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региональная льгота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900265846485784E-2"/>
                  <c:y val="-1.26771417331462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69271978266842E-2"/>
                  <c:y val="-8.60039638133502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56433186399031E-2"/>
                  <c:y val="-7.1331979961363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2EF-4D7A-9FE7-D1015FDA6733}"/>
                </c:ext>
                <c:ext xmlns:c15="http://schemas.microsoft.com/office/drawing/2012/chart" uri="{CE6537A1-D6FC-4f65-9D91-7224C49458BB}">
                  <c15:layout>
                    <c:manualLayout>
                      <c:w val="8.2138897871707986E-2"/>
                      <c:h val="5.816790158648835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4118767948246711E-2"/>
                  <c:y val="-9.988116264154070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00000273403355E-2"/>
                  <c:y val="-1.107729821243193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791668940471134E-2"/>
                  <c:y val="-2.46646263364387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2EF-4D7A-9FE7-D1015FDA673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722226019491035E-3"/>
                  <c:y val="-2.78826726656741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1040,76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0614015307600732E-3"/>
                  <c:y val="-2.294259045782439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2EF-4D7A-9FE7-D1015FDA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344</c:v>
                </c:pt>
                <c:pt idx="1">
                  <c:v>517.29999999999995</c:v>
                </c:pt>
                <c:pt idx="2">
                  <c:v>557</c:v>
                </c:pt>
                <c:pt idx="3">
                  <c:v>517</c:v>
                </c:pt>
                <c:pt idx="4">
                  <c:v>1052.3</c:v>
                </c:pt>
                <c:pt idx="5">
                  <c:v>840</c:v>
                </c:pt>
                <c:pt idx="6">
                  <c:v>1488.4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2EF-4D7A-9FE7-D1015FDA6733}"/>
            </c:ext>
          </c:extLst>
        </c:ser>
        <c:dLbls>
          <c:showVal val="1"/>
        </c:dLbls>
        <c:gapWidth val="141"/>
        <c:gapDepth val="140"/>
        <c:shape val="box"/>
        <c:axId val="83942016"/>
        <c:axId val="88478080"/>
        <c:axId val="0"/>
      </c:bar3DChart>
      <c:catAx>
        <c:axId val="83942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78080"/>
        <c:crosses val="autoZero"/>
        <c:auto val="1"/>
        <c:lblAlgn val="ctr"/>
        <c:lblOffset val="100"/>
      </c:catAx>
      <c:valAx>
        <c:axId val="8847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one"/>
        <c:crossAx val="839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382967549060227E-3"/>
          <c:y val="0"/>
          <c:w val="0.9843901723762295"/>
          <c:h val="0.739916080942795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Федеральная льгота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2.2905102896215003E-3"/>
                  <c:y val="0.1002306093231828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715308688644975E-3"/>
                  <c:y val="0.1002306093231828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57654344322483E-3"/>
                  <c:y val="0.1135946905662740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796881418216873E-16"/>
                  <c:y val="9.6889589012410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439,8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EC-4717-91CC-D283DCB3B5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529.70000000000005</c:v>
                </c:pt>
                <c:pt idx="1">
                  <c:v>475</c:v>
                </c:pt>
                <c:pt idx="2">
                  <c:v>507.3</c:v>
                </c:pt>
                <c:pt idx="3">
                  <c:v>321.10000000000002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EC-4717-91CC-D283DCB3B54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Региональная льгота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1452551448107083E-3"/>
                  <c:y val="0.1169357108770468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52551448107504E-3"/>
                  <c:y val="0.1169357108770467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452551448108343E-3"/>
                  <c:y val="0.1135946905662740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9EC-4717-91CC-D283DCB3B54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05102896216682E-3"/>
                  <c:y val="0.1069126499447284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9EC-4717-91CC-D283DCB3B5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517</c:v>
                </c:pt>
                <c:pt idx="1">
                  <c:v>1052.3</c:v>
                </c:pt>
                <c:pt idx="2">
                  <c:v>1040.5999999999999</c:v>
                </c:pt>
                <c:pt idx="3" formatCode="0.0">
                  <c:v>1488.48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9EC-4717-91CC-D283DCB3B542}"/>
            </c:ext>
          </c:extLst>
        </c:ser>
        <c:dLbls/>
        <c:gapWidth val="75"/>
        <c:axId val="83847424"/>
        <c:axId val="83857408"/>
      </c:barChart>
      <c:lineChart>
        <c:grouping val="standard"/>
        <c:ser>
          <c:idx val="2"/>
          <c:order val="2"/>
          <c:tx>
            <c:strRef>
              <c:f>Лист1!$D$2</c:f>
              <c:strCache>
                <c:ptCount val="1"/>
                <c:pt idx="0">
                  <c:v>Федеральная льгота2</c:v>
                </c:pt>
              </c:strCache>
            </c:strRef>
          </c:tx>
          <c:spPr>
            <a:ln w="508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cat>
            <c:numRef>
              <c:f>Лист1!$A$3:$A$6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529.70000000000005</c:v>
                </c:pt>
                <c:pt idx="1">
                  <c:v>475</c:v>
                </c:pt>
                <c:pt idx="2">
                  <c:v>507.3</c:v>
                </c:pt>
                <c:pt idx="3">
                  <c:v>439.8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9EC-4717-91CC-D283DCB3B542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Региональная льгота3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 w="3175" cap="rnd">
                <a:headEnd w="sm" len="sm"/>
              </a:ln>
            </c:spPr>
          </c:marker>
          <c:cat>
            <c:numRef>
              <c:f>Лист1!$A$3:$A$6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571</c:v>
                </c:pt>
                <c:pt idx="1">
                  <c:v>1052.3</c:v>
                </c:pt>
                <c:pt idx="2">
                  <c:v>1040.5999999999999</c:v>
                </c:pt>
                <c:pt idx="3" formatCode="0.0">
                  <c:v>1488.48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9EC-4717-91CC-D283DCB3B542}"/>
            </c:ext>
          </c:extLst>
        </c:ser>
        <c:dLbls/>
        <c:marker val="1"/>
        <c:axId val="83847424"/>
        <c:axId val="83857408"/>
      </c:lineChart>
      <c:catAx>
        <c:axId val="83847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3857408"/>
        <c:crosses val="autoZero"/>
        <c:auto val="1"/>
        <c:lblAlgn val="ctr"/>
        <c:lblOffset val="100"/>
      </c:catAx>
      <c:valAx>
        <c:axId val="83857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847424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32687292859792"/>
          <c:y val="0.87778979519282052"/>
          <c:w val="0.69346242867182983"/>
          <c:h val="9.932974051992102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i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нозологиям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8487084120207333E-2"/>
          <c:y val="2.0273591486059998E-2"/>
          <c:w val="0.88057990835896338"/>
          <c:h val="0.776543404643336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888888888888889E-2"/>
                  <c:y val="3.55271152139800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22222222224E-3"/>
                  <c:y val="4.44088940174751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77032614968611E-3"/>
                  <c:y val="6.1442293667826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2277783861914779E-2"/>
                      <c:h val="2.673941537109082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4593708848012582E-3"/>
                  <c:y val="6.43573036418125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134993415681999E-2"/>
                  <c:y val="5.92087193504675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982064741907328E-3"/>
                  <c:y val="-1.69197886206580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19050</c:v>
                </c:pt>
                <c:pt idx="1">
                  <c:v>8590</c:v>
                </c:pt>
                <c:pt idx="2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C5-4CB0-AB73-8213F874FB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427165354330708E-2"/>
                  <c:y val="1.6033096864714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4277467858340126E-2"/>
                      <c:h val="5.950212977487787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5953630796150487E-3"/>
                  <c:y val="-6.6301080062766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3545328817881904E-2"/>
                      <c:h val="4.438087697313000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7695085531355553E-2"/>
                  <c:y val="-7.56062640087394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19480</c:v>
                </c:pt>
                <c:pt idx="1">
                  <c:v>8298</c:v>
                </c:pt>
                <c:pt idx="2">
                  <c:v>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C5-4CB0-AB73-8213F874FB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AC2E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3010826771653583E-2"/>
                  <c:y val="4.08701695493109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747156605424362E-5"/>
                  <c:y val="-1.36765406520589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332986398192512E-3"/>
                  <c:y val="6.5655408080344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6352206883694791E-2"/>
                      <c:h val="2.925962417138213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8378112654403724E-3"/>
                  <c:y val="6.6931595787484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6707483479618399E-2"/>
                      <c:h val="5.048186897663779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8918741769602513E-3"/>
                  <c:y val="6.43573036418125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61340769903763E-2"/>
                  <c:y val="-1.16353050707438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20632</c:v>
                </c:pt>
                <c:pt idx="1">
                  <c:v>8692</c:v>
                </c:pt>
                <c:pt idx="2">
                  <c:v>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7C5-4CB0-AB73-8213F874FB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8180227471565826E-3"/>
                  <c:y val="-9.181626257195691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48053368328963E-2"/>
                  <c:y val="-5.00488235576943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449693788277027E-3"/>
                  <c:y val="-1.96301298610473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45647419072621E-2"/>
                  <c:y val="-1.14560959511851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475427656777763E-3"/>
                  <c:y val="-1.26010440014565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464594084491117E-2"/>
                  <c:y val="9.9220818909106923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7030A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2813189777423689E-2"/>
                      <c:h val="4.18606681728386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21866</c:v>
                </c:pt>
                <c:pt idx="1">
                  <c:v>8691</c:v>
                </c:pt>
                <c:pt idx="2">
                  <c:v>1104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7C5-4CB0-AB73-8213F874FB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3888888888888384E-3"/>
                  <c:y val="-4.10953489596272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445E-2"/>
                  <c:y val="-4.44094334029355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5555555555561E-2"/>
                  <c:y val="-8.88177880349502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277777777777767E-2"/>
                  <c:y val="-1.11022235043687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944225721784798E-2"/>
                  <c:y val="-1.99840023078637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22906</c:v>
                </c:pt>
                <c:pt idx="1">
                  <c:v>8985</c:v>
                </c:pt>
                <c:pt idx="2">
                  <c:v>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7C5-4CB0-AB73-8213F874FB1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2.4999999999999949E-2"/>
                  <c:y val="-1.641989115588463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9E-2"/>
                  <c:y val="-2.345698736554944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5555555555557E-2"/>
                  <c:y val="-3.9876878521434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сахарный диабет</c:v>
                </c:pt>
                <c:pt idx="1">
                  <c:v>бронхиальная  астма</c:v>
                </c:pt>
                <c:pt idx="2">
                  <c:v>онкология</c:v>
                </c:pt>
              </c:strCache>
            </c:strRef>
          </c:cat>
          <c:val>
            <c:numRef>
              <c:f>Лист1!$G$2:$G$4</c:f>
              <c:numCache>
                <c:formatCode>#,##0</c:formatCode>
                <c:ptCount val="3"/>
                <c:pt idx="0">
                  <c:v>24085</c:v>
                </c:pt>
                <c:pt idx="1">
                  <c:v>9514</c:v>
                </c:pt>
                <c:pt idx="2">
                  <c:v>1411</c:v>
                </c:pt>
              </c:numCache>
            </c:numRef>
          </c:val>
        </c:ser>
        <c:dLbls>
          <c:showVal val="1"/>
        </c:dLbls>
        <c:axId val="89418752"/>
        <c:axId val="89596672"/>
      </c:barChart>
      <c:catAx>
        <c:axId val="8941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9596672"/>
        <c:crosses val="autoZero"/>
        <c:auto val="1"/>
        <c:lblAlgn val="ctr"/>
        <c:lblOffset val="100"/>
      </c:catAx>
      <c:valAx>
        <c:axId val="89596672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9418752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154716754155731"/>
          <c:y val="0.93418491486903277"/>
          <c:w val="0.48946894138232733"/>
          <c:h val="5.008048332476015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2.3384220655983466E-2"/>
          <c:y val="0.11741208057827762"/>
          <c:w val="0.95323155868803322"/>
          <c:h val="0.69238034888491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отпущенных рецептов</c:v>
                </c:pt>
              </c:strCache>
            </c:strRef>
          </c:tx>
          <c:dLbls>
            <c:dLbl>
              <c:idx val="0"/>
              <c:layout>
                <c:manualLayout>
                  <c:x val="-4.251676482906086E-3"/>
                  <c:y val="-8.80590604337082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033529658121686E-3"/>
                  <c:y val="-4.89217002409490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3529658121686E-3"/>
                  <c:y val="-3.42451901686643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75147243591273E-3"/>
                  <c:y val="-4.40295302168541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93530201445694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006705931624337E-2"/>
                  <c:y val="-4.4029530216854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884014</c:v>
                </c:pt>
                <c:pt idx="1">
                  <c:v>772850</c:v>
                </c:pt>
                <c:pt idx="2">
                  <c:v>789145</c:v>
                </c:pt>
                <c:pt idx="3">
                  <c:v>688839</c:v>
                </c:pt>
                <c:pt idx="4">
                  <c:v>572554</c:v>
                </c:pt>
                <c:pt idx="5">
                  <c:v>432053</c:v>
                </c:pt>
              </c:numCache>
            </c:numRef>
          </c:val>
        </c:ser>
        <c:dLbls/>
        <c:axId val="89830912"/>
        <c:axId val="8983244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884014</c:v>
                </c:pt>
                <c:pt idx="1">
                  <c:v>772850</c:v>
                </c:pt>
                <c:pt idx="2">
                  <c:v>789145</c:v>
                </c:pt>
                <c:pt idx="3">
                  <c:v>688839</c:v>
                </c:pt>
                <c:pt idx="4">
                  <c:v>572554</c:v>
                </c:pt>
                <c:pt idx="5">
                  <c:v>432053</c:v>
                </c:pt>
              </c:numCache>
            </c:numRef>
          </c:val>
        </c:ser>
        <c:dLbls/>
        <c:marker val="1"/>
        <c:axId val="89830912"/>
        <c:axId val="89832448"/>
      </c:lineChart>
      <c:catAx>
        <c:axId val="8983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89832448"/>
        <c:crosses val="autoZero"/>
        <c:auto val="1"/>
        <c:lblAlgn val="ctr"/>
        <c:lblOffset val="100"/>
      </c:catAx>
      <c:valAx>
        <c:axId val="89832448"/>
        <c:scaling>
          <c:orientation val="minMax"/>
        </c:scaling>
        <c:delete val="1"/>
        <c:axPos val="l"/>
        <c:numFmt formatCode="General" sourceLinked="1"/>
        <c:tickLblPos val="none"/>
        <c:crossAx val="8983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>
        <c:manualLayout>
          <c:layoutTarget val="inner"/>
          <c:xMode val="edge"/>
          <c:yMode val="edge"/>
          <c:x val="0.12129035297578421"/>
          <c:y val="9.9880357705706357E-2"/>
          <c:w val="0.87287229764046992"/>
          <c:h val="0.755538943154233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</c:v>
                </c:pt>
              </c:strCache>
            </c:strRef>
          </c:tx>
          <c:dLbls>
            <c:dLbl>
              <c:idx val="0"/>
              <c:layout>
                <c:manualLayout>
                  <c:x val="7.7831325116612931E-3"/>
                  <c:y val="-0.121556571002338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934124127642651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610766486295594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373493837459E-3"/>
                  <c:y val="-8.38321179326471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91566255830647E-3"/>
                  <c:y val="-2.09580294831617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373493837459711E-3"/>
                  <c:y val="-7.54489061393824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591285.24</c:v>
                </c:pt>
                <c:pt idx="1">
                  <c:v>492318.98000000004</c:v>
                </c:pt>
                <c:pt idx="2">
                  <c:v>567683.01</c:v>
                </c:pt>
                <c:pt idx="3">
                  <c:v>578892.16999999993</c:v>
                </c:pt>
                <c:pt idx="4">
                  <c:v>544465.51</c:v>
                </c:pt>
                <c:pt idx="5">
                  <c:v>389190.59</c:v>
                </c:pt>
              </c:numCache>
            </c:numRef>
          </c:val>
        </c:ser>
        <c:dLbls/>
        <c:axId val="89878528"/>
        <c:axId val="8988006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591285.24</c:v>
                </c:pt>
                <c:pt idx="1">
                  <c:v>492318.98000000004</c:v>
                </c:pt>
                <c:pt idx="2">
                  <c:v>567683.01</c:v>
                </c:pt>
                <c:pt idx="3">
                  <c:v>578892.16999999993</c:v>
                </c:pt>
                <c:pt idx="4">
                  <c:v>544465.51</c:v>
                </c:pt>
                <c:pt idx="5">
                  <c:v>389190.59</c:v>
                </c:pt>
              </c:numCache>
            </c:numRef>
          </c:val>
        </c:ser>
        <c:dLbls/>
        <c:marker val="1"/>
        <c:axId val="89878528"/>
        <c:axId val="89880064"/>
      </c:lineChart>
      <c:catAx>
        <c:axId val="8987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9880064"/>
        <c:crosses val="autoZero"/>
        <c:auto val="1"/>
        <c:lblAlgn val="ctr"/>
        <c:lblOffset val="100"/>
      </c:catAx>
      <c:valAx>
        <c:axId val="89880064"/>
        <c:scaling>
          <c:orientation val="minMax"/>
        </c:scaling>
        <c:delete val="1"/>
        <c:axPos val="l"/>
        <c:numFmt formatCode="General" sourceLinked="1"/>
        <c:tickLblPos val="none"/>
        <c:crossAx val="89878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отпущенных рецептов</c:v>
                </c:pt>
              </c:strCache>
            </c:strRef>
          </c:tx>
          <c:dLbls>
            <c:dLbl>
              <c:idx val="0"/>
              <c:layout>
                <c:manualLayout>
                  <c:x val="-4.8716563588732537E-18"/>
                  <c:y val="-4.6203828005340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29191207265217E-2"/>
                  <c:y val="-2.77222968032044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75147243590484E-3"/>
                  <c:y val="-2.77222968032044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755029448718258E-2"/>
                  <c:y val="-3.69630624042725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755029448718258E-2"/>
                  <c:y val="-4.62038280053407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476901</c:v>
                </c:pt>
                <c:pt idx="1">
                  <c:v>451019</c:v>
                </c:pt>
                <c:pt idx="2">
                  <c:v>504632</c:v>
                </c:pt>
                <c:pt idx="3">
                  <c:v>602285</c:v>
                </c:pt>
                <c:pt idx="4">
                  <c:v>652495</c:v>
                </c:pt>
                <c:pt idx="5">
                  <c:v>854242</c:v>
                </c:pt>
              </c:numCache>
            </c:numRef>
          </c:val>
        </c:ser>
        <c:dLbls/>
        <c:axId val="91134592"/>
        <c:axId val="9114867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476901</c:v>
                </c:pt>
                <c:pt idx="1">
                  <c:v>451019</c:v>
                </c:pt>
                <c:pt idx="2">
                  <c:v>504632</c:v>
                </c:pt>
                <c:pt idx="3">
                  <c:v>602285</c:v>
                </c:pt>
                <c:pt idx="4">
                  <c:v>652495</c:v>
                </c:pt>
                <c:pt idx="5">
                  <c:v>854242</c:v>
                </c:pt>
              </c:numCache>
            </c:numRef>
          </c:val>
        </c:ser>
        <c:dLbls/>
        <c:marker val="1"/>
        <c:axId val="91134592"/>
        <c:axId val="91148672"/>
      </c:lineChart>
      <c:catAx>
        <c:axId val="9113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91148672"/>
        <c:crosses val="autoZero"/>
        <c:auto val="1"/>
        <c:lblAlgn val="ctr"/>
        <c:lblOffset val="100"/>
      </c:catAx>
      <c:valAx>
        <c:axId val="91148672"/>
        <c:scaling>
          <c:orientation val="minMax"/>
        </c:scaling>
        <c:delete val="1"/>
        <c:axPos val="l"/>
        <c:numFmt formatCode="#,##0" sourceLinked="1"/>
        <c:tickLblPos val="none"/>
        <c:crossAx val="91134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0.21519</cdr:x>
      <cdr:y>0.22422</cdr:y>
    </cdr:from>
    <cdr:to>
      <cdr:x>0.32558</cdr:x>
      <cdr:y>0.39377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852320"/>
          <a:ext cx="1255937" cy="64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+49%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0.75971</cdr:x>
      <cdr:y>0.22422</cdr:y>
    </cdr:from>
    <cdr:to>
      <cdr:x>0.8701</cdr:x>
      <cdr:y>0.52644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643421" y="852320"/>
          <a:ext cx="1255936" cy="1148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+43%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0.63636</cdr:x>
      <cdr:y>0.54536</cdr:y>
    </cdr:from>
    <cdr:to>
      <cdr:x>0.87662</cdr:x>
      <cdr:y>0.54536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7056785" y="2073042"/>
          <a:ext cx="2664298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E89E-556C-4351-8DFD-D618F62AB871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28A2B-FD49-484A-998F-A5BFB6342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75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2998-E1DA-45EA-9106-C90F47FD6E9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EEFE-4E62-4273-95A1-F9EA87DC0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7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82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44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4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7732" y="4691425"/>
            <a:ext cx="6280298" cy="4964728"/>
          </a:xfrm>
        </p:spPr>
        <p:txBody>
          <a:bodyPr/>
          <a:lstStyle/>
          <a:p>
            <a:pPr indent="352425" defTabSz="907542">
              <a:defRPr/>
            </a:pPr>
            <a:endParaRPr lang="ru-RU" altLang="ru-RU" sz="11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352425" defTabSz="907542">
              <a:defRPr/>
            </a:pPr>
            <a:endParaRPr lang="ru-RU" alt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413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2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4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7542"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/>
          <a:lstStyle/>
          <a:p>
            <a:fld id="{21158C2C-27CD-4594-83CD-0B6F59483A1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2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8C2C-27CD-4594-83CD-0B6F59483A1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1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07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4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200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715908"/>
            <a:ext cx="6084675" cy="4467701"/>
          </a:xfrm>
        </p:spPr>
        <p:txBody>
          <a:bodyPr/>
          <a:lstStyle/>
          <a:p>
            <a:pPr marL="0" marR="0" lvl="0" indent="582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/>
          <a:lstStyle/>
          <a:p>
            <a:fld id="{21158C2C-27CD-4594-83CD-0B6F59483A1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027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sz="12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38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884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4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66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25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1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69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15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2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EEFE-4E62-4273-95A1-F9EA87DC07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F4E4-4785-490F-B382-42907FEB0B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08B2-C287-43E1-B0D0-D97F2E91D7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FFC8-63B8-443A-8F72-CD8FEA67A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10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F4E4-4785-490F-B382-42907FEB0B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1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4A7F-16CF-447E-816E-C8947C710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A504-4731-4DAD-A534-DCB68E658A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71E-7E58-41A3-B726-5D586C7C2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56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3CCC-AA08-4E70-B274-A02855D7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64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3DA8-061A-4CB5-BEFF-B38C9ACA18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12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8572-60A2-474E-9BC2-65BF416732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7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EF3F-4663-47FD-A4A6-E429C0BACD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9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4A7F-16CF-447E-816E-C8947C710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1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0BAE-B0FA-4666-A6E3-D736A000C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97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08B2-C287-43E1-B0D0-D97F2E91D7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FFC8-63B8-443A-8F72-CD8FEA67A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7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A504-4731-4DAD-A534-DCB68E658A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18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71E-7E58-41A3-B726-5D586C7C2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7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3CCC-AA08-4E70-B274-A02855D7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3DA8-061A-4CB5-BEFF-B38C9ACA18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8572-60A2-474E-9BC2-65BF416732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55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EF3F-4663-47FD-A4A6-E429C0BACD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2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0BAE-B0FA-4666-A6E3-D736A000C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0462" y="6474876"/>
            <a:ext cx="306035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6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70"/>
            <a:ext cx="8640960" cy="472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5" y="620690"/>
            <a:ext cx="8928992" cy="559913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9D00-B169-4A8B-9FF8-1B2F97065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6849000"/>
            <a:ext cx="9144000" cy="1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b="0" kern="1200" cap="none" spc="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70"/>
            <a:ext cx="8640960" cy="472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5" y="620690"/>
            <a:ext cx="8928992" cy="559913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9D00-B169-4A8B-9FF8-1B2F97065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6849000"/>
            <a:ext cx="9144000" cy="1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4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b="0" kern="1200" cap="none" spc="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4657"/>
            <a:ext cx="9144000" cy="167975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Обеспечение лекарственными препаратами жителей Архангельской области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050" y="5261460"/>
            <a:ext cx="2908991" cy="6108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Министерство здравоохранения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0086" y="6330395"/>
            <a:ext cx="9203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29 мая 2019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1027" name="Picture 3" descr="C:\Users\popovia\Desktop\Coat_of_Arms_of_Arkhangel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55" y="222195"/>
            <a:ext cx="1780584" cy="17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19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949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Работа врачебных комиссий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96260" y="985720"/>
            <a:ext cx="8398775" cy="5344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На обеспечение в </a:t>
            </a:r>
            <a:r>
              <a:rPr lang="ru-RU" sz="2400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2019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году медицинскими организациями в министерство представлено </a:t>
            </a:r>
            <a:r>
              <a:rPr lang="ru-RU" sz="24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более </a:t>
            </a:r>
            <a:r>
              <a:rPr lang="ru-RU" sz="2400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80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протоколов комиссий ВК.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На заседаниях адресной комиссии министерства по обеспечению лекарственными препаратами, закупаемыми за счет средств областного бюджета, в </a:t>
            </a:r>
            <a:r>
              <a:rPr lang="ru-RU" sz="2400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2018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году рассмотрено </a:t>
            </a:r>
            <a:r>
              <a:rPr lang="ru-RU" sz="2400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147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обращений медицинской организации по обеспечению отдельных пациентов дорогостоящими препаратами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(в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году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90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обращение)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В 2017 году состоялось 6 заседаний (в 2016 – 4 заседания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    В 2018 году состоялось 7 заседаний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49959721"/>
              </p:ext>
            </p:extLst>
          </p:nvPr>
        </p:nvGraphicFramePr>
        <p:xfrm>
          <a:off x="0" y="1291130"/>
          <a:ext cx="9143999" cy="51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Выделенные финансовые средства по региональной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 федеральной льготам  (млн.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348613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6260" y="69490"/>
            <a:ext cx="855148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Динамика финансирования на реализацию полномочий льготного лекарственного обеспечения 2016-1019 годы (млн.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8797009"/>
              </p:ext>
            </p:extLst>
          </p:nvPr>
        </p:nvGraphicFramePr>
        <p:xfrm>
          <a:off x="143555" y="4956050"/>
          <a:ext cx="8856890" cy="180826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4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7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7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0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09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рост 2019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 </a:t>
                      </a:r>
                      <a:r>
                        <a:rPr lang="ru-RU" sz="1400" dirty="0">
                          <a:effectLst/>
                        </a:rPr>
                        <a:t>2018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прирост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к 2016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федеральная льгота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529,7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475,0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507,3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439,8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региональная льгота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517,00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052,3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1040,6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488,48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447,88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43%)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2,9 раз</a:t>
                      </a:r>
                      <a:endParaRPr lang="ru-RU" sz="14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269781010"/>
              </p:ext>
            </p:extLst>
          </p:nvPr>
        </p:nvGraphicFramePr>
        <p:xfrm>
          <a:off x="131753" y="1269819"/>
          <a:ext cx="8868691" cy="35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485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Реализация региональной программы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38238"/>
            <a:ext cx="9144000" cy="5345112"/>
          </a:xfrm>
        </p:spPr>
        <p:txBody>
          <a:bodyPr>
            <a:normAutofit/>
          </a:bodyPr>
          <a:lstStyle/>
          <a:p>
            <a:pPr marL="0" indent="533400" algn="just">
              <a:spcBef>
                <a:spcPts val="0"/>
              </a:spcBef>
              <a:buNone/>
              <a:defRPr/>
            </a:pPr>
            <a:r>
              <a:rPr lang="ru-RU" altLang="ru-RU" sz="1600" b="1" dirty="0">
                <a:effectLst/>
                <a:cs typeface="Times New Roman" panose="02020603050405020304" pitchFamily="18" charset="0"/>
              </a:rPr>
              <a:t>Постановление Правительства Российской Федерации от 30 июля 1994 года  № 890 «О государственной поддержке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назначения»:</a:t>
            </a:r>
            <a:r>
              <a:rPr lang="en-US" altLang="ru-RU" sz="1600" b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effectLst/>
                <a:cs typeface="Times New Roman" panose="02020603050405020304" pitchFamily="18" charset="0"/>
              </a:rPr>
              <a:t>сахарный диабет, бронхиальная астма, эпилепсия, онкологические заболевания, болезнь Паркинсона, состояние после перенесенного ОИМ и после операций на сердце и др., а также дети  первых трех лет жизни и дети из многодетных семей  в возрасте  до 6 </a:t>
            </a:r>
            <a:r>
              <a:rPr lang="ru-RU" altLang="ru-RU" sz="1600" b="1" dirty="0" smtClean="0">
                <a:effectLst/>
                <a:cs typeface="Times New Roman" panose="02020603050405020304" pitchFamily="18" charset="0"/>
              </a:rPr>
              <a:t>лет</a:t>
            </a:r>
          </a:p>
          <a:p>
            <a:pPr marL="0" indent="533400" algn="just">
              <a:spcBef>
                <a:spcPts val="0"/>
              </a:spcBef>
              <a:buNone/>
              <a:defRPr/>
            </a:pPr>
            <a:endParaRPr lang="ru-RU" altLang="ru-RU" sz="1600" b="1" dirty="0">
              <a:effectLst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FontTx/>
              <a:buChar char="-"/>
              <a:defRPr/>
            </a:pPr>
            <a:endParaRPr lang="ru-RU" altLang="ru-RU" sz="1600" b="1" dirty="0">
              <a:effectLst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600" b="1" dirty="0">
                <a:effectLst/>
                <a:cs typeface="Times New Roman" panose="02020603050405020304" pitchFamily="18" charset="0"/>
              </a:rPr>
              <a:t>численность  льготных категорий </a:t>
            </a:r>
            <a:r>
              <a:rPr lang="ru-RU" altLang="ru-RU" sz="1600" b="1" dirty="0" smtClean="0">
                <a:effectLst/>
                <a:cs typeface="Times New Roman" panose="02020603050405020304" pitchFamily="18" charset="0"/>
              </a:rPr>
              <a:t>граждан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600" b="1" dirty="0">
              <a:effectLst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2013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102 148</a:t>
            </a:r>
            <a:r>
              <a:rPr lang="ru-RU" altLang="ru-RU" sz="2000" b="1" dirty="0">
                <a:effectLst/>
                <a:cs typeface="Times New Roman" pitchFamily="18" charset="0"/>
              </a:rPr>
              <a:t> чел.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2014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154 060</a:t>
            </a:r>
            <a:r>
              <a:rPr lang="ru-RU" altLang="ru-RU" sz="2000" b="1" dirty="0">
                <a:effectLst/>
                <a:cs typeface="Times New Roman" pitchFamily="18" charset="0"/>
              </a:rPr>
              <a:t> чел.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2015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159 797</a:t>
            </a:r>
            <a:r>
              <a:rPr lang="ru-RU" altLang="ru-RU" sz="2000" b="1" dirty="0">
                <a:effectLst/>
                <a:cs typeface="Times New Roman" pitchFamily="18" charset="0"/>
              </a:rPr>
              <a:t> чел.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2016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175 353</a:t>
            </a:r>
            <a:r>
              <a:rPr lang="ru-RU" altLang="ru-RU" sz="2000" b="1" dirty="0">
                <a:effectLst/>
                <a:cs typeface="Times New Roman" pitchFamily="18" charset="0"/>
              </a:rPr>
              <a:t> чел.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2017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176 191</a:t>
            </a:r>
            <a:r>
              <a:rPr lang="ru-RU" altLang="ru-RU" sz="2000" b="1" dirty="0">
                <a:effectLst/>
                <a:cs typeface="Times New Roman" pitchFamily="18" charset="0"/>
              </a:rPr>
              <a:t> чел.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000" b="1" dirty="0">
                <a:effectLst/>
                <a:cs typeface="Times New Roman" pitchFamily="18" charset="0"/>
              </a:rPr>
              <a:t>в 2018 году – </a:t>
            </a:r>
            <a:r>
              <a:rPr lang="ru-RU" altLang="ru-RU" sz="2000" b="1" dirty="0">
                <a:solidFill>
                  <a:srgbClr val="FF0000"/>
                </a:solidFill>
                <a:effectLst/>
                <a:cs typeface="Times New Roman" pitchFamily="18" charset="0"/>
              </a:rPr>
              <a:t>174 429 </a:t>
            </a:r>
            <a:r>
              <a:rPr lang="ru-RU" altLang="ru-RU" sz="2000" b="1" dirty="0">
                <a:effectLst/>
                <a:cs typeface="Times New Roman" pitchFamily="18" charset="0"/>
              </a:rPr>
              <a:t>чел.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400" dirty="0">
              <a:effectLst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40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76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529396239"/>
              </p:ext>
            </p:extLst>
          </p:nvPr>
        </p:nvGraphicFramePr>
        <p:xfrm>
          <a:off x="0" y="1443835"/>
          <a:ext cx="9144000" cy="541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Реализация региональной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2017 год – 176 191 человек </a:t>
            </a:r>
            <a:b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2018 год – 174 429 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человек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85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490"/>
            <a:ext cx="8640960" cy="8642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ea typeface="+mn-ea"/>
                <a:cs typeface="Times New Roman" panose="02020603050405020304" pitchFamily="18" charset="0"/>
              </a:rPr>
              <a:t>Льготное лекарственное обеспечение граждан</a:t>
            </a:r>
            <a:br>
              <a:rPr lang="ru-RU" altLang="ru-RU" dirty="0">
                <a:solidFill>
                  <a:schemeClr val="accent3">
                    <a:lumMod val="50000"/>
                  </a:schemeClr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3556" y="985719"/>
          <a:ext cx="8856890" cy="56500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910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3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8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00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3016B"/>
                          </a:solidFill>
                          <a:effectLst/>
                        </a:rPr>
                        <a:t> Наименование </a:t>
                      </a:r>
                      <a:endParaRPr lang="ru-RU" sz="16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 ВСЕГО, в </a:t>
                      </a:r>
                      <a:r>
                        <a:rPr lang="ru-RU" sz="1600" b="1" u="none" strike="noStrike" dirty="0" err="1" smtClean="0">
                          <a:solidFill>
                            <a:srgbClr val="43016B"/>
                          </a:solidFill>
                          <a:effectLst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.:</a:t>
                      </a:r>
                      <a:r>
                        <a:rPr lang="ru-RU" sz="1600" b="1" u="none" strike="noStrike" dirty="0">
                          <a:solidFill>
                            <a:srgbClr val="43016B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 Сахарный диабет </a:t>
                      </a:r>
                      <a:endParaRPr lang="ru-RU" sz="14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 Бронхиальная астма </a:t>
                      </a:r>
                      <a:endParaRPr lang="ru-RU" sz="14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 Онкологические заболевания </a:t>
                      </a:r>
                      <a:endParaRPr lang="ru-RU" sz="14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275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Федеральное</a:t>
                      </a:r>
                      <a:r>
                        <a:rPr lang="ru-RU" sz="2000" b="1" u="none" strike="noStrike" baseline="0" dirty="0" smtClean="0">
                          <a:solidFill>
                            <a:srgbClr val="43016B"/>
                          </a:solidFill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обеспечение </a:t>
                      </a:r>
                      <a:endParaRPr lang="ru-RU" sz="2000" b="1" i="0" u="none" strike="noStrike" dirty="0" smtClean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Обслужено рецептов (шт.)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432 053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52 033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25 114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8 152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Израсходовано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 (млн. </a:t>
                      </a:r>
                      <a:r>
                        <a:rPr lang="ru-RU" sz="1600" u="none" strike="noStrike" dirty="0">
                          <a:effectLst/>
                        </a:rPr>
                        <a:t>руб.)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389. 19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57. 75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35. 9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21. 7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средняя стоимость рецепта</a:t>
                      </a:r>
                      <a:r>
                        <a:rPr lang="ru-RU" sz="1600" u="none" strike="noStrike" dirty="0" smtClean="0">
                          <a:effectLst/>
                        </a:rPr>
                        <a:t>, </a:t>
                      </a:r>
                      <a:r>
                        <a:rPr lang="ru-RU" sz="1600" u="none" strike="noStrike" dirty="0">
                          <a:effectLst/>
                        </a:rPr>
                        <a:t>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900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1 109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1 430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2 667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3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43016B"/>
                          </a:solidFill>
                          <a:effectLst/>
                        </a:rPr>
                        <a:t>          Региональное </a:t>
                      </a:r>
                      <a:r>
                        <a:rPr lang="ru-RU" sz="2000" b="1" u="none" strike="noStrike" dirty="0">
                          <a:solidFill>
                            <a:srgbClr val="43016B"/>
                          </a:solidFill>
                          <a:effectLst/>
                        </a:rPr>
                        <a:t>обеспечение </a:t>
                      </a:r>
                      <a:endParaRPr lang="ru-RU" sz="2000" b="1" i="0" u="none" strike="noStrike" dirty="0">
                        <a:solidFill>
                          <a:srgbClr val="43016B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Обслужено рецептов (шт.)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854 242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448 027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43 329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12 144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Израсходовано (млн. </a:t>
                      </a:r>
                      <a:r>
                        <a:rPr lang="ru-RU" sz="1600" u="none" strike="noStrike" dirty="0">
                          <a:effectLst/>
                        </a:rPr>
                        <a:t>руб.)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1 042.0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417.4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58.5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171.3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48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средняя стоимость рецепта</a:t>
                      </a:r>
                      <a:r>
                        <a:rPr lang="ru-RU" sz="1600" u="none" strike="noStrike" dirty="0" smtClean="0">
                          <a:effectLst/>
                        </a:rPr>
                        <a:t>, </a:t>
                      </a:r>
                      <a:r>
                        <a:rPr lang="ru-RU" sz="1600" u="none" strike="noStrike" dirty="0">
                          <a:effectLst/>
                        </a:rPr>
                        <a:t>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1 220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932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1 352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14 106</a:t>
                      </a:r>
                      <a:r>
                        <a:rPr lang="ru-RU" sz="1600" u="none" strike="noStrike" kern="1200" baseline="0" dirty="0" smtClean="0">
                          <a:effectLst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5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6" y="69490"/>
            <a:ext cx="8640960" cy="763525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Льготное лекарственное обеспечение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граждан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Федерального бюджета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18852" y="985720"/>
          <a:ext cx="5974114" cy="259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6260" y="1596540"/>
            <a:ext cx="238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3016B"/>
                </a:solidFill>
              </a:rPr>
              <a:t>Динамика роста количества обслуженных рецептов по </a:t>
            </a:r>
            <a:r>
              <a:rPr lang="ru-RU" b="1" dirty="0" smtClean="0">
                <a:solidFill>
                  <a:srgbClr val="43016B"/>
                </a:solidFill>
              </a:rPr>
              <a:t>федеральной льготе</a:t>
            </a:r>
            <a:endParaRPr lang="ru-RU" b="1" dirty="0">
              <a:solidFill>
                <a:srgbClr val="43016B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314560" y="3734410"/>
          <a:ext cx="6526935" cy="287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5604" y="5566870"/>
            <a:ext cx="23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3016B"/>
                </a:solidFill>
              </a:rPr>
              <a:t>Отпущено на сумму,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90761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2195"/>
            <a:ext cx="8640960" cy="47250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Льготное лекарственное обеспечение граждан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регионального бюджета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17881" y="833015"/>
          <a:ext cx="5974114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01950"/>
            <a:ext cx="238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3016B"/>
                </a:solidFill>
              </a:rPr>
              <a:t>Динамика роста количества обслуженных рецептов по </a:t>
            </a:r>
            <a:r>
              <a:rPr lang="ru-RU" b="1" dirty="0" smtClean="0">
                <a:solidFill>
                  <a:srgbClr val="43016B"/>
                </a:solidFill>
              </a:rPr>
              <a:t>региональной льготе</a:t>
            </a:r>
            <a:endParaRPr lang="ru-RU" b="1" dirty="0">
              <a:solidFill>
                <a:srgbClr val="43016B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314561" y="3429000"/>
          <a:ext cx="7177135" cy="318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7895" y="5566870"/>
            <a:ext cx="23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3016B"/>
                </a:solidFill>
              </a:rPr>
              <a:t>Отпущено на сумму,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15789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490"/>
            <a:ext cx="8640960" cy="47250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Орфанные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» заболевания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4382318"/>
              </p:ext>
            </p:extLst>
          </p:nvPr>
        </p:nvGraphicFramePr>
        <p:xfrm>
          <a:off x="278522" y="2048398"/>
          <a:ext cx="8613958" cy="447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379"/>
                <a:gridCol w="962741"/>
                <a:gridCol w="962741"/>
                <a:gridCol w="962741"/>
                <a:gridCol w="954966"/>
                <a:gridCol w="1337695"/>
                <a:gridCol w="1337695"/>
              </a:tblGrid>
              <a:tr h="123870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2017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2019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8599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пациентов / в том числе дети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r>
                        <a:rPr lang="ru-RU" sz="1600" dirty="0" smtClean="0"/>
                        <a:t> / 56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126</a:t>
                      </a:r>
                      <a:r>
                        <a:rPr lang="ru-RU" sz="1600" dirty="0" smtClean="0"/>
                        <a:t> / 58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145 / 73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 / 75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 /</a:t>
                      </a:r>
                      <a:r>
                        <a:rPr lang="ru-RU" sz="1600" baseline="0" dirty="0" smtClean="0"/>
                        <a:t> 79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</a:t>
                      </a:r>
                      <a:r>
                        <a:rPr lang="ru-RU" sz="1600" dirty="0" smtClean="0"/>
                        <a:t> / 71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6498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рецептов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509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587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632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692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6498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Израсходовано средств, млн. руб.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18,2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61,8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96,7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76,8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73,02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27,8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10799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Средняя стоимость</a:t>
                      </a:r>
                      <a:r>
                        <a:rPr lang="ru-RU" sz="1600" baseline="0" dirty="0" smtClean="0"/>
                        <a:t> рецепта, тыс. руб.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35,7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102,9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164,7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121,5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105,5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165,7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0605" y="902779"/>
            <a:ext cx="58027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5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Орфанное</a:t>
            </a:r>
            <a:r>
              <a:rPr lang="ru-RU" altLang="ru-RU" sz="1500" b="1" dirty="0">
                <a:solidFill>
                  <a:srgbClr val="002060"/>
                </a:solidFill>
                <a:cs typeface="Times New Roman" panose="02020603050405020304" pitchFamily="18" charset="0"/>
              </a:rPr>
              <a:t>» заболевание – заболевание с распространением</a:t>
            </a:r>
          </a:p>
          <a:p>
            <a:pPr algn="ctr"/>
            <a:r>
              <a:rPr lang="ru-RU" altLang="ru-RU" sz="15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не более </a:t>
            </a:r>
            <a:r>
              <a:rPr lang="ru-RU" altLang="ru-RU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ru-RU" altLang="ru-RU" sz="15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случаев на </a:t>
            </a:r>
            <a:r>
              <a:rPr lang="ru-RU" altLang="ru-RU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100 000</a:t>
            </a:r>
            <a:r>
              <a:rPr lang="ru-RU" altLang="ru-RU" sz="15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5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человек</a:t>
            </a:r>
            <a:endParaRPr lang="ru-RU" altLang="ru-RU" sz="15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48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Дополнительные затраты бюджетов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на дублирование льгот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2018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6031"/>
            <a:ext cx="9144000" cy="519196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Всего федеральных льготников </a:t>
            </a:r>
            <a:r>
              <a:rPr lang="ru-RU" altLang="ru-RU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106 299 </a:t>
            </a: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человек,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69 170 </a:t>
            </a:r>
            <a:r>
              <a:rPr lang="ru-RU" altLang="ru-RU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человек </a:t>
            </a: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выбрали денежный эквивалент НСУ  выплачено из федерального бюджета – </a:t>
            </a:r>
            <a:endParaRPr lang="ru-RU" altLang="ru-RU" sz="2400" b="1" dirty="0" smtClean="0">
              <a:solidFill>
                <a:srgbClr val="7030A0"/>
              </a:solidFill>
              <a:effectLst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60,22 </a:t>
            </a:r>
            <a:r>
              <a:rPr lang="ru-RU" altLang="ru-RU" sz="20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млн. руб</a:t>
            </a:r>
            <a:r>
              <a:rPr lang="ru-RU" altLang="ru-RU" sz="20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ru-RU" altLang="ru-RU" sz="1800" b="1" dirty="0">
              <a:solidFill>
                <a:srgbClr val="7030A0"/>
              </a:solidFill>
              <a:effectLst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Из них: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отказавшиеся от набора социальных услуг,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перешедшие в  РЛО: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6 267</a:t>
            </a:r>
            <a:r>
              <a:rPr lang="ru-RU" altLang="ru-RU" sz="24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человек – </a:t>
            </a: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76,0</a:t>
            </a:r>
            <a:r>
              <a:rPr lang="ru-RU" altLang="ru-RU" sz="24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млн. руб.;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- федеральные льготники, получающие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 региональную льготу: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обратилось</a:t>
            </a:r>
            <a:r>
              <a:rPr lang="ru-RU" altLang="ru-RU" sz="2400" b="1" dirty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effectLst/>
                <a:cs typeface="Times New Roman" pitchFamily="18" charset="0"/>
              </a:rPr>
              <a:t>27 640</a:t>
            </a:r>
            <a:r>
              <a:rPr lang="ru-RU" altLang="ru-RU" sz="2400" b="1" dirty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effectLst/>
                <a:cs typeface="Times New Roman" pitchFamily="18" charset="0"/>
              </a:rPr>
              <a:t>человек –</a:t>
            </a:r>
            <a:r>
              <a:rPr lang="ru-RU" altLang="ru-RU" sz="2400" b="1" dirty="0">
                <a:solidFill>
                  <a:srgbClr val="002060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305,0 </a:t>
            </a:r>
            <a:r>
              <a:rPr lang="ru-RU" altLang="ru-RU" sz="20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млн</a:t>
            </a:r>
            <a:r>
              <a:rPr lang="ru-RU" altLang="ru-RU" sz="2000" b="1" dirty="0">
                <a:solidFill>
                  <a:srgbClr val="7030A0"/>
                </a:solidFill>
                <a:effectLst/>
                <a:cs typeface="Times New Roman" pitchFamily="18" charset="0"/>
              </a:rPr>
              <a:t>. руб.</a:t>
            </a:r>
            <a:endParaRPr lang="ru-RU" altLang="ru-RU" sz="2400" b="1" dirty="0">
              <a:solidFill>
                <a:srgbClr val="7030A0"/>
              </a:solidFill>
              <a:effectLst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ru-RU" altLang="ru-RU" sz="2400" b="1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Льготное лекарственное обеспечение граждан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6260" y="1641159"/>
            <a:ext cx="35306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Расходные обязательства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федерального бюджета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5525" y="1641159"/>
            <a:ext cx="352901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Расходные обязательства </a:t>
            </a:r>
            <a:r>
              <a:rPr lang="en-US" altLang="ru-RU" sz="1600" b="1" dirty="0">
                <a:latin typeface="+mn-lt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субъекта РФ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6382" y="2999131"/>
            <a:ext cx="4275740" cy="2058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47675" algn="ctr" eaLnBrk="1" hangingPunct="1">
              <a:spcBef>
                <a:spcPts val="0"/>
              </a:spcBef>
              <a:buSzPct val="85000"/>
              <a:buFontTx/>
              <a:buChar char="-"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ФЗ от 17.07.1999 № 178-ФЗ  «О государственной социальной помощи» (программа обеспечения необходимыми лекарственными средствами - ОНЛС) </a:t>
            </a:r>
          </a:p>
          <a:p>
            <a:pPr marL="0" indent="447675" algn="ctr" eaLnBrk="1" hangingPunct="1">
              <a:spcBef>
                <a:spcPts val="0"/>
              </a:spcBef>
              <a:buSzPct val="85000"/>
              <a:buFontTx/>
              <a:buChar char="-"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Постановление Правительства от 26 ноября 2018 № 1416 Программа «12 </a:t>
            </a: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нозологий</a:t>
            </a: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» </a:t>
            </a:r>
            <a:endParaRPr lang="ru-RU" altLang="ru-RU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1290" y="3005442"/>
            <a:ext cx="4445243" cy="2714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Постановлением </a:t>
            </a: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Правительства Российской Федерации от 30 июля 1994 года № 890 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solidFill>
                <a:srgbClr val="0000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" y="5925495"/>
            <a:ext cx="9143999" cy="610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SzPct val="8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Подпрограмма № 8 государственной программы</a:t>
            </a:r>
          </a:p>
          <a:p>
            <a:pPr marL="0" indent="0" algn="ctr" eaLnBrk="1" hangingPunct="1">
              <a:spcBef>
                <a:spcPts val="0"/>
              </a:spcBef>
              <a:buSzPct val="8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«Развитие здравоохранения Архангельской области (2013-2020 годы)»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5" b="46019"/>
          <a:stretch/>
        </p:blipFill>
        <p:spPr>
          <a:xfrm rot="8890875">
            <a:off x="2127274" y="825082"/>
            <a:ext cx="1752489" cy="511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5" b="46019"/>
          <a:stretch/>
        </p:blipFill>
        <p:spPr>
          <a:xfrm rot="2458365">
            <a:off x="5288469" y="844894"/>
            <a:ext cx="1752489" cy="511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5" b="46019"/>
          <a:stretch/>
        </p:blipFill>
        <p:spPr>
          <a:xfrm rot="5400000">
            <a:off x="6546756" y="2345759"/>
            <a:ext cx="801138" cy="5112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5" b="46019"/>
          <a:stretch/>
        </p:blipFill>
        <p:spPr>
          <a:xfrm rot="5400000">
            <a:off x="1660990" y="2345759"/>
            <a:ext cx="801138" cy="5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76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Инфузионные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наборы к инсулиновой помпе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11" y="1269003"/>
            <a:ext cx="6620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00140D"/>
                </a:solidFill>
              </a:rPr>
              <a:t>Распоряжение Правительства Российской Федерации от 31 декабря 2018 года № 3053-р</a:t>
            </a:r>
            <a:endParaRPr lang="ru-RU" sz="21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7789225"/>
              </p:ext>
            </p:extLst>
          </p:nvPr>
        </p:nvGraphicFramePr>
        <p:xfrm>
          <a:off x="252006" y="2360063"/>
          <a:ext cx="8639989" cy="427574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04559"/>
                <a:gridCol w="3647895"/>
                <a:gridCol w="610820"/>
                <a:gridCol w="868963"/>
                <a:gridCol w="1007752"/>
              </a:tblGrid>
              <a:tr h="63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медицинского изделия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Характеристика медицинского изделия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кол-во (уп)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цена за </a:t>
                      </a:r>
                      <a:r>
                        <a:rPr lang="ru-RU" sz="1200" u="none" strike="noStrike" dirty="0" err="1">
                          <a:effectLst/>
                        </a:rPr>
                        <a:t>уп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61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Инфузионные</a:t>
                      </a:r>
                      <a:r>
                        <a:rPr lang="ru-RU" sz="1200" u="none" strike="noStrike" dirty="0">
                          <a:effectLst/>
                        </a:rPr>
                        <a:t> наборы к инсулиновой помпе </a:t>
                      </a:r>
                      <a:r>
                        <a:rPr lang="ru-RU" sz="1200" u="none" strike="noStrike" dirty="0" err="1">
                          <a:effectLst/>
                        </a:rPr>
                        <a:t>Медтроник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Устройство для инф. типа </a:t>
                      </a:r>
                      <a:r>
                        <a:rPr lang="ru-RU" sz="1200" u="none" strike="noStrike" dirty="0" err="1">
                          <a:effectLst/>
                        </a:rPr>
                        <a:t>квик</a:t>
                      </a:r>
                      <a:r>
                        <a:rPr lang="ru-RU" sz="1200" u="none" strike="noStrike" dirty="0">
                          <a:effectLst/>
                        </a:rPr>
                        <a:t>-сет ММТ-399 №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9 100.00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1 183 000.00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61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Инфузионные</a:t>
                      </a:r>
                      <a:r>
                        <a:rPr lang="ru-RU" sz="1200" u="none" strike="noStrike" dirty="0">
                          <a:effectLst/>
                        </a:rPr>
                        <a:t> наборы к инсулиновой помпе </a:t>
                      </a:r>
                      <a:r>
                        <a:rPr lang="ru-RU" sz="1200" u="none" strike="noStrike" dirty="0" err="1">
                          <a:effectLst/>
                        </a:rPr>
                        <a:t>Медтроник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Устройство для инф. типа </a:t>
                      </a:r>
                      <a:r>
                        <a:rPr lang="ru-RU" sz="1200" u="none" strike="noStrike" dirty="0" err="1">
                          <a:effectLst/>
                        </a:rPr>
                        <a:t>квик</a:t>
                      </a:r>
                      <a:r>
                        <a:rPr lang="ru-RU" sz="1200" u="none" strike="noStrike" dirty="0">
                          <a:effectLst/>
                        </a:rPr>
                        <a:t>-сет ММТ-386 №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9 100.00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91 000.00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61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Резервуары к инсулиновой помпе </a:t>
                      </a:r>
                      <a:r>
                        <a:rPr lang="ru-RU" sz="1200" u="none" strike="noStrike" dirty="0" err="1">
                          <a:effectLst/>
                        </a:rPr>
                        <a:t>Медтроник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Резервуар ММТ-332А №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2 100.00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294 000.00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70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Инфузионные наборы к инсулиновой помпе Акку-Чек Спирит Комбо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Набор </a:t>
                      </a:r>
                      <a:r>
                        <a:rPr lang="ru-RU" sz="1200" u="none" strike="noStrike" dirty="0" err="1">
                          <a:effectLst/>
                        </a:rPr>
                        <a:t>инфузионный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Акку</a:t>
                      </a:r>
                      <a:r>
                        <a:rPr lang="ru-RU" sz="1200" u="none" strike="noStrike" dirty="0">
                          <a:effectLst/>
                        </a:rPr>
                        <a:t>-Чек </a:t>
                      </a:r>
                      <a:r>
                        <a:rPr lang="ru-RU" sz="1200" u="none" strike="noStrike" dirty="0" err="1">
                          <a:effectLst/>
                        </a:rPr>
                        <a:t>Флекс-Линк</a:t>
                      </a:r>
                      <a:r>
                        <a:rPr lang="ru-RU" sz="1200" u="none" strike="noStrike" dirty="0">
                          <a:effectLst/>
                        </a:rPr>
                        <a:t> I 8/60 №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12 300.00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5 904 000.00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63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Резервуары к инсулиновой помпе Акку-Чек Спирит Комбо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Картридж-система </a:t>
                      </a:r>
                      <a:r>
                        <a:rPr lang="ru-RU" sz="1200" u="none" strike="noStrike" dirty="0" err="1">
                          <a:effectLst/>
                        </a:rPr>
                        <a:t>Акку</a:t>
                      </a:r>
                      <a:r>
                        <a:rPr lang="ru-RU" sz="1200" u="none" strike="noStrike" dirty="0">
                          <a:effectLst/>
                        </a:rPr>
                        <a:t>-Чек Спирит для инсулина № 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1 946.00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1 868 160.00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  <a:tr h="4712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9 340 160.00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997" y="1017068"/>
            <a:ext cx="1619998" cy="11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5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490"/>
            <a:ext cx="8640960" cy="10518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Обеспечение лекарственными препаратами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рамках оказания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паллиативной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медицинской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291130"/>
            <a:ext cx="8928992" cy="392932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«Повышение доступности наркотических средств и психотропных веществ для использования в медицинских целях» в Архангельской области.</a:t>
            </a:r>
          </a:p>
          <a:p>
            <a:pPr marL="0" indent="0" algn="ctr">
              <a:buNone/>
            </a:pPr>
            <a:endParaRPr lang="ru-RU" sz="500" dirty="0"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Постановление Правительства Российской Федерации от 01.03.2018 г. № 207 «Об утверждении Правил предоставления и распределения в 2018 году иных межбюджетных трансфертов из федерального бюджета бюджетам субъектов Российской Федерации за счет бюджетных ассигнований резервного фонда Правительства Российской Федерации в целях развития паллиативной медицинской помощи»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5008" y="3123590"/>
          <a:ext cx="8677473" cy="34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032"/>
                <a:gridCol w="2290575"/>
                <a:gridCol w="2200866"/>
              </a:tblGrid>
              <a:tr h="5579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2018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 * </a:t>
                      </a:r>
                      <a:r>
                        <a:rPr lang="en-US" sz="2000" dirty="0" smtClean="0"/>
                        <a:t>I </a:t>
                      </a:r>
                      <a:r>
                        <a:rPr lang="ru-RU" sz="2000" dirty="0" smtClean="0"/>
                        <a:t>квартал</a:t>
                      </a:r>
                      <a:endParaRPr lang="ru-RU" sz="2000" dirty="0"/>
                    </a:p>
                  </a:txBody>
                  <a:tcPr/>
                </a:tc>
              </a:tr>
              <a:tr h="55796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Кол-во пациентов </a:t>
                      </a:r>
                    </a:p>
                    <a:p>
                      <a:r>
                        <a:rPr lang="ru-RU" sz="1800" b="1" dirty="0" smtClean="0"/>
                        <a:t>(чел.)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1 886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1 818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55796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Обслужено рецептов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(шт.)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11 681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1 429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75669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Израсходовано средств </a:t>
                      </a:r>
                    </a:p>
                    <a:p>
                      <a:r>
                        <a:rPr lang="ru-RU" sz="1800" b="1" dirty="0" smtClean="0"/>
                        <a:t>(тыс. руб.)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7 313,75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2 230,6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75669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Средняя стоимость рецепта (руб.)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626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1 560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5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91" y="1156521"/>
            <a:ext cx="8563940" cy="565821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altLang="ru-RU" sz="1800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	</a:t>
            </a:r>
            <a:endParaRPr lang="ru-RU" altLang="ru-RU" sz="1800" dirty="0" smtClean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1800" dirty="0" smtClean="0">
              <a:effectLst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Значительное увеличение численности региональных льготников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1900" b="1" dirty="0" smtClean="0">
              <a:effectLst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Дублирование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льгот по лекарственному </a:t>
            </a: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обеспечению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1900" b="1" dirty="0" smtClean="0">
              <a:effectLst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Выделенные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финансовые средства </a:t>
            </a: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из федерального бюджета на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реализацию программы </a:t>
            </a: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ОНЛС не в полной мере покрывают расходы на одного льготника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1900" b="1" dirty="0" smtClean="0">
              <a:effectLst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Обеспечение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за счет средств областного </a:t>
            </a: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бюджета дорогостоящими лекарственными препаратами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1900" b="1" dirty="0" smtClean="0">
              <a:effectLst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Обеспечение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лекарственными препаратами жителей </a:t>
            </a:r>
            <a:r>
              <a:rPr lang="ru-RU" altLang="ru-RU" sz="1900" b="1" dirty="0" smtClean="0">
                <a:effectLst/>
                <a:cs typeface="Times New Roman" panose="02020603050405020304" pitchFamily="18" charset="0"/>
              </a:rPr>
              <a:t>труднодоступных и </a:t>
            </a:r>
            <a:r>
              <a:rPr lang="ru-RU" altLang="ru-RU" sz="1900" b="1" dirty="0">
                <a:effectLst/>
                <a:cs typeface="Times New Roman" panose="02020603050405020304" pitchFamily="18" charset="0"/>
              </a:rPr>
              <a:t>отдалённых населённых пунктов Архангельской области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161" y="-83215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endParaRPr lang="ru-RU" altLang="ru-RU" sz="2400" b="1" dirty="0" smtClean="0">
              <a:solidFill>
                <a:srgbClr val="00B050">
                  <a:lumMod val="50000"/>
                </a:srgbClr>
              </a:solidFill>
              <a:latin typeface="Bookman Old Style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50">
                    <a:lumMod val="50000"/>
                  </a:srgbClr>
                </a:solidFill>
                <a:latin typeface="Bookman Old Style"/>
                <a:cs typeface="Times New Roman" panose="02020603050405020304" pitchFamily="18" charset="0"/>
              </a:rPr>
              <a:t>Проблемы </a:t>
            </a:r>
            <a:r>
              <a:rPr lang="ru-RU" altLang="ru-RU" sz="2400" b="1" dirty="0">
                <a:solidFill>
                  <a:srgbClr val="00B050">
                    <a:lumMod val="50000"/>
                  </a:srgbClr>
                </a:solidFill>
                <a:latin typeface="Bookman Old Style"/>
                <a:cs typeface="Times New Roman" panose="02020603050405020304" pitchFamily="18" charset="0"/>
              </a:rPr>
              <a:t>по реализации льготных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xmlns="" val="265034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70"/>
            <a:ext cx="8640960" cy="67614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Предложения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42854"/>
            <a:ext cx="8928992" cy="586241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43016B"/>
                </a:solidFill>
                <a:effectLst/>
              </a:rPr>
              <a:t>Предупреждение дублирования льгот по 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лекарственному обеспечению</a:t>
            </a:r>
            <a:r>
              <a:rPr lang="ru-RU" sz="1900" b="1" dirty="0" smtClean="0">
                <a:solidFill>
                  <a:srgbClr val="43016B"/>
                </a:solidFill>
                <a:effectLst/>
              </a:rPr>
              <a:t>, путем разграничения обязательств федерального и </a:t>
            </a:r>
            <a:r>
              <a:rPr lang="ru-RU" sz="1900" b="1" smtClean="0">
                <a:solidFill>
                  <a:srgbClr val="43016B"/>
                </a:solidFill>
                <a:effectLst/>
              </a:rPr>
              <a:t>регионального уровней</a:t>
            </a:r>
            <a:endParaRPr lang="ru-RU" sz="1900" b="1" dirty="0" smtClean="0">
              <a:solidFill>
                <a:srgbClr val="43016B"/>
              </a:solidFill>
              <a:effectLst/>
            </a:endParaRPr>
          </a:p>
          <a:p>
            <a:r>
              <a:rPr lang="ru-RU" sz="1900" b="1" dirty="0" smtClean="0">
                <a:solidFill>
                  <a:srgbClr val="43016B"/>
                </a:solidFill>
                <a:effectLst/>
              </a:rPr>
              <a:t>Расширение перечня 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категорий заболеваний и лекарственных препаратов, включенных в федеральную программу «12 </a:t>
            </a:r>
            <a:r>
              <a:rPr lang="ru-RU" sz="1900" b="1" dirty="0" err="1">
                <a:solidFill>
                  <a:srgbClr val="43016B"/>
                </a:solidFill>
                <a:effectLst/>
              </a:rPr>
              <a:t>высокозатратных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 нозологий», за счет включения у указанную программу </a:t>
            </a:r>
            <a:r>
              <a:rPr lang="ru-RU" sz="1900" b="1" dirty="0" err="1">
                <a:solidFill>
                  <a:srgbClr val="43016B"/>
                </a:solidFill>
                <a:effectLst/>
              </a:rPr>
              <a:t>жизнеугрожающих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 и хронических прогрессирующих редких (</a:t>
            </a:r>
            <a:r>
              <a:rPr lang="ru-RU" sz="1900" b="1" dirty="0" err="1">
                <a:solidFill>
                  <a:srgbClr val="43016B"/>
                </a:solidFill>
                <a:effectLst/>
              </a:rPr>
              <a:t>орфанных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) </a:t>
            </a:r>
            <a:r>
              <a:rPr lang="ru-RU" sz="1900" b="1" dirty="0" smtClean="0">
                <a:solidFill>
                  <a:srgbClr val="43016B"/>
                </a:solidFill>
                <a:effectLst/>
              </a:rPr>
              <a:t>заболеваний</a:t>
            </a:r>
            <a:endParaRPr lang="ru-RU" sz="1900" b="1" dirty="0">
              <a:solidFill>
                <a:srgbClr val="43016B"/>
              </a:solidFill>
              <a:effectLst/>
            </a:endParaRPr>
          </a:p>
          <a:p>
            <a:r>
              <a:rPr lang="ru-RU" sz="1900" b="1" dirty="0" smtClean="0">
                <a:solidFill>
                  <a:srgbClr val="43016B"/>
                </a:solidFill>
                <a:effectLst/>
              </a:rPr>
              <a:t>Передача 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на федеральный уровень полномочий по лекарственному обеспечению граждан, страдающих </a:t>
            </a:r>
            <a:r>
              <a:rPr lang="ru-RU" sz="1900" b="1" dirty="0" err="1">
                <a:solidFill>
                  <a:srgbClr val="43016B"/>
                </a:solidFill>
                <a:effectLst/>
              </a:rPr>
              <a:t>жизнеугрожающими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 и хроническими прогрессирующими редкими (</a:t>
            </a:r>
            <a:r>
              <a:rPr lang="ru-RU" sz="1900" b="1" dirty="0" err="1">
                <a:solidFill>
                  <a:srgbClr val="43016B"/>
                </a:solidFill>
                <a:effectLst/>
              </a:rPr>
              <a:t>орфанными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) </a:t>
            </a:r>
            <a:r>
              <a:rPr lang="ru-RU" sz="1900" b="1" dirty="0" smtClean="0">
                <a:solidFill>
                  <a:srgbClr val="43016B"/>
                </a:solidFill>
                <a:effectLst/>
              </a:rPr>
              <a:t>заболеваниями</a:t>
            </a:r>
            <a:r>
              <a:rPr lang="ru-RU" sz="1900" b="1" dirty="0">
                <a:solidFill>
                  <a:srgbClr val="43016B"/>
                </a:solidFill>
                <a:effectLst/>
              </a:rPr>
              <a:t>, приводящими к сокращению продолжительности жизни или </a:t>
            </a:r>
            <a:r>
              <a:rPr lang="ru-RU" sz="1900" b="1" dirty="0" smtClean="0">
                <a:solidFill>
                  <a:srgbClr val="43016B"/>
                </a:solidFill>
                <a:effectLst/>
              </a:rPr>
              <a:t>инвалидности</a:t>
            </a:r>
          </a:p>
          <a:p>
            <a:r>
              <a:rPr lang="ru-RU" sz="1900" b="1" dirty="0" smtClean="0">
                <a:solidFill>
                  <a:srgbClr val="43016B"/>
                </a:solidFill>
                <a:effectLst/>
              </a:rPr>
              <a:t>Предоставление права розничной реализации лекарств структурным подразделениям городских медицинских организаций, находящимся в отдаленных труднодоступных территориях</a:t>
            </a:r>
            <a:endParaRPr lang="ru-RU" sz="1900" b="1" dirty="0">
              <a:solidFill>
                <a:srgbClr val="43016B"/>
              </a:solidFill>
              <a:effectLst/>
            </a:endParaRPr>
          </a:p>
          <a:p>
            <a:endParaRPr lang="ru-RU" b="1" dirty="0" smtClean="0">
              <a:solidFill>
                <a:srgbClr val="7030A0"/>
              </a:solidFill>
              <a:effectLst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39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2770"/>
            <a:ext cx="9144000" cy="61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3145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85720"/>
            <a:ext cx="8551480" cy="5497380"/>
          </a:xfrm>
        </p:spPr>
        <p:txBody>
          <a:bodyPr>
            <a:noAutofit/>
          </a:bodyPr>
          <a:lstStyle/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инвалиды и участники Великой Отечественной войны;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ветераны боевых действий;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военнослужащие, проходившие военную службу в воинских частях, учреждениях,    военно-учебных заведениях, не входивших в состав действующей армии, в период с 22 июня 1941 года по 3 сентября 1945 года не менее шести месяцев, военнослужащие, награжденные орденами или медалями СССР за службу в указанный период;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лица, награжденные знаком «Жителю блокадного Ленинграда»;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дорог, а также члены экипажей судов транспортного флота, интернированных в начале Великой Отечественной войны в портах других государств;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члены семей погибших (умерших) инвалидов войны, участников Великой Отечественной войны и ветеранов боевых действий, члены 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инвалиды;</a:t>
            </a:r>
          </a:p>
          <a:p>
            <a:pPr marL="0" indent="447675" algn="just">
              <a:spcBef>
                <a:spcPts val="0"/>
              </a:spcBef>
              <a:buFont typeface="Times New Roman" pitchFamily="18" charset="0"/>
              <a:buChar char="−"/>
              <a:defRPr/>
            </a:pPr>
            <a:r>
              <a:rPr lang="ru-RU" sz="1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дети-инвалиды.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8663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Федеральный закон от 17 июля 1999 года </a:t>
            </a:r>
            <a:endParaRPr lang="ru-RU" alt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178-ФЗ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государственной социальной помощи»</a:t>
            </a:r>
          </a:p>
        </p:txBody>
      </p:sp>
    </p:spTree>
    <p:extLst>
      <p:ext uri="{BB962C8B-B14F-4D97-AF65-F5344CB8AC3E}">
        <p14:creationId xmlns:p14="http://schemas.microsoft.com/office/powerpoint/2010/main" xmlns="" val="230682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80144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Программа ОНЛС (обеспечение необходимыми лекарственными средствами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None/>
            </a:pP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0" y="1385828"/>
            <a:ext cx="9144000" cy="18324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endParaRPr lang="ru-RU" altLang="ru-RU" sz="1400" b="1" dirty="0" smtClean="0">
              <a:latin typeface="+mn-lt"/>
            </a:endParaRPr>
          </a:p>
          <a:p>
            <a:pPr algn="ctr">
              <a:defRPr/>
            </a:pPr>
            <a:endParaRPr lang="ru-RU" altLang="ru-RU" sz="1400" b="1" dirty="0">
              <a:latin typeface="+mn-lt"/>
            </a:endParaRPr>
          </a:p>
          <a:p>
            <a:pPr algn="ctr">
              <a:defRPr/>
            </a:pPr>
            <a:r>
              <a:rPr lang="ru-RU" altLang="ru-RU" sz="1400" b="1" dirty="0" smtClean="0">
                <a:latin typeface="+mn-lt"/>
              </a:rPr>
              <a:t>Финансирование </a:t>
            </a:r>
            <a:r>
              <a:rPr lang="ru-RU" altLang="ru-RU" sz="1400" b="1" dirty="0">
                <a:latin typeface="+mn-lt"/>
              </a:rPr>
              <a:t>программы ОНЛС осуществляется </a:t>
            </a:r>
          </a:p>
          <a:p>
            <a:pPr algn="ctr">
              <a:defRPr/>
            </a:pPr>
            <a:r>
              <a:rPr lang="ru-RU" altLang="ru-RU" sz="1400" b="1" dirty="0">
                <a:latin typeface="+mn-lt"/>
              </a:rPr>
              <a:t>Правительством Российской  Федерации</a:t>
            </a:r>
          </a:p>
          <a:p>
            <a:pPr algn="ctr">
              <a:defRPr/>
            </a:pPr>
            <a:r>
              <a:rPr lang="ru-RU" altLang="ru-RU" sz="1400" b="1" dirty="0">
                <a:latin typeface="+mn-lt"/>
              </a:rPr>
              <a:t>  с учетом численности льготных категорий граждан, </a:t>
            </a:r>
          </a:p>
          <a:p>
            <a:pPr algn="ctr">
              <a:defRPr/>
            </a:pPr>
            <a:r>
              <a:rPr lang="ru-RU" altLang="ru-RU" sz="1400" b="1" dirty="0">
                <a:latin typeface="+mn-lt"/>
              </a:rPr>
              <a:t> оставивших за собой право на лекарственную составляющую НСУ </a:t>
            </a:r>
          </a:p>
          <a:p>
            <a:pPr algn="ctr">
              <a:defRPr/>
            </a:pPr>
            <a:r>
              <a:rPr lang="ru-RU" altLang="ru-RU" sz="1400" b="1" dirty="0">
                <a:latin typeface="+mn-lt"/>
              </a:rPr>
              <a:t>(набор социальных услуг)</a:t>
            </a:r>
          </a:p>
          <a:p>
            <a:pPr algn="ctr">
              <a:defRPr/>
            </a:pPr>
            <a:r>
              <a:rPr lang="ru-RU" altLang="ru-RU" sz="1400" b="1" dirty="0" smtClean="0">
                <a:latin typeface="+mn-lt"/>
              </a:rPr>
              <a:t>  на </a:t>
            </a:r>
            <a:r>
              <a:rPr lang="ru-RU" altLang="ru-RU" sz="1400" b="1" dirty="0">
                <a:latin typeface="+mn-lt"/>
              </a:rPr>
              <a:t>2016 год – </a:t>
            </a:r>
            <a:r>
              <a:rPr lang="ru-RU" altLang="ru-RU" sz="1400" b="1" dirty="0">
                <a:solidFill>
                  <a:srgbClr val="FF0000"/>
                </a:solidFill>
                <a:latin typeface="+mn-lt"/>
              </a:rPr>
              <a:t>531,5</a:t>
            </a:r>
            <a:r>
              <a:rPr lang="ru-RU" altLang="ru-RU" sz="1400" b="1" dirty="0">
                <a:latin typeface="+mn-lt"/>
              </a:rPr>
              <a:t> млн. руб. </a:t>
            </a:r>
          </a:p>
          <a:p>
            <a:pPr algn="ctr">
              <a:defRPr/>
            </a:pPr>
            <a:r>
              <a:rPr lang="ru-RU" altLang="ru-RU" sz="1400" b="1" dirty="0">
                <a:latin typeface="+mn-lt"/>
              </a:rPr>
              <a:t>на 2017 год – </a:t>
            </a:r>
            <a:r>
              <a:rPr lang="ru-RU" altLang="ru-RU" sz="1400" b="1" dirty="0">
                <a:solidFill>
                  <a:srgbClr val="FF0000"/>
                </a:solidFill>
                <a:latin typeface="+mn-lt"/>
              </a:rPr>
              <a:t>475</a:t>
            </a:r>
            <a:r>
              <a:rPr lang="ru-RU" altLang="ru-RU" sz="1400" b="1" dirty="0">
                <a:latin typeface="+mn-lt"/>
              </a:rPr>
              <a:t> млн. руб. </a:t>
            </a:r>
          </a:p>
          <a:p>
            <a:pPr algn="ctr">
              <a:defRPr/>
            </a:pPr>
            <a:r>
              <a:rPr lang="ru-RU" altLang="ru-RU" sz="1400" b="1" dirty="0" smtClean="0">
                <a:latin typeface="+mn-lt"/>
              </a:rPr>
              <a:t>  на </a:t>
            </a:r>
            <a:r>
              <a:rPr lang="ru-RU" altLang="ru-RU" sz="1400" b="1" dirty="0">
                <a:latin typeface="+mn-lt"/>
              </a:rPr>
              <a:t>2018 год – </a:t>
            </a:r>
            <a:r>
              <a:rPr lang="ru-RU" altLang="ru-RU" sz="1400" b="1" dirty="0">
                <a:solidFill>
                  <a:srgbClr val="FF0000"/>
                </a:solidFill>
                <a:latin typeface="+mn-lt"/>
              </a:rPr>
              <a:t>449,7</a:t>
            </a:r>
            <a:r>
              <a:rPr lang="ru-RU" altLang="ru-RU" sz="1400" b="1" dirty="0">
                <a:latin typeface="+mn-lt"/>
              </a:rPr>
              <a:t> млн. руб</a:t>
            </a:r>
            <a:r>
              <a:rPr lang="ru-RU" altLang="ru-RU" sz="1400" b="1" dirty="0" smtClean="0">
                <a:latin typeface="+mn-lt"/>
              </a:rPr>
              <a:t>.</a:t>
            </a:r>
          </a:p>
          <a:p>
            <a:pPr lvl="0" algn="ctr" eaLnBrk="1" hangingPunct="1">
              <a:defRPr/>
            </a:pPr>
            <a:r>
              <a:rPr lang="ru-RU" altLang="ru-RU" sz="1400" b="1" dirty="0" smtClean="0">
                <a:latin typeface="+mn-lt"/>
              </a:rPr>
              <a:t>  на 2019 </a:t>
            </a:r>
            <a:r>
              <a:rPr lang="ru-RU" altLang="ru-RU" sz="1400" b="1" dirty="0">
                <a:latin typeface="+mn-lt"/>
              </a:rPr>
              <a:t>год – </a:t>
            </a:r>
            <a:r>
              <a:rPr lang="ru-RU" altLang="ru-RU" sz="1400" b="1" dirty="0" smtClean="0">
                <a:solidFill>
                  <a:srgbClr val="FF0000"/>
                </a:solidFill>
                <a:latin typeface="+mn-lt"/>
              </a:rPr>
              <a:t>439,8</a:t>
            </a:r>
            <a:r>
              <a:rPr lang="ru-RU" altLang="ru-RU" sz="1400" b="1" dirty="0" smtClean="0">
                <a:latin typeface="+mn-lt"/>
              </a:rPr>
              <a:t> </a:t>
            </a:r>
            <a:r>
              <a:rPr lang="ru-RU" altLang="ru-RU" sz="1400" b="1" dirty="0">
                <a:latin typeface="+mn-lt"/>
              </a:rPr>
              <a:t>млн. руб.</a:t>
            </a:r>
          </a:p>
          <a:p>
            <a:pPr algn="ctr">
              <a:defRPr/>
            </a:pPr>
            <a:endParaRPr lang="ru-RU" altLang="ru-RU" sz="1400" b="1" dirty="0" smtClean="0">
              <a:latin typeface="+mn-lt"/>
            </a:endParaRPr>
          </a:p>
          <a:p>
            <a:pPr algn="ctr">
              <a:defRPr/>
            </a:pPr>
            <a:endParaRPr lang="ru-RU" altLang="ru-RU" b="1" dirty="0" smtClean="0">
              <a:latin typeface="+mn-lt"/>
            </a:endParaRPr>
          </a:p>
          <a:p>
            <a:pPr algn="ctr">
              <a:defRPr/>
            </a:pPr>
            <a:endParaRPr lang="ru-RU" altLang="ru-RU" b="1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150" y="3399996"/>
            <a:ext cx="9153150" cy="458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+mn-lt"/>
              </a:rPr>
              <a:t>Основные проблемы по реализации программы ОНЛС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260" y="4039820"/>
            <a:ext cx="8699610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>
              <a:lnSpc>
                <a:spcPct val="80000"/>
              </a:lnSpc>
              <a:spcBef>
                <a:spcPct val="0"/>
              </a:spcBef>
              <a:buFont typeface="Times New Roman" pitchFamily="18" charset="0"/>
              <a:buChar char="−"/>
            </a:pPr>
            <a:r>
              <a:rPr lang="ru-RU" altLang="ru-RU" sz="1600" b="1" dirty="0">
                <a:cs typeface="Times New Roman" panose="02020603050405020304" pitchFamily="18" charset="0"/>
              </a:rPr>
              <a:t>Выделенные финансовые средства не в полной мере покрывают расходы на одного льготника;</a:t>
            </a:r>
          </a:p>
          <a:p>
            <a:pPr indent="447675" algn="just">
              <a:lnSpc>
                <a:spcPct val="80000"/>
              </a:lnSpc>
              <a:spcBef>
                <a:spcPct val="0"/>
              </a:spcBef>
              <a:buFont typeface="Times New Roman" pitchFamily="18" charset="0"/>
              <a:buChar char="−"/>
            </a:pPr>
            <a:r>
              <a:rPr lang="ru-RU" altLang="ru-RU" sz="1600" dirty="0">
                <a:cs typeface="Times New Roman" panose="02020603050405020304" pitchFamily="18" charset="0"/>
              </a:rPr>
              <a:t>Лекарственная составляющая НСУ в </a:t>
            </a:r>
            <a:r>
              <a:rPr lang="ru-RU" altLang="ru-RU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2019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cs typeface="Times New Roman" panose="02020603050405020304" pitchFamily="18" charset="0"/>
              </a:rPr>
              <a:t>году составляет </a:t>
            </a:r>
            <a:r>
              <a:rPr lang="ru-RU" alt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863,75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cs typeface="Times New Roman" panose="02020603050405020304" pitchFamily="18" charset="0"/>
              </a:rPr>
              <a:t>рубля (стоимость рецепта в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2018 </a:t>
            </a:r>
            <a:r>
              <a:rPr lang="ru-RU" altLang="ru-RU" sz="1600" dirty="0">
                <a:cs typeface="Times New Roman" panose="02020603050405020304" pitchFamily="18" charset="0"/>
              </a:rPr>
              <a:t>году – </a:t>
            </a:r>
            <a:r>
              <a:rPr lang="ru-RU" alt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900,0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cs typeface="Times New Roman" panose="02020603050405020304" pitchFamily="18" charset="0"/>
              </a:rPr>
              <a:t>рублей) на одного льготника в месяц при том, что право на льготное обеспечение сохраняют за собой граждане, страдающие заболеваниями, требующими дорогостоящей комплексной лекарственной терапии (сахарный диабет, бронхиальная астма, онкозаболевания, ревматоидный артрит и др.);</a:t>
            </a:r>
          </a:p>
          <a:p>
            <a:pPr indent="447675" algn="just">
              <a:lnSpc>
                <a:spcPct val="80000"/>
              </a:lnSpc>
              <a:buFont typeface="Times New Roman" pitchFamily="18" charset="0"/>
              <a:buChar char="−"/>
            </a:pPr>
            <a:r>
              <a:rPr lang="ru-RU" altLang="ru-RU" sz="1600" b="1" dirty="0">
                <a:cs typeface="Times New Roman" panose="02020603050405020304" pitchFamily="18" charset="0"/>
              </a:rPr>
              <a:t>значительное увеличение численности льготников</a:t>
            </a:r>
            <a:r>
              <a:rPr lang="ru-RU" altLang="ru-RU" sz="1600" dirty="0">
                <a:cs typeface="Times New Roman" panose="02020603050405020304" pitchFamily="18" charset="0"/>
              </a:rPr>
              <a:t>, </a:t>
            </a:r>
            <a:r>
              <a:rPr lang="ru-RU" altLang="ru-RU" sz="1600" b="1" dirty="0">
                <a:cs typeface="Times New Roman" panose="02020603050405020304" pitchFamily="18" charset="0"/>
              </a:rPr>
              <a:t>получающих</a:t>
            </a:r>
            <a:r>
              <a:rPr lang="ru-RU" altLang="ru-RU" sz="1600" dirty="0"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cs typeface="Times New Roman" panose="02020603050405020304" pitchFamily="18" charset="0"/>
              </a:rPr>
              <a:t>дорогостоящую терапию </a:t>
            </a:r>
            <a:r>
              <a:rPr lang="ru-RU" altLang="ru-RU" sz="1600" dirty="0">
                <a:cs typeface="Times New Roman" panose="02020603050405020304" pitchFamily="18" charset="0"/>
              </a:rPr>
              <a:t>по рекомендациям федеральных клиник: специфические лекарственные препараты (противоопухолевые, противовирусные, противоревматические и др.).</a:t>
            </a:r>
          </a:p>
        </p:txBody>
      </p:sp>
    </p:spTree>
    <p:extLst>
      <p:ext uri="{BB962C8B-B14F-4D97-AF65-F5344CB8AC3E}">
        <p14:creationId xmlns:p14="http://schemas.microsoft.com/office/powerpoint/2010/main" xmlns="" val="130228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Численность отдельных категорий граждан, имеющих право на льготное лекарственное обеспечение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4655"/>
            <a:ext cx="9144000" cy="45269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effectLst/>
              </a:rPr>
              <a:t>В 2018 году: </a:t>
            </a:r>
            <a:endParaRPr lang="ru-RU" altLang="ru-RU" sz="18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ru-RU" sz="1800" b="1" dirty="0" err="1">
                <a:effectLst/>
              </a:rPr>
              <a:t>федеральны</a:t>
            </a:r>
            <a:r>
              <a:rPr lang="ru-RU" altLang="ru-RU" sz="1800" b="1" dirty="0">
                <a:effectLst/>
              </a:rPr>
              <a:t>е</a:t>
            </a:r>
            <a:r>
              <a:rPr lang="en-US" altLang="ru-RU" sz="1800" b="1" dirty="0">
                <a:effectLst/>
              </a:rPr>
              <a:t> </a:t>
            </a:r>
            <a:r>
              <a:rPr lang="en-US" altLang="ru-RU" sz="1800" b="1" dirty="0" err="1">
                <a:effectLst/>
              </a:rPr>
              <a:t>льготник</a:t>
            </a:r>
            <a:r>
              <a:rPr lang="ru-RU" altLang="ru-RU" sz="1800" b="1" dirty="0">
                <a:effectLst/>
              </a:rPr>
              <a:t>и –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37 280 </a:t>
            </a:r>
            <a:r>
              <a:rPr lang="ru-RU" altLang="ru-RU" sz="1800" b="1" dirty="0" smtClean="0">
                <a:effectLst/>
              </a:rPr>
              <a:t>человек </a:t>
            </a:r>
            <a:endParaRPr lang="ru-RU" altLang="ru-RU" sz="18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ru-RU" altLang="ru-RU" sz="18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effectLst/>
              </a:rPr>
              <a:t>региональные льготники – </a:t>
            </a:r>
            <a:r>
              <a:rPr lang="ru-RU" altLang="ru-RU" sz="1800" b="1" dirty="0">
                <a:solidFill>
                  <a:srgbClr val="FF0000"/>
                </a:solidFill>
                <a:effectLst/>
              </a:rPr>
              <a:t>174 429</a:t>
            </a:r>
            <a:r>
              <a:rPr lang="ru-RU" altLang="ru-RU" sz="1800" b="1" dirty="0">
                <a:effectLst/>
              </a:rPr>
              <a:t> человек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effectLst/>
                <a:cs typeface="Arial" panose="020B0604020202020204" pitchFamily="34" charset="0"/>
              </a:rPr>
              <a:t>по программе </a:t>
            </a:r>
            <a:r>
              <a:rPr lang="ru-RU" altLang="ru-RU" sz="1800" b="1" dirty="0" smtClean="0">
                <a:effectLst/>
                <a:cs typeface="Arial" panose="020B0604020202020204" pitchFamily="34" charset="0"/>
              </a:rPr>
              <a:t>«12 </a:t>
            </a:r>
            <a:r>
              <a:rPr lang="ru-RU" altLang="ru-RU" sz="1800" b="1" dirty="0">
                <a:effectLst/>
                <a:cs typeface="Arial" panose="020B0604020202020204" pitchFamily="34" charset="0"/>
              </a:rPr>
              <a:t>нозологий» -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905</a:t>
            </a:r>
            <a:r>
              <a:rPr lang="ru-RU" altLang="ru-RU" sz="1800" b="1" dirty="0" smtClean="0">
                <a:effectLst/>
                <a:cs typeface="Arial" panose="020B0604020202020204" pitchFamily="34" charset="0"/>
              </a:rPr>
              <a:t> человек</a:t>
            </a:r>
            <a:endParaRPr lang="ru-RU" altLang="ru-RU" sz="1800" b="1" dirty="0">
              <a:effectLst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effectLst/>
              </a:rPr>
              <a:t>На  2018 год по данным Пенсионного фонда Архангельской области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effectLst/>
              </a:rPr>
              <a:t> выбрали денежный эквивалент НСУ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effectLst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69 170 </a:t>
            </a:r>
            <a:r>
              <a:rPr lang="ru-RU" altLang="ru-RU" sz="1800" b="1" dirty="0">
                <a:effectLst/>
              </a:rPr>
              <a:t>человека или 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64,9%</a:t>
            </a:r>
            <a:endParaRPr lang="ru-RU" altLang="ru-RU" sz="1800" b="1" dirty="0">
              <a:solidFill>
                <a:srgbClr val="FF0000"/>
              </a:solidFill>
              <a:effectLst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4409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616485820"/>
              </p:ext>
            </p:extLst>
          </p:nvPr>
        </p:nvGraphicFramePr>
        <p:xfrm>
          <a:off x="27666" y="1138425"/>
          <a:ext cx="9144000" cy="560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6293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Динамика численности граждан, имеющих право </a:t>
            </a:r>
            <a:endParaRPr lang="ru-RU" alt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льготное лекарственное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09040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55" y="985720"/>
            <a:ext cx="6108200" cy="587228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640960" cy="4725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1800" dirty="0" smtClean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>Динамика численности </a:t>
            </a:r>
            <a:r>
              <a:rPr lang="ru-RU" altLang="ru-RU" sz="1800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>детского населения</a:t>
            </a:r>
            <a:br>
              <a:rPr lang="ru-RU" altLang="ru-RU" sz="1800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>(в том числе детей до 3-х лет),</a:t>
            </a:r>
            <a:br>
              <a:rPr lang="ru-RU" altLang="ru-RU" sz="1800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>имеющих </a:t>
            </a:r>
            <a:r>
              <a:rPr lang="ru-RU" altLang="ru-RU" sz="1800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>право на льготное лекарственное обеспечение</a:t>
            </a:r>
            <a:r>
              <a:rPr lang="ru-RU" altLang="ru-RU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29061">
                    <a:lumMod val="50000"/>
                  </a:srgbClr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0154833"/>
              </p:ext>
            </p:extLst>
          </p:nvPr>
        </p:nvGraphicFramePr>
        <p:xfrm>
          <a:off x="219906" y="973303"/>
          <a:ext cx="8847740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61286010"/>
              </p:ext>
            </p:extLst>
          </p:nvPr>
        </p:nvGraphicFramePr>
        <p:xfrm>
          <a:off x="143554" y="3734411"/>
          <a:ext cx="9000445" cy="305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437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686258" y="69490"/>
            <a:ext cx="7771484" cy="7635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Обеспечение льготными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лекарственными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препаратами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661760"/>
            <a:ext cx="8398775" cy="519197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Порядок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обеспечения 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отдельных категорий граждан лекарственными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препаратами 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утвержден постановлением Правительства Архангельской области от 9 июня 2018 г. №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259-пп и  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распоряжением министерства от 24.02.2014 №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05-ро.</a:t>
            </a:r>
            <a:endParaRPr lang="ru-RU" sz="1800" b="1" dirty="0">
              <a:solidFill>
                <a:srgbClr val="43016B"/>
              </a:solidFill>
              <a:effectLst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Потребность медицинских организаций в лекарственных препаратах, медицинских изделиях и специализированном лечебном питании для детей-инвалидов формируется из расчета на 1 и 2 полугодие, при необходимости представляются дополнительные заявки.</a:t>
            </a:r>
          </a:p>
          <a:p>
            <a:pPr algn="just"/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Министерством сформирована сводная потребность в ПО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   «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Е-</a:t>
            </a:r>
            <a:r>
              <a:rPr lang="ru-RU" sz="1800" b="1" dirty="0" err="1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Фарма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» на 1 полугодие </a:t>
            </a:r>
            <a:r>
              <a:rPr lang="ru-RU" sz="1800" b="1" dirty="0" smtClean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solidFill>
                  <a:srgbClr val="43016B"/>
                </a:solidFill>
                <a:effectLst/>
                <a:cs typeface="Times New Roman" panose="02020603050405020304" pitchFamily="18" charset="0"/>
              </a:rPr>
              <a:t>года, заключены государственные контракты на лекарственные препараты, медицинские изделия и специализированное лечебное питание для детей-инвалидов для обеспечения льготных категорий граждан.</a:t>
            </a:r>
          </a:p>
          <a:p>
            <a:endParaRPr lang="ru-RU" sz="2000" b="1" dirty="0">
              <a:solidFill>
                <a:srgbClr val="43016B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794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20" y="57206"/>
            <a:ext cx="8229600" cy="566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Заявочная кампания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260" y="1210423"/>
            <a:ext cx="4123033" cy="81213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2700000">
              <a:schemeClr val="accent4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Утверждение МЗ АО макетов на ЛС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и лимитов по программам</a:t>
            </a:r>
            <a:endParaRPr lang="ru-RU" sz="1600" dirty="0">
              <a:ln>
                <a:solidFill>
                  <a:srgbClr val="F7964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260" y="2257025"/>
            <a:ext cx="4123033" cy="81509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Внесение данных МО о потребности в ЛС  в утвержденные макеты</a:t>
            </a: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260" y="3256029"/>
            <a:ext cx="4123035" cy="85475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Рассмотрение, корректировка МЗ АО плановых заявок и очная защита (в т. ч.  по результатам ВК, адресных комиссий)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259" y="5128236"/>
            <a:ext cx="4123035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Проведение закупочных мероприятий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38750" y="2049988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131096" y="3078383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42978" y="4098710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260" y="4294875"/>
            <a:ext cx="4123033" cy="6694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Разбивка заявок по пунктам отпуска, а затем по пунктам выписки в указанные сроки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38750" y="4955040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330" y="587953"/>
            <a:ext cx="438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cs typeface="Times New Roman" pitchFamily="18" charset="0"/>
              </a:rPr>
              <a:t>Плановая (полугодовая заявочная кампания) в Льгота-</a:t>
            </a:r>
            <a:r>
              <a:rPr lang="en-US" sz="1600" b="1" dirty="0" smtClean="0">
                <a:solidFill>
                  <a:srgbClr val="7030A0"/>
                </a:solidFill>
                <a:cs typeface="Times New Roman" pitchFamily="18" charset="0"/>
              </a:rPr>
              <a:t>Web</a:t>
            </a:r>
            <a:endParaRPr lang="ru-RU" sz="1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260" y="5848317"/>
            <a:ext cx="412303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Выписка льготных рецептов по наличию ЛС в аптеке и утвержденным лимитам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130319" y="5653706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6435" y="612882"/>
            <a:ext cx="38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cs typeface="Times New Roman" pitchFamily="18" charset="0"/>
              </a:rPr>
              <a:t>Дополнительные заявки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cs typeface="Times New Roman" pitchFamily="18" charset="0"/>
              </a:rPr>
              <a:t>в Льгота-</a:t>
            </a:r>
            <a:r>
              <a:rPr lang="en-US" sz="1600" b="1" dirty="0" smtClean="0">
                <a:solidFill>
                  <a:srgbClr val="7030A0"/>
                </a:solidFill>
                <a:cs typeface="Times New Roman" pitchFamily="18" charset="0"/>
              </a:rPr>
              <a:t>Web</a:t>
            </a:r>
            <a:endParaRPr lang="ru-RU" sz="1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55684" y="1210466"/>
            <a:ext cx="3692056" cy="11348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2700000">
              <a:schemeClr val="accent4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Формирование МО доп. заявки на ЛС по программам и пунктам отпуска</a:t>
            </a:r>
            <a:endParaRPr lang="ru-RU" sz="1600" dirty="0">
              <a:ln>
                <a:solidFill>
                  <a:srgbClr val="F7964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1481" y="2628159"/>
            <a:ext cx="3692056" cy="114188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Рассмотрение доп. заявок МЗ АО (в т. ч. по решениям ВК, адресных комиссий)</a:t>
            </a: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90841" y="3997522"/>
            <a:ext cx="3656899" cy="93610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Рассмотрение доп.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заявок ГУП АО «Фармация»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21268" y="2366243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789487" y="3792534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803690" y="4948637"/>
            <a:ext cx="396044" cy="1946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55684" y="5128235"/>
            <a:ext cx="3692056" cy="14401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Выписка льготных рецептов по наличию ЛС в аптеке и утвержденным лимитам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64096"/>
      </p:ext>
    </p:extLst>
  </p:cSld>
  <p:clrMapOvr>
    <a:masterClrMapping/>
  </p:clrMapOvr>
</p:sld>
</file>

<file path=ppt/theme/theme1.xml><?xml version="1.0" encoding="utf-8"?>
<a:theme xmlns:a="http://schemas.openxmlformats.org/drawingml/2006/main" name="10_Тема Office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92D050"/>
      </a:accent2>
      <a:accent3>
        <a:srgbClr val="00B050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МЗ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92D050"/>
      </a:accent2>
      <a:accent3>
        <a:srgbClr val="00B050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МЗ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1681</Words>
  <Application>Microsoft Office PowerPoint</Application>
  <PresentationFormat>Экран (4:3)</PresentationFormat>
  <Paragraphs>324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10_Тема Office</vt:lpstr>
      <vt:lpstr>11_Тема Office</vt:lpstr>
      <vt:lpstr>Обеспечение лекарственными препаратами жителей Архангельской области</vt:lpstr>
      <vt:lpstr>Слайд 2</vt:lpstr>
      <vt:lpstr>Слайд 3</vt:lpstr>
      <vt:lpstr>Слайд 4</vt:lpstr>
      <vt:lpstr>Слайд 5</vt:lpstr>
      <vt:lpstr>Слайд 6</vt:lpstr>
      <vt:lpstr>Динамика численности детского населения (в том числе детей до 3-х лет), имеющих право на льготное лекарственное обеспечение </vt:lpstr>
      <vt:lpstr>Обеспечение льготными  лекарственными препаратами</vt:lpstr>
      <vt:lpstr>Заявочная кампания </vt:lpstr>
      <vt:lpstr>Слайд 10</vt:lpstr>
      <vt:lpstr>Слайд 11</vt:lpstr>
      <vt:lpstr>Слайд 12</vt:lpstr>
      <vt:lpstr>Слайд 13</vt:lpstr>
      <vt:lpstr>Слайд 14</vt:lpstr>
      <vt:lpstr>Льготное лекарственное обеспечение граждан в 2018 году</vt:lpstr>
      <vt:lpstr>Льготное лекарственное обеспечение граждан  из Федерального бюджета</vt:lpstr>
      <vt:lpstr>Льготное лекарственное обеспечение граждан  из регионального бюджета</vt:lpstr>
      <vt:lpstr>«Орфанные» заболевания</vt:lpstr>
      <vt:lpstr>Слайд 19</vt:lpstr>
      <vt:lpstr>Инфузионные наборы к инсулиновой помпе</vt:lpstr>
      <vt:lpstr>Обеспечение лекарственными препаратами   в рамках оказания паллиативной  медицинской помощи</vt:lpstr>
      <vt:lpstr>Слайд 22</vt:lpstr>
      <vt:lpstr>Предложения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Рыжкова Елена Викторовна</cp:lastModifiedBy>
  <cp:revision>726</cp:revision>
  <cp:lastPrinted>2019-05-27T06:06:51Z</cp:lastPrinted>
  <dcterms:created xsi:type="dcterms:W3CDTF">2013-08-21T19:17:07Z</dcterms:created>
  <dcterms:modified xsi:type="dcterms:W3CDTF">2019-05-27T12:40:06Z</dcterms:modified>
</cp:coreProperties>
</file>