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7.xml" ContentType="application/vnd.openxmlformats-officedocument.drawingml.chart+xml"/>
  <Override PartName="/ppt/diagrams/layout3.xml" ContentType="application/vnd.openxmlformats-officedocument.drawingml.diagramLayout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charts/chart5.xml" ContentType="application/vnd.openxmlformats-officedocument.drawingml.char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rawings/drawing3.xml" ContentType="application/vnd.openxmlformats-officedocument.drawingml.chartshapes+xml"/>
  <Override PartName="/ppt/diagrams/colors2.xml" ContentType="application/vnd.openxmlformats-officedocument.drawingml.diagramColors+xml"/>
  <Override PartName="/ppt/charts/style1.xml" ContentType="application/vnd.ms-office.chart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  <Default Extension="wdp" ContentType="image/vnd.ms-photo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diagrams/layout2.xml" ContentType="application/vnd.openxmlformats-officedocument.drawingml.diagramLayout+xml"/>
  <Override PartName="/ppt/charts/chart10.xml" ContentType="application/vnd.openxmlformats-officedocument.drawingml.chart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48" r:id="rId1"/>
  </p:sldMasterIdLst>
  <p:notesMasterIdLst>
    <p:notesMasterId r:id="rId36"/>
  </p:notesMasterIdLst>
  <p:sldIdLst>
    <p:sldId id="259" r:id="rId2"/>
    <p:sldId id="262" r:id="rId3"/>
    <p:sldId id="435" r:id="rId4"/>
    <p:sldId id="436" r:id="rId5"/>
    <p:sldId id="451" r:id="rId6"/>
    <p:sldId id="480" r:id="rId7"/>
    <p:sldId id="263" r:id="rId8"/>
    <p:sldId id="486" r:id="rId9"/>
    <p:sldId id="266" r:id="rId10"/>
    <p:sldId id="491" r:id="rId11"/>
    <p:sldId id="484" r:id="rId12"/>
    <p:sldId id="269" r:id="rId13"/>
    <p:sldId id="487" r:id="rId14"/>
    <p:sldId id="267" r:id="rId15"/>
    <p:sldId id="265" r:id="rId16"/>
    <p:sldId id="488" r:id="rId17"/>
    <p:sldId id="453" r:id="rId18"/>
    <p:sldId id="268" r:id="rId19"/>
    <p:sldId id="458" r:id="rId20"/>
    <p:sldId id="489" r:id="rId21"/>
    <p:sldId id="457" r:id="rId22"/>
    <p:sldId id="456" r:id="rId23"/>
    <p:sldId id="460" r:id="rId24"/>
    <p:sldId id="466" r:id="rId25"/>
    <p:sldId id="459" r:id="rId26"/>
    <p:sldId id="461" r:id="rId27"/>
    <p:sldId id="462" r:id="rId28"/>
    <p:sldId id="471" r:id="rId29"/>
    <p:sldId id="463" r:id="rId30"/>
    <p:sldId id="465" r:id="rId31"/>
    <p:sldId id="481" r:id="rId32"/>
    <p:sldId id="485" r:id="rId33"/>
    <p:sldId id="482" r:id="rId34"/>
    <p:sldId id="490" r:id="rId35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E9614"/>
    <a:srgbClr val="FF9713"/>
    <a:srgbClr val="0067B4"/>
    <a:srgbClr val="1F497D"/>
    <a:srgbClr val="4C85AB"/>
    <a:srgbClr val="3643EE"/>
    <a:srgbClr val="32ABFE"/>
    <a:srgbClr val="FFE699"/>
    <a:srgbClr val="FFCE98"/>
    <a:srgbClr val="B9CDE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F0B7E1-F4A3-40F3-BBB8-A0127CE37D9A}" v="69" dt="2020-05-14T13:28:31.9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510" autoAdjust="0"/>
    <p:restoredTop sz="94981" autoAdjust="0"/>
  </p:normalViewPr>
  <p:slideViewPr>
    <p:cSldViewPr snapToGrid="0">
      <p:cViewPr varScale="1">
        <p:scale>
          <a:sx n="147" d="100"/>
          <a:sy n="147" d="100"/>
        </p:scale>
        <p:origin x="-582" y="-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&#1050;&#1085;&#1080;&#1075;&#1072;1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&#1050;&#1085;&#1080;&#1075;&#1072;1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5.xlsx"/><Relationship Id="rId4" Type="http://schemas.microsoft.com/office/2011/relationships/chartStyle" Target="style1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1"/>
  <c:chart>
    <c:title>
      <c:tx>
        <c:rich>
          <a:bodyPr/>
          <a:lstStyle/>
          <a:p>
            <a:pPr>
              <a:defRPr sz="1200" b="0">
                <a:solidFill>
                  <a:schemeClr val="tx2">
                    <a:lumMod val="75000"/>
                  </a:schemeClr>
                </a:solidFill>
                <a:latin typeface="Trajan Pro 3"/>
              </a:defRPr>
            </a:pPr>
            <a:r>
              <a:rPr lang="ru-RU" sz="1200" b="1" dirty="0">
                <a:solidFill>
                  <a:schemeClr val="tx2"/>
                </a:solidFill>
                <a:latin typeface="Book Antiqua" panose="02040602050305030304" pitchFamily="18" charset="0"/>
              </a:rPr>
              <a:t>Расходы консолидированного бюджета Архангельской области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0.45171265532036597"/>
          <c:y val="0.3767162195291755"/>
          <c:w val="0.29998554848072434"/>
          <c:h val="0.5485450029361898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расходов на культуру от общих расходов консолидированного бюджета Архангельской области</c:v>
                </c:pt>
              </c:strCache>
            </c:strRef>
          </c:tx>
          <c:spPr>
            <a:solidFill>
              <a:schemeClr val="tx2"/>
            </a:solidFill>
          </c:spPr>
          <c:dPt>
            <c:idx val="0"/>
            <c:spPr>
              <a:solidFill>
                <a:schemeClr val="tx2">
                  <a:lumMod val="40000"/>
                  <a:lumOff val="6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BA46-473D-B722-BFE72165D64B}"/>
              </c:ext>
            </c:extLst>
          </c:dPt>
          <c:dLbls>
            <c:dLbl>
              <c:idx val="0"/>
              <c:layout>
                <c:manualLayout>
                  <c:x val="0.15166455587745592"/>
                  <c:y val="-8.2673105766026267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t>3</a:t>
                    </a:r>
                    <a:r>
                      <a:rPr lang="en-US" b="1" dirty="0">
                        <a:solidFill>
                          <a:schemeClr val="tx1"/>
                        </a:solidFill>
                      </a:rPr>
                      <a:t>,</a:t>
                    </a:r>
                    <a:r>
                      <a:rPr lang="en-US" b="1" dirty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t>9</a:t>
                    </a:r>
                    <a:r>
                      <a:rPr lang="en-US" dirty="0"/>
                      <a:t>%</a:t>
                    </a:r>
                  </a:p>
                </c:rich>
              </c:tx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BA46-473D-B722-BFE72165D64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chemeClr val="accent1">
                        <a:lumMod val="75000"/>
                      </a:schemeClr>
                    </a:solidFill>
                    <a:latin typeface="Book Antiqua" panose="02040602050305030304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Расходы на культуру              </c:v>
                </c:pt>
                <c:pt idx="1">
                  <c:v>Прочее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 formatCode="0.00%">
                  <c:v>3.9000000000000014E-2</c:v>
                </c:pt>
                <c:pt idx="1">
                  <c:v>0.96100000000000063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A46-473D-B722-BFE72165D64B}"/>
            </c:ext>
          </c:extLst>
        </c:ser>
        <c:firstSliceAng val="0"/>
        <c:holeSize val="50"/>
      </c:doughnutChart>
      <c:spPr>
        <a:noFill/>
      </c:spPr>
    </c:plotArea>
    <c:legend>
      <c:legendPos val="r"/>
      <c:layout>
        <c:manualLayout>
          <c:xMode val="edge"/>
          <c:yMode val="edge"/>
          <c:x val="3.0142876045729395E-2"/>
          <c:y val="0.34441374974480454"/>
          <c:w val="0.38432585051863832"/>
          <c:h val="0.24512814548383521"/>
        </c:manualLayout>
      </c:layout>
      <c:txPr>
        <a:bodyPr/>
        <a:lstStyle/>
        <a:p>
          <a:pPr>
            <a:defRPr sz="1200">
              <a:solidFill>
                <a:schemeClr val="tx2"/>
              </a:solidFill>
              <a:latin typeface="Book Antiqua" panose="02040602050305030304" pitchFamily="18" charset="0"/>
            </a:defRPr>
          </a:pPr>
          <a:endParaRPr lang="ru-RU"/>
        </a:p>
      </c:txPr>
    </c:legend>
    <c:plotVisOnly val="1"/>
    <c:dispBlanksAs val="zero"/>
  </c:chart>
  <c:spPr>
    <a:ln w="22225">
      <a:noFill/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</c:strCache>
            </c:strRef>
          </c:tx>
          <c:dPt>
            <c:idx val="0"/>
            <c:explosion val="24"/>
            <c:spPr>
              <a:solidFill>
                <a:srgbClr val="FF96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DA89-4773-BD1E-B39086C9170C}"/>
              </c:ext>
            </c:extLst>
          </c:dPt>
          <c:dPt>
            <c:idx val="1"/>
            <c:spPr>
              <a:solidFill>
                <a:srgbClr val="75BBFD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A89-4773-BD1E-B39086C9170C}"/>
              </c:ext>
            </c:extLst>
          </c:dPt>
          <c:dPt>
            <c:idx val="2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EAE0-4F7D-A7AF-A3F82086B47B}"/>
              </c:ext>
            </c:extLst>
          </c:dPt>
          <c:dPt>
            <c:idx val="3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AE0-4F7D-A7AF-A3F82086B47B}"/>
              </c:ext>
            </c:extLst>
          </c:dPt>
          <c:val>
            <c:numRef>
              <c:f>Лист1!$B$2:$B$5</c:f>
              <c:numCache>
                <c:formatCode>General</c:formatCode>
                <c:ptCount val="4"/>
                <c:pt idx="0">
                  <c:v>40</c:v>
                </c:pt>
                <c:pt idx="1">
                  <c:v>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A89-4773-BD1E-B39086C9170C}"/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 xmlns:c16r2="http://schemas.microsoft.com/office/drawing/2015/06/chart" xmlns:c16="http://schemas.microsoft.com/office/drawing/2014/chart">
                      <c:ext uri="{02D57815-91ED-43cb-92C2-25804820EDAC}">
                        <c15:formulaRef>
                          <c15:sqref>Лист1!$A$2:$A$5</c15:sqref>
                        </c15:formulaRef>
                      </c:ext>
                    </c:extLst>
                    <c:strCache>
                      <c:ptCount val="1"/>
                      <c:pt idx="0">
                        <c:v>Не имеют отраслевого образования</c:v>
                      </c:pt>
                    </c:strCache>
                  </c:strRef>
                </c15:cat>
              </c15:filteredCategoryTitle>
            </c:ext>
          </c:extLst>
        </c:ser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1"/>
            <c:spPr>
              <a:solidFill>
                <a:srgbClr val="FF971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D9D-4D9F-B528-0A7BE1F89724}"/>
              </c:ext>
            </c:extLst>
          </c:dPt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7.6</c:v>
                </c:pt>
                <c:pt idx="1">
                  <c:v>93.4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197-424E-8520-AC0F01BF97DC}"/>
            </c:ext>
          </c:extLst>
        </c:ser>
        <c:firstSliceAng val="38"/>
        <c:holeSize val="67"/>
      </c:doughnutChart>
    </c:plotArea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3.38468108153148E-2"/>
          <c:y val="8.2246338378687292E-2"/>
          <c:w val="0.42866579177602832"/>
          <c:h val="0.8395630533229979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1"/>
            <c:spPr>
              <a:solidFill>
                <a:srgbClr val="FF9713"/>
              </a:solidFill>
            </c:spPr>
          </c:dPt>
          <c:dPt>
            <c:idx val="3"/>
            <c:spPr>
              <a:solidFill>
                <a:schemeClr val="bg1"/>
              </a:solidFill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tx1"/>
                      </a:solidFill>
                      <a:latin typeface="Trajan Pro 3" panose="02020502050503020301"/>
                    </a:defRPr>
                  </a:pPr>
                  <a:endParaRPr lang="ru-RU"/>
                </a:p>
              </c:txPr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Trajan Pro 3" panose="02020502050503020301"/>
                  </a:defRPr>
                </a:pPr>
                <a:endParaRPr lang="ru-RU"/>
              </a:p>
            </c:txPr>
            <c:showVal val="1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2"/>
                <c:pt idx="0">
                  <c:v>трудоустроились по специальности в год выпуска </c:v>
                </c:pt>
                <c:pt idx="1">
                  <c:v>поступили в высшие образовательные учреждения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60</c:v>
                </c:pt>
                <c:pt idx="1">
                  <c:v>10</c:v>
                </c:pt>
                <c:pt idx="2">
                  <c:v>30</c:v>
                </c:pt>
              </c:numCache>
            </c:numRef>
          </c:val>
        </c:ser>
        <c:firstSliceAng val="196"/>
        <c:holeSize val="72"/>
      </c:doughnutChart>
    </c:plotArea>
    <c:legend>
      <c:legendPos val="r"/>
      <c:legendEntry>
        <c:idx val="0"/>
        <c:txPr>
          <a:bodyPr/>
          <a:lstStyle/>
          <a:p>
            <a:pPr>
              <a:defRPr sz="1100">
                <a:solidFill>
                  <a:schemeClr val="tx2"/>
                </a:solidFill>
                <a:latin typeface="Trajan Pro 3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>
                <a:solidFill>
                  <a:schemeClr val="tx2"/>
                </a:solidFill>
                <a:latin typeface="Trajan Pro 3"/>
              </a:defRPr>
            </a:pPr>
            <a:endParaRPr lang="ru-RU"/>
          </a:p>
        </c:txPr>
      </c:legendEntry>
      <c:legendEntry>
        <c:idx val="2"/>
        <c:delete val="1"/>
      </c:legendEntry>
      <c:layout>
        <c:manualLayout>
          <c:xMode val="edge"/>
          <c:yMode val="edge"/>
          <c:x val="0.52405136857892753"/>
          <c:y val="0.22284974093264254"/>
          <c:w val="0.47305976620763857"/>
          <c:h val="0.41963730569948182"/>
        </c:manualLayout>
      </c:layout>
      <c:txPr>
        <a:bodyPr/>
        <a:lstStyle/>
        <a:p>
          <a:pPr>
            <a:defRPr sz="1200">
              <a:solidFill>
                <a:schemeClr val="tx2"/>
              </a:solidFill>
              <a:latin typeface="Trajan Pro 3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600" dirty="0">
                <a:solidFill>
                  <a:schemeClr val="tx2"/>
                </a:solidFill>
                <a:latin typeface="Book Antiqua" panose="02040602050305030304" pitchFamily="18" charset="0"/>
              </a:rPr>
              <a:t>Финансовое обеспечение учреждений культуры </a:t>
            </a:r>
            <a:br>
              <a:rPr lang="ru-RU" sz="1600" dirty="0">
                <a:solidFill>
                  <a:schemeClr val="tx2"/>
                </a:solidFill>
                <a:latin typeface="Book Antiqua" panose="02040602050305030304" pitchFamily="18" charset="0"/>
              </a:rPr>
            </a:br>
            <a:r>
              <a:rPr lang="ru-RU" sz="1600" dirty="0">
                <a:solidFill>
                  <a:schemeClr val="tx2"/>
                </a:solidFill>
                <a:latin typeface="Book Antiqua" panose="02040602050305030304" pitchFamily="18" charset="0"/>
              </a:rPr>
              <a:t>и образовательных учреждений сферы культуры  </a:t>
            </a:r>
          </a:p>
          <a:p>
            <a:pPr>
              <a:defRPr/>
            </a:pPr>
            <a:r>
              <a:rPr lang="ru-RU" sz="1600" dirty="0">
                <a:solidFill>
                  <a:schemeClr val="tx2"/>
                </a:solidFill>
                <a:latin typeface="Book Antiqua" panose="02040602050305030304" pitchFamily="18" charset="0"/>
              </a:rPr>
              <a:t>5,2  млрд.рублей </a:t>
            </a:r>
          </a:p>
        </c:rich>
      </c:tx>
      <c:layout>
        <c:manualLayout>
          <c:xMode val="edge"/>
          <c:yMode val="edge"/>
          <c:x val="0.17302925783966691"/>
          <c:y val="2.7790104622085212E-3"/>
        </c:manualLayout>
      </c:layout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Финансовое обеспечение учреждений культуры </c:v>
                </c:pt>
              </c:strCache>
            </c:strRef>
          </c:tx>
          <c:explosion val="15"/>
          <c:dPt>
            <c:idx val="2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FE54-4760-B7F3-8D9C0C7D6364}"/>
              </c:ext>
            </c:extLst>
          </c:dPt>
          <c:dPt>
            <c:idx val="3"/>
            <c:spPr>
              <a:solidFill>
                <a:srgbClr val="0070C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FE54-4760-B7F3-8D9C0C7D6364}"/>
              </c:ext>
            </c:extLst>
          </c:dPt>
          <c:dPt>
            <c:idx val="5"/>
            <c:spPr>
              <a:solidFill>
                <a:srgbClr val="FF96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E54-4760-B7F3-8D9C0C7D6364}"/>
              </c:ext>
            </c:extLst>
          </c:dPt>
          <c:dPt>
            <c:idx val="6"/>
            <c:spPr>
              <a:solidFill>
                <a:schemeClr val="tx2">
                  <a:lumMod val="40000"/>
                  <a:lumOff val="6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FE54-4760-B7F3-8D9C0C7D6364}"/>
              </c:ext>
            </c:extLst>
          </c:dPt>
          <c:dPt>
            <c:idx val="7"/>
            <c:spPr>
              <a:solidFill>
                <a:schemeClr val="accent3">
                  <a:lumMod val="5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E54-4760-B7F3-8D9C0C7D6364}"/>
              </c:ext>
            </c:extLst>
          </c:dPt>
          <c:dPt>
            <c:idx val="8"/>
            <c:spPr>
              <a:solidFill>
                <a:srgbClr val="EF8919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FE54-4760-B7F3-8D9C0C7D6364}"/>
              </c:ext>
            </c:extLst>
          </c:dPt>
          <c:dPt>
            <c:idx val="9"/>
            <c:spPr>
              <a:solidFill>
                <a:srgbClr val="7030A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E54-4760-B7F3-8D9C0C7D6364}"/>
              </c:ext>
            </c:extLst>
          </c:dPt>
          <c:dLbls>
            <c:dLbl>
              <c:idx val="0"/>
              <c:layout>
                <c:manualLayout>
                  <c:x val="-6.2864476793000598E-2"/>
                  <c:y val="-0.14728755449705191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tx2"/>
                        </a:solidFill>
                      </a:rPr>
                      <a:t>Культурно-досуговые учреждения (в том числе учреждения ремесел) – 32,3 %</a:t>
                    </a:r>
                  </a:p>
                </c:rich>
              </c:tx>
              <c:dLblPos val="bestFit"/>
              <c:showVal val="1"/>
              <c:showCatNam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FE54-4760-B7F3-8D9C0C7D636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7201058461627005E-2"/>
                  <c:y val="9.9775228382143685E-3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tx2"/>
                        </a:solidFill>
                      </a:rPr>
                      <a:t> Библиотеки</a:t>
                    </a:r>
                    <a:r>
                      <a:rPr lang="ru-RU" baseline="0" dirty="0">
                        <a:solidFill>
                          <a:schemeClr val="tx2"/>
                        </a:solidFill>
                      </a:rPr>
                      <a:t> – </a:t>
                    </a:r>
                  </a:p>
                  <a:p>
                    <a:r>
                      <a:rPr lang="ru-RU" dirty="0">
                        <a:solidFill>
                          <a:schemeClr val="tx2"/>
                        </a:solidFill>
                      </a:rPr>
                      <a:t>19,3</a:t>
                    </a:r>
                    <a:r>
                      <a:rPr lang="ru-RU" baseline="0" dirty="0">
                        <a:solidFill>
                          <a:schemeClr val="tx2"/>
                        </a:solidFill>
                      </a:rPr>
                      <a:t> </a:t>
                    </a:r>
                    <a:r>
                      <a:rPr lang="ru-RU" dirty="0">
                        <a:solidFill>
                          <a:schemeClr val="tx2"/>
                        </a:solidFill>
                      </a:rPr>
                      <a:t>%</a:t>
                    </a:r>
                  </a:p>
                </c:rich>
              </c:tx>
              <c:dLblPos val="bestFit"/>
              <c:showVal val="1"/>
              <c:showCatNam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FE54-4760-B7F3-8D9C0C7D636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8.9437274857692664E-2"/>
                  <c:y val="5.5580209244170432E-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tx2"/>
                        </a:solidFill>
                      </a:rPr>
                      <a:t>Театры, концертные организации – 10,7 %</a:t>
                    </a:r>
                  </a:p>
                </c:rich>
              </c:tx>
              <c:dLblPos val="bestFit"/>
              <c:showVal val="1"/>
              <c:showCatNam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FE54-4760-B7F3-8D9C0C7D636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0417559027973867E-2"/>
                  <c:y val="-2.6411540377052692E-3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tx2"/>
                        </a:solidFill>
                      </a:rPr>
                      <a:t> Музеи</a:t>
                    </a:r>
                    <a:r>
                      <a:rPr lang="ru-RU" baseline="0" dirty="0">
                        <a:solidFill>
                          <a:schemeClr val="tx2"/>
                        </a:solidFill>
                      </a:rPr>
                      <a:t> – 9,8 </a:t>
                    </a:r>
                    <a:r>
                      <a:rPr lang="ru-RU" dirty="0">
                        <a:solidFill>
                          <a:schemeClr val="tx2"/>
                        </a:solidFill>
                      </a:rPr>
                      <a:t>%</a:t>
                    </a:r>
                  </a:p>
                </c:rich>
              </c:tx>
              <c:dLblPos val="bestFit"/>
              <c:showVal val="1"/>
              <c:showCatNam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FE54-4760-B7F3-8D9C0C7D636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FE54-4760-B7F3-8D9C0C7D6364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3.1167232612918056E-2"/>
                  <c:y val="-6.5816595812841217E-3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tx2"/>
                        </a:solidFill>
                      </a:rPr>
                      <a:t>Парки – 1,0%</a:t>
                    </a:r>
                  </a:p>
                </c:rich>
              </c:tx>
              <c:dLblPos val="bestFit"/>
              <c:showVal val="1"/>
              <c:showCatNam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E54-4760-B7F3-8D9C0C7D636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5.7123535636596494E-2"/>
                  <c:y val="-8.8675816832138168E-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tx2"/>
                        </a:solidFill>
                      </a:rPr>
                      <a:t>Образовательные учреждения</a:t>
                    </a:r>
                    <a:r>
                      <a:rPr lang="ru-RU" baseline="0" dirty="0">
                        <a:solidFill>
                          <a:schemeClr val="tx2"/>
                        </a:solidFill>
                      </a:rPr>
                      <a:t> сферы</a:t>
                    </a:r>
                    <a:r>
                      <a:rPr lang="ru-RU" dirty="0">
                        <a:solidFill>
                          <a:schemeClr val="tx2"/>
                        </a:solidFill>
                      </a:rPr>
                      <a:t> культуры – 17,9 %</a:t>
                    </a:r>
                  </a:p>
                </c:rich>
              </c:tx>
              <c:dLblPos val="bestFit"/>
              <c:showVal val="1"/>
              <c:showCatNam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FE54-4760-B7F3-8D9C0C7D636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0.12192533233076565"/>
                  <c:y val="-0.10954312192722439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tx2"/>
                        </a:solidFill>
                      </a:rPr>
                      <a:t> Прочие учреждение</a:t>
                    </a:r>
                    <a:r>
                      <a:rPr lang="ru-RU" baseline="0" dirty="0">
                        <a:solidFill>
                          <a:schemeClr val="tx2"/>
                        </a:solidFill>
                      </a:rPr>
                      <a:t> – </a:t>
                    </a:r>
                  </a:p>
                  <a:p>
                    <a:r>
                      <a:rPr lang="ru-RU" dirty="0">
                        <a:solidFill>
                          <a:schemeClr val="tx2"/>
                        </a:solidFill>
                      </a:rPr>
                      <a:t>1,6 %</a:t>
                    </a:r>
                  </a:p>
                </c:rich>
              </c:tx>
              <c:dLblPos val="bestFit"/>
              <c:showVal val="1"/>
              <c:showCatNam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FE54-4760-B7F3-8D9C0C7D636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4.3057509107790701E-2"/>
                  <c:y val="-2.0527478067700342E-3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tx2"/>
                        </a:solidFill>
                      </a:rPr>
                      <a:t>Прочие мероприятия – 4,9</a:t>
                    </a:r>
                    <a:r>
                      <a:rPr lang="ru-RU" baseline="0" dirty="0">
                        <a:solidFill>
                          <a:schemeClr val="tx2"/>
                        </a:solidFill>
                      </a:rPr>
                      <a:t> </a:t>
                    </a:r>
                    <a:r>
                      <a:rPr lang="ru-RU" dirty="0">
                        <a:solidFill>
                          <a:schemeClr val="tx2"/>
                        </a:solidFill>
                      </a:rPr>
                      <a:t>%</a:t>
                    </a:r>
                  </a:p>
                </c:rich>
              </c:tx>
              <c:dLblPos val="bestFit"/>
              <c:showVal val="1"/>
              <c:showCatNam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FE54-4760-B7F3-8D9C0C7D636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0.16236446418082778"/>
                  <c:y val="2.4499274831442965E-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tx2"/>
                        </a:solidFill>
                      </a:rPr>
                      <a:t>Аппарат</a:t>
                    </a:r>
                    <a:r>
                      <a:rPr lang="ru-RU" baseline="0" dirty="0">
                        <a:solidFill>
                          <a:schemeClr val="tx2"/>
                        </a:solidFill>
                      </a:rPr>
                      <a:t> –</a:t>
                    </a:r>
                    <a:r>
                      <a:rPr lang="ru-RU" dirty="0">
                        <a:solidFill>
                          <a:schemeClr val="tx2"/>
                        </a:solidFill>
                      </a:rPr>
                      <a:t> 2,6 %</a:t>
                    </a:r>
                  </a:p>
                </c:rich>
              </c:tx>
              <c:dLblPos val="bestFit"/>
              <c:showVal val="1"/>
              <c:showCatNam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FE54-4760-B7F3-8D9C0C7D636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2.6695766754071096E-2"/>
                  <c:y val="2.7906976744186046E-2"/>
                </c:manualLayout>
              </c:layout>
              <c:dLblPos val="bestFit"/>
              <c:showVal val="1"/>
              <c:showCatNam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FE54-4760-B7F3-8D9C0C7D6364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FE54-4760-B7F3-8D9C0C7D6364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FE54-4760-B7F3-8D9C0C7D6364}"/>
                </c:ex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FE54-4760-B7F3-8D9C0C7D6364}"/>
                </c:ext>
                <c:ext xmlns:c15="http://schemas.microsoft.com/office/drawing/2012/chart" uri="{CE6537A1-D6FC-4f65-9D91-7224C49458BB}"/>
              </c:extLst>
            </c:dLbl>
            <c:dLbl>
              <c:idx val="1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FE54-4760-B7F3-8D9C0C7D6364}"/>
                </c:ext>
                <c:ext xmlns:c15="http://schemas.microsoft.com/office/drawing/2012/chart" uri="{CE6537A1-D6FC-4f65-9D91-7224C49458BB}"/>
              </c:extLst>
            </c:dLbl>
            <c:dLbl>
              <c:idx val="1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FE54-4760-B7F3-8D9C0C7D6364}"/>
                </c:ext>
                <c:ext xmlns:c15="http://schemas.microsoft.com/office/drawing/2012/chart" uri="{CE6537A1-D6FC-4f65-9D91-7224C49458BB}"/>
              </c:extLst>
            </c:dLbl>
            <c:dLbl>
              <c:idx val="16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FE54-4760-B7F3-8D9C0C7D636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chemeClr val="tx2"/>
                    </a:solidFill>
                    <a:latin typeface="Book Antiqua" panose="02040602050305030304" pitchFamily="18" charset="0"/>
                  </a:defRPr>
                </a:pPr>
                <a:endParaRPr lang="ru-RU"/>
              </a:p>
            </c:txPr>
            <c:dLblPos val="outEnd"/>
            <c:showVal val="1"/>
            <c:showCatName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Культурно-досуговые учреждения (в том числе учреждения ремесел)</c:v>
                </c:pt>
                <c:pt idx="1">
                  <c:v>Библиотеки</c:v>
                </c:pt>
                <c:pt idx="2">
                  <c:v>Театры, концертные организации</c:v>
                </c:pt>
                <c:pt idx="3">
                  <c:v>Музеи</c:v>
                </c:pt>
                <c:pt idx="4">
                  <c:v>Учреждения кинофикации</c:v>
                </c:pt>
                <c:pt idx="5">
                  <c:v>Парки</c:v>
                </c:pt>
                <c:pt idx="6">
                  <c:v>Учебные заведения культуры</c:v>
                </c:pt>
                <c:pt idx="7">
                  <c:v>Прочие учреждение</c:v>
                </c:pt>
                <c:pt idx="8">
                  <c:v>Прочие мероприятия</c:v>
                </c:pt>
                <c:pt idx="9">
                  <c:v>Аппарат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32.300000000000004</c:v>
                </c:pt>
                <c:pt idx="1">
                  <c:v>19.3</c:v>
                </c:pt>
                <c:pt idx="2">
                  <c:v>10.7</c:v>
                </c:pt>
                <c:pt idx="3">
                  <c:v>9.8000000000000007</c:v>
                </c:pt>
                <c:pt idx="4">
                  <c:v>0</c:v>
                </c:pt>
                <c:pt idx="5">
                  <c:v>1</c:v>
                </c:pt>
                <c:pt idx="6">
                  <c:v>17.899999999999999</c:v>
                </c:pt>
                <c:pt idx="7">
                  <c:v>1.6</c:v>
                </c:pt>
                <c:pt idx="8">
                  <c:v>4.9000000000000004</c:v>
                </c:pt>
                <c:pt idx="9">
                  <c:v>2.6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FE54-4760-B7F3-8D9C0C7D6364}"/>
            </c:ext>
          </c:extLst>
        </c:ser>
        <c:firstSliceAng val="173"/>
      </c:pie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8.1611354773181197E-2"/>
          <c:y val="1.7302358405409397E-2"/>
          <c:w val="0.87978150821462275"/>
          <c:h val="0.92654713006217171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Средняя заработная плата работников  учреждений культуры в руб.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/>
              </a:solidFill>
            </a:ln>
          </c:spPr>
          <c:dLbls>
            <c:dLbl>
              <c:idx val="4"/>
              <c:layout>
                <c:manualLayout>
                  <c:x val="-1.0958979539523257E-16"/>
                  <c:y val="-1.8839920753656168E-2"/>
                </c:manualLayout>
              </c:layout>
              <c:dLblPos val="outEnd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484-4BEC-A12E-B8CE336C778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2012 год</c:v>
                </c:pt>
                <c:pt idx="1">
                  <c:v>2013 год</c:v>
                </c:pt>
                <c:pt idx="2">
                  <c:v>2014 год</c:v>
                </c:pt>
                <c:pt idx="3">
                  <c:v>2015 год</c:v>
                </c:pt>
                <c:pt idx="4">
                  <c:v>2016 год</c:v>
                </c:pt>
                <c:pt idx="5">
                  <c:v>2017 год</c:v>
                </c:pt>
                <c:pt idx="6">
                  <c:v>2018 год </c:v>
                </c:pt>
                <c:pt idx="7">
                  <c:v>2019 год</c:v>
                </c:pt>
              </c:strCache>
            </c:strRef>
          </c:cat>
          <c:val>
            <c:numRef>
              <c:f>Лист1!$B$2:$B$9</c:f>
              <c:numCache>
                <c:formatCode>_-* #,##0.00\ _₽_-;\-* #,##0.00\ _₽_-;_-* "-"??\ _₽_-;_-@_-</c:formatCode>
                <c:ptCount val="8"/>
                <c:pt idx="0">
                  <c:v>13487.8</c:v>
                </c:pt>
                <c:pt idx="1">
                  <c:v>19095.5</c:v>
                </c:pt>
                <c:pt idx="2">
                  <c:v>23787.25</c:v>
                </c:pt>
                <c:pt idx="3">
                  <c:v>25044.67</c:v>
                </c:pt>
                <c:pt idx="4">
                  <c:v>25747.119999999908</c:v>
                </c:pt>
                <c:pt idx="5">
                  <c:v>32067.420000000009</c:v>
                </c:pt>
                <c:pt idx="6">
                  <c:v>38869.120000000003</c:v>
                </c:pt>
                <c:pt idx="7">
                  <c:v>41776.199999999997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5C6-4674-B560-1D343DADEDA8}"/>
            </c:ext>
          </c:extLst>
        </c:ser>
        <c:dLbls>
          <c:showVal val="1"/>
        </c:dLbls>
        <c:gapWidth val="219"/>
        <c:overlap val="-50"/>
        <c:axId val="115850240"/>
        <c:axId val="115856128"/>
      </c:barChart>
      <c:catAx>
        <c:axId val="11585024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115856128"/>
        <c:crosses val="autoZero"/>
        <c:auto val="1"/>
        <c:lblAlgn val="ctr"/>
        <c:lblOffset val="100"/>
      </c:catAx>
      <c:valAx>
        <c:axId val="115856128"/>
        <c:scaling>
          <c:orientation val="minMax"/>
          <c:max val="40000"/>
          <c:min val="2000"/>
        </c:scaling>
        <c:axPos val="l"/>
        <c:majorGridlines>
          <c:spPr>
            <a:ln>
              <a:solidFill>
                <a:schemeClr val="tx2"/>
              </a:solidFill>
            </a:ln>
            <a:effectLst/>
          </c:spPr>
        </c:majorGridlines>
        <c:numFmt formatCode="_-* #,##0.00\ _₽_-;\-* #,##0.00\ _₽_-;_-* &quot;-&quot;??\ _₽_-;_-@_-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115850240"/>
        <c:crosses val="autoZero"/>
        <c:crossBetween val="between"/>
      </c:valAx>
    </c:plotArea>
    <c:plotVisOnly val="1"/>
    <c:dispBlanksAs val="gap"/>
  </c:chart>
  <c:spPr>
    <a:ln>
      <a:noFill/>
    </a:ln>
    <a:effectLst/>
  </c:spPr>
  <c:txPr>
    <a:bodyPr/>
    <a:lstStyle/>
    <a:p>
      <a:pPr>
        <a:defRPr>
          <a:latin typeface="Trajan Pro 3"/>
        </a:defRPr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pPr>
            <a:r>
              <a:rPr lang="ru-RU" dirty="0">
                <a:solidFill>
                  <a:schemeClr val="tx1"/>
                </a:solidFill>
              </a:rPr>
              <a:t>Финансирование библиотек</a:t>
            </a:r>
          </a:p>
        </c:rich>
      </c:tx>
      <c:layout/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7.3062434740848767E-2"/>
          <c:y val="0.20788134947766743"/>
          <c:w val="0.89106065067380791"/>
          <c:h val="0.66176783430318109"/>
        </c:manualLayout>
      </c:layout>
      <c:barChart>
        <c:barDir val="col"/>
        <c:grouping val="clustered"/>
        <c:ser>
          <c:idx val="0"/>
          <c:order val="0"/>
          <c:spPr>
            <a:solidFill>
              <a:schemeClr val="tx2"/>
            </a:solidFill>
            <a:ln>
              <a:noFill/>
            </a:ln>
            <a:effectLst/>
          </c:spPr>
          <c:cat>
            <c:numRef>
              <c:f>Лист1!$A$2:$B$2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Лист1!$A$3:$B$3</c:f>
              <c:numCache>
                <c:formatCode>General</c:formatCode>
                <c:ptCount val="2"/>
                <c:pt idx="0">
                  <c:v>903.80799999999817</c:v>
                </c:pt>
                <c:pt idx="1">
                  <c:v>974.08500000000004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1C8-46A1-AD06-6F5B2E2A6D18}"/>
            </c:ext>
          </c:extLst>
        </c:ser>
        <c:gapWidth val="219"/>
        <c:overlap val="-27"/>
        <c:axId val="67891200"/>
        <c:axId val="67892736"/>
      </c:barChart>
      <c:catAx>
        <c:axId val="6789120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pPr>
            <a:endParaRPr lang="ru-RU"/>
          </a:p>
        </c:txPr>
        <c:crossAx val="67892736"/>
        <c:crosses val="autoZero"/>
        <c:auto val="1"/>
        <c:lblAlgn val="ctr"/>
        <c:lblOffset val="100"/>
      </c:catAx>
      <c:valAx>
        <c:axId val="67892736"/>
        <c:scaling>
          <c:orientation val="minMax"/>
          <c:min val="0"/>
        </c:scaling>
        <c:axPos val="l"/>
        <c:majorGridlines>
          <c:spPr>
            <a:ln w="9525" cap="flat" cmpd="sng" algn="ctr">
              <a:solidFill>
                <a:schemeClr val="tx2"/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pPr>
            <a:endParaRPr lang="ru-RU"/>
          </a:p>
        </c:txPr>
        <c:crossAx val="67891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Book Antiqua" panose="02040602050305030304" pitchFamily="18" charset="0"/>
        </a:defRPr>
      </a:pPr>
      <a:endParaRPr lang="ru-RU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pPr>
            <a:r>
              <a:rPr lang="ru-RU" dirty="0">
                <a:solidFill>
                  <a:schemeClr val="tx1"/>
                </a:solidFill>
              </a:rPr>
              <a:t>Финансирование библиотек</a:t>
            </a:r>
          </a:p>
        </c:rich>
      </c:tx>
      <c:layout/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7.3062434740848753E-2"/>
          <c:y val="0.20788134947766743"/>
          <c:w val="0.89106065067380735"/>
          <c:h val="0.66176783430318109"/>
        </c:manualLayout>
      </c:layout>
      <c:barChart>
        <c:barDir val="col"/>
        <c:grouping val="clustered"/>
        <c:ser>
          <c:idx val="0"/>
          <c:order val="0"/>
          <c:spPr>
            <a:solidFill>
              <a:schemeClr val="tx2"/>
            </a:solidFill>
            <a:ln>
              <a:noFill/>
            </a:ln>
            <a:effectLst/>
          </c:spPr>
          <c:cat>
            <c:numRef>
              <c:f>Лист1!$A$2:$B$2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Лист1!$A$3:$B$3</c:f>
              <c:numCache>
                <c:formatCode>General</c:formatCode>
                <c:ptCount val="2"/>
                <c:pt idx="0">
                  <c:v>903.80799999999817</c:v>
                </c:pt>
                <c:pt idx="1">
                  <c:v>974.08500000000004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1C8-46A1-AD06-6F5B2E2A6D18}"/>
            </c:ext>
          </c:extLst>
        </c:ser>
        <c:gapWidth val="219"/>
        <c:overlap val="-27"/>
        <c:axId val="68249472"/>
        <c:axId val="68251008"/>
      </c:barChart>
      <c:catAx>
        <c:axId val="6824947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pPr>
            <a:endParaRPr lang="ru-RU"/>
          </a:p>
        </c:txPr>
        <c:crossAx val="68251008"/>
        <c:crosses val="autoZero"/>
        <c:auto val="1"/>
        <c:lblAlgn val="ctr"/>
        <c:lblOffset val="100"/>
      </c:catAx>
      <c:valAx>
        <c:axId val="68251008"/>
        <c:scaling>
          <c:orientation val="minMax"/>
          <c:min val="0"/>
        </c:scaling>
        <c:axPos val="l"/>
        <c:majorGridlines>
          <c:spPr>
            <a:ln w="9525" cap="flat" cmpd="sng" algn="ctr">
              <a:solidFill>
                <a:schemeClr val="tx2"/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pPr>
            <a:endParaRPr lang="ru-RU"/>
          </a:p>
        </c:txPr>
        <c:crossAx val="68249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Book Antiqua" panose="02040602050305030304" pitchFamily="18" charset="0"/>
        </a:defRPr>
      </a:pPr>
      <a:endParaRPr lang="ru-RU"/>
    </a:p>
  </c:txPr>
  <c:externalData r:id="rId1"/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  <a:ea typeface="+mn-ea"/>
                <a:cs typeface="+mn-cs"/>
              </a:defRPr>
            </a:pPr>
            <a:r>
              <a:rPr lang="ru-RU"/>
              <a:t>Капитальный ремонт</a:t>
            </a:r>
          </a:p>
          <a:p>
            <a:pPr>
              <a:defRPr sz="1440" b="1" i="0" u="none" strike="noStrike" kern="1200" spc="0" baseline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  <a:ea typeface="+mn-ea"/>
                <a:cs typeface="+mn-cs"/>
              </a:defRPr>
            </a:pPr>
            <a:r>
              <a:rPr lang="ru-RU"/>
              <a:t>млн. руб.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1F497D"/>
            </a:solidFill>
            <a:ln>
              <a:noFill/>
            </a:ln>
            <a:effectLst/>
          </c:spPr>
          <c:dLbls>
            <c:dLbl>
              <c:idx val="1"/>
              <c:layout>
                <c:manualLayout>
                  <c:x val="8.5164676181397607E-17"/>
                  <c:y val="-3.1252768453898495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1.625999999999999</c:v>
                </c:pt>
                <c:pt idx="1">
                  <c:v>11.057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901-4E3A-B4E0-8B8F569194FD}"/>
            </c:ext>
          </c:extLst>
        </c:ser>
        <c:dLbls>
          <c:showVal val="1"/>
        </c:dLbls>
        <c:gapWidth val="219"/>
        <c:overlap val="-27"/>
        <c:axId val="68271104"/>
        <c:axId val="73032448"/>
      </c:barChart>
      <c:catAx>
        <c:axId val="6827110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rgbClr val="1F497D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  <a:ea typeface="+mn-ea"/>
                <a:cs typeface="+mn-cs"/>
              </a:defRPr>
            </a:pPr>
            <a:endParaRPr lang="ru-RU"/>
          </a:p>
        </c:txPr>
        <c:crossAx val="73032448"/>
        <c:crosses val="autoZero"/>
        <c:auto val="1"/>
        <c:lblAlgn val="ctr"/>
        <c:lblOffset val="100"/>
      </c:catAx>
      <c:valAx>
        <c:axId val="7303244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2"/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  <a:ea typeface="+mn-ea"/>
                <a:cs typeface="+mn-cs"/>
              </a:defRPr>
            </a:pPr>
            <a:endParaRPr lang="ru-RU"/>
          </a:p>
        </c:txPr>
        <c:crossAx val="68271104"/>
        <c:crosses val="autoZero"/>
        <c:crossBetween val="between"/>
      </c:valAx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 b="1">
          <a:solidFill>
            <a:schemeClr val="accent1">
              <a:lumMod val="75000"/>
            </a:schemeClr>
          </a:solidFill>
          <a:latin typeface="Book Antiqua" panose="02040602050305030304" pitchFamily="18" charset="0"/>
        </a:defRPr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2496341181696024"/>
          <c:y val="9.1028104672934054E-2"/>
          <c:w val="0.40561179101151412"/>
          <c:h val="0.6647977341357461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FA6-4F0A-9F42-A73EB25E38BC}"/>
              </c:ext>
            </c:extLst>
          </c:dPt>
          <c:dPt>
            <c:idx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FA6-4F0A-9F42-A73EB25E38BC}"/>
              </c:ext>
            </c:extLst>
          </c:dPt>
          <c:dPt>
            <c:idx val="2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FFA6-4F0A-9F42-A73EB25E38BC}"/>
              </c:ext>
            </c:extLst>
          </c:dPt>
          <c:dLbls>
            <c:dLbl>
              <c:idx val="0"/>
              <c:layout>
                <c:manualLayout>
                  <c:x val="0.19405972974306787"/>
                  <c:y val="-0.18162749678219026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>
                        <a:solidFill>
                          <a:schemeClr val="tx2"/>
                        </a:solidFill>
                      </a:rPr>
                      <a:t> 891 </a:t>
                    </a:r>
                    <a:r>
                      <a:rPr lang="ru-RU" b="1" dirty="0">
                        <a:solidFill>
                          <a:schemeClr val="tx2"/>
                        </a:solidFill>
                      </a:rPr>
                      <a:t>млн. руб.</a:t>
                    </a:r>
                  </a:p>
                </c:rich>
              </c:tx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FFA6-4F0A-9F42-A73EB25E38BC}"/>
                </c:ext>
                <c:ext xmlns:c15="http://schemas.microsoft.com/office/drawing/2012/chart" uri="{CE6537A1-D6FC-4f65-9D91-7224C49458BB}">
                  <c15:layout>
                    <c:manualLayout>
                      <c:w val="0.25068636943615508"/>
                      <c:h val="0.12020817545653449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22999987767616786"/>
                  <c:y val="3.131508565210174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>
                        <a:solidFill>
                          <a:schemeClr val="tx2"/>
                        </a:solidFill>
                      </a:rPr>
                      <a:t>56,7 млн.</a:t>
                    </a:r>
                    <a:r>
                      <a:rPr lang="ru-RU" b="1" baseline="0" dirty="0">
                        <a:solidFill>
                          <a:schemeClr val="tx2"/>
                        </a:solidFill>
                      </a:rPr>
                      <a:t> руб.</a:t>
                    </a:r>
                    <a:endParaRPr lang="ru-RU" b="1" dirty="0">
                      <a:solidFill>
                        <a:schemeClr val="tx2"/>
                      </a:solidFill>
                    </a:endParaRPr>
                  </a:p>
                </c:rich>
              </c:tx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FA6-4F0A-9F42-A73EB25E38BC}"/>
                </c:ext>
                <c:ext xmlns:c15="http://schemas.microsoft.com/office/drawing/2012/chart" uri="{CE6537A1-D6FC-4f65-9D91-7224C49458BB}">
                  <c15:layout>
                    <c:manualLayout>
                      <c:w val="0.3080050123473283"/>
                      <c:h val="0.12020817545653449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0.2109449178595468"/>
                  <c:y val="-0.1252603426084069"/>
                </c:manualLayout>
              </c:layout>
              <c:tx>
                <c:rich>
                  <a:bodyPr/>
                  <a:lstStyle/>
                  <a:p>
                    <a:r>
                      <a:rPr lang="ru-RU" b="1" dirty="0">
                        <a:solidFill>
                          <a:schemeClr val="tx2"/>
                        </a:solidFill>
                      </a:rPr>
                      <a:t> 294 млн.</a:t>
                    </a:r>
                    <a:r>
                      <a:rPr lang="ru-RU" b="1" baseline="0" dirty="0">
                        <a:solidFill>
                          <a:schemeClr val="tx2"/>
                        </a:solidFill>
                      </a:rPr>
                      <a:t> руб. </a:t>
                    </a:r>
                    <a:endParaRPr lang="ru-RU" b="1" dirty="0">
                      <a:solidFill>
                        <a:schemeClr val="tx2"/>
                      </a:solidFill>
                    </a:endParaRPr>
                  </a:p>
                </c:rich>
              </c:tx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FFA6-4F0A-9F42-A73EB25E38BC}"/>
                </c:ext>
                <c:ext xmlns:c15="http://schemas.microsoft.com/office/drawing/2012/chart" uri="{CE6537A1-D6FC-4f65-9D91-7224C49458BB}">
                  <c15:layout>
                    <c:manualLayout>
                      <c:w val="0.27998256470186583"/>
                      <c:h val="0.1410848992246023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rajan Pro 3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5 ДШИ - строительство </c:v>
                </c:pt>
                <c:pt idx="1">
                  <c:v>25 ДШИ - капитальный ремонт</c:v>
                </c:pt>
                <c:pt idx="2">
                  <c:v>1 ДШИ - реконструкция 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891</c:v>
                </c:pt>
                <c:pt idx="1">
                  <c:v>56.7</c:v>
                </c:pt>
                <c:pt idx="2">
                  <c:v>294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FA6-4F0A-9F42-A73EB25E38BC}"/>
            </c:ext>
          </c:extLst>
        </c:ser>
        <c:dLbls>
          <c:showVal val="1"/>
        </c:dLbls>
        <c:firstSliceAng val="324"/>
        <c:holeSize val="75"/>
      </c:doughnut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2"/>
                </a:solidFill>
                <a:latin typeface="Trajan Pro 3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2"/>
                </a:solidFill>
                <a:latin typeface="Trajan Pro 3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2"/>
                </a:solidFill>
                <a:latin typeface="Trajan Pro 3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54440080936196256"/>
          <c:y val="0.613034637279254"/>
          <c:w val="0.45381016944100427"/>
          <c:h val="0.36191329419906576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Trajan Pro 3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Book Antiqua" panose="02040602050305030304" pitchFamily="18" charset="0"/>
        </a:defRPr>
      </a:pPr>
      <a:endParaRPr lang="ru-RU"/>
    </a:p>
  </c:txPr>
  <c:externalData r:id="rId1"/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vert="horz"/>
          <a:lstStyle/>
          <a:p>
            <a:pPr>
              <a:defRPr/>
            </a:pPr>
            <a:r>
              <a:rPr lang="ru-RU" dirty="0" smtClean="0"/>
              <a:t>Федеральная субсидия, млн. руб.</a:t>
            </a:r>
            <a:endParaRPr lang="ru-RU" dirty="0"/>
          </a:p>
        </c:rich>
      </c:tx>
      <c:layout>
        <c:manualLayout>
          <c:xMode val="edge"/>
          <c:yMode val="edge"/>
          <c:x val="0.21662405998632731"/>
          <c:y val="3.0255124389588803E-2"/>
        </c:manualLayout>
      </c:layout>
      <c:spPr>
        <a:noFill/>
        <a:ln w="19050">
          <a:solidFill>
            <a:srgbClr val="FF9713"/>
          </a:solidFill>
        </a:ln>
        <a:effectLst/>
      </c:spPr>
    </c:title>
    <c:plotArea>
      <c:layout>
        <c:manualLayout>
          <c:layoutTarget val="inner"/>
          <c:xMode val="edge"/>
          <c:yMode val="edge"/>
          <c:x val="9.1689960629921213E-2"/>
          <c:y val="0.17443459663087771"/>
          <c:w val="0.63524514494112061"/>
          <c:h val="0.6825151611918594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 руб.</c:v>
                </c:pt>
              </c:strCache>
            </c:strRef>
          </c:tx>
          <c:spPr>
            <a:solidFill>
              <a:srgbClr val="0067B4"/>
            </a:solidFill>
            <a:ln>
              <a:noFill/>
            </a:ln>
            <a:effectLst/>
          </c:spPr>
          <c:dPt>
            <c:idx val="0"/>
            <c:spPr>
              <a:solidFill>
                <a:srgbClr val="FF9713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4 ДШИ - 2020 г.</c:v>
                </c:pt>
                <c:pt idx="1">
                  <c:v>15 ДШИ - 2021-2022 гг.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9.8000000000000007</c:v>
                </c:pt>
                <c:pt idx="1">
                  <c:v>342.9</c:v>
                </c:pt>
              </c:numCache>
            </c:numRef>
          </c:val>
        </c:ser>
        <c:gapWidth val="219"/>
        <c:overlap val="-27"/>
        <c:axId val="117561600"/>
        <c:axId val="148361216"/>
      </c:barChart>
      <c:catAx>
        <c:axId val="11756160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148361216"/>
        <c:crosses val="autoZero"/>
        <c:auto val="1"/>
        <c:lblAlgn val="ctr"/>
        <c:lblOffset val="100"/>
      </c:catAx>
      <c:valAx>
        <c:axId val="14836121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117561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4364051355898664"/>
          <c:y val="0.38891570782462059"/>
          <c:w val="0.25415293919426757"/>
          <c:h val="0.38673057544943801"/>
        </c:manualLayout>
      </c:layout>
      <c:spPr>
        <a:noFill/>
        <a:ln>
          <a:noFill/>
        </a:ln>
        <a:effectLst/>
      </c:spPr>
      <c:txPr>
        <a:bodyPr rot="0" vert="horz"/>
        <a:lstStyle/>
        <a:p>
          <a:pPr>
            <a:defRPr>
              <a:latin typeface="Trajan Pro 3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>
          <a:solidFill>
            <a:schemeClr val="tx2"/>
          </a:solidFill>
        </a:defRPr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26397282037192382"/>
          <c:y val="0.16237064798947587"/>
          <c:w val="0.48274682404328406"/>
          <c:h val="0.78543878658533528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9600"/>
            </a:solidFill>
          </c:spPr>
          <c:explosion val="10"/>
          <c:dPt>
            <c:idx val="0"/>
            <c:spPr>
              <a:solidFill>
                <a:srgbClr val="FF96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C922-4888-BF61-B44FAAB45D4B}"/>
              </c:ext>
            </c:extLst>
          </c:dPt>
          <c:dPt>
            <c:idx val="1"/>
            <c:spPr>
              <a:solidFill>
                <a:srgbClr val="75BBFD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922-4888-BF61-B44FAAB45D4B}"/>
              </c:ext>
            </c:extLst>
          </c:dPt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</c:v>
                </c:pt>
                <c:pt idx="1">
                  <c:v>86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922-4888-BF61-B44FAAB45D4B}"/>
            </c:ext>
          </c:extLst>
        </c:ser>
        <c:firstSliceAng val="45"/>
        <c:holeSize val="75"/>
      </c:doughnutChart>
      <c:spPr>
        <a:noFill/>
        <a:ln>
          <a:noFill/>
        </a:ln>
        <a:effectLst/>
      </c:spPr>
    </c:plotArea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56FE51-C088-499F-9D52-1F2C2F4EE91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9747222-E7E2-4DBA-9981-B1F3EE8BF68F}">
      <dgm:prSet phldrT="[Текст]"/>
      <dgm:spPr/>
      <dgm:t>
        <a:bodyPr/>
        <a:lstStyle/>
        <a:p>
          <a:r>
            <a:rPr lang="ru-RU" b="1" dirty="0">
              <a:solidFill>
                <a:schemeClr val="tx2"/>
              </a:solidFill>
              <a:latin typeface="Trajan Pro 3"/>
            </a:rPr>
            <a:t>Механизм</a:t>
          </a:r>
        </a:p>
      </dgm:t>
    </dgm:pt>
    <dgm:pt modelId="{768B2A47-D0BB-4090-BA8A-BB5CF26516CC}" type="parTrans" cxnId="{B28C1393-C315-43CF-8394-D5B708431664}">
      <dgm:prSet/>
      <dgm:spPr/>
      <dgm:t>
        <a:bodyPr/>
        <a:lstStyle/>
        <a:p>
          <a:endParaRPr lang="ru-RU">
            <a:latin typeface="Book Antiqua" panose="02040602050305030304" pitchFamily="18" charset="0"/>
          </a:endParaRPr>
        </a:p>
      </dgm:t>
    </dgm:pt>
    <dgm:pt modelId="{F514DF07-1A9A-4F09-883E-2AA06E350FE8}" type="sibTrans" cxnId="{B28C1393-C315-43CF-8394-D5B708431664}">
      <dgm:prSet/>
      <dgm:spPr/>
      <dgm:t>
        <a:bodyPr/>
        <a:lstStyle/>
        <a:p>
          <a:endParaRPr lang="ru-RU">
            <a:latin typeface="Book Antiqua" panose="02040602050305030304" pitchFamily="18" charset="0"/>
          </a:endParaRPr>
        </a:p>
      </dgm:t>
    </dgm:pt>
    <dgm:pt modelId="{F9190476-AD14-4EFA-B51A-F54DFF744EA2}">
      <dgm:prSet phldrT="[Текст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>
            <a:buNone/>
          </a:pPr>
          <a:r>
            <a:rPr lang="ru-RU" dirty="0">
              <a:solidFill>
                <a:schemeClr val="tx2"/>
              </a:solidFill>
              <a:latin typeface="Book Antiqua" panose="02040602050305030304" pitchFamily="18" charset="0"/>
            </a:rPr>
            <a:t>повышение</a:t>
          </a:r>
          <a:r>
            <a:rPr lang="ru-RU" dirty="0">
              <a:latin typeface="Book Antiqua" panose="02040602050305030304" pitchFamily="18" charset="0"/>
            </a:rPr>
            <a:t> </a:t>
          </a:r>
          <a:r>
            <a:rPr lang="ru-RU" dirty="0">
              <a:solidFill>
                <a:schemeClr val="tx2"/>
              </a:solidFill>
              <a:latin typeface="Trajan Pro 3"/>
            </a:rPr>
            <a:t>доступности и разнообразия культурных услуг для населения Архангельской области</a:t>
          </a:r>
        </a:p>
      </dgm:t>
    </dgm:pt>
    <dgm:pt modelId="{5EC02D12-BAD9-4127-B71B-0C96E369F935}" type="parTrans" cxnId="{BB32F1CF-94EE-4C0C-B019-99FC417C3DA8}">
      <dgm:prSet/>
      <dgm:spPr/>
      <dgm:t>
        <a:bodyPr/>
        <a:lstStyle/>
        <a:p>
          <a:endParaRPr lang="ru-RU">
            <a:latin typeface="Book Antiqua" panose="02040602050305030304" pitchFamily="18" charset="0"/>
          </a:endParaRPr>
        </a:p>
      </dgm:t>
    </dgm:pt>
    <dgm:pt modelId="{698EA87D-938A-4490-A1A0-82AEF0FAD390}" type="sibTrans" cxnId="{BB32F1CF-94EE-4C0C-B019-99FC417C3DA8}">
      <dgm:prSet/>
      <dgm:spPr/>
      <dgm:t>
        <a:bodyPr/>
        <a:lstStyle/>
        <a:p>
          <a:endParaRPr lang="ru-RU">
            <a:latin typeface="Book Antiqua" panose="02040602050305030304" pitchFamily="18" charset="0"/>
          </a:endParaRPr>
        </a:p>
      </dgm:t>
    </dgm:pt>
    <dgm:pt modelId="{E84C5C44-8965-41E6-BF5A-B542F081CB4B}">
      <dgm:prSet phldrT="[Текст]"/>
      <dgm:spPr>
        <a:solidFill>
          <a:srgbClr val="B9CDE5"/>
        </a:solidFill>
      </dgm:spPr>
      <dgm:t>
        <a:bodyPr/>
        <a:lstStyle/>
        <a:p>
          <a:pPr>
            <a:buNone/>
          </a:pPr>
          <a:r>
            <a:rPr lang="ru-RU" dirty="0">
              <a:solidFill>
                <a:schemeClr val="tx2"/>
              </a:solidFill>
              <a:latin typeface="Book Antiqua" panose="02040602050305030304" pitchFamily="18" charset="0"/>
            </a:rPr>
            <a:t>внедрение процессов цифровизации  в сфере культуры</a:t>
          </a:r>
        </a:p>
      </dgm:t>
    </dgm:pt>
    <dgm:pt modelId="{E5F384A0-5FDA-40AE-910A-AA5A4038211E}" type="parTrans" cxnId="{B1E11B36-AD98-4939-8F28-A7CFB1E5618A}">
      <dgm:prSet/>
      <dgm:spPr/>
      <dgm:t>
        <a:bodyPr/>
        <a:lstStyle/>
        <a:p>
          <a:endParaRPr lang="ru-RU">
            <a:latin typeface="Book Antiqua" panose="02040602050305030304" pitchFamily="18" charset="0"/>
          </a:endParaRPr>
        </a:p>
      </dgm:t>
    </dgm:pt>
    <dgm:pt modelId="{FF6B47E7-B5B7-4B56-B370-56DE97C49633}" type="sibTrans" cxnId="{B1E11B36-AD98-4939-8F28-A7CFB1E5618A}">
      <dgm:prSet/>
      <dgm:spPr/>
      <dgm:t>
        <a:bodyPr/>
        <a:lstStyle/>
        <a:p>
          <a:endParaRPr lang="ru-RU">
            <a:latin typeface="Book Antiqua" panose="02040602050305030304" pitchFamily="18" charset="0"/>
          </a:endParaRPr>
        </a:p>
      </dgm:t>
    </dgm:pt>
    <dgm:pt modelId="{ECACFBC1-98C0-42B9-BD36-64C99771134F}">
      <dgm:prSet phldrT="[Текст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>
            <a:buNone/>
          </a:pPr>
          <a:r>
            <a:rPr lang="ru-RU" dirty="0">
              <a:solidFill>
                <a:schemeClr val="tx2"/>
              </a:solidFill>
              <a:latin typeface="Book Antiqua" panose="02040602050305030304" pitchFamily="18" charset="0"/>
            </a:rPr>
            <a:t>обеспечение учреждений культуры квалифицированными кадрами</a:t>
          </a:r>
        </a:p>
      </dgm:t>
    </dgm:pt>
    <dgm:pt modelId="{C150E41E-C920-4D0B-8E85-428175988F58}" type="parTrans" cxnId="{C706CE49-4616-479B-BBA5-9D5EE026D29C}">
      <dgm:prSet/>
      <dgm:spPr/>
      <dgm:t>
        <a:bodyPr/>
        <a:lstStyle/>
        <a:p>
          <a:endParaRPr lang="ru-RU">
            <a:latin typeface="Book Antiqua" panose="02040602050305030304" pitchFamily="18" charset="0"/>
          </a:endParaRPr>
        </a:p>
      </dgm:t>
    </dgm:pt>
    <dgm:pt modelId="{F629967E-2355-47C1-A6F0-B6D3B4044D7D}" type="sibTrans" cxnId="{C706CE49-4616-479B-BBA5-9D5EE026D29C}">
      <dgm:prSet/>
      <dgm:spPr/>
      <dgm:t>
        <a:bodyPr/>
        <a:lstStyle/>
        <a:p>
          <a:endParaRPr lang="ru-RU">
            <a:latin typeface="Book Antiqua" panose="02040602050305030304" pitchFamily="18" charset="0"/>
          </a:endParaRPr>
        </a:p>
      </dgm:t>
    </dgm:pt>
    <dgm:pt modelId="{5EF29450-C614-4410-936E-649E25D06446}">
      <dgm:prSet phldrT="[Текст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>
            <a:buNone/>
          </a:pPr>
          <a:r>
            <a:rPr lang="ru-RU" dirty="0">
              <a:solidFill>
                <a:schemeClr val="tx2"/>
              </a:solidFill>
              <a:latin typeface="Book Antiqua" panose="02040602050305030304" pitchFamily="18" charset="0"/>
            </a:rPr>
            <a:t>создание </a:t>
          </a:r>
          <a:r>
            <a:rPr lang="ru-RU" dirty="0">
              <a:solidFill>
                <a:schemeClr val="tx2"/>
              </a:solidFill>
              <a:latin typeface="Trajan Pro 3"/>
            </a:rPr>
            <a:t>благоприятных</a:t>
          </a:r>
          <a:r>
            <a:rPr lang="ru-RU" dirty="0">
              <a:solidFill>
                <a:schemeClr val="tx2"/>
              </a:solidFill>
              <a:latin typeface="Book Antiqua" panose="02040602050305030304" pitchFamily="18" charset="0"/>
            </a:rPr>
            <a:t> условий для реализации творческого потенциала населения</a:t>
          </a:r>
        </a:p>
      </dgm:t>
    </dgm:pt>
    <dgm:pt modelId="{CB597B22-3380-442D-858D-8CC3EFF9431E}" type="parTrans" cxnId="{581A1535-8337-4324-8D74-413BF85904D7}">
      <dgm:prSet/>
      <dgm:spPr/>
      <dgm:t>
        <a:bodyPr/>
        <a:lstStyle/>
        <a:p>
          <a:endParaRPr lang="ru-RU">
            <a:latin typeface="Book Antiqua" panose="02040602050305030304" pitchFamily="18" charset="0"/>
          </a:endParaRPr>
        </a:p>
      </dgm:t>
    </dgm:pt>
    <dgm:pt modelId="{624E07D9-71EB-4741-AF4D-997D1204D194}" type="sibTrans" cxnId="{581A1535-8337-4324-8D74-413BF85904D7}">
      <dgm:prSet/>
      <dgm:spPr/>
      <dgm:t>
        <a:bodyPr/>
        <a:lstStyle/>
        <a:p>
          <a:endParaRPr lang="ru-RU">
            <a:latin typeface="Book Antiqua" panose="02040602050305030304" pitchFamily="18" charset="0"/>
          </a:endParaRPr>
        </a:p>
      </dgm:t>
    </dgm:pt>
    <dgm:pt modelId="{C17AB11C-43EE-4E8E-84E4-B0B6E3FD81E4}" type="pres">
      <dgm:prSet presAssocID="{5456FE51-C088-499F-9D52-1F2C2F4EE91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22D6064A-215F-4158-8691-6E1CB100FDC8}" type="pres">
      <dgm:prSet presAssocID="{A9747222-E7E2-4DBA-9981-B1F3EE8BF68F}" presName="thickLine" presStyleLbl="alignNode1" presStyleIdx="0" presStyleCnt="1"/>
      <dgm:spPr/>
    </dgm:pt>
    <dgm:pt modelId="{56604492-259C-4C80-8400-284D42D3ADB2}" type="pres">
      <dgm:prSet presAssocID="{A9747222-E7E2-4DBA-9981-B1F3EE8BF68F}" presName="horz1" presStyleCnt="0"/>
      <dgm:spPr/>
    </dgm:pt>
    <dgm:pt modelId="{E4B0BBD2-A82D-4EC9-9A80-97A47368DF92}" type="pres">
      <dgm:prSet presAssocID="{A9747222-E7E2-4DBA-9981-B1F3EE8BF68F}" presName="tx1" presStyleLbl="revTx" presStyleIdx="0" presStyleCnt="5" custScaleX="128587" custLinFactNeighborX="1341" custLinFactNeighborY="553"/>
      <dgm:spPr/>
      <dgm:t>
        <a:bodyPr/>
        <a:lstStyle/>
        <a:p>
          <a:endParaRPr lang="ru-RU"/>
        </a:p>
      </dgm:t>
    </dgm:pt>
    <dgm:pt modelId="{3C894576-A33D-4EB0-ABCB-027BCBB25DF8}" type="pres">
      <dgm:prSet presAssocID="{A9747222-E7E2-4DBA-9981-B1F3EE8BF68F}" presName="vert1" presStyleCnt="0"/>
      <dgm:spPr/>
    </dgm:pt>
    <dgm:pt modelId="{D352CD1B-FFCC-442B-9A4F-E57A30C0C0BE}" type="pres">
      <dgm:prSet presAssocID="{F9190476-AD14-4EFA-B51A-F54DFF744EA2}" presName="vertSpace2a" presStyleCnt="0"/>
      <dgm:spPr/>
    </dgm:pt>
    <dgm:pt modelId="{85E33028-F211-41E0-BF69-59DF280311C1}" type="pres">
      <dgm:prSet presAssocID="{F9190476-AD14-4EFA-B51A-F54DFF744EA2}" presName="horz2" presStyleCnt="0"/>
      <dgm:spPr/>
    </dgm:pt>
    <dgm:pt modelId="{264816CA-794F-4047-A63D-683BC66E3781}" type="pres">
      <dgm:prSet presAssocID="{F9190476-AD14-4EFA-B51A-F54DFF744EA2}" presName="horzSpace2" presStyleCnt="0"/>
      <dgm:spPr/>
    </dgm:pt>
    <dgm:pt modelId="{479A89F3-A2EA-4108-B110-C41E8FA50479}" type="pres">
      <dgm:prSet presAssocID="{F9190476-AD14-4EFA-B51A-F54DFF744EA2}" presName="tx2" presStyleLbl="revTx" presStyleIdx="1" presStyleCnt="5"/>
      <dgm:spPr/>
      <dgm:t>
        <a:bodyPr/>
        <a:lstStyle/>
        <a:p>
          <a:endParaRPr lang="ru-RU"/>
        </a:p>
      </dgm:t>
    </dgm:pt>
    <dgm:pt modelId="{25A9AD83-AC24-4A79-94F5-38FD18C0DCAB}" type="pres">
      <dgm:prSet presAssocID="{F9190476-AD14-4EFA-B51A-F54DFF744EA2}" presName="vert2" presStyleCnt="0"/>
      <dgm:spPr/>
    </dgm:pt>
    <dgm:pt modelId="{922A23E7-8DDA-45F8-8F1C-2E635A423FDC}" type="pres">
      <dgm:prSet presAssocID="{F9190476-AD14-4EFA-B51A-F54DFF744EA2}" presName="thinLine2b" presStyleLbl="callout" presStyleIdx="0" presStyleCnt="4"/>
      <dgm:spPr/>
    </dgm:pt>
    <dgm:pt modelId="{004F348D-763D-45CA-9489-C91158E90587}" type="pres">
      <dgm:prSet presAssocID="{F9190476-AD14-4EFA-B51A-F54DFF744EA2}" presName="vertSpace2b" presStyleCnt="0"/>
      <dgm:spPr/>
    </dgm:pt>
    <dgm:pt modelId="{4524C7C0-5FBA-4A03-9B51-5C7B4438B1EF}" type="pres">
      <dgm:prSet presAssocID="{E84C5C44-8965-41E6-BF5A-B542F081CB4B}" presName="horz2" presStyleCnt="0"/>
      <dgm:spPr/>
    </dgm:pt>
    <dgm:pt modelId="{F00091A9-9C7E-4C3C-9424-227C3B7A50ED}" type="pres">
      <dgm:prSet presAssocID="{E84C5C44-8965-41E6-BF5A-B542F081CB4B}" presName="horzSpace2" presStyleCnt="0"/>
      <dgm:spPr/>
    </dgm:pt>
    <dgm:pt modelId="{EB889769-A22F-4773-AB16-29AB8781BAF7}" type="pres">
      <dgm:prSet presAssocID="{E84C5C44-8965-41E6-BF5A-B542F081CB4B}" presName="tx2" presStyleLbl="revTx" presStyleIdx="2" presStyleCnt="5"/>
      <dgm:spPr/>
      <dgm:t>
        <a:bodyPr/>
        <a:lstStyle/>
        <a:p>
          <a:endParaRPr lang="ru-RU"/>
        </a:p>
      </dgm:t>
    </dgm:pt>
    <dgm:pt modelId="{38F58B9C-D4B0-4324-9983-F8140F55F4B5}" type="pres">
      <dgm:prSet presAssocID="{E84C5C44-8965-41E6-BF5A-B542F081CB4B}" presName="vert2" presStyleCnt="0"/>
      <dgm:spPr/>
    </dgm:pt>
    <dgm:pt modelId="{5E895623-B357-4238-9860-C43C7BC84B4D}" type="pres">
      <dgm:prSet presAssocID="{E84C5C44-8965-41E6-BF5A-B542F081CB4B}" presName="thinLine2b" presStyleLbl="callout" presStyleIdx="1" presStyleCnt="4"/>
      <dgm:spPr/>
    </dgm:pt>
    <dgm:pt modelId="{441F622F-A4F6-43DD-A7D3-C5F6D5355F9F}" type="pres">
      <dgm:prSet presAssocID="{E84C5C44-8965-41E6-BF5A-B542F081CB4B}" presName="vertSpace2b" presStyleCnt="0"/>
      <dgm:spPr/>
    </dgm:pt>
    <dgm:pt modelId="{EF5D8335-DF95-40CD-852C-5EF454E151BA}" type="pres">
      <dgm:prSet presAssocID="{ECACFBC1-98C0-42B9-BD36-64C99771134F}" presName="horz2" presStyleCnt="0"/>
      <dgm:spPr/>
    </dgm:pt>
    <dgm:pt modelId="{FAFA7666-AC98-42BC-8C20-231076423C92}" type="pres">
      <dgm:prSet presAssocID="{ECACFBC1-98C0-42B9-BD36-64C99771134F}" presName="horzSpace2" presStyleCnt="0"/>
      <dgm:spPr/>
    </dgm:pt>
    <dgm:pt modelId="{A180CFF6-C634-4899-9976-3E34D53CCD1D}" type="pres">
      <dgm:prSet presAssocID="{ECACFBC1-98C0-42B9-BD36-64C99771134F}" presName="tx2" presStyleLbl="revTx" presStyleIdx="3" presStyleCnt="5"/>
      <dgm:spPr/>
      <dgm:t>
        <a:bodyPr/>
        <a:lstStyle/>
        <a:p>
          <a:endParaRPr lang="ru-RU"/>
        </a:p>
      </dgm:t>
    </dgm:pt>
    <dgm:pt modelId="{A6089ACA-72AA-4D12-8F99-EAB52AA55FCC}" type="pres">
      <dgm:prSet presAssocID="{ECACFBC1-98C0-42B9-BD36-64C99771134F}" presName="vert2" presStyleCnt="0"/>
      <dgm:spPr/>
    </dgm:pt>
    <dgm:pt modelId="{7DB83ACC-F857-40E9-BDCA-6BB8A66DF2D7}" type="pres">
      <dgm:prSet presAssocID="{ECACFBC1-98C0-42B9-BD36-64C99771134F}" presName="thinLine2b" presStyleLbl="callout" presStyleIdx="2" presStyleCnt="4"/>
      <dgm:spPr/>
    </dgm:pt>
    <dgm:pt modelId="{DD6BB55B-96C6-460B-BE56-37B320B0C20D}" type="pres">
      <dgm:prSet presAssocID="{ECACFBC1-98C0-42B9-BD36-64C99771134F}" presName="vertSpace2b" presStyleCnt="0"/>
      <dgm:spPr/>
    </dgm:pt>
    <dgm:pt modelId="{9EFAA129-46B0-423F-B9F9-31457B4DE6B3}" type="pres">
      <dgm:prSet presAssocID="{5EF29450-C614-4410-936E-649E25D06446}" presName="horz2" presStyleCnt="0"/>
      <dgm:spPr/>
    </dgm:pt>
    <dgm:pt modelId="{9AD129DC-14C3-4BB1-9AA1-1A16A7E1561A}" type="pres">
      <dgm:prSet presAssocID="{5EF29450-C614-4410-936E-649E25D06446}" presName="horzSpace2" presStyleCnt="0"/>
      <dgm:spPr/>
    </dgm:pt>
    <dgm:pt modelId="{72BF6F48-9342-44A4-811F-70C545C1A1B5}" type="pres">
      <dgm:prSet presAssocID="{5EF29450-C614-4410-936E-649E25D06446}" presName="tx2" presStyleLbl="revTx" presStyleIdx="4" presStyleCnt="5"/>
      <dgm:spPr/>
      <dgm:t>
        <a:bodyPr/>
        <a:lstStyle/>
        <a:p>
          <a:endParaRPr lang="ru-RU"/>
        </a:p>
      </dgm:t>
    </dgm:pt>
    <dgm:pt modelId="{CB263784-BAC5-4E8C-A954-B90428BE4C35}" type="pres">
      <dgm:prSet presAssocID="{5EF29450-C614-4410-936E-649E25D06446}" presName="vert2" presStyleCnt="0"/>
      <dgm:spPr/>
    </dgm:pt>
    <dgm:pt modelId="{7E377C47-CD99-43A8-BF9B-A19750AF8A73}" type="pres">
      <dgm:prSet presAssocID="{5EF29450-C614-4410-936E-649E25D06446}" presName="thinLine2b" presStyleLbl="callout" presStyleIdx="3" presStyleCnt="4"/>
      <dgm:spPr/>
    </dgm:pt>
    <dgm:pt modelId="{58293655-5C19-4428-A200-D91C5B0B60D7}" type="pres">
      <dgm:prSet presAssocID="{5EF29450-C614-4410-936E-649E25D06446}" presName="vertSpace2b" presStyleCnt="0"/>
      <dgm:spPr/>
    </dgm:pt>
  </dgm:ptLst>
  <dgm:cxnLst>
    <dgm:cxn modelId="{BABF0F53-2E15-459F-AFED-8A94588D2F5D}" type="presOf" srcId="{5EF29450-C614-4410-936E-649E25D06446}" destId="{72BF6F48-9342-44A4-811F-70C545C1A1B5}" srcOrd="0" destOrd="0" presId="urn:microsoft.com/office/officeart/2008/layout/LinedList"/>
    <dgm:cxn modelId="{B28C1393-C315-43CF-8394-D5B708431664}" srcId="{5456FE51-C088-499F-9D52-1F2C2F4EE919}" destId="{A9747222-E7E2-4DBA-9981-B1F3EE8BF68F}" srcOrd="0" destOrd="0" parTransId="{768B2A47-D0BB-4090-BA8A-BB5CF26516CC}" sibTransId="{F514DF07-1A9A-4F09-883E-2AA06E350FE8}"/>
    <dgm:cxn modelId="{581A1535-8337-4324-8D74-413BF85904D7}" srcId="{A9747222-E7E2-4DBA-9981-B1F3EE8BF68F}" destId="{5EF29450-C614-4410-936E-649E25D06446}" srcOrd="3" destOrd="0" parTransId="{CB597B22-3380-442D-858D-8CC3EFF9431E}" sibTransId="{624E07D9-71EB-4741-AF4D-997D1204D194}"/>
    <dgm:cxn modelId="{7BE7DF10-674A-4CCB-BE55-7C2277C68714}" type="presOf" srcId="{E84C5C44-8965-41E6-BF5A-B542F081CB4B}" destId="{EB889769-A22F-4773-AB16-29AB8781BAF7}" srcOrd="0" destOrd="0" presId="urn:microsoft.com/office/officeart/2008/layout/LinedList"/>
    <dgm:cxn modelId="{C706CE49-4616-479B-BBA5-9D5EE026D29C}" srcId="{A9747222-E7E2-4DBA-9981-B1F3EE8BF68F}" destId="{ECACFBC1-98C0-42B9-BD36-64C99771134F}" srcOrd="2" destOrd="0" parTransId="{C150E41E-C920-4D0B-8E85-428175988F58}" sibTransId="{F629967E-2355-47C1-A6F0-B6D3B4044D7D}"/>
    <dgm:cxn modelId="{FA2AC8C0-606A-4CA9-A5CF-C9BC7398B0B4}" type="presOf" srcId="{ECACFBC1-98C0-42B9-BD36-64C99771134F}" destId="{A180CFF6-C634-4899-9976-3E34D53CCD1D}" srcOrd="0" destOrd="0" presId="urn:microsoft.com/office/officeart/2008/layout/LinedList"/>
    <dgm:cxn modelId="{65889E4B-A497-4590-AFE8-A5AA5842090F}" type="presOf" srcId="{5456FE51-C088-499F-9D52-1F2C2F4EE919}" destId="{C17AB11C-43EE-4E8E-84E4-B0B6E3FD81E4}" srcOrd="0" destOrd="0" presId="urn:microsoft.com/office/officeart/2008/layout/LinedList"/>
    <dgm:cxn modelId="{BB32F1CF-94EE-4C0C-B019-99FC417C3DA8}" srcId="{A9747222-E7E2-4DBA-9981-B1F3EE8BF68F}" destId="{F9190476-AD14-4EFA-B51A-F54DFF744EA2}" srcOrd="0" destOrd="0" parTransId="{5EC02D12-BAD9-4127-B71B-0C96E369F935}" sibTransId="{698EA87D-938A-4490-A1A0-82AEF0FAD390}"/>
    <dgm:cxn modelId="{B1E11B36-AD98-4939-8F28-A7CFB1E5618A}" srcId="{A9747222-E7E2-4DBA-9981-B1F3EE8BF68F}" destId="{E84C5C44-8965-41E6-BF5A-B542F081CB4B}" srcOrd="1" destOrd="0" parTransId="{E5F384A0-5FDA-40AE-910A-AA5A4038211E}" sibTransId="{FF6B47E7-B5B7-4B56-B370-56DE97C49633}"/>
    <dgm:cxn modelId="{3E0F6B9F-ABA5-4A8E-B314-AE4C84F40C54}" type="presOf" srcId="{A9747222-E7E2-4DBA-9981-B1F3EE8BF68F}" destId="{E4B0BBD2-A82D-4EC9-9A80-97A47368DF92}" srcOrd="0" destOrd="0" presId="urn:microsoft.com/office/officeart/2008/layout/LinedList"/>
    <dgm:cxn modelId="{85523C8B-A429-43BA-97B9-AF3DA3D752A7}" type="presOf" srcId="{F9190476-AD14-4EFA-B51A-F54DFF744EA2}" destId="{479A89F3-A2EA-4108-B110-C41E8FA50479}" srcOrd="0" destOrd="0" presId="urn:microsoft.com/office/officeart/2008/layout/LinedList"/>
    <dgm:cxn modelId="{1C2163BA-B776-46C3-81F8-5CBE76D6453E}" type="presParOf" srcId="{C17AB11C-43EE-4E8E-84E4-B0B6E3FD81E4}" destId="{22D6064A-215F-4158-8691-6E1CB100FDC8}" srcOrd="0" destOrd="0" presId="urn:microsoft.com/office/officeart/2008/layout/LinedList"/>
    <dgm:cxn modelId="{48E5A24F-2141-4E49-80EE-0204A8763AA6}" type="presParOf" srcId="{C17AB11C-43EE-4E8E-84E4-B0B6E3FD81E4}" destId="{56604492-259C-4C80-8400-284D42D3ADB2}" srcOrd="1" destOrd="0" presId="urn:microsoft.com/office/officeart/2008/layout/LinedList"/>
    <dgm:cxn modelId="{09332072-6B96-4CE1-AC6D-8B2B3549841C}" type="presParOf" srcId="{56604492-259C-4C80-8400-284D42D3ADB2}" destId="{E4B0BBD2-A82D-4EC9-9A80-97A47368DF92}" srcOrd="0" destOrd="0" presId="urn:microsoft.com/office/officeart/2008/layout/LinedList"/>
    <dgm:cxn modelId="{FEF9D070-11A6-44FD-B7E4-0B1D5F6BB9A9}" type="presParOf" srcId="{56604492-259C-4C80-8400-284D42D3ADB2}" destId="{3C894576-A33D-4EB0-ABCB-027BCBB25DF8}" srcOrd="1" destOrd="0" presId="urn:microsoft.com/office/officeart/2008/layout/LinedList"/>
    <dgm:cxn modelId="{BE790682-DEE1-4A46-ACFF-59E1E8F05849}" type="presParOf" srcId="{3C894576-A33D-4EB0-ABCB-027BCBB25DF8}" destId="{D352CD1B-FFCC-442B-9A4F-E57A30C0C0BE}" srcOrd="0" destOrd="0" presId="urn:microsoft.com/office/officeart/2008/layout/LinedList"/>
    <dgm:cxn modelId="{05415733-CF1C-4FB8-96F1-7686ECD00172}" type="presParOf" srcId="{3C894576-A33D-4EB0-ABCB-027BCBB25DF8}" destId="{85E33028-F211-41E0-BF69-59DF280311C1}" srcOrd="1" destOrd="0" presId="urn:microsoft.com/office/officeart/2008/layout/LinedList"/>
    <dgm:cxn modelId="{638FA940-000B-409F-BD2C-E1D8E74E1DB5}" type="presParOf" srcId="{85E33028-F211-41E0-BF69-59DF280311C1}" destId="{264816CA-794F-4047-A63D-683BC66E3781}" srcOrd="0" destOrd="0" presId="urn:microsoft.com/office/officeart/2008/layout/LinedList"/>
    <dgm:cxn modelId="{4A67B1AE-6B29-48D6-9A45-0519EB1298BC}" type="presParOf" srcId="{85E33028-F211-41E0-BF69-59DF280311C1}" destId="{479A89F3-A2EA-4108-B110-C41E8FA50479}" srcOrd="1" destOrd="0" presId="urn:microsoft.com/office/officeart/2008/layout/LinedList"/>
    <dgm:cxn modelId="{A9997899-4AC4-4AAC-A26E-6B636617A49E}" type="presParOf" srcId="{85E33028-F211-41E0-BF69-59DF280311C1}" destId="{25A9AD83-AC24-4A79-94F5-38FD18C0DCAB}" srcOrd="2" destOrd="0" presId="urn:microsoft.com/office/officeart/2008/layout/LinedList"/>
    <dgm:cxn modelId="{F844D0B3-0BBE-436C-A4FA-FF361AC725D5}" type="presParOf" srcId="{3C894576-A33D-4EB0-ABCB-027BCBB25DF8}" destId="{922A23E7-8DDA-45F8-8F1C-2E635A423FDC}" srcOrd="2" destOrd="0" presId="urn:microsoft.com/office/officeart/2008/layout/LinedList"/>
    <dgm:cxn modelId="{5A9D8BD9-B16C-49AC-910D-0AE71B847582}" type="presParOf" srcId="{3C894576-A33D-4EB0-ABCB-027BCBB25DF8}" destId="{004F348D-763D-45CA-9489-C91158E90587}" srcOrd="3" destOrd="0" presId="urn:microsoft.com/office/officeart/2008/layout/LinedList"/>
    <dgm:cxn modelId="{2CD70B71-2EDF-43AC-8698-F8588D00519D}" type="presParOf" srcId="{3C894576-A33D-4EB0-ABCB-027BCBB25DF8}" destId="{4524C7C0-5FBA-4A03-9B51-5C7B4438B1EF}" srcOrd="4" destOrd="0" presId="urn:microsoft.com/office/officeart/2008/layout/LinedList"/>
    <dgm:cxn modelId="{0D5D6602-55B1-4D52-A37D-2B71549AF031}" type="presParOf" srcId="{4524C7C0-5FBA-4A03-9B51-5C7B4438B1EF}" destId="{F00091A9-9C7E-4C3C-9424-227C3B7A50ED}" srcOrd="0" destOrd="0" presId="urn:microsoft.com/office/officeart/2008/layout/LinedList"/>
    <dgm:cxn modelId="{B3A96C61-7013-4E70-B08E-0C029E12F2EC}" type="presParOf" srcId="{4524C7C0-5FBA-4A03-9B51-5C7B4438B1EF}" destId="{EB889769-A22F-4773-AB16-29AB8781BAF7}" srcOrd="1" destOrd="0" presId="urn:microsoft.com/office/officeart/2008/layout/LinedList"/>
    <dgm:cxn modelId="{7ABD65FE-E680-42D2-AC42-144D815E217A}" type="presParOf" srcId="{4524C7C0-5FBA-4A03-9B51-5C7B4438B1EF}" destId="{38F58B9C-D4B0-4324-9983-F8140F55F4B5}" srcOrd="2" destOrd="0" presId="urn:microsoft.com/office/officeart/2008/layout/LinedList"/>
    <dgm:cxn modelId="{AA938DBA-3E27-4BDC-86FD-70176A01FBF7}" type="presParOf" srcId="{3C894576-A33D-4EB0-ABCB-027BCBB25DF8}" destId="{5E895623-B357-4238-9860-C43C7BC84B4D}" srcOrd="5" destOrd="0" presId="urn:microsoft.com/office/officeart/2008/layout/LinedList"/>
    <dgm:cxn modelId="{1A486D1A-FBD2-4879-9FEE-AFEDA62E8350}" type="presParOf" srcId="{3C894576-A33D-4EB0-ABCB-027BCBB25DF8}" destId="{441F622F-A4F6-43DD-A7D3-C5F6D5355F9F}" srcOrd="6" destOrd="0" presId="urn:microsoft.com/office/officeart/2008/layout/LinedList"/>
    <dgm:cxn modelId="{E58DF572-B7EE-45BB-8487-B9A137E47877}" type="presParOf" srcId="{3C894576-A33D-4EB0-ABCB-027BCBB25DF8}" destId="{EF5D8335-DF95-40CD-852C-5EF454E151BA}" srcOrd="7" destOrd="0" presId="urn:microsoft.com/office/officeart/2008/layout/LinedList"/>
    <dgm:cxn modelId="{392F44EB-260E-4119-9FC3-2E2A157BED5B}" type="presParOf" srcId="{EF5D8335-DF95-40CD-852C-5EF454E151BA}" destId="{FAFA7666-AC98-42BC-8C20-231076423C92}" srcOrd="0" destOrd="0" presId="urn:microsoft.com/office/officeart/2008/layout/LinedList"/>
    <dgm:cxn modelId="{C73E50AA-4EC5-4908-BACD-ADEBD9CBDFF0}" type="presParOf" srcId="{EF5D8335-DF95-40CD-852C-5EF454E151BA}" destId="{A180CFF6-C634-4899-9976-3E34D53CCD1D}" srcOrd="1" destOrd="0" presId="urn:microsoft.com/office/officeart/2008/layout/LinedList"/>
    <dgm:cxn modelId="{79A42D50-668D-4367-8790-DD280244AD1B}" type="presParOf" srcId="{EF5D8335-DF95-40CD-852C-5EF454E151BA}" destId="{A6089ACA-72AA-4D12-8F99-EAB52AA55FCC}" srcOrd="2" destOrd="0" presId="urn:microsoft.com/office/officeart/2008/layout/LinedList"/>
    <dgm:cxn modelId="{14899061-04CD-46F1-9D3A-B3507D211553}" type="presParOf" srcId="{3C894576-A33D-4EB0-ABCB-027BCBB25DF8}" destId="{7DB83ACC-F857-40E9-BDCA-6BB8A66DF2D7}" srcOrd="8" destOrd="0" presId="urn:microsoft.com/office/officeart/2008/layout/LinedList"/>
    <dgm:cxn modelId="{69B8F8A1-C4EF-442C-8533-9FD1F517770F}" type="presParOf" srcId="{3C894576-A33D-4EB0-ABCB-027BCBB25DF8}" destId="{DD6BB55B-96C6-460B-BE56-37B320B0C20D}" srcOrd="9" destOrd="0" presId="urn:microsoft.com/office/officeart/2008/layout/LinedList"/>
    <dgm:cxn modelId="{9D4163A6-CA71-45EE-891D-25DA604EEB9B}" type="presParOf" srcId="{3C894576-A33D-4EB0-ABCB-027BCBB25DF8}" destId="{9EFAA129-46B0-423F-B9F9-31457B4DE6B3}" srcOrd="10" destOrd="0" presId="urn:microsoft.com/office/officeart/2008/layout/LinedList"/>
    <dgm:cxn modelId="{97F9D45F-8CE8-49C4-8D37-D8BC4BFA73EA}" type="presParOf" srcId="{9EFAA129-46B0-423F-B9F9-31457B4DE6B3}" destId="{9AD129DC-14C3-4BB1-9AA1-1A16A7E1561A}" srcOrd="0" destOrd="0" presId="urn:microsoft.com/office/officeart/2008/layout/LinedList"/>
    <dgm:cxn modelId="{F596914D-7950-4E0A-B8BB-B7CCBF1CE7D6}" type="presParOf" srcId="{9EFAA129-46B0-423F-B9F9-31457B4DE6B3}" destId="{72BF6F48-9342-44A4-811F-70C545C1A1B5}" srcOrd="1" destOrd="0" presId="urn:microsoft.com/office/officeart/2008/layout/LinedList"/>
    <dgm:cxn modelId="{C947E383-8A6E-4623-94C4-27D7F056BBC1}" type="presParOf" srcId="{9EFAA129-46B0-423F-B9F9-31457B4DE6B3}" destId="{CB263784-BAC5-4E8C-A954-B90428BE4C35}" srcOrd="2" destOrd="0" presId="urn:microsoft.com/office/officeart/2008/layout/LinedList"/>
    <dgm:cxn modelId="{321849FF-45DB-43AB-9EDD-3AF8E713B83A}" type="presParOf" srcId="{3C894576-A33D-4EB0-ABCB-027BCBB25DF8}" destId="{7E377C47-CD99-43A8-BF9B-A19750AF8A73}" srcOrd="11" destOrd="0" presId="urn:microsoft.com/office/officeart/2008/layout/LinedList"/>
    <dgm:cxn modelId="{678FEEC5-FA8D-4A1F-827C-514E5E2E9938}" type="presParOf" srcId="{3C894576-A33D-4EB0-ABCB-027BCBB25DF8}" destId="{58293655-5C19-4428-A200-D91C5B0B60D7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968866-5AF5-4290-8288-2B594EEB998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BD72D5-FC62-40AF-BD17-E3C27735C92E}">
      <dgm:prSet phldrT="[Текст]" custT="1"/>
      <dgm:spPr/>
      <dgm:t>
        <a:bodyPr anchor="ctr" anchorCtr="0"/>
        <a:lstStyle/>
        <a:p>
          <a:pPr algn="ctr"/>
          <a:r>
            <a:rPr lang="ru-RU" sz="1600" b="0" dirty="0" smtClean="0">
              <a:solidFill>
                <a:schemeClr val="tx2"/>
              </a:solidFill>
              <a:latin typeface="Trajan Pro 3"/>
            </a:rPr>
            <a:t>Строительство  здания </a:t>
          </a:r>
          <a:r>
            <a:rPr lang="ru-RU" sz="1600" b="0" dirty="0" err="1" smtClean="0">
              <a:solidFill>
                <a:schemeClr val="tx2"/>
              </a:solidFill>
              <a:latin typeface="Trajan Pro 3"/>
            </a:rPr>
            <a:t>фондохранилища</a:t>
          </a:r>
          <a:r>
            <a:rPr lang="ru-RU" sz="1600" b="0" dirty="0" smtClean="0">
              <a:solidFill>
                <a:schemeClr val="tx2"/>
              </a:solidFill>
              <a:latin typeface="Trajan Pro 3"/>
            </a:rPr>
            <a:t>  музейного объединения «Художественная  культура  Русского  Севера» в  Архангельске</a:t>
          </a:r>
          <a:endParaRPr lang="ru-RU" sz="1200" b="0" dirty="0">
            <a:solidFill>
              <a:schemeClr val="tx2"/>
            </a:solidFill>
          </a:endParaRPr>
        </a:p>
      </dgm:t>
    </dgm:pt>
    <dgm:pt modelId="{2615D561-BB2E-4E2D-8331-AE103DFB00E9}" type="parTrans" cxnId="{61B28B05-D5C4-4774-8F62-37BDAC9F40E4}">
      <dgm:prSet/>
      <dgm:spPr/>
      <dgm:t>
        <a:bodyPr/>
        <a:lstStyle/>
        <a:p>
          <a:endParaRPr lang="ru-RU"/>
        </a:p>
      </dgm:t>
    </dgm:pt>
    <dgm:pt modelId="{EB271BFE-5AC8-4994-B503-46209183FE32}" type="sibTrans" cxnId="{61B28B05-D5C4-4774-8F62-37BDAC9F40E4}">
      <dgm:prSet/>
      <dgm:spPr/>
      <dgm:t>
        <a:bodyPr/>
        <a:lstStyle/>
        <a:p>
          <a:endParaRPr lang="ru-RU"/>
        </a:p>
      </dgm:t>
    </dgm:pt>
    <dgm:pt modelId="{F5B41AD4-DC7E-4854-BD3C-484895A82977}">
      <dgm:prSet custT="1"/>
      <dgm:spPr/>
      <dgm:t>
        <a:bodyPr anchor="ctr" anchorCtr="0"/>
        <a:lstStyle/>
        <a:p>
          <a:pPr algn="ctr"/>
          <a:r>
            <a:rPr lang="ru-RU" sz="1600" dirty="0" smtClean="0">
              <a:solidFill>
                <a:schemeClr val="tx2"/>
              </a:solidFill>
              <a:latin typeface="Trajan Pro 3"/>
            </a:rPr>
            <a:t>Строительство здания </a:t>
          </a:r>
          <a:r>
            <a:rPr lang="ru-RU" sz="1600" dirty="0" err="1" smtClean="0">
              <a:solidFill>
                <a:schemeClr val="tx2"/>
              </a:solidFill>
              <a:latin typeface="Trajan Pro 3"/>
            </a:rPr>
            <a:t>фондохранилища</a:t>
          </a:r>
          <a:r>
            <a:rPr lang="ru-RU" sz="1600" dirty="0" smtClean="0">
              <a:solidFill>
                <a:schemeClr val="tx2"/>
              </a:solidFill>
              <a:latin typeface="Trajan Pro 3"/>
            </a:rPr>
            <a:t>  Северодвинского городского</a:t>
          </a:r>
          <a:br>
            <a:rPr lang="ru-RU" sz="1600" dirty="0" smtClean="0">
              <a:solidFill>
                <a:schemeClr val="tx2"/>
              </a:solidFill>
              <a:latin typeface="Trajan Pro 3"/>
            </a:rPr>
          </a:br>
          <a:r>
            <a:rPr lang="ru-RU" sz="1600" dirty="0" smtClean="0">
              <a:solidFill>
                <a:schemeClr val="tx2"/>
              </a:solidFill>
              <a:latin typeface="Trajan Pro 3"/>
            </a:rPr>
            <a:t> краеведческого музея</a:t>
          </a:r>
          <a:endParaRPr lang="ru-RU" sz="1600" dirty="0">
            <a:solidFill>
              <a:schemeClr val="tx2"/>
            </a:solidFill>
            <a:latin typeface="Book Antiqua" panose="02040602050305030304" pitchFamily="18" charset="0"/>
          </a:endParaRPr>
        </a:p>
      </dgm:t>
    </dgm:pt>
    <dgm:pt modelId="{19CBDF7A-D2B2-4B0B-AF64-E2AFF64E6B07}" type="parTrans" cxnId="{48A4ED34-E588-4234-AA54-A216605C6327}">
      <dgm:prSet/>
      <dgm:spPr/>
      <dgm:t>
        <a:bodyPr/>
        <a:lstStyle/>
        <a:p>
          <a:endParaRPr lang="ru-RU"/>
        </a:p>
      </dgm:t>
    </dgm:pt>
    <dgm:pt modelId="{E8DD2688-5F83-4E63-AEE6-E97835BC4227}" type="sibTrans" cxnId="{48A4ED34-E588-4234-AA54-A216605C6327}">
      <dgm:prSet/>
      <dgm:spPr/>
      <dgm:t>
        <a:bodyPr/>
        <a:lstStyle/>
        <a:p>
          <a:endParaRPr lang="ru-RU"/>
        </a:p>
      </dgm:t>
    </dgm:pt>
    <dgm:pt modelId="{70DE4F6B-230A-4EA3-8DFE-EF93DBEF588C}">
      <dgm:prSet custT="1"/>
      <dgm:spPr/>
      <dgm:t>
        <a:bodyPr anchor="ctr" anchorCtr="0"/>
        <a:lstStyle/>
        <a:p>
          <a:pPr algn="ctr"/>
          <a:r>
            <a:rPr lang="ru-RU" sz="1600" dirty="0" smtClean="0">
              <a:solidFill>
                <a:schemeClr val="tx2"/>
              </a:solidFill>
              <a:latin typeface="Trajan Pro 3"/>
            </a:rPr>
            <a:t>Продолжение и завершение работ по реставрации Архангельского Гостиного двора</a:t>
          </a:r>
          <a:endParaRPr lang="ru-RU" sz="1600" dirty="0">
            <a:solidFill>
              <a:schemeClr val="tx2"/>
            </a:solidFill>
            <a:latin typeface="Book Antiqua" panose="0204060205030503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6B4CF028-1513-45D2-8E33-79F897554B72}" type="parTrans" cxnId="{4FCAB8A5-2EB8-4AFA-9929-B4ACC29597E4}">
      <dgm:prSet/>
      <dgm:spPr/>
      <dgm:t>
        <a:bodyPr/>
        <a:lstStyle/>
        <a:p>
          <a:endParaRPr lang="ru-RU"/>
        </a:p>
      </dgm:t>
    </dgm:pt>
    <dgm:pt modelId="{9FADF666-168A-4189-81F4-CFD36C5FC84C}" type="sibTrans" cxnId="{4FCAB8A5-2EB8-4AFA-9929-B4ACC29597E4}">
      <dgm:prSet/>
      <dgm:spPr/>
      <dgm:t>
        <a:bodyPr/>
        <a:lstStyle/>
        <a:p>
          <a:endParaRPr lang="ru-RU"/>
        </a:p>
      </dgm:t>
    </dgm:pt>
    <dgm:pt modelId="{25CE023F-DA74-4213-AED6-55D1327AE05B}">
      <dgm:prSet custT="1"/>
      <dgm:spPr/>
      <dgm:t>
        <a:bodyPr anchor="ctr" anchorCtr="0"/>
        <a:lstStyle/>
        <a:p>
          <a:pPr algn="ctr"/>
          <a:r>
            <a:rPr lang="ru-RU" sz="1600" dirty="0" smtClean="0">
              <a:solidFill>
                <a:schemeClr val="tx2"/>
              </a:solidFill>
              <a:latin typeface="Trajan Pro 3"/>
            </a:rPr>
            <a:t>Продолжение работ по реставрации</a:t>
          </a:r>
          <a:br>
            <a:rPr lang="ru-RU" sz="1600" dirty="0" smtClean="0">
              <a:solidFill>
                <a:schemeClr val="tx2"/>
              </a:solidFill>
              <a:latin typeface="Trajan Pro 3"/>
            </a:rPr>
          </a:br>
          <a:r>
            <a:rPr lang="ru-RU" sz="1600" dirty="0" err="1" smtClean="0">
              <a:solidFill>
                <a:schemeClr val="tx2"/>
              </a:solidFill>
              <a:latin typeface="Trajan Pro 3"/>
            </a:rPr>
            <a:t>Новодвинской</a:t>
          </a:r>
          <a:r>
            <a:rPr lang="ru-RU" sz="1600" dirty="0" smtClean="0">
              <a:solidFill>
                <a:schemeClr val="tx2"/>
              </a:solidFill>
              <a:latin typeface="Trajan Pro 3"/>
            </a:rPr>
            <a:t> крепости</a:t>
          </a:r>
          <a:endParaRPr lang="ru-RU" sz="1600" dirty="0">
            <a:solidFill>
              <a:schemeClr val="tx2"/>
            </a:solidFill>
            <a:latin typeface="Book Antiqua" panose="0204060205030503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4D4BC784-2E47-461D-B150-9DDD2C8834CF}" type="parTrans" cxnId="{163CA598-E5E3-428C-B5AF-41F6C9EEFF2C}">
      <dgm:prSet/>
      <dgm:spPr/>
      <dgm:t>
        <a:bodyPr/>
        <a:lstStyle/>
        <a:p>
          <a:endParaRPr lang="ru-RU"/>
        </a:p>
      </dgm:t>
    </dgm:pt>
    <dgm:pt modelId="{CE011212-EFAB-4574-BB92-9729B1708A2A}" type="sibTrans" cxnId="{163CA598-E5E3-428C-B5AF-41F6C9EEFF2C}">
      <dgm:prSet/>
      <dgm:spPr/>
      <dgm:t>
        <a:bodyPr/>
        <a:lstStyle/>
        <a:p>
          <a:endParaRPr lang="ru-RU"/>
        </a:p>
      </dgm:t>
    </dgm:pt>
    <dgm:pt modelId="{05CCD04C-1C8D-4E37-AC0C-C9C9B1AF9F47}" type="pres">
      <dgm:prSet presAssocID="{A8968866-5AF5-4290-8288-2B594EEB9981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5FEF46B0-0475-412A-AF90-9DA4A510CB33}" type="pres">
      <dgm:prSet presAssocID="{15BD72D5-FC62-40AF-BD17-E3C27735C92E}" presName="thickLine" presStyleLbl="alignNode1" presStyleIdx="0" presStyleCnt="4" custLinFactNeighborY="-61"/>
      <dgm:spPr>
        <a:ln>
          <a:solidFill>
            <a:srgbClr val="FE9614"/>
          </a:solidFill>
        </a:ln>
      </dgm:spPr>
      <dgm:t>
        <a:bodyPr/>
        <a:lstStyle/>
        <a:p>
          <a:endParaRPr lang="ru-RU"/>
        </a:p>
      </dgm:t>
    </dgm:pt>
    <dgm:pt modelId="{5FE1911A-7C80-4D79-A22A-111C19613523}" type="pres">
      <dgm:prSet presAssocID="{15BD72D5-FC62-40AF-BD17-E3C27735C92E}" presName="horz1" presStyleCnt="0"/>
      <dgm:spPr/>
    </dgm:pt>
    <dgm:pt modelId="{1F669200-FEAC-4472-AC9C-84CCDC407EF6}" type="pres">
      <dgm:prSet presAssocID="{15BD72D5-FC62-40AF-BD17-E3C27735C92E}" presName="tx1" presStyleLbl="revTx" presStyleIdx="0" presStyleCnt="4"/>
      <dgm:spPr/>
      <dgm:t>
        <a:bodyPr/>
        <a:lstStyle/>
        <a:p>
          <a:endParaRPr lang="ru-RU"/>
        </a:p>
      </dgm:t>
    </dgm:pt>
    <dgm:pt modelId="{51488CEB-F9D1-43CB-9AB8-B305B88686E8}" type="pres">
      <dgm:prSet presAssocID="{15BD72D5-FC62-40AF-BD17-E3C27735C92E}" presName="vert1" presStyleCnt="0"/>
      <dgm:spPr/>
    </dgm:pt>
    <dgm:pt modelId="{422FFDCA-C20C-40EF-979B-2AF0621167A7}" type="pres">
      <dgm:prSet presAssocID="{F5B41AD4-DC7E-4854-BD3C-484895A82977}" presName="thickLine" presStyleLbl="alignNode1" presStyleIdx="1" presStyleCnt="4"/>
      <dgm:spPr>
        <a:ln>
          <a:solidFill>
            <a:srgbClr val="FF9713"/>
          </a:solidFill>
        </a:ln>
      </dgm:spPr>
      <dgm:t>
        <a:bodyPr/>
        <a:lstStyle/>
        <a:p>
          <a:endParaRPr lang="ru-RU"/>
        </a:p>
      </dgm:t>
    </dgm:pt>
    <dgm:pt modelId="{8ACEFE24-F0F7-41D1-935D-5DEF7E472A5A}" type="pres">
      <dgm:prSet presAssocID="{F5B41AD4-DC7E-4854-BD3C-484895A82977}" presName="horz1" presStyleCnt="0"/>
      <dgm:spPr/>
    </dgm:pt>
    <dgm:pt modelId="{6349576B-5F63-47B1-AA0C-692016B5F532}" type="pres">
      <dgm:prSet presAssocID="{F5B41AD4-DC7E-4854-BD3C-484895A82977}" presName="tx1" presStyleLbl="revTx" presStyleIdx="1" presStyleCnt="4"/>
      <dgm:spPr/>
      <dgm:t>
        <a:bodyPr/>
        <a:lstStyle/>
        <a:p>
          <a:endParaRPr lang="ru-RU"/>
        </a:p>
      </dgm:t>
    </dgm:pt>
    <dgm:pt modelId="{D5B5E764-35A1-4475-BEB3-C88E4A4BD5D4}" type="pres">
      <dgm:prSet presAssocID="{F5B41AD4-DC7E-4854-BD3C-484895A82977}" presName="vert1" presStyleCnt="0"/>
      <dgm:spPr/>
    </dgm:pt>
    <dgm:pt modelId="{A4A9657F-D06E-4FF3-88EB-FBD4778C364B}" type="pres">
      <dgm:prSet presAssocID="{70DE4F6B-230A-4EA3-8DFE-EF93DBEF588C}" presName="thickLine" presStyleLbl="alignNode1" presStyleIdx="2" presStyleCnt="4"/>
      <dgm:spPr>
        <a:ln>
          <a:solidFill>
            <a:srgbClr val="FF9713"/>
          </a:solidFill>
        </a:ln>
      </dgm:spPr>
      <dgm:t>
        <a:bodyPr/>
        <a:lstStyle/>
        <a:p>
          <a:endParaRPr lang="ru-RU"/>
        </a:p>
      </dgm:t>
    </dgm:pt>
    <dgm:pt modelId="{AEF84F42-A798-406B-AD67-593102AE667A}" type="pres">
      <dgm:prSet presAssocID="{70DE4F6B-230A-4EA3-8DFE-EF93DBEF588C}" presName="horz1" presStyleCnt="0"/>
      <dgm:spPr/>
    </dgm:pt>
    <dgm:pt modelId="{1EF3A620-5E96-4AB8-9D89-101AB966DD3B}" type="pres">
      <dgm:prSet presAssocID="{70DE4F6B-230A-4EA3-8DFE-EF93DBEF588C}" presName="tx1" presStyleLbl="revTx" presStyleIdx="2" presStyleCnt="4" custLinFactNeighborX="-564" custLinFactNeighborY="823"/>
      <dgm:spPr/>
      <dgm:t>
        <a:bodyPr/>
        <a:lstStyle/>
        <a:p>
          <a:endParaRPr lang="ru-RU"/>
        </a:p>
      </dgm:t>
    </dgm:pt>
    <dgm:pt modelId="{6805142B-0923-4FD4-A5EF-820AB3E6A2D3}" type="pres">
      <dgm:prSet presAssocID="{70DE4F6B-230A-4EA3-8DFE-EF93DBEF588C}" presName="vert1" presStyleCnt="0"/>
      <dgm:spPr/>
    </dgm:pt>
    <dgm:pt modelId="{0BA432EB-DE92-4959-9193-78133C8B0D56}" type="pres">
      <dgm:prSet presAssocID="{25CE023F-DA74-4213-AED6-55D1327AE05B}" presName="thickLine" presStyleLbl="alignNode1" presStyleIdx="3" presStyleCnt="4"/>
      <dgm:spPr>
        <a:ln>
          <a:solidFill>
            <a:srgbClr val="FF9713"/>
          </a:solidFill>
        </a:ln>
      </dgm:spPr>
      <dgm:t>
        <a:bodyPr/>
        <a:lstStyle/>
        <a:p>
          <a:endParaRPr lang="ru-RU"/>
        </a:p>
      </dgm:t>
    </dgm:pt>
    <dgm:pt modelId="{B96707AB-62F7-4308-82F4-4AA6D80899A7}" type="pres">
      <dgm:prSet presAssocID="{25CE023F-DA74-4213-AED6-55D1327AE05B}" presName="horz1" presStyleCnt="0"/>
      <dgm:spPr/>
    </dgm:pt>
    <dgm:pt modelId="{B653B473-F7E8-46D4-BCCD-3976B555D484}" type="pres">
      <dgm:prSet presAssocID="{25CE023F-DA74-4213-AED6-55D1327AE05B}" presName="tx1" presStyleLbl="revTx" presStyleIdx="3" presStyleCnt="4" custLinFactNeighborX="-1128" custLinFactNeighborY="-6684"/>
      <dgm:spPr/>
      <dgm:t>
        <a:bodyPr/>
        <a:lstStyle/>
        <a:p>
          <a:endParaRPr lang="ru-RU"/>
        </a:p>
      </dgm:t>
    </dgm:pt>
    <dgm:pt modelId="{CDACA348-DB14-435B-8DB9-B2FD6A63248C}" type="pres">
      <dgm:prSet presAssocID="{25CE023F-DA74-4213-AED6-55D1327AE05B}" presName="vert1" presStyleCnt="0"/>
      <dgm:spPr/>
    </dgm:pt>
  </dgm:ptLst>
  <dgm:cxnLst>
    <dgm:cxn modelId="{1FEDC37F-5333-46E8-AE23-AEBC7A657144}" type="presOf" srcId="{A8968866-5AF5-4290-8288-2B594EEB9981}" destId="{05CCD04C-1C8D-4E37-AC0C-C9C9B1AF9F47}" srcOrd="0" destOrd="0" presId="urn:microsoft.com/office/officeart/2008/layout/LinedList"/>
    <dgm:cxn modelId="{163CA598-E5E3-428C-B5AF-41F6C9EEFF2C}" srcId="{A8968866-5AF5-4290-8288-2B594EEB9981}" destId="{25CE023F-DA74-4213-AED6-55D1327AE05B}" srcOrd="3" destOrd="0" parTransId="{4D4BC784-2E47-461D-B150-9DDD2C8834CF}" sibTransId="{CE011212-EFAB-4574-BB92-9729B1708A2A}"/>
    <dgm:cxn modelId="{5D65B1CA-B06A-4323-A2CD-E21FA1CF9F74}" type="presOf" srcId="{25CE023F-DA74-4213-AED6-55D1327AE05B}" destId="{B653B473-F7E8-46D4-BCCD-3976B555D484}" srcOrd="0" destOrd="0" presId="urn:microsoft.com/office/officeart/2008/layout/LinedList"/>
    <dgm:cxn modelId="{79E50D36-52E8-49F9-8FA1-8C2C4E9C1D7F}" type="presOf" srcId="{F5B41AD4-DC7E-4854-BD3C-484895A82977}" destId="{6349576B-5F63-47B1-AA0C-692016B5F532}" srcOrd="0" destOrd="0" presId="urn:microsoft.com/office/officeart/2008/layout/LinedList"/>
    <dgm:cxn modelId="{F3C4E447-981E-4CCF-83D8-B50C0D3B8F54}" type="presOf" srcId="{15BD72D5-FC62-40AF-BD17-E3C27735C92E}" destId="{1F669200-FEAC-4472-AC9C-84CCDC407EF6}" srcOrd="0" destOrd="0" presId="urn:microsoft.com/office/officeart/2008/layout/LinedList"/>
    <dgm:cxn modelId="{AA90483A-1075-4772-B0A7-EF77A06CDB12}" type="presOf" srcId="{70DE4F6B-230A-4EA3-8DFE-EF93DBEF588C}" destId="{1EF3A620-5E96-4AB8-9D89-101AB966DD3B}" srcOrd="0" destOrd="0" presId="urn:microsoft.com/office/officeart/2008/layout/LinedList"/>
    <dgm:cxn modelId="{48A4ED34-E588-4234-AA54-A216605C6327}" srcId="{A8968866-5AF5-4290-8288-2B594EEB9981}" destId="{F5B41AD4-DC7E-4854-BD3C-484895A82977}" srcOrd="1" destOrd="0" parTransId="{19CBDF7A-D2B2-4B0B-AF64-E2AFF64E6B07}" sibTransId="{E8DD2688-5F83-4E63-AEE6-E97835BC4227}"/>
    <dgm:cxn modelId="{61B28B05-D5C4-4774-8F62-37BDAC9F40E4}" srcId="{A8968866-5AF5-4290-8288-2B594EEB9981}" destId="{15BD72D5-FC62-40AF-BD17-E3C27735C92E}" srcOrd="0" destOrd="0" parTransId="{2615D561-BB2E-4E2D-8331-AE103DFB00E9}" sibTransId="{EB271BFE-5AC8-4994-B503-46209183FE32}"/>
    <dgm:cxn modelId="{4FCAB8A5-2EB8-4AFA-9929-B4ACC29597E4}" srcId="{A8968866-5AF5-4290-8288-2B594EEB9981}" destId="{70DE4F6B-230A-4EA3-8DFE-EF93DBEF588C}" srcOrd="2" destOrd="0" parTransId="{6B4CF028-1513-45D2-8E33-79F897554B72}" sibTransId="{9FADF666-168A-4189-81F4-CFD36C5FC84C}"/>
    <dgm:cxn modelId="{EEC298B7-6613-4ECA-B465-2137513007AF}" type="presParOf" srcId="{05CCD04C-1C8D-4E37-AC0C-C9C9B1AF9F47}" destId="{5FEF46B0-0475-412A-AF90-9DA4A510CB33}" srcOrd="0" destOrd="0" presId="urn:microsoft.com/office/officeart/2008/layout/LinedList"/>
    <dgm:cxn modelId="{7793E691-E170-4520-9992-A34E8C0388FA}" type="presParOf" srcId="{05CCD04C-1C8D-4E37-AC0C-C9C9B1AF9F47}" destId="{5FE1911A-7C80-4D79-A22A-111C19613523}" srcOrd="1" destOrd="0" presId="urn:microsoft.com/office/officeart/2008/layout/LinedList"/>
    <dgm:cxn modelId="{D3C9849E-CC65-4108-81DC-576EE009BD93}" type="presParOf" srcId="{5FE1911A-7C80-4D79-A22A-111C19613523}" destId="{1F669200-FEAC-4472-AC9C-84CCDC407EF6}" srcOrd="0" destOrd="0" presId="urn:microsoft.com/office/officeart/2008/layout/LinedList"/>
    <dgm:cxn modelId="{BA7B5C80-064C-4B4A-AF4E-553EB0921E19}" type="presParOf" srcId="{5FE1911A-7C80-4D79-A22A-111C19613523}" destId="{51488CEB-F9D1-43CB-9AB8-B305B88686E8}" srcOrd="1" destOrd="0" presId="urn:microsoft.com/office/officeart/2008/layout/LinedList"/>
    <dgm:cxn modelId="{7CF6B8F5-8172-4095-B40F-06956E5E3453}" type="presParOf" srcId="{05CCD04C-1C8D-4E37-AC0C-C9C9B1AF9F47}" destId="{422FFDCA-C20C-40EF-979B-2AF0621167A7}" srcOrd="2" destOrd="0" presId="urn:microsoft.com/office/officeart/2008/layout/LinedList"/>
    <dgm:cxn modelId="{06DCEF8F-4492-455B-B168-49DEA067F455}" type="presParOf" srcId="{05CCD04C-1C8D-4E37-AC0C-C9C9B1AF9F47}" destId="{8ACEFE24-F0F7-41D1-935D-5DEF7E472A5A}" srcOrd="3" destOrd="0" presId="urn:microsoft.com/office/officeart/2008/layout/LinedList"/>
    <dgm:cxn modelId="{A1826FBB-C1E0-48F6-ABE7-46F39F217DD2}" type="presParOf" srcId="{8ACEFE24-F0F7-41D1-935D-5DEF7E472A5A}" destId="{6349576B-5F63-47B1-AA0C-692016B5F532}" srcOrd="0" destOrd="0" presId="urn:microsoft.com/office/officeart/2008/layout/LinedList"/>
    <dgm:cxn modelId="{E4D53F6D-08C7-48BB-A967-AB064896295B}" type="presParOf" srcId="{8ACEFE24-F0F7-41D1-935D-5DEF7E472A5A}" destId="{D5B5E764-35A1-4475-BEB3-C88E4A4BD5D4}" srcOrd="1" destOrd="0" presId="urn:microsoft.com/office/officeart/2008/layout/LinedList"/>
    <dgm:cxn modelId="{D091A514-08D4-4FD7-9CD0-F29AA5FCC757}" type="presParOf" srcId="{05CCD04C-1C8D-4E37-AC0C-C9C9B1AF9F47}" destId="{A4A9657F-D06E-4FF3-88EB-FBD4778C364B}" srcOrd="4" destOrd="0" presId="urn:microsoft.com/office/officeart/2008/layout/LinedList"/>
    <dgm:cxn modelId="{C2F37295-08A3-4024-B8D9-1AF009CF4E88}" type="presParOf" srcId="{05CCD04C-1C8D-4E37-AC0C-C9C9B1AF9F47}" destId="{AEF84F42-A798-406B-AD67-593102AE667A}" srcOrd="5" destOrd="0" presId="urn:microsoft.com/office/officeart/2008/layout/LinedList"/>
    <dgm:cxn modelId="{69650EE2-8C94-4621-A804-82E88C90E4AD}" type="presParOf" srcId="{AEF84F42-A798-406B-AD67-593102AE667A}" destId="{1EF3A620-5E96-4AB8-9D89-101AB966DD3B}" srcOrd="0" destOrd="0" presId="urn:microsoft.com/office/officeart/2008/layout/LinedList"/>
    <dgm:cxn modelId="{65B51BA2-C8BF-4E92-B699-5075994ED48E}" type="presParOf" srcId="{AEF84F42-A798-406B-AD67-593102AE667A}" destId="{6805142B-0923-4FD4-A5EF-820AB3E6A2D3}" srcOrd="1" destOrd="0" presId="urn:microsoft.com/office/officeart/2008/layout/LinedList"/>
    <dgm:cxn modelId="{ACA2A990-2F93-4CD1-8140-2D284D4CAC8F}" type="presParOf" srcId="{05CCD04C-1C8D-4E37-AC0C-C9C9B1AF9F47}" destId="{0BA432EB-DE92-4959-9193-78133C8B0D56}" srcOrd="6" destOrd="0" presId="urn:microsoft.com/office/officeart/2008/layout/LinedList"/>
    <dgm:cxn modelId="{A5706887-ADBD-4C7E-8773-5E2DA5647D79}" type="presParOf" srcId="{05CCD04C-1C8D-4E37-AC0C-C9C9B1AF9F47}" destId="{B96707AB-62F7-4308-82F4-4AA6D80899A7}" srcOrd="7" destOrd="0" presId="urn:microsoft.com/office/officeart/2008/layout/LinedList"/>
    <dgm:cxn modelId="{FBBCE718-7003-4C91-83FE-EC3A37E8A66C}" type="presParOf" srcId="{B96707AB-62F7-4308-82F4-4AA6D80899A7}" destId="{B653B473-F7E8-46D4-BCCD-3976B555D484}" srcOrd="0" destOrd="0" presId="urn:microsoft.com/office/officeart/2008/layout/LinedList"/>
    <dgm:cxn modelId="{E802901C-1E04-4986-91FE-F7534FCD9455}" type="presParOf" srcId="{B96707AB-62F7-4308-82F4-4AA6D80899A7}" destId="{CDACA348-DB14-435B-8DB9-B2FD6A63248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0ECC347-229E-4F2A-B997-A9F1AB0E0BB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1698109-9E99-4677-976F-9552715BA06C}">
      <dgm:prSet phldrT="[Текст]" custT="1"/>
      <dgm:spPr/>
      <dgm:t>
        <a:bodyPr/>
        <a:lstStyle/>
        <a:p>
          <a:r>
            <a:rPr lang="ru-RU" sz="1600" dirty="0">
              <a:latin typeface="Book Antiqua" panose="02040602050305030304" pitchFamily="18" charset="0"/>
            </a:rPr>
            <a:t>Увеличение </a:t>
          </a:r>
          <a:r>
            <a:rPr lang="ru-RU" sz="1600" u="none" dirty="0">
              <a:latin typeface="Book Antiqua" panose="02040602050305030304" pitchFamily="18" charset="0"/>
            </a:rPr>
            <a:t>количества мест приема в ДШИ на обучение по дополнительным предпрофессиональным программам в области искусств за счет бюджетных средств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D6E85E1F-E558-4A62-ACB1-F9A9AE947CEA}" type="parTrans" cxnId="{5A984D74-903C-4BD8-B140-D55EFBA495BF}">
      <dgm:prSet/>
      <dgm:spPr/>
      <dgm:t>
        <a:bodyPr/>
        <a:lstStyle/>
        <a:p>
          <a:endParaRPr lang="ru-RU" sz="1400">
            <a:latin typeface="Book Antiqua" panose="02040602050305030304" pitchFamily="18" charset="0"/>
          </a:endParaRPr>
        </a:p>
      </dgm:t>
    </dgm:pt>
    <dgm:pt modelId="{0FD69652-D1CD-4D37-99DB-5B5DC3EBD4F3}" type="sibTrans" cxnId="{5A984D74-903C-4BD8-B140-D55EFBA495BF}">
      <dgm:prSet/>
      <dgm:spPr/>
      <dgm:t>
        <a:bodyPr/>
        <a:lstStyle/>
        <a:p>
          <a:endParaRPr lang="ru-RU" sz="1400">
            <a:latin typeface="Book Antiqua" panose="02040602050305030304" pitchFamily="18" charset="0"/>
          </a:endParaRPr>
        </a:p>
      </dgm:t>
    </dgm:pt>
    <dgm:pt modelId="{FC0634D3-DAAC-4669-9DEE-B03FFB7CD60E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ru-RU" sz="1600" u="none" dirty="0">
              <a:latin typeface="Book Antiqua" panose="02040602050305030304" pitchFamily="18" charset="0"/>
            </a:rPr>
            <a:t>Сохранение контингента обучающихся </a:t>
          </a:r>
          <a:r>
            <a:rPr lang="ru-RU" sz="1600" dirty="0">
              <a:latin typeface="Book Antiqua" panose="02040602050305030304" pitchFamily="18" charset="0"/>
            </a:rPr>
            <a:t>ДШИ </a:t>
          </a:r>
          <a:r>
            <a:rPr lang="ru-RU" sz="1600" u="none" dirty="0">
              <a:latin typeface="Book Antiqua" panose="02040602050305030304" pitchFamily="18" charset="0"/>
            </a:rPr>
            <a:t>по дополнительным предпрофессиональным общеобразовательным программам в области искусств, качественная подготовка выпускников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D1A10542-4AE8-4E66-B1D5-53F28D89F34A}" type="parTrans" cxnId="{4307E1A5-03E8-4FAD-9028-AEFD471EB694}">
      <dgm:prSet/>
      <dgm:spPr/>
      <dgm:t>
        <a:bodyPr/>
        <a:lstStyle/>
        <a:p>
          <a:endParaRPr lang="ru-RU" sz="1400">
            <a:latin typeface="Book Antiqua" panose="02040602050305030304" pitchFamily="18" charset="0"/>
          </a:endParaRPr>
        </a:p>
      </dgm:t>
    </dgm:pt>
    <dgm:pt modelId="{3019A2E7-9FD3-4EDF-A5ED-F49C42783E7C}" type="sibTrans" cxnId="{4307E1A5-03E8-4FAD-9028-AEFD471EB694}">
      <dgm:prSet/>
      <dgm:spPr/>
      <dgm:t>
        <a:bodyPr/>
        <a:lstStyle/>
        <a:p>
          <a:endParaRPr lang="ru-RU" sz="1400">
            <a:latin typeface="Book Antiqua" panose="02040602050305030304" pitchFamily="18" charset="0"/>
          </a:endParaRPr>
        </a:p>
      </dgm:t>
    </dgm:pt>
    <dgm:pt modelId="{F2DF6C88-B3D8-44A3-9B12-82DA761C9332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ru-RU" sz="1600" u="none" dirty="0">
              <a:latin typeface="Book Antiqua" panose="02040602050305030304" pitchFamily="18" charset="0"/>
            </a:rPr>
            <a:t>Открытие подготовительных отделений (классы)</a:t>
          </a:r>
          <a:endParaRPr lang="ru-RU" sz="900" dirty="0">
            <a:latin typeface="Book Antiqua" panose="02040602050305030304" pitchFamily="18" charset="0"/>
          </a:endParaRPr>
        </a:p>
      </dgm:t>
    </dgm:pt>
    <dgm:pt modelId="{FAD2731C-DDFC-4806-B823-4D6293E3BF91}" type="parTrans" cxnId="{9BFB8223-B1DA-4724-A569-4E0F9F5F01A9}">
      <dgm:prSet/>
      <dgm:spPr/>
      <dgm:t>
        <a:bodyPr/>
        <a:lstStyle/>
        <a:p>
          <a:endParaRPr lang="ru-RU" sz="1400">
            <a:latin typeface="Book Antiqua" panose="02040602050305030304" pitchFamily="18" charset="0"/>
          </a:endParaRPr>
        </a:p>
      </dgm:t>
    </dgm:pt>
    <dgm:pt modelId="{C075F307-BCD0-441F-B760-F7F1D86C10D0}" type="sibTrans" cxnId="{9BFB8223-B1DA-4724-A569-4E0F9F5F01A9}">
      <dgm:prSet/>
      <dgm:spPr/>
      <dgm:t>
        <a:bodyPr/>
        <a:lstStyle/>
        <a:p>
          <a:endParaRPr lang="ru-RU" sz="1400">
            <a:latin typeface="Book Antiqua" panose="02040602050305030304" pitchFamily="18" charset="0"/>
          </a:endParaRPr>
        </a:p>
      </dgm:t>
    </dgm:pt>
    <dgm:pt modelId="{FCD40395-FA6F-4619-8CFF-D36532659CB8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ru-RU" sz="1600" u="none" dirty="0">
              <a:latin typeface="Book Antiqua" panose="02040602050305030304" pitchFamily="18" charset="0"/>
            </a:rPr>
            <a:t>Разработка и реализация  комплекса мер по снижению к</a:t>
          </a:r>
          <a:r>
            <a:rPr lang="ru-RU" sz="1600" dirty="0">
              <a:latin typeface="Book Antiqua" panose="02040602050305030304" pitchFamily="18" charset="0"/>
            </a:rPr>
            <a:t>адрового дефицита преподавателей и концертмейстеров ДШИ и учреждений среднего профессионального образования Архангельской области</a:t>
          </a:r>
        </a:p>
      </dgm:t>
    </dgm:pt>
    <dgm:pt modelId="{721C964A-CDF7-41F9-ADBA-76CF0D48C122}" type="parTrans" cxnId="{958E32F2-12BA-45BD-B1C5-4D80AB83C040}">
      <dgm:prSet/>
      <dgm:spPr/>
      <dgm:t>
        <a:bodyPr/>
        <a:lstStyle/>
        <a:p>
          <a:endParaRPr lang="ru-RU" sz="1400">
            <a:latin typeface="Book Antiqua" panose="02040602050305030304" pitchFamily="18" charset="0"/>
          </a:endParaRPr>
        </a:p>
      </dgm:t>
    </dgm:pt>
    <dgm:pt modelId="{6744C076-3F4D-454E-96F1-1F9862E66C65}" type="sibTrans" cxnId="{958E32F2-12BA-45BD-B1C5-4D80AB83C040}">
      <dgm:prSet/>
      <dgm:spPr/>
      <dgm:t>
        <a:bodyPr/>
        <a:lstStyle/>
        <a:p>
          <a:endParaRPr lang="ru-RU" sz="1400">
            <a:latin typeface="Book Antiqua" panose="02040602050305030304" pitchFamily="18" charset="0"/>
          </a:endParaRPr>
        </a:p>
      </dgm:t>
    </dgm:pt>
    <dgm:pt modelId="{AA352A27-8014-4196-AF82-39D68FC8F6D1}">
      <dgm:prSet custT="1"/>
      <dgm:spPr/>
      <dgm:t>
        <a:bodyPr/>
        <a:lstStyle/>
        <a:p>
          <a:r>
            <a:rPr lang="ru-RU" sz="1600" dirty="0">
              <a:latin typeface="Book Antiqua" panose="02040602050305030304" pitchFamily="18" charset="0"/>
            </a:rPr>
            <a:t>Открытие программ высшего профессионального образования сферы культуры в Архангельской области</a:t>
          </a:r>
        </a:p>
      </dgm:t>
    </dgm:pt>
    <dgm:pt modelId="{9DAF1EC8-494E-400A-8D57-ED9D16860181}" type="parTrans" cxnId="{BBDA96CE-B480-4209-AA4D-F064CBE1DFE1}">
      <dgm:prSet/>
      <dgm:spPr/>
      <dgm:t>
        <a:bodyPr/>
        <a:lstStyle/>
        <a:p>
          <a:endParaRPr lang="ru-RU" sz="1400">
            <a:latin typeface="Book Antiqua" panose="02040602050305030304" pitchFamily="18" charset="0"/>
          </a:endParaRPr>
        </a:p>
      </dgm:t>
    </dgm:pt>
    <dgm:pt modelId="{3BFDAF71-4BCE-439A-BFCB-9E10FF08678C}" type="sibTrans" cxnId="{BBDA96CE-B480-4209-AA4D-F064CBE1DFE1}">
      <dgm:prSet/>
      <dgm:spPr/>
      <dgm:t>
        <a:bodyPr/>
        <a:lstStyle/>
        <a:p>
          <a:endParaRPr lang="ru-RU" sz="1400">
            <a:latin typeface="Book Antiqua" panose="02040602050305030304" pitchFamily="18" charset="0"/>
          </a:endParaRPr>
        </a:p>
      </dgm:t>
    </dgm:pt>
    <dgm:pt modelId="{3FDC76C3-1C10-4909-8515-92305A744CED}" type="pres">
      <dgm:prSet presAssocID="{40ECC347-229E-4F2A-B997-A9F1AB0E0BB4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926D262-EF4F-4699-ADC6-A8FF86FD2D1A}" type="pres">
      <dgm:prSet presAssocID="{E1698109-9E99-4677-976F-9552715BA06C}" presName="thickLine" presStyleLbl="alignNode1" presStyleIdx="0" presStyleCnt="5"/>
      <dgm:spPr/>
    </dgm:pt>
    <dgm:pt modelId="{994D04B0-E7DC-459F-810E-17CCD5685400}" type="pres">
      <dgm:prSet presAssocID="{E1698109-9E99-4677-976F-9552715BA06C}" presName="horz1" presStyleCnt="0"/>
      <dgm:spPr/>
    </dgm:pt>
    <dgm:pt modelId="{AAA68A12-7E40-4E4C-AD9D-C6070A194E2F}" type="pres">
      <dgm:prSet presAssocID="{E1698109-9E99-4677-976F-9552715BA06C}" presName="tx1" presStyleLbl="revTx" presStyleIdx="0" presStyleCnt="5"/>
      <dgm:spPr/>
      <dgm:t>
        <a:bodyPr/>
        <a:lstStyle/>
        <a:p>
          <a:endParaRPr lang="ru-RU"/>
        </a:p>
      </dgm:t>
    </dgm:pt>
    <dgm:pt modelId="{630F26F8-D108-47DF-8D64-A3AA5F5F6BDC}" type="pres">
      <dgm:prSet presAssocID="{E1698109-9E99-4677-976F-9552715BA06C}" presName="vert1" presStyleCnt="0"/>
      <dgm:spPr/>
    </dgm:pt>
    <dgm:pt modelId="{08DEA5A5-ACCC-47B1-93E2-B7F6272F28C9}" type="pres">
      <dgm:prSet presAssocID="{FC0634D3-DAAC-4669-9DEE-B03FFB7CD60E}" presName="thickLine" presStyleLbl="alignNode1" presStyleIdx="1" presStyleCnt="5" custLinFactNeighborY="-6905"/>
      <dgm:spPr/>
    </dgm:pt>
    <dgm:pt modelId="{713D99F2-F5A0-4DFD-B370-DD4223CE4B5B}" type="pres">
      <dgm:prSet presAssocID="{FC0634D3-DAAC-4669-9DEE-B03FFB7CD60E}" presName="horz1" presStyleCnt="0"/>
      <dgm:spPr/>
    </dgm:pt>
    <dgm:pt modelId="{90B23C3B-A636-4A7C-943D-774D93132632}" type="pres">
      <dgm:prSet presAssocID="{FC0634D3-DAAC-4669-9DEE-B03FFB7CD60E}" presName="tx1" presStyleLbl="revTx" presStyleIdx="1" presStyleCnt="5" custScaleY="139879"/>
      <dgm:spPr/>
      <dgm:t>
        <a:bodyPr/>
        <a:lstStyle/>
        <a:p>
          <a:endParaRPr lang="ru-RU"/>
        </a:p>
      </dgm:t>
    </dgm:pt>
    <dgm:pt modelId="{75AEEEBC-6BA5-47E8-AED9-2FAF228CB1E5}" type="pres">
      <dgm:prSet presAssocID="{FC0634D3-DAAC-4669-9DEE-B03FFB7CD60E}" presName="vert1" presStyleCnt="0"/>
      <dgm:spPr/>
    </dgm:pt>
    <dgm:pt modelId="{D0F65EAD-8F67-47F6-BF34-E0C2C8E06721}" type="pres">
      <dgm:prSet presAssocID="{F2DF6C88-B3D8-44A3-9B12-82DA761C9332}" presName="thickLine" presStyleLbl="alignNode1" presStyleIdx="2" presStyleCnt="5" custLinFactNeighborY="-75969"/>
      <dgm:spPr/>
    </dgm:pt>
    <dgm:pt modelId="{9838A9E5-DBC3-4748-94F6-3832CC447FC6}" type="pres">
      <dgm:prSet presAssocID="{F2DF6C88-B3D8-44A3-9B12-82DA761C9332}" presName="horz1" presStyleCnt="0"/>
      <dgm:spPr/>
    </dgm:pt>
    <dgm:pt modelId="{4A895124-2389-4D7D-A5C2-F8FB06035505}" type="pres">
      <dgm:prSet presAssocID="{F2DF6C88-B3D8-44A3-9B12-82DA761C9332}" presName="tx1" presStyleLbl="revTx" presStyleIdx="2" presStyleCnt="5" custScaleY="41775" custLinFactNeighborY="-27597"/>
      <dgm:spPr/>
      <dgm:t>
        <a:bodyPr/>
        <a:lstStyle/>
        <a:p>
          <a:endParaRPr lang="ru-RU"/>
        </a:p>
      </dgm:t>
    </dgm:pt>
    <dgm:pt modelId="{C7E7D970-E652-4B1D-A51A-6EB2CD1BFF06}" type="pres">
      <dgm:prSet presAssocID="{F2DF6C88-B3D8-44A3-9B12-82DA761C9332}" presName="vert1" presStyleCnt="0"/>
      <dgm:spPr/>
    </dgm:pt>
    <dgm:pt modelId="{CD0F4375-D3D1-4BCD-BB4B-38F20E344B0D}" type="pres">
      <dgm:prSet presAssocID="{FCD40395-FA6F-4619-8CFF-D36532659CB8}" presName="thickLine" presStyleLbl="alignNode1" presStyleIdx="3" presStyleCnt="5" custLinFactNeighborY="-17938"/>
      <dgm:spPr/>
    </dgm:pt>
    <dgm:pt modelId="{B960B9E6-7AB7-41C0-8BD6-5AA3B50F3EBD}" type="pres">
      <dgm:prSet presAssocID="{FCD40395-FA6F-4619-8CFF-D36532659CB8}" presName="horz1" presStyleCnt="0"/>
      <dgm:spPr/>
    </dgm:pt>
    <dgm:pt modelId="{BECD9FD2-498C-4138-8D2C-7F48E3B4A406}" type="pres">
      <dgm:prSet presAssocID="{FCD40395-FA6F-4619-8CFF-D36532659CB8}" presName="tx1" presStyleLbl="revTx" presStyleIdx="3" presStyleCnt="5" custLinFactNeighborY="-13798"/>
      <dgm:spPr/>
      <dgm:t>
        <a:bodyPr/>
        <a:lstStyle/>
        <a:p>
          <a:endParaRPr lang="ru-RU"/>
        </a:p>
      </dgm:t>
    </dgm:pt>
    <dgm:pt modelId="{2A30BCBC-C416-4C89-8569-573A162860E9}" type="pres">
      <dgm:prSet presAssocID="{FCD40395-FA6F-4619-8CFF-D36532659CB8}" presName="vert1" presStyleCnt="0"/>
      <dgm:spPr/>
    </dgm:pt>
    <dgm:pt modelId="{D703B007-BC9A-4D27-95FA-739B7349B251}" type="pres">
      <dgm:prSet presAssocID="{AA352A27-8014-4196-AF82-39D68FC8F6D1}" presName="thickLine" presStyleLbl="alignNode1" presStyleIdx="4" presStyleCnt="5" custLinFactNeighborY="-12419"/>
      <dgm:spPr/>
    </dgm:pt>
    <dgm:pt modelId="{C8625545-8FC3-4D3E-9095-CF88FE0A716C}" type="pres">
      <dgm:prSet presAssocID="{AA352A27-8014-4196-AF82-39D68FC8F6D1}" presName="horz1" presStyleCnt="0"/>
      <dgm:spPr/>
    </dgm:pt>
    <dgm:pt modelId="{FDE78938-D268-4795-8389-32C2CAD9C5E9}" type="pres">
      <dgm:prSet presAssocID="{AA352A27-8014-4196-AF82-39D68FC8F6D1}" presName="tx1" presStyleLbl="revTx" presStyleIdx="4" presStyleCnt="5"/>
      <dgm:spPr/>
      <dgm:t>
        <a:bodyPr/>
        <a:lstStyle/>
        <a:p>
          <a:endParaRPr lang="ru-RU"/>
        </a:p>
      </dgm:t>
    </dgm:pt>
    <dgm:pt modelId="{DB4CABE7-6C8E-4AC4-BE6C-D8AD4A510358}" type="pres">
      <dgm:prSet presAssocID="{AA352A27-8014-4196-AF82-39D68FC8F6D1}" presName="vert1" presStyleCnt="0"/>
      <dgm:spPr/>
    </dgm:pt>
  </dgm:ptLst>
  <dgm:cxnLst>
    <dgm:cxn modelId="{B7374DEB-B569-404D-978B-4E467893945C}" type="presOf" srcId="{40ECC347-229E-4F2A-B997-A9F1AB0E0BB4}" destId="{3FDC76C3-1C10-4909-8515-92305A744CED}" srcOrd="0" destOrd="0" presId="urn:microsoft.com/office/officeart/2008/layout/LinedList"/>
    <dgm:cxn modelId="{4307E1A5-03E8-4FAD-9028-AEFD471EB694}" srcId="{40ECC347-229E-4F2A-B997-A9F1AB0E0BB4}" destId="{FC0634D3-DAAC-4669-9DEE-B03FFB7CD60E}" srcOrd="1" destOrd="0" parTransId="{D1A10542-4AE8-4E66-B1D5-53F28D89F34A}" sibTransId="{3019A2E7-9FD3-4EDF-A5ED-F49C42783E7C}"/>
    <dgm:cxn modelId="{9BFB8223-B1DA-4724-A569-4E0F9F5F01A9}" srcId="{40ECC347-229E-4F2A-B997-A9F1AB0E0BB4}" destId="{F2DF6C88-B3D8-44A3-9B12-82DA761C9332}" srcOrd="2" destOrd="0" parTransId="{FAD2731C-DDFC-4806-B823-4D6293E3BF91}" sibTransId="{C075F307-BCD0-441F-B760-F7F1D86C10D0}"/>
    <dgm:cxn modelId="{BBDA96CE-B480-4209-AA4D-F064CBE1DFE1}" srcId="{40ECC347-229E-4F2A-B997-A9F1AB0E0BB4}" destId="{AA352A27-8014-4196-AF82-39D68FC8F6D1}" srcOrd="4" destOrd="0" parTransId="{9DAF1EC8-494E-400A-8D57-ED9D16860181}" sibTransId="{3BFDAF71-4BCE-439A-BFCB-9E10FF08678C}"/>
    <dgm:cxn modelId="{95679E8D-9552-4CA2-A89F-26D723FFD917}" type="presOf" srcId="{FCD40395-FA6F-4619-8CFF-D36532659CB8}" destId="{BECD9FD2-498C-4138-8D2C-7F48E3B4A406}" srcOrd="0" destOrd="0" presId="urn:microsoft.com/office/officeart/2008/layout/LinedList"/>
    <dgm:cxn modelId="{ED03C09C-C278-412E-89A8-F4F9C51D0EA6}" type="presOf" srcId="{E1698109-9E99-4677-976F-9552715BA06C}" destId="{AAA68A12-7E40-4E4C-AD9D-C6070A194E2F}" srcOrd="0" destOrd="0" presId="urn:microsoft.com/office/officeart/2008/layout/LinedList"/>
    <dgm:cxn modelId="{E6238AC0-E745-4F53-9D06-7B3ADBE7BB30}" type="presOf" srcId="{AA352A27-8014-4196-AF82-39D68FC8F6D1}" destId="{FDE78938-D268-4795-8389-32C2CAD9C5E9}" srcOrd="0" destOrd="0" presId="urn:microsoft.com/office/officeart/2008/layout/LinedList"/>
    <dgm:cxn modelId="{5A984D74-903C-4BD8-B140-D55EFBA495BF}" srcId="{40ECC347-229E-4F2A-B997-A9F1AB0E0BB4}" destId="{E1698109-9E99-4677-976F-9552715BA06C}" srcOrd="0" destOrd="0" parTransId="{D6E85E1F-E558-4A62-ACB1-F9A9AE947CEA}" sibTransId="{0FD69652-D1CD-4D37-99DB-5B5DC3EBD4F3}"/>
    <dgm:cxn modelId="{F4931E66-6391-4B2D-8E8A-B4BC746F0419}" type="presOf" srcId="{F2DF6C88-B3D8-44A3-9B12-82DA761C9332}" destId="{4A895124-2389-4D7D-A5C2-F8FB06035505}" srcOrd="0" destOrd="0" presId="urn:microsoft.com/office/officeart/2008/layout/LinedList"/>
    <dgm:cxn modelId="{958E32F2-12BA-45BD-B1C5-4D80AB83C040}" srcId="{40ECC347-229E-4F2A-B997-A9F1AB0E0BB4}" destId="{FCD40395-FA6F-4619-8CFF-D36532659CB8}" srcOrd="3" destOrd="0" parTransId="{721C964A-CDF7-41F9-ADBA-76CF0D48C122}" sibTransId="{6744C076-3F4D-454E-96F1-1F9862E66C65}"/>
    <dgm:cxn modelId="{2A1C01A4-7A80-4FF1-A15A-D15C806AC887}" type="presOf" srcId="{FC0634D3-DAAC-4669-9DEE-B03FFB7CD60E}" destId="{90B23C3B-A636-4A7C-943D-774D93132632}" srcOrd="0" destOrd="0" presId="urn:microsoft.com/office/officeart/2008/layout/LinedList"/>
    <dgm:cxn modelId="{455EC037-31B2-445F-A010-AD8A81929F43}" type="presParOf" srcId="{3FDC76C3-1C10-4909-8515-92305A744CED}" destId="{7926D262-EF4F-4699-ADC6-A8FF86FD2D1A}" srcOrd="0" destOrd="0" presId="urn:microsoft.com/office/officeart/2008/layout/LinedList"/>
    <dgm:cxn modelId="{C910D602-3C4C-4114-918D-82EAE45CC919}" type="presParOf" srcId="{3FDC76C3-1C10-4909-8515-92305A744CED}" destId="{994D04B0-E7DC-459F-810E-17CCD5685400}" srcOrd="1" destOrd="0" presId="urn:microsoft.com/office/officeart/2008/layout/LinedList"/>
    <dgm:cxn modelId="{34B0555C-0A51-49AC-8024-BC6B08E0501E}" type="presParOf" srcId="{994D04B0-E7DC-459F-810E-17CCD5685400}" destId="{AAA68A12-7E40-4E4C-AD9D-C6070A194E2F}" srcOrd="0" destOrd="0" presId="urn:microsoft.com/office/officeart/2008/layout/LinedList"/>
    <dgm:cxn modelId="{2BAADB6F-49F9-4878-9C20-5A37AC3EA9CF}" type="presParOf" srcId="{994D04B0-E7DC-459F-810E-17CCD5685400}" destId="{630F26F8-D108-47DF-8D64-A3AA5F5F6BDC}" srcOrd="1" destOrd="0" presId="urn:microsoft.com/office/officeart/2008/layout/LinedList"/>
    <dgm:cxn modelId="{5C0EA5C4-EB92-4B13-AC35-EBB65249C328}" type="presParOf" srcId="{3FDC76C3-1C10-4909-8515-92305A744CED}" destId="{08DEA5A5-ACCC-47B1-93E2-B7F6272F28C9}" srcOrd="2" destOrd="0" presId="urn:microsoft.com/office/officeart/2008/layout/LinedList"/>
    <dgm:cxn modelId="{066D6319-A3AF-4B3F-88E5-0B212B25D5DD}" type="presParOf" srcId="{3FDC76C3-1C10-4909-8515-92305A744CED}" destId="{713D99F2-F5A0-4DFD-B370-DD4223CE4B5B}" srcOrd="3" destOrd="0" presId="urn:microsoft.com/office/officeart/2008/layout/LinedList"/>
    <dgm:cxn modelId="{C062BFCD-E5F5-42EB-836A-6BB7A8DB06BF}" type="presParOf" srcId="{713D99F2-F5A0-4DFD-B370-DD4223CE4B5B}" destId="{90B23C3B-A636-4A7C-943D-774D93132632}" srcOrd="0" destOrd="0" presId="urn:microsoft.com/office/officeart/2008/layout/LinedList"/>
    <dgm:cxn modelId="{FB9955F0-A852-4E5B-B820-AF9D9782C92A}" type="presParOf" srcId="{713D99F2-F5A0-4DFD-B370-DD4223CE4B5B}" destId="{75AEEEBC-6BA5-47E8-AED9-2FAF228CB1E5}" srcOrd="1" destOrd="0" presId="urn:microsoft.com/office/officeart/2008/layout/LinedList"/>
    <dgm:cxn modelId="{B5C297BD-4A0C-4FF0-A0B9-0B951D0044BA}" type="presParOf" srcId="{3FDC76C3-1C10-4909-8515-92305A744CED}" destId="{D0F65EAD-8F67-47F6-BF34-E0C2C8E06721}" srcOrd="4" destOrd="0" presId="urn:microsoft.com/office/officeart/2008/layout/LinedList"/>
    <dgm:cxn modelId="{D396EE99-0A12-4124-95EA-6556A30E704E}" type="presParOf" srcId="{3FDC76C3-1C10-4909-8515-92305A744CED}" destId="{9838A9E5-DBC3-4748-94F6-3832CC447FC6}" srcOrd="5" destOrd="0" presId="urn:microsoft.com/office/officeart/2008/layout/LinedList"/>
    <dgm:cxn modelId="{2C500F7E-5558-4633-ACEB-0C683BB78E8E}" type="presParOf" srcId="{9838A9E5-DBC3-4748-94F6-3832CC447FC6}" destId="{4A895124-2389-4D7D-A5C2-F8FB06035505}" srcOrd="0" destOrd="0" presId="urn:microsoft.com/office/officeart/2008/layout/LinedList"/>
    <dgm:cxn modelId="{5CD070A6-AAD6-45D9-88FA-AB5268112B63}" type="presParOf" srcId="{9838A9E5-DBC3-4748-94F6-3832CC447FC6}" destId="{C7E7D970-E652-4B1D-A51A-6EB2CD1BFF06}" srcOrd="1" destOrd="0" presId="urn:microsoft.com/office/officeart/2008/layout/LinedList"/>
    <dgm:cxn modelId="{7E8EF412-5DAD-4C1A-AEB2-A570E3EF9631}" type="presParOf" srcId="{3FDC76C3-1C10-4909-8515-92305A744CED}" destId="{CD0F4375-D3D1-4BCD-BB4B-38F20E344B0D}" srcOrd="6" destOrd="0" presId="urn:microsoft.com/office/officeart/2008/layout/LinedList"/>
    <dgm:cxn modelId="{AAF89912-2C9A-4396-887A-09BCDB6DE944}" type="presParOf" srcId="{3FDC76C3-1C10-4909-8515-92305A744CED}" destId="{B960B9E6-7AB7-41C0-8BD6-5AA3B50F3EBD}" srcOrd="7" destOrd="0" presId="urn:microsoft.com/office/officeart/2008/layout/LinedList"/>
    <dgm:cxn modelId="{646514FD-068C-4B17-9C58-0E0D95633D88}" type="presParOf" srcId="{B960B9E6-7AB7-41C0-8BD6-5AA3B50F3EBD}" destId="{BECD9FD2-498C-4138-8D2C-7F48E3B4A406}" srcOrd="0" destOrd="0" presId="urn:microsoft.com/office/officeart/2008/layout/LinedList"/>
    <dgm:cxn modelId="{FF89A2B3-539C-4273-92EA-B8C9EAC9ADF1}" type="presParOf" srcId="{B960B9E6-7AB7-41C0-8BD6-5AA3B50F3EBD}" destId="{2A30BCBC-C416-4C89-8569-573A162860E9}" srcOrd="1" destOrd="0" presId="urn:microsoft.com/office/officeart/2008/layout/LinedList"/>
    <dgm:cxn modelId="{284F833D-B3D9-4120-A668-B8EEAE94C739}" type="presParOf" srcId="{3FDC76C3-1C10-4909-8515-92305A744CED}" destId="{D703B007-BC9A-4D27-95FA-739B7349B251}" srcOrd="8" destOrd="0" presId="urn:microsoft.com/office/officeart/2008/layout/LinedList"/>
    <dgm:cxn modelId="{912AC0E8-DC2C-4764-9160-3DECA3CE8654}" type="presParOf" srcId="{3FDC76C3-1C10-4909-8515-92305A744CED}" destId="{C8625545-8FC3-4D3E-9095-CF88FE0A716C}" srcOrd="9" destOrd="0" presId="urn:microsoft.com/office/officeart/2008/layout/LinedList"/>
    <dgm:cxn modelId="{9022CC0E-93A4-4E1F-BE9F-3375A0AB8B3C}" type="presParOf" srcId="{C8625545-8FC3-4D3E-9095-CF88FE0A716C}" destId="{FDE78938-D268-4795-8389-32C2CAD9C5E9}" srcOrd="0" destOrd="0" presId="urn:microsoft.com/office/officeart/2008/layout/LinedList"/>
    <dgm:cxn modelId="{5AEDD8C8-682C-400C-8455-4C5B2F93C55A}" type="presParOf" srcId="{C8625545-8FC3-4D3E-9095-CF88FE0A716C}" destId="{DB4CABE7-6C8E-4AC4-BE6C-D8AD4A510358}" srcOrd="1" destOrd="0" presId="urn:microsoft.com/office/officeart/2008/layout/LinedList"/>
  </dgm:cxnLst>
  <dgm:bg/>
  <dgm:whole>
    <a:ln w="9525" cap="flat" cmpd="sng" algn="ctr">
      <a:solidFill>
        <a:srgbClr val="3643EE"/>
      </a:solidFill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2D6064A-215F-4158-8691-6E1CB100FDC8}">
      <dsp:nvSpPr>
        <dsp:cNvPr id="0" name=""/>
        <dsp:cNvSpPr/>
      </dsp:nvSpPr>
      <dsp:spPr>
        <a:xfrm>
          <a:off x="0" y="0"/>
          <a:ext cx="888121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B0BBD2-A82D-4EC9-9A80-97A47368DF92}">
      <dsp:nvSpPr>
        <dsp:cNvPr id="0" name=""/>
        <dsp:cNvSpPr/>
      </dsp:nvSpPr>
      <dsp:spPr>
        <a:xfrm>
          <a:off x="90067" y="0"/>
          <a:ext cx="2159110" cy="3445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>
              <a:solidFill>
                <a:schemeClr val="tx2"/>
              </a:solidFill>
              <a:latin typeface="Trajan Pro 3"/>
            </a:rPr>
            <a:t>Механизм</a:t>
          </a:r>
        </a:p>
      </dsp:txBody>
      <dsp:txXfrm>
        <a:off x="90067" y="0"/>
        <a:ext cx="2159110" cy="3445555"/>
      </dsp:txXfrm>
    </dsp:sp>
    <dsp:sp modelId="{479A89F3-A2EA-4108-B110-C41E8FA50479}">
      <dsp:nvSpPr>
        <dsp:cNvPr id="0" name=""/>
        <dsp:cNvSpPr/>
      </dsp:nvSpPr>
      <dsp:spPr>
        <a:xfrm>
          <a:off x="2285043" y="40503"/>
          <a:ext cx="6590485" cy="810075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solidFill>
                <a:schemeClr val="tx2"/>
              </a:solidFill>
              <a:latin typeface="Book Antiqua" panose="02040602050305030304" pitchFamily="18" charset="0"/>
            </a:rPr>
            <a:t>повышение</a:t>
          </a:r>
          <a:r>
            <a:rPr lang="ru-RU" sz="1900" kern="1200" dirty="0">
              <a:latin typeface="Book Antiqua" panose="02040602050305030304" pitchFamily="18" charset="0"/>
            </a:rPr>
            <a:t> </a:t>
          </a:r>
          <a:r>
            <a:rPr lang="ru-RU" sz="1900" kern="1200" dirty="0">
              <a:solidFill>
                <a:schemeClr val="tx2"/>
              </a:solidFill>
              <a:latin typeface="Trajan Pro 3"/>
            </a:rPr>
            <a:t>доступности и разнообразия культурных услуг для населения Архангельской области</a:t>
          </a:r>
        </a:p>
      </dsp:txBody>
      <dsp:txXfrm>
        <a:off x="2285043" y="40503"/>
        <a:ext cx="6590485" cy="810075"/>
      </dsp:txXfrm>
    </dsp:sp>
    <dsp:sp modelId="{922A23E7-8DDA-45F8-8F1C-2E635A423FDC}">
      <dsp:nvSpPr>
        <dsp:cNvPr id="0" name=""/>
        <dsp:cNvSpPr/>
      </dsp:nvSpPr>
      <dsp:spPr>
        <a:xfrm>
          <a:off x="2159110" y="850579"/>
          <a:ext cx="671641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889769-A22F-4773-AB16-29AB8781BAF7}">
      <dsp:nvSpPr>
        <dsp:cNvPr id="0" name=""/>
        <dsp:cNvSpPr/>
      </dsp:nvSpPr>
      <dsp:spPr>
        <a:xfrm>
          <a:off x="2285043" y="891083"/>
          <a:ext cx="6590485" cy="810075"/>
        </a:xfrm>
        <a:prstGeom prst="rect">
          <a:avLst/>
        </a:prstGeom>
        <a:solidFill>
          <a:srgbClr val="B9CDE5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solidFill>
                <a:schemeClr val="tx2"/>
              </a:solidFill>
              <a:latin typeface="Book Antiqua" panose="02040602050305030304" pitchFamily="18" charset="0"/>
            </a:rPr>
            <a:t>внедрение процессов цифровизации  в сфере культуры</a:t>
          </a:r>
        </a:p>
      </dsp:txBody>
      <dsp:txXfrm>
        <a:off x="2285043" y="891083"/>
        <a:ext cx="6590485" cy="810075"/>
      </dsp:txXfrm>
    </dsp:sp>
    <dsp:sp modelId="{5E895623-B357-4238-9860-C43C7BC84B4D}">
      <dsp:nvSpPr>
        <dsp:cNvPr id="0" name=""/>
        <dsp:cNvSpPr/>
      </dsp:nvSpPr>
      <dsp:spPr>
        <a:xfrm>
          <a:off x="2159110" y="1701159"/>
          <a:ext cx="671641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80CFF6-C634-4899-9976-3E34D53CCD1D}">
      <dsp:nvSpPr>
        <dsp:cNvPr id="0" name=""/>
        <dsp:cNvSpPr/>
      </dsp:nvSpPr>
      <dsp:spPr>
        <a:xfrm>
          <a:off x="2285043" y="1741662"/>
          <a:ext cx="6590485" cy="810075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solidFill>
                <a:schemeClr val="tx2"/>
              </a:solidFill>
              <a:latin typeface="Book Antiqua" panose="02040602050305030304" pitchFamily="18" charset="0"/>
            </a:rPr>
            <a:t>обеспечение учреждений культуры квалифицированными кадрами</a:t>
          </a:r>
        </a:p>
      </dsp:txBody>
      <dsp:txXfrm>
        <a:off x="2285043" y="1741662"/>
        <a:ext cx="6590485" cy="810075"/>
      </dsp:txXfrm>
    </dsp:sp>
    <dsp:sp modelId="{7DB83ACC-F857-40E9-BDCA-6BB8A66DF2D7}">
      <dsp:nvSpPr>
        <dsp:cNvPr id="0" name=""/>
        <dsp:cNvSpPr/>
      </dsp:nvSpPr>
      <dsp:spPr>
        <a:xfrm>
          <a:off x="2159110" y="2551738"/>
          <a:ext cx="671641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BF6F48-9342-44A4-811F-70C545C1A1B5}">
      <dsp:nvSpPr>
        <dsp:cNvPr id="0" name=""/>
        <dsp:cNvSpPr/>
      </dsp:nvSpPr>
      <dsp:spPr>
        <a:xfrm>
          <a:off x="2285043" y="2592242"/>
          <a:ext cx="6590485" cy="810075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solidFill>
                <a:schemeClr val="tx2"/>
              </a:solidFill>
              <a:latin typeface="Book Antiqua" panose="02040602050305030304" pitchFamily="18" charset="0"/>
            </a:rPr>
            <a:t>создание </a:t>
          </a:r>
          <a:r>
            <a:rPr lang="ru-RU" sz="1900" kern="1200" dirty="0">
              <a:solidFill>
                <a:schemeClr val="tx2"/>
              </a:solidFill>
              <a:latin typeface="Trajan Pro 3"/>
            </a:rPr>
            <a:t>благоприятных</a:t>
          </a:r>
          <a:r>
            <a:rPr lang="ru-RU" sz="1900" kern="1200" dirty="0">
              <a:solidFill>
                <a:schemeClr val="tx2"/>
              </a:solidFill>
              <a:latin typeface="Book Antiqua" panose="02040602050305030304" pitchFamily="18" charset="0"/>
            </a:rPr>
            <a:t> условий для реализации творческого потенциала населения</a:t>
          </a:r>
        </a:p>
      </dsp:txBody>
      <dsp:txXfrm>
        <a:off x="2285043" y="2592242"/>
        <a:ext cx="6590485" cy="810075"/>
      </dsp:txXfrm>
    </dsp:sp>
    <dsp:sp modelId="{7E377C47-CD99-43A8-BF9B-A19750AF8A73}">
      <dsp:nvSpPr>
        <dsp:cNvPr id="0" name=""/>
        <dsp:cNvSpPr/>
      </dsp:nvSpPr>
      <dsp:spPr>
        <a:xfrm>
          <a:off x="2159110" y="3402318"/>
          <a:ext cx="671641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FEF46B0-0475-412A-AF90-9DA4A510CB33}">
      <dsp:nvSpPr>
        <dsp:cNvPr id="0" name=""/>
        <dsp:cNvSpPr/>
      </dsp:nvSpPr>
      <dsp:spPr>
        <a:xfrm>
          <a:off x="0" y="0"/>
          <a:ext cx="563119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E961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669200-FEAC-4472-AC9C-84CCDC407EF6}">
      <dsp:nvSpPr>
        <dsp:cNvPr id="0" name=""/>
        <dsp:cNvSpPr/>
      </dsp:nvSpPr>
      <dsp:spPr>
        <a:xfrm>
          <a:off x="0" y="0"/>
          <a:ext cx="5631191" cy="9499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solidFill>
                <a:schemeClr val="tx2"/>
              </a:solidFill>
              <a:latin typeface="Trajan Pro 3"/>
            </a:rPr>
            <a:t>Строительство  здания </a:t>
          </a:r>
          <a:r>
            <a:rPr lang="ru-RU" sz="1600" b="0" kern="1200" dirty="0" err="1" smtClean="0">
              <a:solidFill>
                <a:schemeClr val="tx2"/>
              </a:solidFill>
              <a:latin typeface="Trajan Pro 3"/>
            </a:rPr>
            <a:t>фондохранилища</a:t>
          </a:r>
          <a:r>
            <a:rPr lang="ru-RU" sz="1600" b="0" kern="1200" dirty="0" smtClean="0">
              <a:solidFill>
                <a:schemeClr val="tx2"/>
              </a:solidFill>
              <a:latin typeface="Trajan Pro 3"/>
            </a:rPr>
            <a:t>  музейного объединения «Художественная  культура  Русского  Севера» в  Архангельске</a:t>
          </a:r>
          <a:endParaRPr lang="ru-RU" sz="1200" b="0" kern="1200" dirty="0">
            <a:solidFill>
              <a:schemeClr val="tx2"/>
            </a:solidFill>
          </a:endParaRPr>
        </a:p>
      </dsp:txBody>
      <dsp:txXfrm>
        <a:off x="0" y="0"/>
        <a:ext cx="5631191" cy="949959"/>
      </dsp:txXfrm>
    </dsp:sp>
    <dsp:sp modelId="{422FFDCA-C20C-40EF-979B-2AF0621167A7}">
      <dsp:nvSpPr>
        <dsp:cNvPr id="0" name=""/>
        <dsp:cNvSpPr/>
      </dsp:nvSpPr>
      <dsp:spPr>
        <a:xfrm>
          <a:off x="0" y="949959"/>
          <a:ext cx="563119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971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49576B-5F63-47B1-AA0C-692016B5F532}">
      <dsp:nvSpPr>
        <dsp:cNvPr id="0" name=""/>
        <dsp:cNvSpPr/>
      </dsp:nvSpPr>
      <dsp:spPr>
        <a:xfrm>
          <a:off x="0" y="949959"/>
          <a:ext cx="5631191" cy="9499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2"/>
              </a:solidFill>
              <a:latin typeface="Trajan Pro 3"/>
            </a:rPr>
            <a:t>Строительство здания </a:t>
          </a:r>
          <a:r>
            <a:rPr lang="ru-RU" sz="1600" kern="1200" dirty="0" err="1" smtClean="0">
              <a:solidFill>
                <a:schemeClr val="tx2"/>
              </a:solidFill>
              <a:latin typeface="Trajan Pro 3"/>
            </a:rPr>
            <a:t>фондохранилища</a:t>
          </a:r>
          <a:r>
            <a:rPr lang="ru-RU" sz="1600" kern="1200" dirty="0" smtClean="0">
              <a:solidFill>
                <a:schemeClr val="tx2"/>
              </a:solidFill>
              <a:latin typeface="Trajan Pro 3"/>
            </a:rPr>
            <a:t>  Северодвинского городского</a:t>
          </a:r>
          <a:br>
            <a:rPr lang="ru-RU" sz="1600" kern="1200" dirty="0" smtClean="0">
              <a:solidFill>
                <a:schemeClr val="tx2"/>
              </a:solidFill>
              <a:latin typeface="Trajan Pro 3"/>
            </a:rPr>
          </a:br>
          <a:r>
            <a:rPr lang="ru-RU" sz="1600" kern="1200" dirty="0" smtClean="0">
              <a:solidFill>
                <a:schemeClr val="tx2"/>
              </a:solidFill>
              <a:latin typeface="Trajan Pro 3"/>
            </a:rPr>
            <a:t> краеведческого музея</a:t>
          </a:r>
          <a:endParaRPr lang="ru-RU" sz="1600" kern="1200" dirty="0">
            <a:solidFill>
              <a:schemeClr val="tx2"/>
            </a:solidFill>
            <a:latin typeface="Book Antiqua" panose="02040602050305030304" pitchFamily="18" charset="0"/>
          </a:endParaRPr>
        </a:p>
      </dsp:txBody>
      <dsp:txXfrm>
        <a:off x="0" y="949959"/>
        <a:ext cx="5631191" cy="949959"/>
      </dsp:txXfrm>
    </dsp:sp>
    <dsp:sp modelId="{A4A9657F-D06E-4FF3-88EB-FBD4778C364B}">
      <dsp:nvSpPr>
        <dsp:cNvPr id="0" name=""/>
        <dsp:cNvSpPr/>
      </dsp:nvSpPr>
      <dsp:spPr>
        <a:xfrm>
          <a:off x="0" y="1899919"/>
          <a:ext cx="563119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971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F3A620-5E96-4AB8-9D89-101AB966DD3B}">
      <dsp:nvSpPr>
        <dsp:cNvPr id="0" name=""/>
        <dsp:cNvSpPr/>
      </dsp:nvSpPr>
      <dsp:spPr>
        <a:xfrm>
          <a:off x="0" y="1907737"/>
          <a:ext cx="5631191" cy="9499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2"/>
              </a:solidFill>
              <a:latin typeface="Trajan Pro 3"/>
            </a:rPr>
            <a:t>Продолжение и завершение работ по реставрации Архангельского Гостиного двора</a:t>
          </a:r>
          <a:endParaRPr lang="ru-RU" sz="1600" kern="1200" dirty="0">
            <a:solidFill>
              <a:schemeClr val="tx2"/>
            </a:solidFill>
            <a:latin typeface="Book Antiqua" panose="0204060205030503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0" y="1907737"/>
        <a:ext cx="5631191" cy="949959"/>
      </dsp:txXfrm>
    </dsp:sp>
    <dsp:sp modelId="{0BA432EB-DE92-4959-9193-78133C8B0D56}">
      <dsp:nvSpPr>
        <dsp:cNvPr id="0" name=""/>
        <dsp:cNvSpPr/>
      </dsp:nvSpPr>
      <dsp:spPr>
        <a:xfrm>
          <a:off x="0" y="2849879"/>
          <a:ext cx="563119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971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53B473-F7E8-46D4-BCCD-3976B555D484}">
      <dsp:nvSpPr>
        <dsp:cNvPr id="0" name=""/>
        <dsp:cNvSpPr/>
      </dsp:nvSpPr>
      <dsp:spPr>
        <a:xfrm>
          <a:off x="0" y="2786383"/>
          <a:ext cx="5631191" cy="9499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2"/>
              </a:solidFill>
              <a:latin typeface="Trajan Pro 3"/>
            </a:rPr>
            <a:t>Продолжение работ по реставрации</a:t>
          </a:r>
          <a:br>
            <a:rPr lang="ru-RU" sz="1600" kern="1200" dirty="0" smtClean="0">
              <a:solidFill>
                <a:schemeClr val="tx2"/>
              </a:solidFill>
              <a:latin typeface="Trajan Pro 3"/>
            </a:rPr>
          </a:br>
          <a:r>
            <a:rPr lang="ru-RU" sz="1600" kern="1200" dirty="0" err="1" smtClean="0">
              <a:solidFill>
                <a:schemeClr val="tx2"/>
              </a:solidFill>
              <a:latin typeface="Trajan Pro 3"/>
            </a:rPr>
            <a:t>Новодвинской</a:t>
          </a:r>
          <a:r>
            <a:rPr lang="ru-RU" sz="1600" kern="1200" dirty="0" smtClean="0">
              <a:solidFill>
                <a:schemeClr val="tx2"/>
              </a:solidFill>
              <a:latin typeface="Trajan Pro 3"/>
            </a:rPr>
            <a:t> крепости</a:t>
          </a:r>
          <a:endParaRPr lang="ru-RU" sz="1600" kern="1200" dirty="0">
            <a:solidFill>
              <a:schemeClr val="tx2"/>
            </a:solidFill>
            <a:latin typeface="Book Antiqua" panose="0204060205030503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0" y="2786383"/>
        <a:ext cx="5631191" cy="949959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26D262-EF4F-4699-ADC6-A8FF86FD2D1A}">
      <dsp:nvSpPr>
        <dsp:cNvPr id="0" name=""/>
        <dsp:cNvSpPr/>
      </dsp:nvSpPr>
      <dsp:spPr>
        <a:xfrm>
          <a:off x="0" y="957"/>
          <a:ext cx="722223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A68A12-7E40-4E4C-AD9D-C6070A194E2F}">
      <dsp:nvSpPr>
        <dsp:cNvPr id="0" name=""/>
        <dsp:cNvSpPr/>
      </dsp:nvSpPr>
      <dsp:spPr>
        <a:xfrm>
          <a:off x="0" y="957"/>
          <a:ext cx="7222231" cy="838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Book Antiqua" panose="02040602050305030304" pitchFamily="18" charset="0"/>
            </a:rPr>
            <a:t>Увеличение </a:t>
          </a:r>
          <a:r>
            <a:rPr lang="ru-RU" sz="1600" u="none" kern="1200" dirty="0">
              <a:latin typeface="Book Antiqua" panose="02040602050305030304" pitchFamily="18" charset="0"/>
            </a:rPr>
            <a:t>количества мест приема в ДШИ на обучение по дополнительным предпрофессиональным программам в области искусств за счет бюджетных средств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0" y="957"/>
        <a:ext cx="7222231" cy="838848"/>
      </dsp:txXfrm>
    </dsp:sp>
    <dsp:sp modelId="{08DEA5A5-ACCC-47B1-93E2-B7F6272F28C9}">
      <dsp:nvSpPr>
        <dsp:cNvPr id="0" name=""/>
        <dsp:cNvSpPr/>
      </dsp:nvSpPr>
      <dsp:spPr>
        <a:xfrm>
          <a:off x="0" y="758785"/>
          <a:ext cx="722223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B23C3B-A636-4A7C-943D-774D93132632}">
      <dsp:nvSpPr>
        <dsp:cNvPr id="0" name=""/>
        <dsp:cNvSpPr/>
      </dsp:nvSpPr>
      <dsp:spPr>
        <a:xfrm>
          <a:off x="0" y="839806"/>
          <a:ext cx="7215179" cy="11733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AutoNum type="arabicPeriod"/>
          </a:pPr>
          <a:r>
            <a:rPr lang="ru-RU" sz="1600" u="none" kern="1200" dirty="0">
              <a:latin typeface="Book Antiqua" panose="02040602050305030304" pitchFamily="18" charset="0"/>
            </a:rPr>
            <a:t>Сохранение контингента обучающихся </a:t>
          </a:r>
          <a:r>
            <a:rPr lang="ru-RU" sz="1600" kern="1200" dirty="0">
              <a:latin typeface="Book Antiqua" panose="02040602050305030304" pitchFamily="18" charset="0"/>
            </a:rPr>
            <a:t>ДШИ </a:t>
          </a:r>
          <a:r>
            <a:rPr lang="ru-RU" sz="1600" u="none" kern="1200" dirty="0">
              <a:latin typeface="Book Antiqua" panose="02040602050305030304" pitchFamily="18" charset="0"/>
            </a:rPr>
            <a:t>по дополнительным предпрофессиональным общеобразовательным программам в области искусств, качественная подготовка выпускников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0" y="839806"/>
        <a:ext cx="7215179" cy="1173373"/>
      </dsp:txXfrm>
    </dsp:sp>
    <dsp:sp modelId="{D0F65EAD-8F67-47F6-BF34-E0C2C8E06721}">
      <dsp:nvSpPr>
        <dsp:cNvPr id="0" name=""/>
        <dsp:cNvSpPr/>
      </dsp:nvSpPr>
      <dsp:spPr>
        <a:xfrm>
          <a:off x="0" y="1746962"/>
          <a:ext cx="722223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895124-2389-4D7D-A5C2-F8FB06035505}">
      <dsp:nvSpPr>
        <dsp:cNvPr id="0" name=""/>
        <dsp:cNvSpPr/>
      </dsp:nvSpPr>
      <dsp:spPr>
        <a:xfrm>
          <a:off x="0" y="1781682"/>
          <a:ext cx="7222231" cy="350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AutoNum type="arabicPeriod"/>
          </a:pPr>
          <a:r>
            <a:rPr lang="ru-RU" sz="1600" u="none" kern="1200" dirty="0">
              <a:latin typeface="Book Antiqua" panose="02040602050305030304" pitchFamily="18" charset="0"/>
            </a:rPr>
            <a:t>Открытие подготовительных отделений (классы)</a:t>
          </a:r>
          <a:endParaRPr lang="ru-RU" sz="900" kern="1200" dirty="0">
            <a:latin typeface="Book Antiqua" panose="02040602050305030304" pitchFamily="18" charset="0"/>
          </a:endParaRPr>
        </a:p>
      </dsp:txBody>
      <dsp:txXfrm>
        <a:off x="0" y="1781682"/>
        <a:ext cx="7222231" cy="350429"/>
      </dsp:txXfrm>
    </dsp:sp>
    <dsp:sp modelId="{CD0F4375-D3D1-4BCD-BB4B-38F20E344B0D}">
      <dsp:nvSpPr>
        <dsp:cNvPr id="0" name=""/>
        <dsp:cNvSpPr/>
      </dsp:nvSpPr>
      <dsp:spPr>
        <a:xfrm>
          <a:off x="0" y="2213136"/>
          <a:ext cx="722223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CD9FD2-498C-4138-8D2C-7F48E3B4A406}">
      <dsp:nvSpPr>
        <dsp:cNvPr id="0" name=""/>
        <dsp:cNvSpPr/>
      </dsp:nvSpPr>
      <dsp:spPr>
        <a:xfrm>
          <a:off x="0" y="2247864"/>
          <a:ext cx="7222231" cy="838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AutoNum type="arabicPeriod"/>
          </a:pPr>
          <a:r>
            <a:rPr lang="ru-RU" sz="1600" u="none" kern="1200" dirty="0">
              <a:latin typeface="Book Antiqua" panose="02040602050305030304" pitchFamily="18" charset="0"/>
            </a:rPr>
            <a:t>Разработка и реализация  комплекса мер по снижению к</a:t>
          </a:r>
          <a:r>
            <a:rPr lang="ru-RU" sz="1600" kern="1200" dirty="0">
              <a:latin typeface="Book Antiqua" panose="02040602050305030304" pitchFamily="18" charset="0"/>
            </a:rPr>
            <a:t>адрового дефицита преподавателей и концертмейстеров ДШИ и учреждений среднего профессионального образования Архангельской области</a:t>
          </a:r>
        </a:p>
      </dsp:txBody>
      <dsp:txXfrm>
        <a:off x="0" y="2247864"/>
        <a:ext cx="7222231" cy="838848"/>
      </dsp:txXfrm>
    </dsp:sp>
    <dsp:sp modelId="{D703B007-BC9A-4D27-95FA-739B7349B251}">
      <dsp:nvSpPr>
        <dsp:cNvPr id="0" name=""/>
        <dsp:cNvSpPr/>
      </dsp:nvSpPr>
      <dsp:spPr>
        <a:xfrm>
          <a:off x="0" y="3098280"/>
          <a:ext cx="722223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E78938-D268-4795-8389-32C2CAD9C5E9}">
      <dsp:nvSpPr>
        <dsp:cNvPr id="0" name=""/>
        <dsp:cNvSpPr/>
      </dsp:nvSpPr>
      <dsp:spPr>
        <a:xfrm>
          <a:off x="0" y="3202457"/>
          <a:ext cx="7222231" cy="838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Book Antiqua" panose="02040602050305030304" pitchFamily="18" charset="0"/>
            </a:rPr>
            <a:t>Открытие программ высшего профессионального образования сферы культуры в Архангельской области</a:t>
          </a:r>
        </a:p>
      </dsp:txBody>
      <dsp:txXfrm>
        <a:off x="0" y="3202457"/>
        <a:ext cx="7222231" cy="8388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0.32329</cdr:x>
      <cdr:y>0.29405</cdr:y>
    </cdr:from>
    <cdr:to>
      <cdr:x>0.72511</cdr:x>
      <cdr:y>0.34686</cdr:y>
    </cdr:to>
    <cdr:cxnSp macro="">
      <cdr:nvCxnSpPr>
        <cdr:cNvPr id="3" name="Прямая со стрелкой 2">
          <a:extLst xmlns:a="http://schemas.openxmlformats.org/drawingml/2006/main">
            <a:ext uri="{FF2B5EF4-FFF2-40B4-BE49-F238E27FC236}">
              <a16:creationId xmlns:a16="http://schemas.microsoft.com/office/drawing/2014/main" xmlns="" id="{DDB0388F-07A3-4F5D-815F-A58EF1BEA83C}"/>
            </a:ext>
          </a:extLst>
        </cdr:cNvPr>
        <cdr:cNvCxnSpPr/>
      </cdr:nvCxnSpPr>
      <cdr:spPr>
        <a:xfrm xmlns:a="http://schemas.openxmlformats.org/drawingml/2006/main" flipV="1">
          <a:off x="1487716" y="671785"/>
          <a:ext cx="1849120" cy="120633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00206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0.67513</cdr:x>
      <cdr:y>0.33287</cdr:y>
    </cdr:from>
    <cdr:to>
      <cdr:x>0.81362</cdr:x>
      <cdr:y>0.86654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106849" y="760454"/>
          <a:ext cx="637309" cy="12191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solidFill>
                <a:schemeClr val="bg1"/>
              </a:solidFill>
              <a:latin typeface="Book Antiqua" pitchFamily="18" charset="0"/>
            </a:rPr>
            <a:t>974 млн. руб.</a:t>
          </a:r>
          <a:endParaRPr lang="ru-RU" sz="1400" b="1" dirty="0">
            <a:solidFill>
              <a:schemeClr val="bg1"/>
            </a:solidFill>
            <a:latin typeface="Book Antiqua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0.32329</cdr:x>
      <cdr:y>0.29405</cdr:y>
    </cdr:from>
    <cdr:to>
      <cdr:x>0.72511</cdr:x>
      <cdr:y>0.34686</cdr:y>
    </cdr:to>
    <cdr:cxnSp macro="">
      <cdr:nvCxnSpPr>
        <cdr:cNvPr id="3" name="Прямая со стрелкой 2">
          <a:extLst xmlns:a="http://schemas.openxmlformats.org/drawingml/2006/main">
            <a:ext uri="{FF2B5EF4-FFF2-40B4-BE49-F238E27FC236}">
              <a16:creationId xmlns="" xmlns:a16="http://schemas.microsoft.com/office/drawing/2014/main" id="{DDB0388F-07A3-4F5D-815F-A58EF1BEA83C}"/>
            </a:ext>
          </a:extLst>
        </cdr:cNvPr>
        <cdr:cNvCxnSpPr/>
      </cdr:nvCxnSpPr>
      <cdr:spPr>
        <a:xfrm xmlns:a="http://schemas.openxmlformats.org/drawingml/2006/main" flipV="1">
          <a:off x="1487716" y="671785"/>
          <a:ext cx="1849120" cy="120633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00206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0.23798</cdr:x>
      <cdr:y>0.25327</cdr:y>
    </cdr:from>
    <cdr:to>
      <cdr:x>0.30532</cdr:x>
      <cdr:y>0.25327</cdr:y>
    </cdr:to>
    <cdr:sp macro="" textlink="">
      <cdr:nvSpPr>
        <cdr:cNvPr id="9" name="Прямая соединительная линия 8"/>
        <cdr:cNvSpPr/>
      </cdr:nvSpPr>
      <cdr:spPr>
        <a:xfrm xmlns:a="http://schemas.openxmlformats.org/drawingml/2006/main">
          <a:off x="1692555" y="770360"/>
          <a:ext cx="478973" cy="1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0.23385</cdr:x>
      <cdr:y>0.62804</cdr:y>
    </cdr:from>
    <cdr:to>
      <cdr:x>0.32539</cdr:x>
      <cdr:y>0.62856</cdr:y>
    </cdr:to>
    <cdr:sp macro="" textlink="">
      <cdr:nvSpPr>
        <cdr:cNvPr id="11" name="Прямая соединительная линия 10"/>
        <cdr:cNvSpPr/>
      </cdr:nvSpPr>
      <cdr:spPr>
        <a:xfrm xmlns:a="http://schemas.openxmlformats.org/drawingml/2006/main">
          <a:off x="1663202" y="1910283"/>
          <a:ext cx="651079" cy="1588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0.58286</cdr:x>
      <cdr:y>0.26758</cdr:y>
    </cdr:from>
    <cdr:to>
      <cdr:x>0.67265</cdr:x>
      <cdr:y>0.26759</cdr:y>
    </cdr:to>
    <cdr:sp macro="" textlink="">
      <cdr:nvSpPr>
        <cdr:cNvPr id="13" name="Прямая соединительная линия 12"/>
        <cdr:cNvSpPr/>
      </cdr:nvSpPr>
      <cdr:spPr>
        <a:xfrm xmlns:a="http://schemas.openxmlformats.org/drawingml/2006/main" flipV="1">
          <a:off x="4145471" y="813903"/>
          <a:ext cx="638628" cy="1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F1FB26-3511-4FD0-8AE4-490FDFDA9953}" type="datetimeFigureOut">
              <a:rPr lang="ru-RU" smtClean="0"/>
              <a:pPr/>
              <a:t>17.06.2020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0A92DA-98E7-4734-8B25-93BED393F4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02887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A92DA-98E7-4734-8B25-93BED393F4CF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43606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A92DA-98E7-4734-8B25-93BED393F4CF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32555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4" y="1597823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CBA61-CFE1-4C51-99E0-B6D8D2A6CCA6}" type="datetime1">
              <a:rPr lang="ru-RU" smtClean="0"/>
              <a:pPr/>
              <a:t>17.06.2020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3CCC-DADC-4266-9289-5BC6241D46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64688-58F9-4F6C-BB26-BE46BA84E8B6}" type="datetime1">
              <a:rPr lang="ru-RU" smtClean="0"/>
              <a:pPr/>
              <a:t>17.06.2020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3CCC-DADC-4266-9289-5BC6241D46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3" y="154781"/>
            <a:ext cx="2057401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1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E4A8B-F187-4BB5-9A30-1E80D356AA57}" type="datetime1">
              <a:rPr lang="ru-RU" smtClean="0"/>
              <a:pPr/>
              <a:t>17.06.2020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3CCC-DADC-4266-9289-5BC6241D46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A5C6D-F1EE-4251-9C45-25C9C0E95EA7}" type="datetime1">
              <a:rPr lang="ru-RU" smtClean="0"/>
              <a:pPr/>
              <a:t>17.06.2020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3CCC-DADC-4266-9289-5BC6241D46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6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6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5737-4DB9-4173-BFD4-DCE3BC52C873}" type="datetime1">
              <a:rPr lang="ru-RU" smtClean="0"/>
              <a:pPr/>
              <a:t>17.06.2020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3CCC-DADC-4266-9289-5BC6241D46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4" y="900114"/>
            <a:ext cx="4038601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6" y="900114"/>
            <a:ext cx="4038601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5C549-7B35-4FAA-A46D-6A4F59BDB9C3}" type="datetime1">
              <a:rPr lang="ru-RU" smtClean="0"/>
              <a:pPr/>
              <a:t>17.06.2020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3CCC-DADC-4266-9289-5BC6241D46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4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4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C8BB5-67C8-47F0-9E2F-1965CEFCDF65}" type="datetime1">
              <a:rPr lang="ru-RU" smtClean="0"/>
              <a:pPr/>
              <a:t>17.06.2020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3CCC-DADC-4266-9289-5BC6241D46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F0723-1F6D-4E48-9DEE-2E4C2056A6BB}" type="datetime1">
              <a:rPr lang="ru-RU" smtClean="0"/>
              <a:pPr/>
              <a:t>17.06.2020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3CCC-DADC-4266-9289-5BC6241D46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DCBC-94F9-47D1-8E6D-FBAB3FB38D5C}" type="datetime1">
              <a:rPr lang="ru-RU" smtClean="0"/>
              <a:pPr/>
              <a:t>17.06.2020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3CCC-DADC-4266-9289-5BC6241D46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04792"/>
            <a:ext cx="5111749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26DF-B771-48D1-B66C-A5B59FDF358C}" type="datetime1">
              <a:rPr lang="ru-RU" smtClean="0"/>
              <a:pPr/>
              <a:t>17.06.2020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3CCC-DADC-4266-9289-5BC6241D46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4E03F-5620-4E69-9054-1890A1773616}" type="datetime1">
              <a:rPr lang="ru-RU" smtClean="0"/>
              <a:pPr/>
              <a:t>17.06.2020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3CCC-DADC-4266-9289-5BC6241D46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F90EF-C7B7-42A6-BA32-9C6010914E0A}" type="datetime1">
              <a:rPr lang="ru-RU" smtClean="0"/>
              <a:pPr/>
              <a:t>17.06.2020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4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A23CCC-DADC-4266-9289-5BC6241D464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chart" Target="../charts/chart10.xml"/><Relationship Id="rId7" Type="http://schemas.openxmlformats.org/officeDocument/2006/relationships/image" Target="../media/image39.jpe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1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diagramData" Target="../diagrams/data3.xml"/><Relationship Id="rId7" Type="http://schemas.openxmlformats.org/officeDocument/2006/relationships/image" Target="../media/image41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microsoft.com/office/2007/relationships/diagramDrawing" Target="../diagrams/drawing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44.jpeg"/><Relationship Id="rId4" Type="http://schemas.openxmlformats.org/officeDocument/2006/relationships/diagramLayout" Target="../diagrams/layout3.xml"/><Relationship Id="rId9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3.jpeg"/><Relationship Id="rId7" Type="http://schemas.openxmlformats.org/officeDocument/2006/relationships/image" Target="../media/image66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31.png"/><Relationship Id="rId9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3.jpeg"/><Relationship Id="rId7" Type="http://schemas.openxmlformats.org/officeDocument/2006/relationships/image" Target="../media/image76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11" Type="http://schemas.openxmlformats.org/officeDocument/2006/relationships/image" Target="../media/image80.png"/><Relationship Id="rId5" Type="http://schemas.openxmlformats.org/officeDocument/2006/relationships/image" Target="../media/image31.png"/><Relationship Id="rId10" Type="http://schemas.openxmlformats.org/officeDocument/2006/relationships/image" Target="../media/image79.jpeg"/><Relationship Id="rId4" Type="http://schemas.openxmlformats.org/officeDocument/2006/relationships/image" Target="../media/image74.jpeg"/><Relationship Id="rId9" Type="http://schemas.openxmlformats.org/officeDocument/2006/relationships/image" Target="../media/image7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31.png"/><Relationship Id="rId7" Type="http://schemas.openxmlformats.org/officeDocument/2006/relationships/image" Target="../media/image91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12" Type="http://schemas.openxmlformats.org/officeDocument/2006/relationships/image" Target="../media/image10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11" Type="http://schemas.openxmlformats.org/officeDocument/2006/relationships/image" Target="../media/image105.jpeg"/><Relationship Id="rId5" Type="http://schemas.openxmlformats.org/officeDocument/2006/relationships/image" Target="../media/image99.jpeg"/><Relationship Id="rId10" Type="http://schemas.openxmlformats.org/officeDocument/2006/relationships/image" Target="../media/image104.jpe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Relationship Id="rId9" Type="http://schemas.openxmlformats.org/officeDocument/2006/relationships/image" Target="../media/image1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9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ый треугольник 12"/>
          <p:cNvSpPr/>
          <p:nvPr/>
        </p:nvSpPr>
        <p:spPr>
          <a:xfrm flipV="1">
            <a:off x="0" y="-2"/>
            <a:ext cx="3052616" cy="3346418"/>
          </a:xfrm>
          <a:prstGeom prst="rtTriangle">
            <a:avLst/>
          </a:prstGeom>
          <a:solidFill>
            <a:srgbClr val="4C85AB"/>
          </a:solidFill>
          <a:ln>
            <a:solidFill>
              <a:srgbClr val="4C85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7" name="Изображение 22" descr="Coat_of_Arms_of_Arkhangelsk_oblast.sv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470" y="36596"/>
            <a:ext cx="821730" cy="81185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9A9D67DB-ACDE-460C-8960-0D1ECBB1ADD7}"/>
              </a:ext>
            </a:extLst>
          </p:cNvPr>
          <p:cNvSpPr/>
          <p:nvPr/>
        </p:nvSpPr>
        <p:spPr>
          <a:xfrm>
            <a:off x="2463801" y="231739"/>
            <a:ext cx="63502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rajan Pro 3" panose="02020502050503020301" pitchFamily="18" charset="0"/>
                <a:cs typeface="Times New Roman" panose="02020603050405020304" pitchFamily="18" charset="0"/>
              </a:rPr>
              <a:t>Министерство культуры Архангельской области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rajan Pro 3" panose="02020502050503020301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C64064E1-ACB9-4382-B85D-8C6FF1110F33}"/>
              </a:ext>
            </a:extLst>
          </p:cNvPr>
          <p:cNvSpPr/>
          <p:nvPr/>
        </p:nvSpPr>
        <p:spPr>
          <a:xfrm>
            <a:off x="2577798" y="1672259"/>
            <a:ext cx="5928737" cy="1384995"/>
          </a:xfrm>
          <a:prstGeom prst="rect">
            <a:avLst/>
          </a:prstGeom>
          <a:ln w="38100"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rajan Pro 3" panose="02020502050503020301" pitchFamily="18" charset="0"/>
                <a:cs typeface="Times New Roman" panose="02020603050405020304" pitchFamily="18" charset="0"/>
              </a:rPr>
              <a:t>О состоянии культуры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rajan Pro 3" panose="02020502050503020301" pitchFamily="18" charset="0"/>
                <a:cs typeface="Times New Roman" panose="02020603050405020304" pitchFamily="18" charset="0"/>
              </a:rPr>
              <a:t>в Архангельской области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rajan Pro 3" panose="02020502050503020301" pitchFamily="18" charset="0"/>
                <a:cs typeface="Times New Roman" panose="02020603050405020304" pitchFamily="18" charset="0"/>
              </a:rPr>
              <a:t>за 201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rajan Pro 3" panose="02020502050503020301" pitchFamily="18" charset="0"/>
                <a:cs typeface="Times New Roman" panose="02020603050405020304" pitchFamily="18" charset="0"/>
              </a:rPr>
              <a:t>9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rajan Pro 3" panose="02020502050503020301" pitchFamily="18" charset="0"/>
                <a:cs typeface="Times New Roman" panose="02020603050405020304" pitchFamily="18" charset="0"/>
              </a:rPr>
              <a:t> год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7213700A-C71C-4D15-8B06-025C4D969445}"/>
              </a:ext>
            </a:extLst>
          </p:cNvPr>
          <p:cNvSpPr/>
          <p:nvPr/>
        </p:nvSpPr>
        <p:spPr>
          <a:xfrm>
            <a:off x="3048000" y="437702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Яничек Вероника Александровна,</a:t>
            </a:r>
          </a:p>
          <a:p>
            <a:pPr algn="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министр культуры Архангельской области</a:t>
            </a:r>
            <a:endParaRPr lang="ru-RU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ый треугольник 11"/>
          <p:cNvSpPr/>
          <p:nvPr/>
        </p:nvSpPr>
        <p:spPr>
          <a:xfrm>
            <a:off x="-1" y="1658855"/>
            <a:ext cx="3483429" cy="3484647"/>
          </a:xfrm>
          <a:prstGeom prst="rtTriangle">
            <a:avLst/>
          </a:prstGeom>
          <a:solidFill>
            <a:srgbClr val="FE9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Изображение 22" descr="Coat_of_Arms_of_Arkhangelsk_oblast.svg">
            <a:extLst>
              <a:ext uri="{FF2B5EF4-FFF2-40B4-BE49-F238E27FC236}">
                <a16:creationId xmlns:a16="http://schemas.microsoft.com/office/drawing/2014/main" xmlns="" id="{6F1191CB-9EF1-4803-BEA0-D07A0EDB2DA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723" y="142304"/>
            <a:ext cx="416420" cy="411417"/>
          </a:xfrm>
          <a:prstGeom prst="rect">
            <a:avLst/>
          </a:prstGeom>
        </p:spPr>
      </p:pic>
      <p:sp>
        <p:nvSpPr>
          <p:cNvPr id="4" name="Rectangle 8">
            <a:extLst>
              <a:ext uri="{FF2B5EF4-FFF2-40B4-BE49-F238E27FC236}">
                <a16:creationId xmlns:a16="http://schemas.microsoft.com/office/drawing/2014/main" xmlns="" id="{E4653DB0-90F0-42C9-91AF-EC765AAD9C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1440" y="121983"/>
            <a:ext cx="9324000" cy="465236"/>
          </a:xfrm>
          <a:prstGeom prst="rect">
            <a:avLst/>
          </a:prstGeom>
          <a:noFill/>
          <a:ln w="22225">
            <a:solidFill>
              <a:srgbClr val="0067B4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rajan Pro 3" panose="02020502050503020301" pitchFamily="18" charset="0"/>
                <a:cs typeface="Times New Roman" panose="02020603050405020304" pitchFamily="18" charset="0"/>
              </a:rPr>
              <a:t>Развитие сети библиотек</a:t>
            </a:r>
            <a:endParaRPr lang="ru-RU" sz="2800" dirty="0">
              <a:latin typeface="Book Antiqua" panose="02040602050305030304" pitchFamily="18" charset="0"/>
              <a:cs typeface="Arial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9E49E2BE-484D-46BE-9276-78F608000ADB}"/>
              </a:ext>
            </a:extLst>
          </p:cNvPr>
          <p:cNvSpPr/>
          <p:nvPr/>
        </p:nvSpPr>
        <p:spPr>
          <a:xfrm>
            <a:off x="4249755" y="2215577"/>
            <a:ext cx="4583714" cy="461665"/>
          </a:xfrm>
          <a:prstGeom prst="rect">
            <a:avLst/>
          </a:prstGeom>
          <a:ln w="2222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Book Antiqua" panose="02040602050305030304" pitchFamily="18" charset="0"/>
                <a:ea typeface="Calibri" panose="020F0502020204030204" pitchFamily="34" charset="0"/>
              </a:rPr>
              <a:t>Центральная библиотека – Архангельская областная научная библиотека имени Н.А. Добролюбова</a:t>
            </a:r>
            <a:endParaRPr lang="ru-RU" sz="1200" dirty="0">
              <a:latin typeface="Book Antiqua" panose="02040602050305030304" pitchFamily="18" charset="0"/>
            </a:endParaRP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xmlns="" id="{1631BAC5-AABA-41EB-9462-F2D947928D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545993293"/>
              </p:ext>
            </p:extLst>
          </p:nvPr>
        </p:nvGraphicFramePr>
        <p:xfrm>
          <a:off x="3866605" y="2823255"/>
          <a:ext cx="4601845" cy="2284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4B8B0D1-5AFF-4485-ABF2-DE15664261C4}"/>
              </a:ext>
            </a:extLst>
          </p:cNvPr>
          <p:cNvSpPr txBox="1"/>
          <p:nvPr/>
        </p:nvSpPr>
        <p:spPr>
          <a:xfrm>
            <a:off x="6019804" y="3344168"/>
            <a:ext cx="5943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Book Antiqua" panose="02040602050305030304" pitchFamily="18" charset="0"/>
              </a:rPr>
              <a:t>+7,8%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B2D36A36-5C5C-43FA-85F0-4FE246676CB0}"/>
              </a:ext>
            </a:extLst>
          </p:cNvPr>
          <p:cNvSpPr/>
          <p:nvPr/>
        </p:nvSpPr>
        <p:spPr>
          <a:xfrm>
            <a:off x="4249757" y="793619"/>
            <a:ext cx="4583715" cy="338554"/>
          </a:xfrm>
          <a:prstGeom prst="rect">
            <a:avLst/>
          </a:prstGeom>
          <a:ln w="2222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Book Antiqua" panose="02040602050305030304" pitchFamily="18" charset="0"/>
                <a:ea typeface="Calibri" panose="020F0502020204030204" pitchFamily="34" charset="0"/>
              </a:rPr>
              <a:t>3 государственных библиотеки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3CD43C4E-01AB-4028-A627-AF897625FEAB}"/>
              </a:ext>
            </a:extLst>
          </p:cNvPr>
          <p:cNvSpPr/>
          <p:nvPr/>
        </p:nvSpPr>
        <p:spPr>
          <a:xfrm>
            <a:off x="4249757" y="1267604"/>
            <a:ext cx="4583715" cy="338554"/>
          </a:xfrm>
          <a:prstGeom prst="rect">
            <a:avLst/>
          </a:prstGeom>
          <a:ln w="2222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spc="-30" dirty="0">
                <a:latin typeface="Book Antiqua" panose="02040602050305030304" pitchFamily="18" charset="0"/>
                <a:ea typeface="Calibri" panose="020F0502020204030204" pitchFamily="34" charset="0"/>
              </a:rPr>
              <a:t>25 библиотечных</a:t>
            </a:r>
            <a:r>
              <a:rPr lang="ru-RU" sz="1600" dirty="0">
                <a:latin typeface="Book Antiqua" panose="02040602050305030304" pitchFamily="18" charset="0"/>
                <a:ea typeface="Calibri" panose="020F0502020204030204" pitchFamily="34" charset="0"/>
              </a:rPr>
              <a:t> </a:t>
            </a:r>
            <a:r>
              <a:rPr lang="ru-RU" sz="1600" spc="-30" dirty="0">
                <a:latin typeface="Book Antiqua" panose="02040602050305030304" pitchFamily="18" charset="0"/>
                <a:ea typeface="Calibri" panose="020F0502020204030204" pitchFamily="34" charset="0"/>
              </a:rPr>
              <a:t>систем</a:t>
            </a:r>
            <a:endParaRPr lang="ru-RU" sz="1600" dirty="0">
              <a:latin typeface="Book Antiqua" panose="02040602050305030304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F34AD3E0-8F54-42F2-86D2-86EA6514C45E}"/>
              </a:ext>
            </a:extLst>
          </p:cNvPr>
          <p:cNvSpPr/>
          <p:nvPr/>
        </p:nvSpPr>
        <p:spPr>
          <a:xfrm>
            <a:off x="4249754" y="1812878"/>
            <a:ext cx="4583716" cy="307777"/>
          </a:xfrm>
          <a:prstGeom prst="rect">
            <a:avLst/>
          </a:prstGeom>
          <a:ln w="2222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Book Antiqua" panose="02040602050305030304" pitchFamily="18" charset="0"/>
                <a:ea typeface="Calibri" panose="020F0502020204030204" pitchFamily="34" charset="0"/>
              </a:rPr>
              <a:t>461 муниципальная библиотека 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4A8813BC-BC82-4F9D-94D0-2A36F13C0127}"/>
              </a:ext>
            </a:extLst>
          </p:cNvPr>
          <p:cNvSpPr/>
          <p:nvPr/>
        </p:nvSpPr>
        <p:spPr>
          <a:xfrm>
            <a:off x="2963473" y="672737"/>
            <a:ext cx="6139359" cy="4394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77D5B43-5F92-4E45-90AF-074399C45272}"/>
              </a:ext>
            </a:extLst>
          </p:cNvPr>
          <p:cNvSpPr txBox="1"/>
          <p:nvPr/>
        </p:nvSpPr>
        <p:spPr>
          <a:xfrm>
            <a:off x="3302408" y="884814"/>
            <a:ext cx="5570409" cy="369332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  <a:t>78 зданий –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  <a:t>капитальный, текущий ремонты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7" name="Содержимое 2">
            <a:extLst>
              <a:ext uri="{FF2B5EF4-FFF2-40B4-BE49-F238E27FC236}">
                <a16:creationId xmlns:a16="http://schemas.microsoft.com/office/drawing/2014/main" xmlns="" id="{A8ABAD7F-4BE4-49E3-8ED6-2EAC8A25EF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0525" y="1561900"/>
            <a:ext cx="3630581" cy="408350"/>
          </a:xfrm>
          <a:ln w="38100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 algn="ctr">
              <a:spcBef>
                <a:spcPts val="600"/>
              </a:spcBef>
              <a:buNone/>
            </a:pPr>
            <a:r>
              <a:rPr lang="en-US" sz="1800" b="1" dirty="0" smtClean="0">
                <a:solidFill>
                  <a:schemeClr val="tx2"/>
                </a:solidFill>
                <a:latin typeface="Trajan Pro 3" panose="02020502050503020301"/>
              </a:rPr>
              <a:t>&gt; 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  <a:t>11 млн. руб.</a:t>
            </a:r>
            <a:endParaRPr lang="ru-RU" sz="1800" b="1" dirty="0">
              <a:solidFill>
                <a:schemeClr val="accent1">
                  <a:lumMod val="75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651C63AA-133F-4B17-AE77-55D1F2AFC0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62" y="1458590"/>
            <a:ext cx="2446796" cy="2446796"/>
          </a:xfrm>
          <a:prstGeom prst="rect">
            <a:avLst/>
          </a:prstGeom>
        </p:spPr>
      </p:pic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xmlns="" id="{77CABD4A-2450-48EE-8D1E-A9D40E7731C3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2551865232"/>
              </p:ext>
            </p:extLst>
          </p:nvPr>
        </p:nvGraphicFramePr>
        <p:xfrm>
          <a:off x="3302408" y="2176970"/>
          <a:ext cx="5467775" cy="28445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A4E17D7B-F070-4B4C-8FF1-C5A8D4A25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xmlns="" id="{61295AAC-AEC8-4E71-B6DA-18D2BB344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3CCC-DADC-4266-9289-5BC6241D464D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19" name="Прямоугольный треугольник 18">
            <a:extLst>
              <a:ext uri="{FF2B5EF4-FFF2-40B4-BE49-F238E27FC236}">
                <a16:creationId xmlns:a16="http://schemas.microsoft.com/office/drawing/2014/main" xmlns="" id="{8CC790AF-1CD1-4C14-B336-1EFC5591E85C}"/>
              </a:ext>
            </a:extLst>
          </p:cNvPr>
          <p:cNvSpPr/>
          <p:nvPr/>
        </p:nvSpPr>
        <p:spPr>
          <a:xfrm>
            <a:off x="7620" y="3480825"/>
            <a:ext cx="1720612" cy="1662677"/>
          </a:xfrm>
          <a:prstGeom prst="rtTriangle">
            <a:avLst/>
          </a:prstGeom>
          <a:solidFill>
            <a:srgbClr val="FE9614"/>
          </a:solidFill>
          <a:ln>
            <a:solidFill>
              <a:srgbClr val="FE96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Прямоугольный треугольник 22">
            <a:extLst>
              <a:ext uri="{FF2B5EF4-FFF2-40B4-BE49-F238E27FC236}">
                <a16:creationId xmlns:a16="http://schemas.microsoft.com/office/drawing/2014/main" xmlns="" id="{B75FEFF9-E67E-4998-B476-495903755FCA}"/>
              </a:ext>
            </a:extLst>
          </p:cNvPr>
          <p:cNvSpPr/>
          <p:nvPr/>
        </p:nvSpPr>
        <p:spPr>
          <a:xfrm>
            <a:off x="0" y="4128790"/>
            <a:ext cx="1034890" cy="1019192"/>
          </a:xfrm>
          <a:prstGeom prst="rtTriangle">
            <a:avLst/>
          </a:prstGeom>
          <a:solidFill>
            <a:srgbClr val="4C85AB"/>
          </a:solidFill>
          <a:ln>
            <a:solidFill>
              <a:srgbClr val="4C85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9202" y="774184"/>
            <a:ext cx="1992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rajan Pro 3" panose="02020502050503020301" pitchFamily="18" charset="0"/>
                <a:cs typeface="Times New Roman" panose="02020603050405020304" pitchFamily="18" charset="0"/>
              </a:rPr>
              <a:t>464 библиотеки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9224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Изображение 22" descr="Coat_of_Arms_of_Arkhangelsk_oblast.svg">
            <a:extLst>
              <a:ext uri="{FF2B5EF4-FFF2-40B4-BE49-F238E27FC236}">
                <a16:creationId xmlns:a16="http://schemas.microsoft.com/office/drawing/2014/main" xmlns="" id="{6F1191CB-9EF1-4803-BEA0-D07A0EDB2DA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164" y="149161"/>
            <a:ext cx="417677" cy="412658"/>
          </a:xfrm>
          <a:prstGeom prst="rect">
            <a:avLst/>
          </a:prstGeom>
        </p:spPr>
      </p:pic>
      <p:sp>
        <p:nvSpPr>
          <p:cNvPr id="4" name="Rectangle 8">
            <a:extLst>
              <a:ext uri="{FF2B5EF4-FFF2-40B4-BE49-F238E27FC236}">
                <a16:creationId xmlns:a16="http://schemas.microsoft.com/office/drawing/2014/main" xmlns="" id="{E4653DB0-90F0-42C9-91AF-EC765AAD9C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121983"/>
            <a:ext cx="9288000" cy="465236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Модельные библиотеки</a:t>
            </a:r>
            <a:endParaRPr lang="ru-RU" sz="2800" dirty="0">
              <a:latin typeface="Book Antiqua" panose="02040602050305030304" pitchFamily="18" charset="0"/>
              <a:cs typeface="Arial" charset="0"/>
            </a:endParaRPr>
          </a:p>
        </p:txBody>
      </p:sp>
      <p:pic>
        <p:nvPicPr>
          <p:cNvPr id="1026" name="Picture 2" descr="Котласская библиотека: модельная, современная, уникальная ...">
            <a:extLst>
              <a:ext uri="{FF2B5EF4-FFF2-40B4-BE49-F238E27FC236}">
                <a16:creationId xmlns:a16="http://schemas.microsoft.com/office/drawing/2014/main" xmlns="" id="{7320C0EB-46F0-4638-90F4-C8558BEAC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030" y="3003982"/>
            <a:ext cx="3223870" cy="1816376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A4E17D7B-F070-4B4C-8FF1-C5A8D4A25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" name="Picture 2" descr="Котласская библиотека: модельная, современная, уникальная ...">
            <a:extLst>
              <a:ext uri="{FF2B5EF4-FFF2-40B4-BE49-F238E27FC236}">
                <a16:creationId xmlns:a16="http://schemas.microsoft.com/office/drawing/2014/main" xmlns="" id="{FAC7DED7-9C26-400F-8162-9BFD53472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863" y="3004381"/>
            <a:ext cx="3416141" cy="1758121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ый треугольник 9">
            <a:extLst>
              <a:ext uri="{FF2B5EF4-FFF2-40B4-BE49-F238E27FC236}">
                <a16:creationId xmlns:a16="http://schemas.microsoft.com/office/drawing/2014/main" xmlns="" id="{9B810740-FC32-4C5A-98B8-370D4183AEA1}"/>
              </a:ext>
            </a:extLst>
          </p:cNvPr>
          <p:cNvSpPr/>
          <p:nvPr/>
        </p:nvSpPr>
        <p:spPr>
          <a:xfrm>
            <a:off x="7620" y="3480825"/>
            <a:ext cx="1720612" cy="1662677"/>
          </a:xfrm>
          <a:prstGeom prst="rtTriangle">
            <a:avLst/>
          </a:prstGeom>
          <a:solidFill>
            <a:srgbClr val="FE9614"/>
          </a:solidFill>
          <a:ln>
            <a:solidFill>
              <a:srgbClr val="FE96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Прямоугольный треугольник 10">
            <a:extLst>
              <a:ext uri="{FF2B5EF4-FFF2-40B4-BE49-F238E27FC236}">
                <a16:creationId xmlns:a16="http://schemas.microsoft.com/office/drawing/2014/main" xmlns="" id="{33AA7A12-DD8E-408C-9A06-E5DBA79EFC47}"/>
              </a:ext>
            </a:extLst>
          </p:cNvPr>
          <p:cNvSpPr/>
          <p:nvPr/>
        </p:nvSpPr>
        <p:spPr>
          <a:xfrm>
            <a:off x="0" y="4128790"/>
            <a:ext cx="1034890" cy="1019192"/>
          </a:xfrm>
          <a:prstGeom prst="rtTriangle">
            <a:avLst/>
          </a:prstGeom>
          <a:solidFill>
            <a:srgbClr val="4C85AB"/>
          </a:solidFill>
          <a:ln>
            <a:solidFill>
              <a:srgbClr val="4C85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EF4A456B-1C8A-4A18-9CBD-87587A7514D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39624" y="717983"/>
            <a:ext cx="3504376" cy="1974417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2529" name="Picture 1" descr="C:\Users\fofanova\AppData\Local\Temp\7zOC6BB7E04\LIB_logotyp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5575" y="804865"/>
            <a:ext cx="5324914" cy="1531937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370146" y="2602986"/>
            <a:ext cx="151336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Центральная </a:t>
            </a:r>
          </a:p>
          <a:p>
            <a:r>
              <a:rPr lang="ru-RU" dirty="0" smtClean="0">
                <a:solidFill>
                  <a:schemeClr val="tx2"/>
                </a:solidFill>
              </a:rPr>
              <a:t>городская </a:t>
            </a:r>
          </a:p>
          <a:p>
            <a:r>
              <a:rPr lang="ru-RU" dirty="0" smtClean="0">
                <a:solidFill>
                  <a:schemeClr val="tx2"/>
                </a:solidFill>
              </a:rPr>
              <a:t>библиотека</a:t>
            </a:r>
          </a:p>
          <a:p>
            <a:r>
              <a:rPr lang="ru-RU" dirty="0" smtClean="0">
                <a:solidFill>
                  <a:schemeClr val="tx2"/>
                </a:solidFill>
              </a:rPr>
              <a:t>г. Котласа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261568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Book Antiqua" panose="02040602050305030304" pitchFamily="18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7945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:a16="http://schemas.microsoft.com/office/drawing/2014/main" xmlns="" id="{5A8084AE-A41E-4991-BF79-6811D4A51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1" y="137224"/>
            <a:ext cx="9288000" cy="465236"/>
          </a:xfrm>
          <a:prstGeom prst="rect">
            <a:avLst/>
          </a:prstGeom>
          <a:noFill/>
          <a:ln w="222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b="1" dirty="0"/>
              <a:t> </a:t>
            </a:r>
            <a:r>
              <a:rPr lang="ru-RU" sz="2200" b="1" dirty="0">
                <a:solidFill>
                  <a:schemeClr val="tx2"/>
                </a:solidFill>
                <a:latin typeface="Book Antiqua" panose="02040602050305030304" pitchFamily="18" charset="0"/>
              </a:rPr>
              <a:t>Развитие сети учреждений образования сферы культуры</a:t>
            </a:r>
            <a:endParaRPr lang="ru-RU" sz="2200" b="1" dirty="0">
              <a:solidFill>
                <a:schemeClr val="tx2"/>
              </a:solidFill>
              <a:latin typeface="Book Antiqua" panose="02040602050305030304" pitchFamily="18" charset="0"/>
              <a:cs typeface="Arial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EFFA203-EE20-4AC0-BA86-7FB1D51AA6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37" y="584234"/>
            <a:ext cx="627988" cy="74826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22B1419-CFB2-4826-BE2A-7CA3D74ADB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479" y="550553"/>
            <a:ext cx="883898" cy="883898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67C4AEF-A506-4F7B-A701-8A9B03D648E6}"/>
              </a:ext>
            </a:extLst>
          </p:cNvPr>
          <p:cNvSpPr/>
          <p:nvPr/>
        </p:nvSpPr>
        <p:spPr>
          <a:xfrm>
            <a:off x="916965" y="724735"/>
            <a:ext cx="40077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Trajan Pro 3"/>
                <a:ea typeface="Calibri" panose="020F0502020204030204" pitchFamily="34" charset="0"/>
              </a:rPr>
              <a:t>38 детских школ </a:t>
            </a:r>
            <a:r>
              <a:rPr lang="ru-RU" b="1" dirty="0" smtClean="0">
                <a:solidFill>
                  <a:schemeClr val="tx2"/>
                </a:solidFill>
                <a:latin typeface="Trajan Pro 3"/>
                <a:ea typeface="Calibri" panose="020F0502020204030204" pitchFamily="34" charset="0"/>
              </a:rPr>
              <a:t>искусств (ДШИ</a:t>
            </a:r>
            <a:r>
              <a:rPr lang="ru-RU" b="1" dirty="0">
                <a:solidFill>
                  <a:schemeClr val="tx2"/>
                </a:solidFill>
                <a:latin typeface="Trajan Pro 3"/>
                <a:ea typeface="Calibri" panose="020F0502020204030204" pitchFamily="34" charset="0"/>
              </a:rPr>
              <a:t>)</a:t>
            </a:r>
            <a:endParaRPr lang="ru-RU" b="1" dirty="0">
              <a:solidFill>
                <a:schemeClr val="tx2"/>
              </a:solidFill>
              <a:latin typeface="Trajan Pro 3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ACF9CAAC-20E9-4F5F-B0A2-F87D7A2B3306}"/>
              </a:ext>
            </a:extLst>
          </p:cNvPr>
          <p:cNvSpPr/>
          <p:nvPr/>
        </p:nvSpPr>
        <p:spPr>
          <a:xfrm>
            <a:off x="5246934" y="741746"/>
            <a:ext cx="3650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Trajan Pro 3"/>
                <a:ea typeface="Calibri" panose="020F0502020204030204" pitchFamily="34" charset="0"/>
              </a:rPr>
              <a:t>2 </a:t>
            </a:r>
            <a:r>
              <a:rPr lang="ru-RU" b="1" dirty="0" smtClean="0">
                <a:solidFill>
                  <a:schemeClr val="tx2"/>
                </a:solidFill>
                <a:latin typeface="Trajan Pro 3"/>
                <a:ea typeface="Calibri" panose="020F0502020204030204" pitchFamily="34" charset="0"/>
              </a:rPr>
              <a:t>колледжа</a:t>
            </a:r>
            <a:endParaRPr lang="ru-RU" b="1" dirty="0">
              <a:solidFill>
                <a:schemeClr val="tx2"/>
              </a:solidFill>
              <a:latin typeface="Trajan Pro 3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DD76C809-92AC-4DE2-9DB1-B5777E664AA7}"/>
              </a:ext>
            </a:extLst>
          </p:cNvPr>
          <p:cNvSpPr/>
          <p:nvPr/>
        </p:nvSpPr>
        <p:spPr>
          <a:xfrm>
            <a:off x="2" y="1567716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ПОТРЕБНОСТЬ  В МОДЕРНИЗАЦИИ ДШИ  </a:t>
            </a:r>
            <a:endParaRPr lang="ru-RU" b="1" dirty="0">
              <a:solidFill>
                <a:schemeClr val="tx2"/>
              </a:solidFill>
              <a:latin typeface="Book Antiqua" panose="02040602050305030304" pitchFamily="18" charset="0"/>
              <a:ea typeface="Calibri" panose="020F0502020204030204" pitchFamily="34" charset="0"/>
            </a:endParaRPr>
          </a:p>
        </p:txBody>
      </p:sp>
      <p:pic>
        <p:nvPicPr>
          <p:cNvPr id="17" name="Изображение 22" descr="Coat_of_Arms_of_Arkhangelsk_oblast.svg">
            <a:extLst>
              <a:ext uri="{FF2B5EF4-FFF2-40B4-BE49-F238E27FC236}">
                <a16:creationId xmlns:a16="http://schemas.microsoft.com/office/drawing/2014/main" xmlns="" id="{A20790B9-D215-4DA1-AE61-D3C197758A6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083" y="155071"/>
            <a:ext cx="434764" cy="429540"/>
          </a:xfrm>
          <a:prstGeom prst="rect">
            <a:avLst/>
          </a:prstGeom>
        </p:spPr>
      </p:pic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xmlns="" id="{5F1B6877-0A4D-4A5E-AFEB-945029CFBF0C}"/>
              </a:ext>
            </a:extLst>
          </p:cNvPr>
          <p:cNvCxnSpPr/>
          <p:nvPr/>
        </p:nvCxnSpPr>
        <p:spPr>
          <a:xfrm>
            <a:off x="-91440" y="1440248"/>
            <a:ext cx="9540240" cy="0"/>
          </a:xfrm>
          <a:prstGeom prst="line">
            <a:avLst/>
          </a:prstGeom>
          <a:ln w="34925">
            <a:solidFill>
              <a:srgbClr val="FF97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3" name="Диаграмма 62">
            <a:extLst>
              <a:ext uri="{FF2B5EF4-FFF2-40B4-BE49-F238E27FC236}">
                <a16:creationId xmlns:a16="http://schemas.microsoft.com/office/drawing/2014/main" xmlns="" id="{87762A9D-609F-43B0-AD3D-14EEB1079CF1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3989800513"/>
              </p:ext>
            </p:extLst>
          </p:nvPr>
        </p:nvGraphicFramePr>
        <p:xfrm>
          <a:off x="1166758" y="1856725"/>
          <a:ext cx="7112269" cy="3041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AC33C008-B9C5-455F-9945-254470FB2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58F13121-80CB-4390-9402-C6B76A17D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64040" y="4904187"/>
            <a:ext cx="2133600" cy="273844"/>
          </a:xfrm>
        </p:spPr>
        <p:txBody>
          <a:bodyPr/>
          <a:lstStyle/>
          <a:p>
            <a:fld id="{C6A23CCC-DADC-4266-9289-5BC6241D464D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15" name="Прямоугольный треугольник 14">
            <a:extLst>
              <a:ext uri="{FF2B5EF4-FFF2-40B4-BE49-F238E27FC236}">
                <a16:creationId xmlns:a16="http://schemas.microsoft.com/office/drawing/2014/main" xmlns="" id="{714C9DAB-41F2-4155-BDB8-EF154FF3A453}"/>
              </a:ext>
            </a:extLst>
          </p:cNvPr>
          <p:cNvSpPr/>
          <p:nvPr/>
        </p:nvSpPr>
        <p:spPr>
          <a:xfrm>
            <a:off x="7620" y="3480825"/>
            <a:ext cx="1720612" cy="1662677"/>
          </a:xfrm>
          <a:prstGeom prst="rtTriangle">
            <a:avLst/>
          </a:prstGeom>
          <a:solidFill>
            <a:srgbClr val="FE9614"/>
          </a:solidFill>
          <a:ln>
            <a:solidFill>
              <a:srgbClr val="FE96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Прямоугольный треугольник 15">
            <a:extLst>
              <a:ext uri="{FF2B5EF4-FFF2-40B4-BE49-F238E27FC236}">
                <a16:creationId xmlns:a16="http://schemas.microsoft.com/office/drawing/2014/main" xmlns="" id="{8E04D8F8-7359-454A-B735-655DD7A6EFFC}"/>
              </a:ext>
            </a:extLst>
          </p:cNvPr>
          <p:cNvSpPr/>
          <p:nvPr/>
        </p:nvSpPr>
        <p:spPr>
          <a:xfrm>
            <a:off x="0" y="4128790"/>
            <a:ext cx="1034890" cy="1019192"/>
          </a:xfrm>
          <a:prstGeom prst="rtTriangle">
            <a:avLst/>
          </a:prstGeom>
          <a:solidFill>
            <a:srgbClr val="4C85AB"/>
          </a:solidFill>
          <a:ln>
            <a:solidFill>
              <a:srgbClr val="4C85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:a16="http://schemas.microsoft.com/office/drawing/2014/main" xmlns="" id="{5A8084AE-A41E-4991-BF79-6811D4A51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1" y="137224"/>
            <a:ext cx="9288000" cy="465236"/>
          </a:xfrm>
          <a:prstGeom prst="rect">
            <a:avLst/>
          </a:prstGeom>
          <a:noFill/>
          <a:ln w="222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b="1" dirty="0"/>
              <a:t>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rajan Pro 3" panose="02020502050503020301" pitchFamily="18" charset="0"/>
                <a:cs typeface="Times New Roman" panose="02020603050405020304" pitchFamily="18" charset="0"/>
              </a:rPr>
              <a:t>Развитие сети учреждений образования сферы культуры</a:t>
            </a:r>
            <a:endParaRPr lang="ru-RU" sz="2000" b="1" dirty="0">
              <a:solidFill>
                <a:schemeClr val="tx2"/>
              </a:solidFill>
              <a:latin typeface="Book Antiqua" panose="02040602050305030304" pitchFamily="18" charset="0"/>
              <a:cs typeface="Arial" charset="0"/>
            </a:endParaRPr>
          </a:p>
        </p:txBody>
      </p:sp>
      <p:pic>
        <p:nvPicPr>
          <p:cNvPr id="17" name="Изображение 22" descr="Coat_of_Arms_of_Arkhangelsk_oblast.svg">
            <a:extLst>
              <a:ext uri="{FF2B5EF4-FFF2-40B4-BE49-F238E27FC236}">
                <a16:creationId xmlns:a16="http://schemas.microsoft.com/office/drawing/2014/main" xmlns="" id="{A20790B9-D215-4DA1-AE61-D3C197758A6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083" y="155071"/>
            <a:ext cx="434764" cy="429540"/>
          </a:xfrm>
          <a:prstGeom prst="rect">
            <a:avLst/>
          </a:prstGeom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AC33C008-B9C5-455F-9945-254470FB2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58F13121-80CB-4390-9402-C6B76A17D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64040" y="4904187"/>
            <a:ext cx="2133600" cy="273844"/>
          </a:xfrm>
        </p:spPr>
        <p:txBody>
          <a:bodyPr/>
          <a:lstStyle/>
          <a:p>
            <a:fld id="{C6A23CCC-DADC-4266-9289-5BC6241D464D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15" name="Прямоугольный треугольник 14">
            <a:extLst>
              <a:ext uri="{FF2B5EF4-FFF2-40B4-BE49-F238E27FC236}">
                <a16:creationId xmlns:a16="http://schemas.microsoft.com/office/drawing/2014/main" xmlns="" id="{714C9DAB-41F2-4155-BDB8-EF154FF3A453}"/>
              </a:ext>
            </a:extLst>
          </p:cNvPr>
          <p:cNvSpPr/>
          <p:nvPr/>
        </p:nvSpPr>
        <p:spPr>
          <a:xfrm>
            <a:off x="7620" y="3480825"/>
            <a:ext cx="1720612" cy="1662677"/>
          </a:xfrm>
          <a:prstGeom prst="rtTriangle">
            <a:avLst/>
          </a:prstGeom>
          <a:solidFill>
            <a:srgbClr val="FE9614"/>
          </a:solidFill>
          <a:ln>
            <a:solidFill>
              <a:srgbClr val="FE96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Прямоугольный треугольник 15">
            <a:extLst>
              <a:ext uri="{FF2B5EF4-FFF2-40B4-BE49-F238E27FC236}">
                <a16:creationId xmlns:a16="http://schemas.microsoft.com/office/drawing/2014/main" xmlns="" id="{8E04D8F8-7359-454A-B735-655DD7A6EFFC}"/>
              </a:ext>
            </a:extLst>
          </p:cNvPr>
          <p:cNvSpPr/>
          <p:nvPr/>
        </p:nvSpPr>
        <p:spPr>
          <a:xfrm>
            <a:off x="0" y="4128790"/>
            <a:ext cx="1034890" cy="1019192"/>
          </a:xfrm>
          <a:prstGeom prst="rtTriangle">
            <a:avLst/>
          </a:prstGeom>
          <a:solidFill>
            <a:srgbClr val="4C85AB"/>
          </a:solidFill>
          <a:ln>
            <a:solidFill>
              <a:srgbClr val="4C85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0" y="627787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rajan Pro 3" panose="02020502050503020301" pitchFamily="18" charset="0"/>
                <a:cs typeface="Times New Roman" panose="02020603050405020304" pitchFamily="18" charset="0"/>
              </a:rPr>
              <a:t>Послание Президента Российской Федерации Федеральному Собранию </a:t>
            </a:r>
            <a:b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rajan Pro 3" panose="02020502050503020301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rajan Pro 3" panose="02020502050503020301" pitchFamily="18" charset="0"/>
                <a:cs typeface="Times New Roman" panose="02020603050405020304" pitchFamily="18" charset="0"/>
              </a:rPr>
              <a:t>Российской Федерации от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rajan Pro 3" panose="02020502050503020301" pitchFamily="18" charset="0"/>
                <a:cs typeface="Times New Roman" panose="02020603050405020304" pitchFamily="18" charset="0"/>
              </a:rPr>
              <a:t>15 января 2020 г. : </a:t>
            </a:r>
          </a:p>
          <a:p>
            <a:pPr algn="ctr"/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rajan Pro 3" panose="02020502050503020301" pitchFamily="18" charset="0"/>
                <a:cs typeface="Times New Roman" panose="02020603050405020304" pitchFamily="18" charset="0"/>
              </a:rPr>
              <a:t>«Принять меры по финансовому обеспечению на условиях </a:t>
            </a:r>
            <a:r>
              <a:rPr lang="ru-RU" sz="1600" dirty="0" err="1" smtClean="0">
                <a:solidFill>
                  <a:schemeClr val="accent1">
                    <a:lumMod val="75000"/>
                  </a:schemeClr>
                </a:solidFill>
                <a:latin typeface="Trajan Pro 3" panose="02020502050503020301" pitchFamily="18" charset="0"/>
                <a:cs typeface="Times New Roman" panose="02020603050405020304" pitchFamily="18" charset="0"/>
              </a:rPr>
              <a:t>софинансирования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rajan Pro 3" panose="02020502050503020301" pitchFamily="18" charset="0"/>
                <a:cs typeface="Times New Roman" panose="02020603050405020304" pitchFamily="18" charset="0"/>
              </a:rPr>
              <a:t> </a:t>
            </a:r>
            <a:b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rajan Pro 3" panose="02020502050503020301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rajan Pro 3" panose="02020502050503020301" pitchFamily="18" charset="0"/>
                <a:cs typeface="Times New Roman" panose="02020603050405020304" pitchFamily="18" charset="0"/>
              </a:rPr>
              <a:t>с субъектами Российской Федерации капитального ремонта, реконструкции </a:t>
            </a:r>
            <a:b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rajan Pro 3" panose="02020502050503020301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rajan Pro 3" panose="02020502050503020301" pitchFamily="18" charset="0"/>
                <a:cs typeface="Times New Roman" panose="02020603050405020304" pitchFamily="18" charset="0"/>
              </a:rPr>
              <a:t>и оснащения детских музыкальных школ и школ искусств»</a:t>
            </a:r>
            <a:r>
              <a:rPr lang="ru-RU" sz="1600" dirty="0" smtClean="0">
                <a:solidFill>
                  <a:schemeClr val="tx2"/>
                </a:solidFill>
              </a:rPr>
              <a:t>   </a:t>
            </a:r>
            <a:endParaRPr lang="ru-RU" sz="1600" dirty="0">
              <a:solidFill>
                <a:schemeClr val="tx2"/>
              </a:solidFill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="" xmlns:p14="http://schemas.microsoft.com/office/powerpoint/2010/main" val="2624977480"/>
              </p:ext>
            </p:extLst>
          </p:nvPr>
        </p:nvGraphicFramePr>
        <p:xfrm>
          <a:off x="1541206" y="2122368"/>
          <a:ext cx="6789994" cy="27737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:a16="http://schemas.microsoft.com/office/drawing/2014/main" xmlns="" id="{80FE9F3D-9B52-429D-95FF-539F73E42A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1441" y="137224"/>
            <a:ext cx="9288000" cy="465236"/>
          </a:xfrm>
          <a:prstGeom prst="rect">
            <a:avLst/>
          </a:prstGeom>
          <a:noFill/>
          <a:ln w="222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/>
              <a:t> </a:t>
            </a:r>
            <a:r>
              <a:rPr lang="ru-RU" sz="2000" b="1" dirty="0" smtClean="0">
                <a:solidFill>
                  <a:schemeClr val="tx2"/>
                </a:solidFill>
                <a:latin typeface="Trajan Pro 3"/>
              </a:rPr>
              <a:t>Оснащение образовательных учреждений в сфере культуры</a:t>
            </a:r>
          </a:p>
        </p:txBody>
      </p:sp>
      <p:pic>
        <p:nvPicPr>
          <p:cNvPr id="5" name="Изображение 22" descr="Coat_of_Arms_of_Arkhangelsk_oblast.svg">
            <a:extLst>
              <a:ext uri="{FF2B5EF4-FFF2-40B4-BE49-F238E27FC236}">
                <a16:creationId xmlns:a16="http://schemas.microsoft.com/office/drawing/2014/main" xmlns="" id="{21168BF9-96CF-496F-B382-B6B88F5B9F3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763" y="158298"/>
            <a:ext cx="427837" cy="4226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AD2D508-A436-439E-8FA1-70DFF594ED40}"/>
              </a:ext>
            </a:extLst>
          </p:cNvPr>
          <p:cNvSpPr txBox="1"/>
          <p:nvPr/>
        </p:nvSpPr>
        <p:spPr>
          <a:xfrm>
            <a:off x="1952070" y="4337550"/>
            <a:ext cx="5270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Trajan Pro 3"/>
              </a:rPr>
              <a:t>Потребность &gt; 400 млн. руб.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50A7D344-2933-4D61-8283-C349DF5C75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809" t="23162" r="39719" b="31094"/>
          <a:stretch/>
        </p:blipFill>
        <p:spPr>
          <a:xfrm>
            <a:off x="2043232" y="2071049"/>
            <a:ext cx="1401676" cy="145773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8D839E13-2281-4A14-A826-34308A5049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738" y="2237759"/>
            <a:ext cx="1532192" cy="118898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02426BE6-D013-489C-8EDF-36F3A801DA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930" y="1166863"/>
            <a:ext cx="2446148" cy="121547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B974C418-8BA7-441D-AE0A-EDA3B1433D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82" y="1174797"/>
            <a:ext cx="1361999" cy="128235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9E7CF675-1FD6-4689-91A7-4A174EA2D73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342" r="31127"/>
          <a:stretch/>
        </p:blipFill>
        <p:spPr>
          <a:xfrm>
            <a:off x="4110956" y="1195977"/>
            <a:ext cx="1080528" cy="13246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35FB8BB-F6FD-4A74-A3D7-2E11C3C655EE}"/>
              </a:ext>
            </a:extLst>
          </p:cNvPr>
          <p:cNvSpPr txBox="1"/>
          <p:nvPr/>
        </p:nvSpPr>
        <p:spPr>
          <a:xfrm>
            <a:off x="196902" y="2390486"/>
            <a:ext cx="1583999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latin typeface="Book Antiqua" panose="02040602050305030304" pitchFamily="18" charset="0"/>
              </a:rPr>
              <a:t>38</a:t>
            </a:r>
            <a:br>
              <a:rPr lang="ru-RU" sz="2400" b="1" dirty="0">
                <a:latin typeface="Book Antiqua" panose="02040602050305030304" pitchFamily="18" charset="0"/>
              </a:rPr>
            </a:br>
            <a:r>
              <a:rPr lang="ru-RU" sz="1400" dirty="0">
                <a:latin typeface="Book Antiqua" panose="02040602050305030304" pitchFamily="18" charset="0"/>
              </a:rPr>
              <a:t>клавишных инструментов</a:t>
            </a:r>
            <a:endParaRPr lang="ru-RU" sz="2400" dirty="0">
              <a:latin typeface="Book Antiqua" panose="020406020503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7049707-E3A2-49C7-8254-2F47A02603CB}"/>
              </a:ext>
            </a:extLst>
          </p:cNvPr>
          <p:cNvSpPr txBox="1"/>
          <p:nvPr/>
        </p:nvSpPr>
        <p:spPr>
          <a:xfrm>
            <a:off x="5638144" y="3490251"/>
            <a:ext cx="15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Book Antiqua" panose="02040602050305030304" pitchFamily="18" charset="0"/>
              </a:rPr>
              <a:t>9 </a:t>
            </a:r>
            <a:r>
              <a:rPr lang="ru-RU" sz="1200" dirty="0" smtClean="0">
                <a:latin typeface="Book Antiqua" panose="02040602050305030304" pitchFamily="18" charset="0"/>
              </a:rPr>
              <a:t>баянов, </a:t>
            </a:r>
            <a:r>
              <a:rPr lang="ru-RU" sz="1200" dirty="0" smtClean="0">
                <a:latin typeface="Book Antiqua" panose="02040602050305030304" pitchFamily="18" charset="0"/>
              </a:rPr>
              <a:t>гармоней</a:t>
            </a:r>
            <a:endParaRPr lang="ru-RU" sz="1200" dirty="0">
              <a:latin typeface="Book Antiqua" panose="0204060205030503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5199A24-D4F2-49A7-B539-4A4A6C050D3B}"/>
              </a:ext>
            </a:extLst>
          </p:cNvPr>
          <p:cNvSpPr txBox="1"/>
          <p:nvPr/>
        </p:nvSpPr>
        <p:spPr>
          <a:xfrm>
            <a:off x="7432637" y="2119352"/>
            <a:ext cx="158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Book Antiqua" panose="02040602050305030304" pitchFamily="18" charset="0"/>
              </a:rPr>
              <a:t>14 </a:t>
            </a:r>
            <a:br>
              <a:rPr lang="ru-RU" sz="2400" b="1" dirty="0">
                <a:latin typeface="Book Antiqua" panose="02040602050305030304" pitchFamily="18" charset="0"/>
              </a:rPr>
            </a:br>
            <a:r>
              <a:rPr lang="ru-RU" sz="1400" dirty="0">
                <a:latin typeface="Book Antiqua" panose="02040602050305030304" pitchFamily="18" charset="0"/>
              </a:rPr>
              <a:t>духовых инструментов</a:t>
            </a:r>
            <a:endParaRPr lang="ru-RU" sz="2400" dirty="0">
              <a:latin typeface="Book Antiqua" panose="0204060205030503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8FF06A0-AADA-4711-8F83-5D98D1745FF6}"/>
              </a:ext>
            </a:extLst>
          </p:cNvPr>
          <p:cNvSpPr txBox="1"/>
          <p:nvPr/>
        </p:nvSpPr>
        <p:spPr>
          <a:xfrm>
            <a:off x="3818099" y="2415887"/>
            <a:ext cx="1584000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latin typeface="Book Antiqua" panose="02040602050305030304" pitchFamily="18" charset="0"/>
              </a:rPr>
              <a:t>17 </a:t>
            </a:r>
            <a:br>
              <a:rPr lang="ru-RU" sz="2400" b="1" dirty="0">
                <a:latin typeface="Book Antiqua" panose="02040602050305030304" pitchFamily="18" charset="0"/>
              </a:rPr>
            </a:br>
            <a:r>
              <a:rPr lang="ru-RU" sz="1400" dirty="0">
                <a:latin typeface="Book Antiqua" panose="02040602050305030304" pitchFamily="18" charset="0"/>
              </a:rPr>
              <a:t>струнных инструментов</a:t>
            </a:r>
            <a:endParaRPr lang="ru-RU" sz="2400" dirty="0">
              <a:latin typeface="Book Antiqua" panose="0204060205030503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DF2066B-92A8-4DC6-A0CF-9A56AA692679}"/>
              </a:ext>
            </a:extLst>
          </p:cNvPr>
          <p:cNvSpPr txBox="1"/>
          <p:nvPr/>
        </p:nvSpPr>
        <p:spPr>
          <a:xfrm>
            <a:off x="1968082" y="3199088"/>
            <a:ext cx="15679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Book Antiqua" panose="02040602050305030304" pitchFamily="18" charset="0"/>
              </a:rPr>
              <a:t>3</a:t>
            </a:r>
            <a:br>
              <a:rPr lang="ru-RU" sz="2400" b="1" dirty="0">
                <a:latin typeface="Book Antiqua" panose="02040602050305030304" pitchFamily="18" charset="0"/>
              </a:rPr>
            </a:br>
            <a:r>
              <a:rPr lang="ru-RU" sz="1400" dirty="0">
                <a:latin typeface="Book Antiqua" panose="02040602050305030304" pitchFamily="18" charset="0"/>
              </a:rPr>
              <a:t>ударных инструмента</a:t>
            </a:r>
            <a:endParaRPr lang="ru-RU" sz="2400" dirty="0">
              <a:latin typeface="Book Antiqua" panose="02040602050305030304" pitchFamily="18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3ADFF5F1-0813-4176-A0F6-C88E6792A335}"/>
              </a:ext>
            </a:extLst>
          </p:cNvPr>
          <p:cNvSpPr/>
          <p:nvPr/>
        </p:nvSpPr>
        <p:spPr>
          <a:xfrm>
            <a:off x="1952070" y="2053590"/>
            <a:ext cx="1584000" cy="2062800"/>
          </a:xfrm>
          <a:prstGeom prst="rect">
            <a:avLst/>
          </a:prstGeom>
          <a:noFill/>
          <a:ln w="28575">
            <a:solidFill>
              <a:srgbClr val="1F49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128939AC-3DAB-403E-960F-F6436FF2F518}"/>
              </a:ext>
            </a:extLst>
          </p:cNvPr>
          <p:cNvSpPr/>
          <p:nvPr/>
        </p:nvSpPr>
        <p:spPr>
          <a:xfrm>
            <a:off x="7493116" y="1095719"/>
            <a:ext cx="1584000" cy="2062800"/>
          </a:xfrm>
          <a:prstGeom prst="rect">
            <a:avLst/>
          </a:prstGeom>
          <a:noFill/>
          <a:ln w="28575">
            <a:solidFill>
              <a:srgbClr val="1F49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D143E63A-1BA0-4216-8FB7-ACB188D5567D}"/>
              </a:ext>
            </a:extLst>
          </p:cNvPr>
          <p:cNvSpPr/>
          <p:nvPr/>
        </p:nvSpPr>
        <p:spPr>
          <a:xfrm>
            <a:off x="171503" y="1095072"/>
            <a:ext cx="1584000" cy="2062800"/>
          </a:xfrm>
          <a:prstGeom prst="rect">
            <a:avLst/>
          </a:prstGeom>
          <a:noFill/>
          <a:ln w="28575">
            <a:solidFill>
              <a:srgbClr val="1F49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4633219B-FB15-4359-98C5-EA90A0726FBB}"/>
              </a:ext>
            </a:extLst>
          </p:cNvPr>
          <p:cNvSpPr/>
          <p:nvPr/>
        </p:nvSpPr>
        <p:spPr>
          <a:xfrm>
            <a:off x="5639370" y="2053590"/>
            <a:ext cx="1584000" cy="2062800"/>
          </a:xfrm>
          <a:prstGeom prst="rect">
            <a:avLst/>
          </a:prstGeom>
          <a:noFill/>
          <a:ln w="28575">
            <a:solidFill>
              <a:srgbClr val="1F49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AB02C12-D286-4869-B58E-04CB385AA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D730E6D-733E-469B-BB0E-8BA1C011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73125" y="4767264"/>
            <a:ext cx="2133600" cy="273844"/>
          </a:xfrm>
        </p:spPr>
        <p:txBody>
          <a:bodyPr/>
          <a:lstStyle/>
          <a:p>
            <a:fld id="{C6A23CCC-DADC-4266-9289-5BC6241D464D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28" name="Прямоугольный треугольник 27">
            <a:extLst>
              <a:ext uri="{FF2B5EF4-FFF2-40B4-BE49-F238E27FC236}">
                <a16:creationId xmlns:a16="http://schemas.microsoft.com/office/drawing/2014/main" xmlns="" id="{F52F246D-F0DC-4787-A6A9-7B9ABE55633F}"/>
              </a:ext>
            </a:extLst>
          </p:cNvPr>
          <p:cNvSpPr/>
          <p:nvPr/>
        </p:nvSpPr>
        <p:spPr>
          <a:xfrm>
            <a:off x="7620" y="3480825"/>
            <a:ext cx="1720612" cy="1662677"/>
          </a:xfrm>
          <a:prstGeom prst="rtTriangle">
            <a:avLst/>
          </a:prstGeom>
          <a:solidFill>
            <a:srgbClr val="FE9614"/>
          </a:solidFill>
          <a:ln>
            <a:solidFill>
              <a:srgbClr val="FE96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Прямоугольный треугольник 28">
            <a:extLst>
              <a:ext uri="{FF2B5EF4-FFF2-40B4-BE49-F238E27FC236}">
                <a16:creationId xmlns:a16="http://schemas.microsoft.com/office/drawing/2014/main" xmlns="" id="{BA6856C1-4B7C-4234-B58E-22F5599F3E2C}"/>
              </a:ext>
            </a:extLst>
          </p:cNvPr>
          <p:cNvSpPr/>
          <p:nvPr/>
        </p:nvSpPr>
        <p:spPr>
          <a:xfrm>
            <a:off x="0" y="4128790"/>
            <a:ext cx="1034890" cy="1019192"/>
          </a:xfrm>
          <a:prstGeom prst="rtTriangle">
            <a:avLst/>
          </a:prstGeom>
          <a:solidFill>
            <a:srgbClr val="4C85AB"/>
          </a:solidFill>
          <a:ln>
            <a:solidFill>
              <a:srgbClr val="4C85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B8C78A72-7BE6-41DD-8DDD-65E4958FF9B0}"/>
              </a:ext>
            </a:extLst>
          </p:cNvPr>
          <p:cNvSpPr/>
          <p:nvPr/>
        </p:nvSpPr>
        <p:spPr>
          <a:xfrm>
            <a:off x="3846520" y="1143227"/>
            <a:ext cx="1584000" cy="2062800"/>
          </a:xfrm>
          <a:prstGeom prst="rect">
            <a:avLst/>
          </a:prstGeom>
          <a:noFill/>
          <a:ln w="28575">
            <a:solidFill>
              <a:srgbClr val="1F49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268683" y="610285"/>
            <a:ext cx="86380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  <a:latin typeface="Trajan Pro 3"/>
              </a:rPr>
              <a:t>24,5 млн. руб. направлено на приобретение музыкальных инструментов</a:t>
            </a:r>
            <a:endParaRPr lang="ru-RU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8">
            <a:extLst>
              <a:ext uri="{FF2B5EF4-FFF2-40B4-BE49-F238E27FC236}">
                <a16:creationId xmlns:a16="http://schemas.microsoft.com/office/drawing/2014/main" xmlns="" id="{A750FBDC-0062-4672-A1AC-FCBD55FA3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98841"/>
            <a:ext cx="9288000" cy="503656"/>
          </a:xfrm>
          <a:prstGeom prst="rect">
            <a:avLst/>
          </a:prstGeom>
          <a:noFill/>
          <a:ln w="222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/>
              <a:t> </a:t>
            </a:r>
            <a:r>
              <a:rPr lang="ru-RU" sz="2800" dirty="0" smtClean="0">
                <a:solidFill>
                  <a:schemeClr val="tx2"/>
                </a:solidFill>
                <a:latin typeface="Trajan Pro 3"/>
              </a:rPr>
              <a:t>Развитие  музейной сети</a:t>
            </a:r>
          </a:p>
        </p:txBody>
      </p:sp>
      <p:pic>
        <p:nvPicPr>
          <p:cNvPr id="22" name="Изображение 22" descr="Coat_of_Arms_of_Arkhangelsk_oblast.svg">
            <a:extLst>
              <a:ext uri="{FF2B5EF4-FFF2-40B4-BE49-F238E27FC236}">
                <a16:creationId xmlns:a16="http://schemas.microsoft.com/office/drawing/2014/main" xmlns="" id="{48AB3855-38AE-4772-BC71-8D7788EA4C9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222" y="152360"/>
            <a:ext cx="409979" cy="405053"/>
          </a:xfrm>
          <a:prstGeom prst="rect">
            <a:avLst/>
          </a:prstGeom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282721F2-C7B0-4859-BDDE-E169C12E12BB}"/>
              </a:ext>
            </a:extLst>
          </p:cNvPr>
          <p:cNvSpPr/>
          <p:nvPr/>
        </p:nvSpPr>
        <p:spPr>
          <a:xfrm>
            <a:off x="4865847" y="710566"/>
            <a:ext cx="26732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-40" dirty="0">
                <a:solidFill>
                  <a:schemeClr val="tx2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Ключевые </a:t>
            </a:r>
            <a:r>
              <a:rPr lang="ru-RU" b="1" spc="-40" dirty="0" smtClean="0">
                <a:solidFill>
                  <a:schemeClr val="tx2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задачи</a:t>
            </a:r>
            <a:endParaRPr lang="ru-RU" b="1" dirty="0">
              <a:solidFill>
                <a:schemeClr val="tx2"/>
              </a:solidFill>
              <a:latin typeface="Book Antiqua" panose="02040602050305030304" pitchFamily="18" charset="0"/>
            </a:endParaRPr>
          </a:p>
        </p:txBody>
      </p:sp>
      <p:graphicFrame>
        <p:nvGraphicFramePr>
          <p:cNvPr id="54" name="Схема 53">
            <a:extLst>
              <a:ext uri="{FF2B5EF4-FFF2-40B4-BE49-F238E27FC236}">
                <a16:creationId xmlns:a16="http://schemas.microsoft.com/office/drawing/2014/main" xmlns="" id="{E9AF11DF-D815-4338-9907-6C3F6251A4A6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1055348874"/>
              </p:ext>
            </p:extLst>
          </p:nvPr>
        </p:nvGraphicFramePr>
        <p:xfrm>
          <a:off x="3386853" y="1168400"/>
          <a:ext cx="5631192" cy="37998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76A0F99D-205F-421A-B318-C42546090635}"/>
              </a:ext>
            </a:extLst>
          </p:cNvPr>
          <p:cNvSpPr txBox="1"/>
          <p:nvPr/>
        </p:nvSpPr>
        <p:spPr>
          <a:xfrm>
            <a:off x="297555" y="653776"/>
            <a:ext cx="2330605" cy="800219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Book Antiqua" pitchFamily="18" charset="0"/>
              </a:rPr>
              <a:t>29</a:t>
            </a:r>
          </a:p>
          <a:p>
            <a:pPr algn="ctr"/>
            <a:r>
              <a:rPr lang="ru-RU" sz="1400" dirty="0">
                <a:solidFill>
                  <a:schemeClr val="tx2"/>
                </a:solidFill>
                <a:latin typeface="Book Antiqua" pitchFamily="18" charset="0"/>
              </a:rPr>
              <a:t> государственных</a:t>
            </a:r>
            <a:br>
              <a:rPr lang="ru-RU" sz="1400" dirty="0">
                <a:solidFill>
                  <a:schemeClr val="tx2"/>
                </a:solidFill>
                <a:latin typeface="Book Antiqua" pitchFamily="18" charset="0"/>
              </a:rPr>
            </a:br>
            <a:r>
              <a:rPr lang="ru-RU" sz="1400" dirty="0">
                <a:solidFill>
                  <a:schemeClr val="tx2"/>
                </a:solidFill>
                <a:latin typeface="Book Antiqua" pitchFamily="18" charset="0"/>
              </a:rPr>
              <a:t>и муниципальных </a:t>
            </a:r>
            <a:r>
              <a:rPr lang="ru-RU" sz="1400" dirty="0" smtClean="0">
                <a:solidFill>
                  <a:schemeClr val="tx2"/>
                </a:solidFill>
                <a:latin typeface="Book Antiqua" pitchFamily="18" charset="0"/>
              </a:rPr>
              <a:t>музеев</a:t>
            </a:r>
            <a:endParaRPr lang="ru-RU" sz="1400" dirty="0">
              <a:solidFill>
                <a:schemeClr val="tx2"/>
              </a:solidFill>
              <a:latin typeface="Book Antiqua" pitchFamily="18" charset="0"/>
            </a:endParaRPr>
          </a:p>
        </p:txBody>
      </p:sp>
      <p:cxnSp>
        <p:nvCxnSpPr>
          <p:cNvPr id="62" name="Прямая со стрелкой 61">
            <a:extLst>
              <a:ext uri="{FF2B5EF4-FFF2-40B4-BE49-F238E27FC236}">
                <a16:creationId xmlns:a16="http://schemas.microsoft.com/office/drawing/2014/main" xmlns="" id="{5EE19503-0C80-4B60-9E49-046E276ED481}"/>
              </a:ext>
            </a:extLst>
          </p:cNvPr>
          <p:cNvCxnSpPr>
            <a:cxnSpLocks/>
            <a:stCxn id="61" idx="2"/>
            <a:endCxn id="63" idx="0"/>
          </p:cNvCxnSpPr>
          <p:nvPr/>
        </p:nvCxnSpPr>
        <p:spPr>
          <a:xfrm rot="5400000">
            <a:off x="1379753" y="1535754"/>
            <a:ext cx="164864" cy="13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3B873E26-31C1-4891-8FF0-427E42BEBEA8}"/>
              </a:ext>
            </a:extLst>
          </p:cNvPr>
          <p:cNvSpPr txBox="1"/>
          <p:nvPr/>
        </p:nvSpPr>
        <p:spPr>
          <a:xfrm>
            <a:off x="296210" y="1618859"/>
            <a:ext cx="2330602" cy="58477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Book Antiqua" pitchFamily="18" charset="0"/>
              </a:rPr>
              <a:t>598,8 тыс.</a:t>
            </a:r>
            <a:endParaRPr lang="ru-RU" b="1" dirty="0">
              <a:solidFill>
                <a:schemeClr val="tx2"/>
              </a:solidFill>
              <a:latin typeface="Book Antiqua" pitchFamily="18" charset="0"/>
            </a:endParaRPr>
          </a:p>
          <a:p>
            <a:pPr algn="ctr"/>
            <a:r>
              <a:rPr lang="ru-RU" sz="1400" dirty="0" smtClean="0">
                <a:solidFill>
                  <a:schemeClr val="tx2"/>
                </a:solidFill>
                <a:latin typeface="Book Antiqua" pitchFamily="18" charset="0"/>
              </a:rPr>
              <a:t>единиц хранения</a:t>
            </a:r>
            <a:endParaRPr lang="ru-RU" sz="1400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980365C9-4DA4-4B06-8EFD-D568B2017ABC}"/>
              </a:ext>
            </a:extLst>
          </p:cNvPr>
          <p:cNvSpPr txBox="1"/>
          <p:nvPr/>
        </p:nvSpPr>
        <p:spPr>
          <a:xfrm>
            <a:off x="1" y="2388519"/>
            <a:ext cx="1517391" cy="800219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Book Antiqua" pitchFamily="18" charset="0"/>
              </a:rPr>
              <a:t>55,7 тыс. </a:t>
            </a:r>
            <a:r>
              <a:rPr lang="ru-RU" sz="1400" dirty="0" smtClean="0">
                <a:solidFill>
                  <a:schemeClr val="tx2"/>
                </a:solidFill>
                <a:latin typeface="Book Antiqua" pitchFamily="18" charset="0"/>
              </a:rPr>
              <a:t>ежегодно </a:t>
            </a:r>
            <a:r>
              <a:rPr lang="ru-RU" sz="1400" dirty="0">
                <a:solidFill>
                  <a:schemeClr val="tx2"/>
                </a:solidFill>
                <a:latin typeface="Book Antiqua" pitchFamily="18" charset="0"/>
              </a:rPr>
              <a:t>экспонируются</a:t>
            </a:r>
            <a:endParaRPr lang="ru-RU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6227E7A0-7464-4683-84C8-870733298B78}"/>
              </a:ext>
            </a:extLst>
          </p:cNvPr>
          <p:cNvSpPr txBox="1"/>
          <p:nvPr/>
        </p:nvSpPr>
        <p:spPr>
          <a:xfrm>
            <a:off x="1517395" y="2388518"/>
            <a:ext cx="1365803" cy="800219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Book Antiqua" pitchFamily="18" charset="0"/>
              </a:rPr>
              <a:t>65,6 тыс.</a:t>
            </a:r>
            <a:endParaRPr lang="ru-RU" b="1" dirty="0">
              <a:solidFill>
                <a:schemeClr val="tx2"/>
              </a:solidFill>
              <a:latin typeface="Book Antiqua" pitchFamily="18" charset="0"/>
            </a:endParaRPr>
          </a:p>
          <a:p>
            <a:pPr algn="ctr"/>
            <a:r>
              <a:rPr lang="ru-RU" sz="1400" dirty="0" smtClean="0">
                <a:solidFill>
                  <a:schemeClr val="tx2"/>
                </a:solidFill>
                <a:latin typeface="Book Antiqua" pitchFamily="18" charset="0"/>
              </a:rPr>
              <a:t>нуждается </a:t>
            </a:r>
            <a:r>
              <a:rPr lang="ru-RU" sz="1400" dirty="0">
                <a:solidFill>
                  <a:schemeClr val="tx2"/>
                </a:solidFill>
                <a:latin typeface="Book Antiqua" pitchFamily="18" charset="0"/>
              </a:rPr>
              <a:t>в реставрации</a:t>
            </a:r>
          </a:p>
        </p:txBody>
      </p:sp>
      <p:cxnSp>
        <p:nvCxnSpPr>
          <p:cNvPr id="66" name="Прямая со стрелкой 65">
            <a:extLst>
              <a:ext uri="{FF2B5EF4-FFF2-40B4-BE49-F238E27FC236}">
                <a16:creationId xmlns:a16="http://schemas.microsoft.com/office/drawing/2014/main" xmlns="" id="{E4D6A8AB-D87E-4AAC-B3AA-E8BDDE1F6348}"/>
              </a:ext>
            </a:extLst>
          </p:cNvPr>
          <p:cNvCxnSpPr>
            <a:cxnSpLocks/>
            <a:stCxn id="63" idx="2"/>
            <a:endCxn id="64" idx="0"/>
          </p:cNvCxnSpPr>
          <p:nvPr/>
        </p:nvCxnSpPr>
        <p:spPr>
          <a:xfrm rot="5400000">
            <a:off x="1017662" y="1944669"/>
            <a:ext cx="184885" cy="7028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>
            <a:extLst>
              <a:ext uri="{FF2B5EF4-FFF2-40B4-BE49-F238E27FC236}">
                <a16:creationId xmlns:a16="http://schemas.microsoft.com/office/drawing/2014/main" xmlns="" id="{7A305C22-7B3F-4936-81B5-A5343F130E06}"/>
              </a:ext>
            </a:extLst>
          </p:cNvPr>
          <p:cNvCxnSpPr>
            <a:cxnSpLocks/>
            <a:stCxn id="63" idx="2"/>
            <a:endCxn id="65" idx="0"/>
          </p:cNvCxnSpPr>
          <p:nvPr/>
        </p:nvCxnSpPr>
        <p:spPr>
          <a:xfrm rot="16200000" flipH="1">
            <a:off x="1738462" y="1926683"/>
            <a:ext cx="184884" cy="7387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C38599FA-D6D7-4C17-BB65-81D5A14F6082}"/>
              </a:ext>
            </a:extLst>
          </p:cNvPr>
          <p:cNvSpPr txBox="1"/>
          <p:nvPr/>
        </p:nvSpPr>
        <p:spPr>
          <a:xfrm>
            <a:off x="0" y="3363914"/>
            <a:ext cx="26577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2"/>
                </a:solidFill>
                <a:latin typeface="Book Antiqua" pitchFamily="18" charset="0"/>
              </a:rPr>
              <a:t>150 постоянных экспозиций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7AE857AA-C7CB-4DA5-8C27-F6A0E74319DD}"/>
              </a:ext>
            </a:extLst>
          </p:cNvPr>
          <p:cNvSpPr txBox="1"/>
          <p:nvPr/>
        </p:nvSpPr>
        <p:spPr>
          <a:xfrm>
            <a:off x="-3714" y="3705880"/>
            <a:ext cx="2657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2"/>
                </a:solidFill>
                <a:latin typeface="Book Antiqua" pitchFamily="18" charset="0"/>
              </a:rPr>
              <a:t>590 выставок и выставочных проектов 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D550872D-797C-4445-8AF4-ADE0F450ED2F}"/>
              </a:ext>
            </a:extLst>
          </p:cNvPr>
          <p:cNvSpPr txBox="1"/>
          <p:nvPr/>
        </p:nvSpPr>
        <p:spPr>
          <a:xfrm>
            <a:off x="0" y="4442611"/>
            <a:ext cx="3439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E9614"/>
                </a:solidFill>
                <a:latin typeface="Book Antiqua" pitchFamily="18" charset="0"/>
              </a:rPr>
              <a:t>1 140 000 посещений </a:t>
            </a:r>
            <a:endParaRPr lang="ru-RU" sz="2400" b="1" dirty="0">
              <a:solidFill>
                <a:srgbClr val="FE9614"/>
              </a:solidFill>
              <a:latin typeface="Book Antiqua" pitchFamily="18" charset="0"/>
            </a:endParaRPr>
          </a:p>
        </p:txBody>
      </p:sp>
      <p:cxnSp>
        <p:nvCxnSpPr>
          <p:cNvPr id="72" name="Прямая соединительная линия 71">
            <a:extLst>
              <a:ext uri="{FF2B5EF4-FFF2-40B4-BE49-F238E27FC236}">
                <a16:creationId xmlns:a16="http://schemas.microsoft.com/office/drawing/2014/main" xmlns="" id="{353232B0-B8F2-41B6-A588-A4173D421659}"/>
              </a:ext>
            </a:extLst>
          </p:cNvPr>
          <p:cNvCxnSpPr>
            <a:cxnSpLocks/>
          </p:cNvCxnSpPr>
          <p:nvPr/>
        </p:nvCxnSpPr>
        <p:spPr>
          <a:xfrm>
            <a:off x="-34962" y="3315474"/>
            <a:ext cx="288319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CEBF56A-564C-4F62-B25C-C9C1E68FE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8F8A6E0-3ECB-454A-8F4D-DA0DCBF11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15250" y="4767264"/>
            <a:ext cx="2133600" cy="273844"/>
          </a:xfrm>
        </p:spPr>
        <p:txBody>
          <a:bodyPr/>
          <a:lstStyle/>
          <a:p>
            <a:fld id="{C6A23CCC-DADC-4266-9289-5BC6241D464D}" type="slidenum">
              <a:rPr lang="ru-RU" smtClean="0"/>
              <a:pPr/>
              <a:t>15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ый треугольник 16">
            <a:extLst>
              <a:ext uri="{FF2B5EF4-FFF2-40B4-BE49-F238E27FC236}">
                <a16:creationId xmlns:a16="http://schemas.microsoft.com/office/drawing/2014/main" xmlns="" id="{5FE41627-9442-46C5-B67E-0441D5B29BB2}"/>
              </a:ext>
            </a:extLst>
          </p:cNvPr>
          <p:cNvSpPr/>
          <p:nvPr/>
        </p:nvSpPr>
        <p:spPr>
          <a:xfrm>
            <a:off x="7620" y="3480825"/>
            <a:ext cx="1720612" cy="1662677"/>
          </a:xfrm>
          <a:prstGeom prst="rtTriangle">
            <a:avLst/>
          </a:prstGeom>
          <a:solidFill>
            <a:srgbClr val="FE9614"/>
          </a:solidFill>
          <a:ln>
            <a:solidFill>
              <a:srgbClr val="FE96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xmlns="" id="{06CDC6CF-E6D9-4E40-BD4E-C28B982DB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8841"/>
            <a:ext cx="9144000" cy="503656"/>
          </a:xfrm>
          <a:prstGeom prst="rect">
            <a:avLst/>
          </a:prstGeom>
          <a:noFill/>
          <a:ln w="222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1600" b="1" dirty="0"/>
              <a:t> </a:t>
            </a:r>
            <a:r>
              <a:rPr lang="ru-RU" sz="2800" b="1" dirty="0">
                <a:solidFill>
                  <a:schemeClr val="tx2"/>
                </a:solidFill>
                <a:latin typeface="Book Antiqua" panose="02040602050305030304" pitchFamily="18" charset="0"/>
              </a:rPr>
              <a:t>Система кинозалов Архангельской области</a:t>
            </a:r>
            <a:endParaRPr lang="ru-RU" b="1" dirty="0">
              <a:solidFill>
                <a:schemeClr val="tx2"/>
              </a:solidFill>
              <a:latin typeface="Book Antiqua" panose="02040602050305030304" pitchFamily="18" charset="0"/>
              <a:cs typeface="Arial" charset="0"/>
            </a:endParaRPr>
          </a:p>
        </p:txBody>
      </p:sp>
      <p:pic>
        <p:nvPicPr>
          <p:cNvPr id="8" name="Изображение 22" descr="Coat_of_Arms_of_Arkhangelsk_oblast.svg">
            <a:extLst>
              <a:ext uri="{FF2B5EF4-FFF2-40B4-BE49-F238E27FC236}">
                <a16:creationId xmlns:a16="http://schemas.microsoft.com/office/drawing/2014/main" xmlns="" id="{E4209A82-FC59-4DAE-A59B-19530A7F59F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084" y="129283"/>
            <a:ext cx="608484" cy="44277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0F849271-D03E-416E-BD6D-8D658CB2031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226" y="2682904"/>
            <a:ext cx="4225265" cy="2157098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6928589-42A7-425F-89CB-B08595743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3CCC-DADC-4266-9289-5BC6241D464D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827584" y="1694279"/>
            <a:ext cx="3378357" cy="685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2"/>
                </a:solidFill>
                <a:latin typeface="Trajan Pro 3"/>
              </a:rPr>
              <a:t>10 муниципальных кинозалов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059844" y="1694279"/>
            <a:ext cx="3241340" cy="685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2"/>
                </a:solidFill>
                <a:latin typeface="Trajan Pro 3"/>
              </a:rPr>
              <a:t>37 частных кинозалов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42817" y="801285"/>
            <a:ext cx="7458369" cy="5656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Trajan Pro 3"/>
              </a:rPr>
              <a:t>47 кинозалов 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Trajan Pro 3"/>
              </a:rPr>
              <a:t>в 13 населенных пунктах</a:t>
            </a:r>
          </a:p>
        </p:txBody>
      </p:sp>
      <p:cxnSp>
        <p:nvCxnSpPr>
          <p:cNvPr id="23" name="Прямая со стрелкой 22"/>
          <p:cNvCxnSpPr/>
          <p:nvPr/>
        </p:nvCxnSpPr>
        <p:spPr>
          <a:xfrm flipH="1">
            <a:off x="2915816" y="1366916"/>
            <a:ext cx="453928" cy="2867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5442746" y="1392543"/>
            <a:ext cx="577055" cy="2404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827583" y="2907854"/>
            <a:ext cx="3378357" cy="1716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600" dirty="0" smtClean="0">
              <a:solidFill>
                <a:schemeClr val="tx1"/>
              </a:solidFill>
            </a:endParaRPr>
          </a:p>
          <a:p>
            <a:pPr algn="ctr"/>
            <a:endParaRPr lang="ru-RU" sz="1600" dirty="0" smtClean="0">
              <a:solidFill>
                <a:schemeClr val="tx2"/>
              </a:solidFill>
              <a:latin typeface="Book Antiqua" panose="02040602050305030304" pitchFamily="18" charset="0"/>
            </a:endParaRPr>
          </a:p>
          <a:p>
            <a:pPr algn="ctr"/>
            <a:endParaRPr lang="ru-RU" sz="1600" dirty="0">
              <a:solidFill>
                <a:schemeClr val="tx2"/>
              </a:solidFill>
              <a:latin typeface="Book Antiqua" panose="02040602050305030304" pitchFamily="18" charset="0"/>
            </a:endParaRPr>
          </a:p>
          <a:p>
            <a:pPr algn="ctr"/>
            <a:endParaRPr lang="ru-RU" sz="1600" dirty="0" smtClean="0">
              <a:solidFill>
                <a:schemeClr val="tx2"/>
              </a:solidFill>
              <a:latin typeface="Book Antiqua" panose="02040602050305030304" pitchFamily="18" charset="0"/>
            </a:endParaRPr>
          </a:p>
          <a:p>
            <a:pPr lvl="0" algn="ctr"/>
            <a:endParaRPr lang="ru-RU" sz="1600" dirty="0" smtClean="0">
              <a:solidFill>
                <a:schemeClr val="tx1"/>
              </a:solidFill>
            </a:endParaRPr>
          </a:p>
          <a:p>
            <a:pPr algn="ctr"/>
            <a:r>
              <a:rPr lang="ru-RU" sz="1600" dirty="0" smtClean="0">
                <a:solidFill>
                  <a:schemeClr val="tx2"/>
                </a:solidFill>
                <a:latin typeface="Trajan Pro 3"/>
              </a:rPr>
              <a:t>7 новых кинозалов</a:t>
            </a:r>
          </a:p>
          <a:p>
            <a:pPr algn="ctr"/>
            <a:endParaRPr lang="ru-RU" sz="1600" b="1" dirty="0">
              <a:solidFill>
                <a:schemeClr val="tx2"/>
              </a:solidFill>
              <a:latin typeface="Book Antiqua" panose="02040602050305030304" pitchFamily="18" charset="0"/>
              <a:cs typeface="Aharoni" panose="02010803020104030203" pitchFamily="2" charset="-79"/>
            </a:endParaRPr>
          </a:p>
          <a:p>
            <a:pPr algn="ctr"/>
            <a:r>
              <a:rPr lang="ru-RU" sz="1600" dirty="0" smtClean="0">
                <a:solidFill>
                  <a:schemeClr val="tx2"/>
                </a:solidFill>
                <a:latin typeface="Trajan Pro 3"/>
              </a:rPr>
              <a:t>г. Котлас х2         г. Мирный</a:t>
            </a:r>
          </a:p>
          <a:p>
            <a:pPr algn="ctr"/>
            <a:r>
              <a:rPr lang="ru-RU" sz="1600" dirty="0" smtClean="0">
                <a:solidFill>
                  <a:schemeClr val="tx2"/>
                </a:solidFill>
                <a:latin typeface="Trajan Pro 3"/>
              </a:rPr>
              <a:t>г. Коряжма          г. Шенкурск</a:t>
            </a:r>
          </a:p>
          <a:p>
            <a:pPr algn="ctr"/>
            <a:r>
              <a:rPr lang="ru-RU" sz="1600" dirty="0" smtClean="0">
                <a:solidFill>
                  <a:schemeClr val="tx2"/>
                </a:solidFill>
                <a:latin typeface="Trajan Pro 3"/>
              </a:rPr>
              <a:t>г. Каргополь          г. </a:t>
            </a:r>
            <a:r>
              <a:rPr lang="ru-RU" sz="1600" dirty="0" err="1" smtClean="0">
                <a:solidFill>
                  <a:schemeClr val="tx2"/>
                </a:solidFill>
                <a:latin typeface="Trajan Pro 3"/>
              </a:rPr>
              <a:t>Няндома</a:t>
            </a:r>
            <a:endParaRPr lang="ru-RU" sz="1400" dirty="0" smtClean="0">
              <a:solidFill>
                <a:schemeClr val="tx2"/>
              </a:solidFill>
              <a:latin typeface="Book Antiqua" panose="02040602050305030304" pitchFamily="18" charset="0"/>
            </a:endParaRPr>
          </a:p>
          <a:p>
            <a:pPr algn="ctr"/>
            <a:endParaRPr lang="ru-RU" sz="1400" dirty="0">
              <a:solidFill>
                <a:schemeClr val="tx2"/>
              </a:solidFill>
              <a:latin typeface="Book Antiqua" panose="02040602050305030304" pitchFamily="18" charset="0"/>
            </a:endParaRPr>
          </a:p>
          <a:p>
            <a:pPr algn="ctr"/>
            <a:endParaRPr lang="ru-RU" sz="1400" dirty="0">
              <a:solidFill>
                <a:schemeClr val="tx2"/>
              </a:solidFill>
            </a:endParaRPr>
          </a:p>
          <a:p>
            <a:pPr algn="ctr"/>
            <a:endParaRPr lang="ru-RU" sz="1400" dirty="0">
              <a:solidFill>
                <a:schemeClr val="tx2"/>
              </a:solidFill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600" dirty="0">
              <a:solidFill>
                <a:schemeClr val="tx2"/>
              </a:solidFill>
              <a:latin typeface="Book Antiqua" panose="02040602050305030304" pitchFamily="18" charset="0"/>
            </a:endParaRPr>
          </a:p>
          <a:p>
            <a:pPr lvl="0" algn="ctr"/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3" name="Прямоугольный треугольник 12">
            <a:extLst>
              <a:ext uri="{FF2B5EF4-FFF2-40B4-BE49-F238E27FC236}">
                <a16:creationId xmlns:a16="http://schemas.microsoft.com/office/drawing/2014/main" xmlns="" id="{547E6D10-DBBD-4650-B357-1160173157F6}"/>
              </a:ext>
            </a:extLst>
          </p:cNvPr>
          <p:cNvSpPr/>
          <p:nvPr/>
        </p:nvSpPr>
        <p:spPr>
          <a:xfrm>
            <a:off x="0" y="4128790"/>
            <a:ext cx="1034890" cy="1019192"/>
          </a:xfrm>
          <a:prstGeom prst="rtTriangle">
            <a:avLst/>
          </a:prstGeom>
          <a:solidFill>
            <a:srgbClr val="4C85AB"/>
          </a:solidFill>
          <a:ln>
            <a:solidFill>
              <a:srgbClr val="4C85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235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:a16="http://schemas.microsoft.com/office/drawing/2014/main" xmlns="" id="{EB9DAE28-AB17-4A56-8AE4-09963282C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1440" y="98840"/>
            <a:ext cx="9324000" cy="619618"/>
          </a:xfrm>
          <a:prstGeom prst="rect">
            <a:avLst/>
          </a:prstGeom>
          <a:noFill/>
          <a:ln w="222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b="1" dirty="0" err="1" smtClean="0">
                <a:solidFill>
                  <a:schemeClr val="tx2"/>
                </a:solidFill>
                <a:latin typeface="Trajan Pro 3"/>
              </a:rPr>
              <a:t>Цифровизация</a:t>
            </a:r>
            <a:r>
              <a:rPr lang="ru-RU" sz="2000" b="1" dirty="0" smtClean="0">
                <a:solidFill>
                  <a:schemeClr val="tx2"/>
                </a:solidFill>
                <a:latin typeface="Trajan Pro 3"/>
              </a:rPr>
              <a:t> услуг и формирование</a:t>
            </a:r>
            <a:br>
              <a:rPr lang="ru-RU" sz="2000" b="1" dirty="0" smtClean="0">
                <a:solidFill>
                  <a:schemeClr val="tx2"/>
                </a:solidFill>
                <a:latin typeface="Trajan Pro 3"/>
              </a:rPr>
            </a:br>
            <a:r>
              <a:rPr lang="ru-RU" sz="2000" b="1" dirty="0" smtClean="0">
                <a:solidFill>
                  <a:schemeClr val="tx2"/>
                </a:solidFill>
                <a:latin typeface="Trajan Pro 3"/>
              </a:rPr>
              <a:t> информационного пространства в сфере культуры</a:t>
            </a:r>
          </a:p>
        </p:txBody>
      </p:sp>
      <p:pic>
        <p:nvPicPr>
          <p:cNvPr id="12" name="Изображение 22" descr="Coat_of_Arms_of_Arkhangelsk_oblast.svg">
            <a:extLst>
              <a:ext uri="{FF2B5EF4-FFF2-40B4-BE49-F238E27FC236}">
                <a16:creationId xmlns:a16="http://schemas.microsoft.com/office/drawing/2014/main" xmlns="" id="{B385CD28-D093-4948-A3EA-A778D49E803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120" y="176031"/>
            <a:ext cx="470894" cy="46523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0A18DB27-BBE3-4B96-B0B9-20D80A12AB2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486" y="998201"/>
            <a:ext cx="2935148" cy="1333549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2B5A5386-08A0-45FC-9ADA-5C86B1B0A34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58530" y="988884"/>
            <a:ext cx="2935148" cy="134286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BB4B3589-418D-4A64-BEFB-6E635718792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03058" y="986670"/>
            <a:ext cx="2895600" cy="1411412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F72ED63A-A98F-4E76-8861-5B5838E17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83168" y="4826190"/>
            <a:ext cx="2133600" cy="273844"/>
          </a:xfrm>
        </p:spPr>
        <p:txBody>
          <a:bodyPr/>
          <a:lstStyle/>
          <a:p>
            <a:fld id="{C6A23CCC-DADC-4266-9289-5BC6241D464D}" type="slidenum">
              <a:rPr lang="ru-RU" smtClean="0"/>
              <a:pPr/>
              <a:t>17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B8BBB18-869A-4E4B-B535-AEC4C7917AA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01691" y="2549809"/>
            <a:ext cx="4816821" cy="2403193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1" name="Прямоугольный треугольник 10">
            <a:extLst>
              <a:ext uri="{FF2B5EF4-FFF2-40B4-BE49-F238E27FC236}">
                <a16:creationId xmlns:a16="http://schemas.microsoft.com/office/drawing/2014/main" xmlns="" id="{5FE41627-9442-46C5-B67E-0441D5B29BB2}"/>
              </a:ext>
            </a:extLst>
          </p:cNvPr>
          <p:cNvSpPr/>
          <p:nvPr/>
        </p:nvSpPr>
        <p:spPr>
          <a:xfrm>
            <a:off x="7620" y="3480825"/>
            <a:ext cx="1720612" cy="1662677"/>
          </a:xfrm>
          <a:prstGeom prst="rtTriangle">
            <a:avLst/>
          </a:prstGeom>
          <a:solidFill>
            <a:srgbClr val="FE9614"/>
          </a:solidFill>
          <a:ln>
            <a:solidFill>
              <a:srgbClr val="FE96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Прямоугольный треугольник 12">
            <a:extLst>
              <a:ext uri="{FF2B5EF4-FFF2-40B4-BE49-F238E27FC236}">
                <a16:creationId xmlns:a16="http://schemas.microsoft.com/office/drawing/2014/main" xmlns="" id="{C5884E0F-5DD6-4C0D-8243-EBDF384BE9D7}"/>
              </a:ext>
            </a:extLst>
          </p:cNvPr>
          <p:cNvSpPr/>
          <p:nvPr/>
        </p:nvSpPr>
        <p:spPr>
          <a:xfrm>
            <a:off x="0" y="4128790"/>
            <a:ext cx="1034890" cy="1019192"/>
          </a:xfrm>
          <a:prstGeom prst="rtTriangle">
            <a:avLst/>
          </a:prstGeom>
          <a:solidFill>
            <a:srgbClr val="4C85AB"/>
          </a:solidFill>
          <a:ln>
            <a:solidFill>
              <a:srgbClr val="4C85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725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xmlns="" id="{670B9010-E106-48F6-8C06-6780D9A51099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4008153056"/>
              </p:ext>
            </p:extLst>
          </p:nvPr>
        </p:nvGraphicFramePr>
        <p:xfrm>
          <a:off x="5241245" y="463639"/>
          <a:ext cx="3970800" cy="236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xmlns="" id="{CDD2E63B-01C7-46B6-AC99-4CCF36073696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348717908"/>
              </p:ext>
            </p:extLst>
          </p:nvPr>
        </p:nvGraphicFramePr>
        <p:xfrm>
          <a:off x="-406337" y="493920"/>
          <a:ext cx="3969594" cy="2369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8">
            <a:extLst>
              <a:ext uri="{FF2B5EF4-FFF2-40B4-BE49-F238E27FC236}">
                <a16:creationId xmlns:a16="http://schemas.microsoft.com/office/drawing/2014/main" xmlns="" id="{F7CB756B-6D09-415F-8D00-B634AC391D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8840"/>
            <a:ext cx="9144000" cy="619618"/>
          </a:xfrm>
          <a:prstGeom prst="rect">
            <a:avLst/>
          </a:prstGeom>
          <a:noFill/>
          <a:ln w="222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>
                <a:latin typeface="Book Antiqua" panose="02040602050305030304" pitchFamily="18" charset="0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Trajan Pro 3"/>
              </a:rPr>
              <a:t>Кадровое обеспечение государственных </a:t>
            </a:r>
          </a:p>
          <a:p>
            <a:pPr algn="ctr"/>
            <a:r>
              <a:rPr lang="ru-RU" dirty="0" smtClean="0">
                <a:solidFill>
                  <a:schemeClr val="tx2"/>
                </a:solidFill>
                <a:latin typeface="Trajan Pro 3"/>
              </a:rPr>
              <a:t>и муниципальных учреждений культуры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AD5CCEF-A324-4C4C-ACF4-74BCA0A45F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195" y="818149"/>
            <a:ext cx="1931617" cy="1352132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0156C8D-B3F3-4554-8E99-1DAC7BDA5F30}"/>
              </a:ext>
            </a:extLst>
          </p:cNvPr>
          <p:cNvSpPr/>
          <p:nvPr/>
        </p:nvSpPr>
        <p:spPr>
          <a:xfrm>
            <a:off x="3213226" y="2132539"/>
            <a:ext cx="2781308" cy="1077218"/>
          </a:xfrm>
          <a:prstGeom prst="rect">
            <a:avLst/>
          </a:prstGeom>
          <a:ln w="22225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tx2"/>
                </a:solidFill>
                <a:latin typeface="Trajan Pro 3"/>
              </a:rPr>
              <a:t>Численность работников в сфере культуры составляет 7 562 человека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2BD764FF-8955-4835-ABB4-C48D236C3787}"/>
              </a:ext>
            </a:extLst>
          </p:cNvPr>
          <p:cNvSpPr/>
          <p:nvPr/>
        </p:nvSpPr>
        <p:spPr>
          <a:xfrm>
            <a:off x="-188682" y="2671447"/>
            <a:ext cx="35632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tx2"/>
                </a:solidFill>
                <a:latin typeface="Trajan Pro 3"/>
              </a:rPr>
              <a:t>не имеют отраслевого образования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4C54A455-3A40-47E7-9FE6-BF90B2264DFF}"/>
              </a:ext>
            </a:extLst>
          </p:cNvPr>
          <p:cNvSpPr/>
          <p:nvPr/>
        </p:nvSpPr>
        <p:spPr>
          <a:xfrm>
            <a:off x="6212634" y="2657565"/>
            <a:ext cx="29313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tx2"/>
                </a:solidFill>
                <a:latin typeface="Trajan Pro 3"/>
              </a:rPr>
              <a:t>доля специалистов до 30 лет</a:t>
            </a:r>
          </a:p>
        </p:txBody>
      </p:sp>
      <p:pic>
        <p:nvPicPr>
          <p:cNvPr id="7" name="Изображение 22" descr="Coat_of_Arms_of_Arkhangelsk_oblast.svg">
            <a:extLst>
              <a:ext uri="{FF2B5EF4-FFF2-40B4-BE49-F238E27FC236}">
                <a16:creationId xmlns:a16="http://schemas.microsoft.com/office/drawing/2014/main" xmlns="" id="{EEA7139F-D4E7-44A4-8FE4-5CDD15A9193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967" y="176031"/>
            <a:ext cx="470894" cy="46523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6058A80-F81A-4E39-9B37-DDB6E459C0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23" y="1586563"/>
            <a:ext cx="936474" cy="65553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829586A-C2A4-4829-9DA1-8947CC9B9CB5}"/>
              </a:ext>
            </a:extLst>
          </p:cNvPr>
          <p:cNvSpPr txBox="1"/>
          <p:nvPr/>
        </p:nvSpPr>
        <p:spPr>
          <a:xfrm>
            <a:off x="2187849" y="1375491"/>
            <a:ext cx="637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Book Antiqua" panose="02040602050305030304" pitchFamily="18" charset="0"/>
              </a:rPr>
              <a:t>40%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D1CE434B-24E1-42B3-B82B-4BE891AAAE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337" y="1586563"/>
            <a:ext cx="936474" cy="65553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78B5013-C85C-4800-A6CE-453162CCE4D7}"/>
              </a:ext>
            </a:extLst>
          </p:cNvPr>
          <p:cNvSpPr txBox="1"/>
          <p:nvPr/>
        </p:nvSpPr>
        <p:spPr>
          <a:xfrm>
            <a:off x="7588527" y="1309549"/>
            <a:ext cx="637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Book Antiqua" panose="02040602050305030304" pitchFamily="18" charset="0"/>
              </a:rPr>
              <a:t>14%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2415A9CA-8124-4BC9-B795-37626E3A10B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23814" y="3565111"/>
            <a:ext cx="2578824" cy="125994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38EDB875-1A46-4767-B91D-434E826E578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51724" t="26743" r="12017" b="41479"/>
          <a:stretch/>
        </p:blipFill>
        <p:spPr>
          <a:xfrm>
            <a:off x="4698378" y="3565111"/>
            <a:ext cx="2592319" cy="1278000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B1EBD735-C0C6-4235-9DA7-8ECC9EB5DCC4}"/>
              </a:ext>
            </a:extLst>
          </p:cNvPr>
          <p:cNvSpPr/>
          <p:nvPr/>
        </p:nvSpPr>
        <p:spPr>
          <a:xfrm>
            <a:off x="7290695" y="3338878"/>
            <a:ext cx="185330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tx2"/>
                </a:solidFill>
                <a:latin typeface="Trajan Pro 3"/>
              </a:rPr>
              <a:t>Центр  непрерывного профессионального образования Архангельского колледжа культуры </a:t>
            </a:r>
            <a:br>
              <a:rPr lang="ru-RU" sz="1400" dirty="0" smtClean="0">
                <a:solidFill>
                  <a:schemeClr val="tx2"/>
                </a:solidFill>
                <a:latin typeface="Trajan Pro 3"/>
              </a:rPr>
            </a:br>
            <a:r>
              <a:rPr lang="ru-RU" sz="1400" dirty="0" smtClean="0">
                <a:solidFill>
                  <a:schemeClr val="tx2"/>
                </a:solidFill>
                <a:latin typeface="Trajan Pro 3"/>
              </a:rPr>
              <a:t>и искусства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C6DE628C-4A15-476A-9753-D29C4E9D680C}"/>
              </a:ext>
            </a:extLst>
          </p:cNvPr>
          <p:cNvSpPr/>
          <p:nvPr/>
        </p:nvSpPr>
        <p:spPr>
          <a:xfrm>
            <a:off x="1" y="3343962"/>
            <a:ext cx="192381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tx2"/>
                </a:solidFill>
                <a:latin typeface="Trajan Pro 3"/>
              </a:rPr>
              <a:t>Учебно-методического центр  по музыкальному образованию Архангельского музыкального колледжа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8522ADA8-F5D7-478D-82C1-31775DD24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6FF985F6-B053-4513-B653-D636F755E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3CCC-DADC-4266-9289-5BC6241D464D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EFFA203-EE20-4AC0-BA86-7FB1D51AA6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8" y="735633"/>
            <a:ext cx="627988" cy="74826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22B1419-CFB2-4826-BE2A-7CA3D74ADB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966" y="667813"/>
            <a:ext cx="883898" cy="883898"/>
          </a:xfrm>
          <a:prstGeom prst="rect">
            <a:avLst/>
          </a:prstGeom>
        </p:spPr>
      </p:pic>
      <p:sp>
        <p:nvSpPr>
          <p:cNvPr id="17" name="Rectangle 8">
            <a:extLst>
              <a:ext uri="{FF2B5EF4-FFF2-40B4-BE49-F238E27FC236}">
                <a16:creationId xmlns:a16="http://schemas.microsoft.com/office/drawing/2014/main" xmlns="" id="{5DAD3335-78CD-4A39-8C17-089B08448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8841"/>
            <a:ext cx="9144000" cy="503656"/>
          </a:xfrm>
          <a:prstGeom prst="rect">
            <a:avLst/>
          </a:prstGeom>
          <a:noFill/>
          <a:ln w="222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/>
              <a:t> </a:t>
            </a:r>
            <a:r>
              <a:rPr lang="ru-RU" sz="2800" b="1" dirty="0" smtClean="0">
                <a:solidFill>
                  <a:schemeClr val="tx2"/>
                </a:solidFill>
                <a:latin typeface="Trajan Pro 3"/>
              </a:rPr>
              <a:t>Образование в сфере культуры</a:t>
            </a:r>
          </a:p>
        </p:txBody>
      </p:sp>
      <p:pic>
        <p:nvPicPr>
          <p:cNvPr id="19" name="Изображение 22" descr="Coat_of_Arms_of_Arkhangelsk_oblast.svg">
            <a:extLst>
              <a:ext uri="{FF2B5EF4-FFF2-40B4-BE49-F238E27FC236}">
                <a16:creationId xmlns:a16="http://schemas.microsoft.com/office/drawing/2014/main" xmlns="" id="{7D6C0E6F-699C-4FBD-A64E-AD0841AC116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789" y="98839"/>
            <a:ext cx="470894" cy="46523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740C63E-6B39-4BF8-A45C-D20E514ED0CA}"/>
              </a:ext>
            </a:extLst>
          </p:cNvPr>
          <p:cNvSpPr txBox="1"/>
          <p:nvPr/>
        </p:nvSpPr>
        <p:spPr>
          <a:xfrm>
            <a:off x="6127931" y="784008"/>
            <a:ext cx="2305517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  <a:latin typeface="Trajan Pro 3"/>
              </a:rPr>
              <a:t>Среднее профессиональное</a:t>
            </a:r>
          </a:p>
          <a:p>
            <a:pPr algn="ctr"/>
            <a:r>
              <a:rPr lang="ru-RU" dirty="0" smtClean="0">
                <a:solidFill>
                  <a:schemeClr val="tx2"/>
                </a:solidFill>
                <a:latin typeface="Trajan Pro 3"/>
              </a:rPr>
              <a:t>образование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1C0F77D-1A44-48F8-AA7C-40FA6E9A8720}"/>
              </a:ext>
            </a:extLst>
          </p:cNvPr>
          <p:cNvSpPr txBox="1"/>
          <p:nvPr/>
        </p:nvSpPr>
        <p:spPr>
          <a:xfrm>
            <a:off x="720578" y="838973"/>
            <a:ext cx="202088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  <a:latin typeface="Trajan Pro 3"/>
              </a:rPr>
              <a:t>Детские школы искусств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FD04E04B-C6A5-4CBD-8A50-8E62C79CAE9A}"/>
              </a:ext>
            </a:extLst>
          </p:cNvPr>
          <p:cNvSpPr txBox="1"/>
          <p:nvPr/>
        </p:nvSpPr>
        <p:spPr>
          <a:xfrm>
            <a:off x="2824297" y="952332"/>
            <a:ext cx="28819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2"/>
                </a:solidFill>
                <a:latin typeface="Book Antiqua" panose="02040602050305030304" pitchFamily="18" charset="0"/>
              </a:rPr>
              <a:t>6,5%</a:t>
            </a:r>
            <a:r>
              <a:rPr lang="ru-RU" sz="1200" dirty="0">
                <a:solidFill>
                  <a:schemeClr val="tx2"/>
                </a:solidFill>
                <a:latin typeface="Book Antiqua" panose="02040602050305030304" pitchFamily="18" charset="0"/>
              </a:rPr>
              <a:t> </a:t>
            </a:r>
            <a:r>
              <a:rPr lang="ru-RU" sz="12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 выпускников </a:t>
            </a:r>
            <a:r>
              <a:rPr lang="ru-RU" sz="1200" dirty="0">
                <a:solidFill>
                  <a:schemeClr val="tx2"/>
                </a:solidFill>
                <a:latin typeface="Book Antiqua" panose="02040602050305030304" pitchFamily="18" charset="0"/>
              </a:rPr>
              <a:t>поступили в проф. образовательные учреждения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1ACA922D-CD4D-4C40-BC93-EA99E9EB6DFC}"/>
              </a:ext>
            </a:extLst>
          </p:cNvPr>
          <p:cNvSpPr txBox="1"/>
          <p:nvPr/>
        </p:nvSpPr>
        <p:spPr>
          <a:xfrm>
            <a:off x="0" y="1901730"/>
            <a:ext cx="343272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Trajan Pro 3"/>
              </a:rPr>
              <a:t>12624 обучающихся</a:t>
            </a:r>
          </a:p>
          <a:p>
            <a:endParaRPr lang="ru-RU" sz="1200" dirty="0">
              <a:solidFill>
                <a:schemeClr val="tx2"/>
              </a:solidFill>
              <a:latin typeface="Book Antiqua" panose="02040602050305030304" pitchFamily="18" charset="0"/>
            </a:endParaRPr>
          </a:p>
          <a:p>
            <a:r>
              <a:rPr lang="ru-RU" sz="1400" dirty="0" smtClean="0">
                <a:solidFill>
                  <a:schemeClr val="tx2"/>
                </a:solidFill>
                <a:latin typeface="Trajan Pro 3"/>
              </a:rPr>
              <a:t>7,6% от общего числа детей охвачены художественным образованием в возрасте от 5 до 18 лет</a:t>
            </a:r>
            <a:endParaRPr lang="ru-RU" sz="1400" dirty="0">
              <a:solidFill>
                <a:schemeClr val="tx2"/>
              </a:solidFill>
              <a:latin typeface="Book Antiqua" panose="02040602050305030304" pitchFamily="18" charset="0"/>
            </a:endParaRPr>
          </a:p>
        </p:txBody>
      </p:sp>
      <p:graphicFrame>
        <p:nvGraphicFramePr>
          <p:cNvPr id="42" name="Диаграмма 41">
            <a:extLst>
              <a:ext uri="{FF2B5EF4-FFF2-40B4-BE49-F238E27FC236}">
                <a16:creationId xmlns:a16="http://schemas.microsoft.com/office/drawing/2014/main" xmlns="" id="{3A859CB6-3F26-4F2C-93CE-C07F192BCC13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1339023140"/>
              </p:ext>
            </p:extLst>
          </p:nvPr>
        </p:nvGraphicFramePr>
        <p:xfrm>
          <a:off x="292493" y="3232774"/>
          <a:ext cx="2340183" cy="1910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3E2FFBC9-BCFA-4DF4-B651-CA5FC675CA1B}"/>
              </a:ext>
            </a:extLst>
          </p:cNvPr>
          <p:cNvSpPr txBox="1"/>
          <p:nvPr/>
        </p:nvSpPr>
        <p:spPr>
          <a:xfrm>
            <a:off x="2103756" y="3434202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Book Antiqua" panose="02040602050305030304" pitchFamily="18" charset="0"/>
              </a:rPr>
              <a:t>7,6%</a:t>
            </a:r>
          </a:p>
        </p:txBody>
      </p:sp>
      <p:sp>
        <p:nvSpPr>
          <p:cNvPr id="37" name="Стрелка: вправо 36">
            <a:extLst>
              <a:ext uri="{FF2B5EF4-FFF2-40B4-BE49-F238E27FC236}">
                <a16:creationId xmlns:a16="http://schemas.microsoft.com/office/drawing/2014/main" xmlns="" id="{00B550F3-8006-4315-9EE3-E624ACE1B9AA}"/>
              </a:ext>
            </a:extLst>
          </p:cNvPr>
          <p:cNvSpPr/>
          <p:nvPr/>
        </p:nvSpPr>
        <p:spPr>
          <a:xfrm>
            <a:off x="2758316" y="725951"/>
            <a:ext cx="3367277" cy="943293"/>
          </a:xfrm>
          <a:prstGeom prst="rightArrow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D9313160-D1B2-4F32-84BB-8BD1E3CC8F07}"/>
              </a:ext>
            </a:extLst>
          </p:cNvPr>
          <p:cNvSpPr txBox="1"/>
          <p:nvPr/>
        </p:nvSpPr>
        <p:spPr>
          <a:xfrm>
            <a:off x="6328620" y="1868520"/>
            <a:ext cx="2173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Trajan Pro 3"/>
              </a:rPr>
              <a:t>593 студента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9462B427-2F90-4E8B-8B52-D56F65A9D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4" y="4767264"/>
            <a:ext cx="2895600" cy="27384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12C4790A-AC44-4696-B65E-4DD40B7B6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3CCC-DADC-4266-9289-5BC6241D464D}" type="slidenum">
              <a:rPr lang="ru-RU" smtClean="0"/>
              <a:pPr/>
              <a:t>19</a:t>
            </a:fld>
            <a:endParaRPr lang="ru-RU"/>
          </a:p>
        </p:txBody>
      </p:sp>
      <p:graphicFrame>
        <p:nvGraphicFramePr>
          <p:cNvPr id="32" name="Диаграмма 31"/>
          <p:cNvGraphicFramePr/>
          <p:nvPr>
            <p:extLst>
              <p:ext uri="{D42A27DB-BD31-4B8C-83A1-F6EECF244321}">
                <p14:modId xmlns="" xmlns:p14="http://schemas.microsoft.com/office/powerpoint/2010/main" val="316091894"/>
              </p:ext>
            </p:extLst>
          </p:nvPr>
        </p:nvGraphicFramePr>
        <p:xfrm>
          <a:off x="4107260" y="2462977"/>
          <a:ext cx="4800600" cy="2451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="" xmlns:p14="http://schemas.microsoft.com/office/powerpoint/2010/main" val="251910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570174" y="2473839"/>
            <a:ext cx="8249213" cy="682073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EF8919">
              <a:alpha val="70000"/>
            </a:srgbClr>
          </a:solidFill>
          <a:ln>
            <a:solidFill>
              <a:srgbClr val="EF8919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с двумя скругленными противолежащими углами 2">
            <a:extLst>
              <a:ext uri="{FF2B5EF4-FFF2-40B4-BE49-F238E27FC236}">
                <a16:creationId xmlns:a16="http://schemas.microsoft.com/office/drawing/2014/main" xmlns="" id="{3E89FDFF-2E28-46A2-B192-25B7673DB74E}"/>
              </a:ext>
            </a:extLst>
          </p:cNvPr>
          <p:cNvSpPr/>
          <p:nvPr/>
        </p:nvSpPr>
        <p:spPr>
          <a:xfrm>
            <a:off x="557472" y="4032974"/>
            <a:ext cx="8249213" cy="682073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0067B4">
              <a:alpha val="70000"/>
            </a:srgbClr>
          </a:solidFill>
          <a:ln>
            <a:solidFill>
              <a:srgbClr val="0067B4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-167640" y="125628"/>
            <a:ext cx="9433560" cy="461665"/>
          </a:xfrm>
          <a:prstGeom prst="rect">
            <a:avLst/>
          </a:prstGeom>
          <a:ln w="2222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rajan Pro 3" panose="02020502050503020301" pitchFamily="18" charset="0"/>
                <a:cs typeface="Times New Roman" panose="02020603050405020304" pitchFamily="18" charset="0"/>
              </a:rPr>
              <a:t>Стратегические документы сферы культуры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rajan Pro 3" panose="02020502050503020301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557473" y="3240905"/>
            <a:ext cx="8249211" cy="646877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65ADEF">
              <a:alpha val="75000"/>
            </a:srgbClr>
          </a:solidFill>
          <a:ln>
            <a:solidFill>
              <a:srgbClr val="65ADE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Изображение 22" descr="Coat_of_Arms_of_Arkhangelsk_oblast.svg">
            <a:extLst>
              <a:ext uri="{FF2B5EF4-FFF2-40B4-BE49-F238E27FC236}">
                <a16:creationId xmlns:a16="http://schemas.microsoft.com/office/drawing/2014/main" xmlns="" id="{2A3CE766-0FB2-4DFD-810C-F440882D8C0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9237" y="158475"/>
            <a:ext cx="418234" cy="413209"/>
          </a:xfrm>
          <a:prstGeom prst="rect">
            <a:avLst/>
          </a:prstGeom>
        </p:spPr>
      </p:pic>
      <p:sp>
        <p:nvSpPr>
          <p:cNvPr id="18" name="Прямоугольник с двумя скругленными противолежащими углами 2">
            <a:extLst>
              <a:ext uri="{FF2B5EF4-FFF2-40B4-BE49-F238E27FC236}">
                <a16:creationId xmlns:a16="http://schemas.microsoft.com/office/drawing/2014/main" xmlns="" id="{7F726D1C-0DEC-480B-898A-A5762CC2B87A}"/>
              </a:ext>
            </a:extLst>
          </p:cNvPr>
          <p:cNvSpPr/>
          <p:nvPr/>
        </p:nvSpPr>
        <p:spPr>
          <a:xfrm>
            <a:off x="570174" y="866056"/>
            <a:ext cx="8249213" cy="682073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4C85AB"/>
          </a:solidFill>
          <a:ln>
            <a:solidFill>
              <a:srgbClr val="0067B4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24" name="Прямоугольник с двумя скругленными противолежащими углами 8">
            <a:extLst>
              <a:ext uri="{FF2B5EF4-FFF2-40B4-BE49-F238E27FC236}">
                <a16:creationId xmlns:a16="http://schemas.microsoft.com/office/drawing/2014/main" xmlns="" id="{5694A5BC-C2F8-4AD5-A2BF-A8775B381CF0}"/>
              </a:ext>
            </a:extLst>
          </p:cNvPr>
          <p:cNvSpPr/>
          <p:nvPr/>
        </p:nvSpPr>
        <p:spPr>
          <a:xfrm>
            <a:off x="557474" y="1643520"/>
            <a:ext cx="8261913" cy="738664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65ADEF">
              <a:alpha val="75000"/>
            </a:srgbClr>
          </a:solidFill>
          <a:ln>
            <a:solidFill>
              <a:srgbClr val="65ADE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68ECBA7F-3CCF-423B-BB5D-961F785E9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91AE2F32-65A9-4AE1-9BC6-A2330B149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3CCC-DADC-4266-9289-5BC6241D464D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015276" y="829552"/>
            <a:ext cx="7475581" cy="738664"/>
          </a:xfrm>
          <a:prstGeom prst="rect">
            <a:avLst/>
          </a:prstGeom>
          <a:ln w="22225"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 smtClean="0">
                <a:solidFill>
                  <a:schemeClr val="bg1"/>
                </a:solidFill>
                <a:latin typeface="Trajan Pro 3" panose="02020502050503020301" pitchFamily="18" charset="0"/>
                <a:cs typeface="Times New Roman" panose="02020603050405020304" pitchFamily="18" charset="0"/>
              </a:rPr>
              <a:t>Стратегия государственной культурной политики на период до 2030 года, утвержденная распоряжением Правительства Российской Федерации от 01 декабря 2016 года  № 2563-р</a:t>
            </a:r>
            <a:endParaRPr lang="ru-RU" sz="1400" dirty="0">
              <a:solidFill>
                <a:schemeClr val="bg1"/>
              </a:solidFill>
              <a:latin typeface="Trajan Pro 3" panose="02020502050503020301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85371" y="1620580"/>
            <a:ext cx="7583713" cy="738664"/>
          </a:xfrm>
          <a:prstGeom prst="rect">
            <a:avLst/>
          </a:prstGeom>
          <a:ln w="22225"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 smtClean="0">
                <a:solidFill>
                  <a:schemeClr val="bg1"/>
                </a:solidFill>
                <a:latin typeface="Trajan Pro 3" panose="02020502050503020301" pitchFamily="18" charset="0"/>
                <a:cs typeface="Times New Roman" panose="02020603050405020304" pitchFamily="18" charset="0"/>
              </a:rPr>
              <a:t>Указ Президента Российской Федерации от 07 мая 2018 года № 204 </a:t>
            </a:r>
            <a:br>
              <a:rPr lang="ru-RU" sz="1400" dirty="0" smtClean="0">
                <a:solidFill>
                  <a:schemeClr val="bg1"/>
                </a:solidFill>
                <a:latin typeface="Trajan Pro 3" panose="02020502050503020301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bg1"/>
                </a:solidFill>
                <a:latin typeface="Trajan Pro 3" panose="02020502050503020301" pitchFamily="18" charset="0"/>
                <a:cs typeface="Times New Roman" panose="02020603050405020304" pitchFamily="18" charset="0"/>
              </a:rPr>
              <a:t>«О национальных целях и стратегических задачах развития Российской Федерации на период до 2024 года»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885371" y="3979151"/>
            <a:ext cx="7765143" cy="738664"/>
          </a:xfrm>
          <a:prstGeom prst="rect">
            <a:avLst/>
          </a:prstGeom>
          <a:ln w="22225"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 smtClean="0">
                <a:solidFill>
                  <a:schemeClr val="bg1"/>
                </a:solidFill>
                <a:latin typeface="Trajan Pro 3" panose="02020502050503020301" pitchFamily="18" charset="0"/>
                <a:cs typeface="Times New Roman" panose="02020603050405020304" pitchFamily="18" charset="0"/>
              </a:rPr>
              <a:t>Паспорта региональных проектов «Культурная среда», «Творческие люди», «Цифровая культура» национального проекта «Культура», утверждены протоколом заседания проектного комитета Архангельской области от 03.12.2018 № 7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1066075" y="2418866"/>
            <a:ext cx="7475581" cy="738664"/>
          </a:xfrm>
          <a:prstGeom prst="rect">
            <a:avLst/>
          </a:prstGeom>
          <a:ln w="22225"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 smtClean="0">
                <a:solidFill>
                  <a:schemeClr val="bg1"/>
                </a:solidFill>
                <a:latin typeface="Trajan Pro 3" panose="02020502050503020301" pitchFamily="18" charset="0"/>
                <a:cs typeface="Times New Roman" panose="02020603050405020304" pitchFamily="18" charset="0"/>
              </a:rPr>
              <a:t>Паспорт национального проекта «Культура», утвержден Президиумом Совета при Президенте Российской Федерации по стратегическому развитию и национальным проектам (протокол от 24.12.2018 № 16)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1037048" y="3173609"/>
            <a:ext cx="7475581" cy="738664"/>
          </a:xfrm>
          <a:prstGeom prst="rect">
            <a:avLst/>
          </a:prstGeom>
          <a:ln w="22225"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 smtClean="0">
                <a:solidFill>
                  <a:schemeClr val="bg1"/>
                </a:solidFill>
                <a:latin typeface="Trajan Pro 3" panose="02020502050503020301" pitchFamily="18" charset="0"/>
                <a:cs typeface="Times New Roman" panose="02020603050405020304" pitchFamily="18" charset="0"/>
              </a:rPr>
              <a:t>Паспорта федеральных проектов «Культурная среда», «Творческие люди», «Цифровая культура», утверждены протоколом заседания проектного комитета по национальному проекту «Культура» от 21.12.2018 № 2</a:t>
            </a:r>
          </a:p>
        </p:txBody>
      </p:sp>
    </p:spTree>
    <p:extLst>
      <p:ext uri="{BB962C8B-B14F-4D97-AF65-F5344CB8AC3E}">
        <p14:creationId xmlns="" xmlns:p14="http://schemas.microsoft.com/office/powerpoint/2010/main" val="47811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xmlns="" id="{5DAD3335-78CD-4A39-8C17-089B08448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8840"/>
            <a:ext cx="9144000" cy="503656"/>
          </a:xfrm>
          <a:prstGeom prst="rect">
            <a:avLst/>
          </a:prstGeom>
          <a:noFill/>
          <a:ln w="222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b="1" dirty="0"/>
              <a:t> </a:t>
            </a:r>
            <a:r>
              <a:rPr lang="ru-RU" sz="2800" b="1" dirty="0">
                <a:solidFill>
                  <a:schemeClr val="tx2"/>
                </a:solidFill>
                <a:latin typeface="Book Antiqua" panose="02040602050305030304" pitchFamily="18" charset="0"/>
              </a:rPr>
              <a:t>Образование в сфере культуры</a:t>
            </a:r>
            <a:endParaRPr lang="ru-RU" sz="2000" b="1" dirty="0">
              <a:solidFill>
                <a:schemeClr val="tx2"/>
              </a:solidFill>
              <a:latin typeface="Book Antiqua" panose="02040602050305030304" pitchFamily="18" charset="0"/>
              <a:cs typeface="Arial" charset="0"/>
            </a:endParaRPr>
          </a:p>
        </p:txBody>
      </p:sp>
      <p:pic>
        <p:nvPicPr>
          <p:cNvPr id="19" name="Изображение 22" descr="Coat_of_Arms_of_Arkhangelsk_oblast.svg">
            <a:extLst>
              <a:ext uri="{FF2B5EF4-FFF2-40B4-BE49-F238E27FC236}">
                <a16:creationId xmlns:a16="http://schemas.microsoft.com/office/drawing/2014/main" xmlns="" id="{7D6C0E6F-699C-4FBD-A64E-AD0841AC116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47" y="118050"/>
            <a:ext cx="470894" cy="465236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7C048FF6-144C-4C83-B4A5-15CE2C8CDA43}"/>
              </a:ext>
            </a:extLst>
          </p:cNvPr>
          <p:cNvSpPr/>
          <p:nvPr/>
        </p:nvSpPr>
        <p:spPr>
          <a:xfrm>
            <a:off x="92967" y="731904"/>
            <a:ext cx="2259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spc="-40" dirty="0">
                <a:latin typeface="Book Antiqua" panose="02040602050305030304" pitchFamily="18" charset="0"/>
                <a:ea typeface="Calibri" panose="020F0502020204030204" pitchFamily="34" charset="0"/>
              </a:rPr>
              <a:t>Ключевые задачи :</a:t>
            </a:r>
            <a:endParaRPr lang="ru-RU" b="1" dirty="0">
              <a:latin typeface="Book Antiqua" panose="02040602050305030304" pitchFamily="18" charset="0"/>
            </a:endParaRPr>
          </a:p>
        </p:txBody>
      </p:sp>
      <p:graphicFrame>
        <p:nvGraphicFramePr>
          <p:cNvPr id="32" name="Схема 31">
            <a:extLst>
              <a:ext uri="{FF2B5EF4-FFF2-40B4-BE49-F238E27FC236}">
                <a16:creationId xmlns:a16="http://schemas.microsoft.com/office/drawing/2014/main" xmlns="" id="{C5496828-F466-44E4-953A-F8DD64A06793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1021433643"/>
              </p:ext>
            </p:extLst>
          </p:nvPr>
        </p:nvGraphicFramePr>
        <p:xfrm>
          <a:off x="960884" y="1101237"/>
          <a:ext cx="7222232" cy="4042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AFE1F6FD-EB74-4CD1-BE19-2BBEB6EBD007}"/>
              </a:ext>
            </a:extLst>
          </p:cNvPr>
          <p:cNvSpPr/>
          <p:nvPr/>
        </p:nvSpPr>
        <p:spPr>
          <a:xfrm>
            <a:off x="13865" y="769268"/>
            <a:ext cx="9144000" cy="4411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xmlns="" id="{6B042CB9-51D2-41FC-8AF6-D7DEFDFF2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3CCC-DADC-4266-9289-5BC6241D464D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09968"/>
            <a:ext cx="3630116" cy="1907958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976734"/>
            <a:ext cx="3604716" cy="1907958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647" y="2975067"/>
            <a:ext cx="3733954" cy="1901483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229" y="826340"/>
            <a:ext cx="3642171" cy="1885901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="" xmlns:p14="http://schemas.microsoft.com/office/powerpoint/2010/main" val="309876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xmlns="" id="{E721C484-9F0D-4C3D-A59C-F1F8EAABB8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9144000" cy="1066799"/>
          </a:xfrm>
          <a:prstGeom prst="rect">
            <a:avLst/>
          </a:prstGeom>
          <a:noFill/>
          <a:ln w="222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b="1" dirty="0">
                <a:solidFill>
                  <a:schemeClr val="tx2"/>
                </a:solidFill>
              </a:rPr>
              <a:t> </a:t>
            </a:r>
            <a:r>
              <a:rPr lang="ru-RU" sz="2000" b="1" dirty="0" smtClean="0">
                <a:solidFill>
                  <a:schemeClr val="tx2"/>
                </a:solidFill>
              </a:rPr>
              <a:t>      </a:t>
            </a:r>
            <a:r>
              <a:rPr lang="ru-RU" sz="2400" dirty="0" smtClean="0">
                <a:solidFill>
                  <a:schemeClr val="tx2"/>
                </a:solidFill>
                <a:latin typeface="Trajan Pro 3"/>
              </a:rPr>
              <a:t>Создание условий для реализации творческого </a:t>
            </a:r>
          </a:p>
          <a:p>
            <a:pPr algn="ctr"/>
            <a:r>
              <a:rPr lang="ru-RU" sz="2400" dirty="0" smtClean="0">
                <a:solidFill>
                  <a:schemeClr val="tx2"/>
                </a:solidFill>
                <a:latin typeface="Trajan Pro 3"/>
              </a:rPr>
              <a:t>   потенциала населения Архангельской области</a:t>
            </a:r>
          </a:p>
        </p:txBody>
      </p:sp>
      <p:pic>
        <p:nvPicPr>
          <p:cNvPr id="8" name="Изображение 22" descr="Coat_of_Arms_of_Arkhangelsk_oblast.svg">
            <a:extLst>
              <a:ext uri="{FF2B5EF4-FFF2-40B4-BE49-F238E27FC236}">
                <a16:creationId xmlns:a16="http://schemas.microsoft.com/office/drawing/2014/main" xmlns="" id="{C40F4A0A-423B-4572-B66C-D1809D1234C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967" y="279769"/>
            <a:ext cx="670962" cy="662900"/>
          </a:xfrm>
          <a:prstGeom prst="rect">
            <a:avLst/>
          </a:prstGeom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599AB369-C735-470F-9383-78C53CF86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xmlns="" id="{3FDE01AD-5D6D-44DE-9A9F-ED69EF107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3CCC-DADC-4266-9289-5BC6241D464D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13" name="Прямоугольник с двумя скругленными противолежащими углами 2">
            <a:extLst>
              <a:ext uri="{FF2B5EF4-FFF2-40B4-BE49-F238E27FC236}">
                <a16:creationId xmlns:a16="http://schemas.microsoft.com/office/drawing/2014/main" xmlns="" id="{7F726D1C-0DEC-480B-898A-A5762CC2B87A}"/>
              </a:ext>
            </a:extLst>
          </p:cNvPr>
          <p:cNvSpPr/>
          <p:nvPr/>
        </p:nvSpPr>
        <p:spPr>
          <a:xfrm>
            <a:off x="506674" y="1374056"/>
            <a:ext cx="8249213" cy="682073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4C85AB"/>
          </a:solidFill>
          <a:ln>
            <a:solidFill>
              <a:srgbClr val="0067B4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rajan Pro 3"/>
              </a:rPr>
              <a:t>Профессиональное искусство</a:t>
            </a:r>
          </a:p>
        </p:txBody>
      </p:sp>
      <p:sp>
        <p:nvSpPr>
          <p:cNvPr id="14" name="Прямоугольник с двумя скругленными противолежащими углами 8">
            <a:extLst>
              <a:ext uri="{FF2B5EF4-FFF2-40B4-BE49-F238E27FC236}">
                <a16:creationId xmlns:a16="http://schemas.microsoft.com/office/drawing/2014/main" xmlns="" id="{5694A5BC-C2F8-4AD5-A2BF-A8775B381CF0}"/>
              </a:ext>
            </a:extLst>
          </p:cNvPr>
          <p:cNvSpPr/>
          <p:nvPr/>
        </p:nvSpPr>
        <p:spPr>
          <a:xfrm>
            <a:off x="532074" y="2164220"/>
            <a:ext cx="8261913" cy="738664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65ADEF">
              <a:alpha val="75000"/>
            </a:srgbClr>
          </a:solidFill>
          <a:ln>
            <a:solidFill>
              <a:srgbClr val="65ADE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rajan Pro 3"/>
              </a:rPr>
              <a:t>Народная культура</a:t>
            </a:r>
            <a:br>
              <a:rPr lang="ru-RU" dirty="0" smtClean="0">
                <a:solidFill>
                  <a:schemeClr val="bg1"/>
                </a:solidFill>
                <a:latin typeface="Trajan Pro 3"/>
              </a:rPr>
            </a:br>
            <a:r>
              <a:rPr lang="ru-RU" dirty="0" smtClean="0">
                <a:solidFill>
                  <a:schemeClr val="bg1"/>
                </a:solidFill>
                <a:latin typeface="Trajan Pro 3"/>
              </a:rPr>
              <a:t>Народные художественные промыслы</a:t>
            </a: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570174" y="3007239"/>
            <a:ext cx="8249213" cy="682073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EF8919">
              <a:alpha val="70000"/>
            </a:srgbClr>
          </a:solidFill>
          <a:ln>
            <a:solidFill>
              <a:srgbClr val="EF8919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rajan Pro 3"/>
              </a:rPr>
              <a:t>Повышение роли институтов гражданского общества как субъектов культурной политики</a:t>
            </a:r>
          </a:p>
        </p:txBody>
      </p:sp>
      <p:sp>
        <p:nvSpPr>
          <p:cNvPr id="16" name="Прямоугольник с двумя скругленными противолежащими углами 8">
            <a:extLst>
              <a:ext uri="{FF2B5EF4-FFF2-40B4-BE49-F238E27FC236}">
                <a16:creationId xmlns:a16="http://schemas.microsoft.com/office/drawing/2014/main" xmlns="" id="{5694A5BC-C2F8-4AD5-A2BF-A8775B381CF0}"/>
              </a:ext>
            </a:extLst>
          </p:cNvPr>
          <p:cNvSpPr/>
          <p:nvPr/>
        </p:nvSpPr>
        <p:spPr>
          <a:xfrm>
            <a:off x="493974" y="3840620"/>
            <a:ext cx="8261913" cy="738664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65ADEF">
              <a:alpha val="75000"/>
            </a:srgbClr>
          </a:solidFill>
          <a:ln>
            <a:solidFill>
              <a:srgbClr val="65ADE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rajan Pro 3"/>
              </a:rPr>
              <a:t>Поддержка инициатив некоммерческих организаций</a:t>
            </a:r>
          </a:p>
        </p:txBody>
      </p:sp>
    </p:spTree>
    <p:extLst>
      <p:ext uri="{BB962C8B-B14F-4D97-AF65-F5344CB8AC3E}">
        <p14:creationId xmlns="" xmlns:p14="http://schemas.microsoft.com/office/powerpoint/2010/main" val="180770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В России официально открылся Год театра – Журнал Театр.">
            <a:extLst>
              <a:ext uri="{FF2B5EF4-FFF2-40B4-BE49-F238E27FC236}">
                <a16:creationId xmlns:a16="http://schemas.microsoft.com/office/drawing/2014/main" xmlns="" id="{22B223D3-8712-4F36-B205-A5CA16820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895" y="1872119"/>
            <a:ext cx="3683226" cy="2071815"/>
          </a:xfrm>
          <a:prstGeom prst="rect">
            <a:avLst/>
          </a:prstGeom>
          <a:noFill/>
        </p:spPr>
      </p:pic>
      <p:sp>
        <p:nvSpPr>
          <p:cNvPr id="4" name="Rectangle 8">
            <a:extLst>
              <a:ext uri="{FF2B5EF4-FFF2-40B4-BE49-F238E27FC236}">
                <a16:creationId xmlns:a16="http://schemas.microsoft.com/office/drawing/2014/main" xmlns="" id="{58632C72-90DE-4361-8E3A-1071CE1FD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8838"/>
            <a:ext cx="9144000" cy="830801"/>
          </a:xfrm>
          <a:prstGeom prst="rect">
            <a:avLst/>
          </a:prstGeom>
          <a:noFill/>
          <a:ln w="222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b="1" dirty="0"/>
              <a:t> </a:t>
            </a:r>
            <a:r>
              <a:rPr lang="ru-RU" sz="2400" b="1" dirty="0">
                <a:solidFill>
                  <a:schemeClr val="tx2"/>
                </a:solidFill>
                <a:latin typeface="Book Antiqua" panose="02040602050305030304" pitchFamily="18" charset="0"/>
              </a:rPr>
              <a:t>Профессиональное </a:t>
            </a:r>
            <a:r>
              <a:rPr lang="ru-RU" sz="2400" b="1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искусство:</a:t>
            </a:r>
            <a:endParaRPr lang="ru-RU" sz="2400" b="1" dirty="0">
              <a:solidFill>
                <a:schemeClr val="tx2"/>
              </a:solidFill>
              <a:latin typeface="Book Antiqua" panose="02040602050305030304" pitchFamily="18" charset="0"/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театрально-концертные </a:t>
            </a:r>
            <a:r>
              <a:rPr lang="ru-RU" sz="2400" b="1" dirty="0">
                <a:solidFill>
                  <a:schemeClr val="tx2"/>
                </a:solidFill>
                <a:latin typeface="Book Antiqua" panose="02040602050305030304" pitchFamily="18" charset="0"/>
              </a:rPr>
              <a:t>организации</a:t>
            </a:r>
            <a:endParaRPr lang="ru-RU" sz="2400" b="1" dirty="0">
              <a:solidFill>
                <a:schemeClr val="tx2"/>
              </a:solidFill>
              <a:latin typeface="Book Antiqua" panose="02040602050305030304" pitchFamily="18" charset="0"/>
              <a:cs typeface="Arial" charset="0"/>
            </a:endParaRPr>
          </a:p>
        </p:txBody>
      </p:sp>
      <p:pic>
        <p:nvPicPr>
          <p:cNvPr id="5" name="Изображение 22" descr="Coat_of_Arms_of_Arkhangelsk_oblast.svg">
            <a:extLst>
              <a:ext uri="{FF2B5EF4-FFF2-40B4-BE49-F238E27FC236}">
                <a16:creationId xmlns:a16="http://schemas.microsoft.com/office/drawing/2014/main" xmlns="" id="{024A4BA8-0CE5-48D0-819A-5AB58D23B7A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968" y="130311"/>
            <a:ext cx="717857" cy="70923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8486534-A8F2-4DB9-9D9B-3B20CBB05789}"/>
              </a:ext>
            </a:extLst>
          </p:cNvPr>
          <p:cNvSpPr/>
          <p:nvPr/>
        </p:nvSpPr>
        <p:spPr>
          <a:xfrm>
            <a:off x="-98902" y="891283"/>
            <a:ext cx="914400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tx2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Указ Президента Российской Федерации </a:t>
            </a:r>
            <a:r>
              <a:rPr lang="ru-RU" dirty="0">
                <a:solidFill>
                  <a:schemeClr val="tx2"/>
                </a:solidFill>
                <a:latin typeface="Book Antiqua" panose="02040602050305030304" pitchFamily="18" charset="0"/>
              </a:rPr>
              <a:t>от 28 апреля 2018 г. № 181 </a:t>
            </a:r>
            <a:br>
              <a:rPr lang="ru-RU" dirty="0">
                <a:solidFill>
                  <a:schemeClr val="tx2"/>
                </a:solidFill>
                <a:latin typeface="Book Antiqua" panose="02040602050305030304" pitchFamily="18" charset="0"/>
              </a:rPr>
            </a:br>
            <a:r>
              <a:rPr lang="ru-RU" dirty="0">
                <a:solidFill>
                  <a:schemeClr val="tx2"/>
                </a:solidFill>
                <a:latin typeface="Book Antiqua" panose="02040602050305030304" pitchFamily="18" charset="0"/>
              </a:rPr>
              <a:t>«О проведении в Российской Федерации </a:t>
            </a:r>
            <a:r>
              <a:rPr lang="ru-RU" b="1" dirty="0">
                <a:solidFill>
                  <a:schemeClr val="tx2"/>
                </a:solidFill>
                <a:latin typeface="Book Antiqua" panose="02040602050305030304" pitchFamily="18" charset="0"/>
              </a:rPr>
              <a:t>Года театра»</a:t>
            </a:r>
            <a:endParaRPr lang="ru-RU" sz="1400" dirty="0">
              <a:solidFill>
                <a:schemeClr val="tx2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CD218AB-9171-4F6E-9433-62CFA203ADC7}"/>
              </a:ext>
            </a:extLst>
          </p:cNvPr>
          <p:cNvSpPr/>
          <p:nvPr/>
        </p:nvSpPr>
        <p:spPr>
          <a:xfrm>
            <a:off x="4508500" y="1872119"/>
            <a:ext cx="4473098" cy="709233"/>
          </a:xfrm>
          <a:prstGeom prst="rect">
            <a:avLst/>
          </a:prstGeom>
          <a:solidFill>
            <a:srgbClr val="B9CDE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/>
                </a:solidFill>
                <a:latin typeface="Book Antiqua" panose="02040602050305030304" pitchFamily="18" charset="0"/>
              </a:rPr>
              <a:t>32 новых постановки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26758AFA-6B87-417C-BA02-2BFA5FFC3138}"/>
              </a:ext>
            </a:extLst>
          </p:cNvPr>
          <p:cNvSpPr/>
          <p:nvPr/>
        </p:nvSpPr>
        <p:spPr>
          <a:xfrm>
            <a:off x="4508500" y="2953119"/>
            <a:ext cx="4473098" cy="709233"/>
          </a:xfrm>
          <a:prstGeom prst="rect">
            <a:avLst/>
          </a:prstGeom>
          <a:solidFill>
            <a:srgbClr val="B9CDE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/>
                </a:solidFill>
                <a:latin typeface="Book Antiqua" panose="02040602050305030304" pitchFamily="18" charset="0"/>
              </a:rPr>
              <a:t>1439 спектакля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FB60AA32-A1F5-4F10-86A4-D43FFC0B307B}"/>
              </a:ext>
            </a:extLst>
          </p:cNvPr>
          <p:cNvSpPr/>
          <p:nvPr/>
        </p:nvSpPr>
        <p:spPr>
          <a:xfrm>
            <a:off x="4508500" y="4034120"/>
            <a:ext cx="4473098" cy="709233"/>
          </a:xfrm>
          <a:prstGeom prst="rect">
            <a:avLst/>
          </a:prstGeom>
          <a:solidFill>
            <a:srgbClr val="B9CDE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/>
                </a:solidFill>
                <a:latin typeface="Book Antiqua" panose="02040602050305030304" pitchFamily="18" charset="0"/>
              </a:rPr>
              <a:t>б</a:t>
            </a:r>
            <a:r>
              <a:rPr lang="ru-RU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олее 30 000 зрителей </a:t>
            </a:r>
            <a:endParaRPr lang="ru-RU" dirty="0">
              <a:solidFill>
                <a:schemeClr val="tx2"/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60D05D5-A49B-4160-AF5F-0E3309E024B5}"/>
              </a:ext>
            </a:extLst>
          </p:cNvPr>
          <p:cNvSpPr/>
          <p:nvPr/>
        </p:nvSpPr>
        <p:spPr>
          <a:xfrm>
            <a:off x="572895" y="4047163"/>
            <a:ext cx="3683226" cy="709233"/>
          </a:xfrm>
          <a:prstGeom prst="rect">
            <a:avLst/>
          </a:prstGeom>
          <a:solidFill>
            <a:srgbClr val="B9CDE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Book Antiqua" panose="02040602050305030304" pitchFamily="18" charset="0"/>
              </a:rPr>
              <a:t>93% </a:t>
            </a:r>
            <a:endParaRPr lang="ru-RU" sz="2000" b="1" dirty="0" smtClean="0">
              <a:solidFill>
                <a:schemeClr val="tx2"/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наполняемость </a:t>
            </a:r>
            <a:r>
              <a:rPr lang="ru-RU" b="1" dirty="0">
                <a:solidFill>
                  <a:schemeClr val="tx2"/>
                </a:solidFill>
                <a:latin typeface="Book Antiqua" panose="02040602050305030304" pitchFamily="18" charset="0"/>
              </a:rPr>
              <a:t>залов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493B8349-CAA8-4019-BD77-852647EFB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0B3D7DE-364F-448D-B08A-F32672508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3CCC-DADC-4266-9289-5BC6241D464D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534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8">
            <a:extLst>
              <a:ext uri="{FF2B5EF4-FFF2-40B4-BE49-F238E27FC236}">
                <a16:creationId xmlns:a16="http://schemas.microsoft.com/office/drawing/2014/main" xmlns="" id="{AA0AF771-44F1-4404-8912-078A8112B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2286"/>
            <a:ext cx="9144000" cy="503656"/>
          </a:xfrm>
          <a:prstGeom prst="rect">
            <a:avLst/>
          </a:prstGeom>
          <a:noFill/>
          <a:ln w="222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>
                <a:latin typeface="Book Antiqua" panose="02040602050305030304" pitchFamily="18" charset="0"/>
              </a:rPr>
              <a:t> </a:t>
            </a:r>
            <a:r>
              <a:rPr lang="ru-RU" sz="2800" b="1" dirty="0" smtClean="0">
                <a:solidFill>
                  <a:schemeClr val="tx2"/>
                </a:solidFill>
                <a:latin typeface="Trajan Pro 3"/>
              </a:rPr>
              <a:t>Театральная деятельность </a:t>
            </a:r>
          </a:p>
        </p:txBody>
      </p:sp>
      <p:pic>
        <p:nvPicPr>
          <p:cNvPr id="19" name="Изображение 22" descr="Coat_of_Arms_of_Arkhangelsk_oblast.svg">
            <a:extLst>
              <a:ext uri="{FF2B5EF4-FFF2-40B4-BE49-F238E27FC236}">
                <a16:creationId xmlns:a16="http://schemas.microsoft.com/office/drawing/2014/main" xmlns="" id="{3F6018E8-3653-4FD2-9592-75D55B03521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970" y="153756"/>
            <a:ext cx="430537" cy="42536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2750" y="1895103"/>
            <a:ext cx="27232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>
                <a:solidFill>
                  <a:schemeClr val="tx2"/>
                </a:solidFill>
                <a:latin typeface="Book Antiqu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Спектакль «Тараканы» попал в Лонг-лист национальной премии «Золотая маска-2020»</a:t>
            </a:r>
          </a:p>
        </p:txBody>
      </p:sp>
      <p:pic>
        <p:nvPicPr>
          <p:cNvPr id="8193" name="Picture 1" descr="C:\Users\zhdanova.ms\Desktop\презентации\фото для доклада\1.театр драмы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61" y="730324"/>
            <a:ext cx="1741198" cy="1161026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8195" name="AutoShape 3" descr="Загадочное ночное убийство соба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97" name="AutoShape 5" descr="Загадочное ночное убийство соба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2751" y="3821414"/>
            <a:ext cx="27232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>
                <a:solidFill>
                  <a:schemeClr val="tx2"/>
                </a:solidFill>
                <a:latin typeface="Book Antiqu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Спектакль </a:t>
            </a:r>
            <a:br>
              <a:rPr lang="ru-RU" sz="1200" dirty="0">
                <a:solidFill>
                  <a:schemeClr val="tx2"/>
                </a:solidFill>
                <a:latin typeface="Book Antiqu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tx2"/>
                </a:solidFill>
                <a:latin typeface="Book Antiqu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«Папа встретит меня в LA»</a:t>
            </a:r>
          </a:p>
          <a:p>
            <a:pPr lvl="0" algn="ctr"/>
            <a:r>
              <a:rPr lang="ru-RU" sz="1200" dirty="0" smtClean="0">
                <a:solidFill>
                  <a:schemeClr val="tx2"/>
                </a:solidFill>
                <a:latin typeface="Book Antiqu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номинирован  </a:t>
            </a:r>
            <a:r>
              <a:rPr lang="ru-RU" sz="1200" dirty="0">
                <a:solidFill>
                  <a:schemeClr val="tx2"/>
                </a:solidFill>
                <a:latin typeface="Book Antiqu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национальную театральную </a:t>
            </a:r>
            <a:r>
              <a:rPr lang="ru-RU" sz="1200" dirty="0" smtClean="0">
                <a:solidFill>
                  <a:schemeClr val="tx2"/>
                </a:solidFill>
                <a:latin typeface="Book Antiqu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премию</a:t>
            </a:r>
            <a:br>
              <a:rPr lang="ru-RU" sz="1200" dirty="0" smtClean="0">
                <a:solidFill>
                  <a:schemeClr val="tx2"/>
                </a:solidFill>
                <a:latin typeface="Book Antiqu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 smtClean="0">
                <a:solidFill>
                  <a:schemeClr val="tx2"/>
                </a:solidFill>
                <a:latin typeface="Book Antiqu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tx2"/>
                </a:solidFill>
                <a:latin typeface="Book Antiqu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«Золотая маска</a:t>
            </a:r>
            <a:r>
              <a:rPr lang="ru-RU" sz="1200" dirty="0" smtClean="0">
                <a:solidFill>
                  <a:schemeClr val="tx2"/>
                </a:solidFill>
                <a:latin typeface="Book Antiqu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200" dirty="0">
              <a:solidFill>
                <a:schemeClr val="tx2"/>
              </a:solidFill>
              <a:latin typeface="Book Antiqua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203" name="Picture 11" descr="C:\Users\zhdanova.ms\Desktop\презентации\фото для доклада\3.МОЛТЕАРТ\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4915" y="2562623"/>
            <a:ext cx="1719091" cy="114628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6027325" y="4180400"/>
            <a:ext cx="32707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>
                <a:solidFill>
                  <a:schemeClr val="tx2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Виктор Панов  </a:t>
            </a:r>
            <a:r>
              <a:rPr lang="ru-RU" sz="1200" dirty="0" smtClean="0">
                <a:solidFill>
                  <a:schemeClr val="tx2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отмечен </a:t>
            </a:r>
            <a:r>
              <a:rPr lang="ru-RU" sz="1200" dirty="0">
                <a:solidFill>
                  <a:schemeClr val="tx2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наградой </a:t>
            </a:r>
            <a:br>
              <a:rPr lang="ru-RU" sz="1200" dirty="0">
                <a:solidFill>
                  <a:schemeClr val="tx2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tx2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«За вдохновенное служение театру масс</a:t>
            </a:r>
            <a:r>
              <a:rPr lang="ru-RU" sz="1200" i="1" dirty="0">
                <a:solidFill>
                  <a:schemeClr val="tx2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8205" name="Picture 13" descr="C:\Users\zhdanova.ms\Desktop\презентации\фото для доклада\3.МОЛТЕАРТ\12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808030" y="2704700"/>
            <a:ext cx="1741199" cy="116034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0" name="Прямоугольник 9"/>
          <p:cNvSpPr/>
          <p:nvPr/>
        </p:nvSpPr>
        <p:spPr>
          <a:xfrm>
            <a:off x="5990366" y="1895103"/>
            <a:ext cx="319349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100" dirty="0">
                <a:solidFill>
                  <a:schemeClr val="tx2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Спектакль «Ревизор» отобран в программу всероссийского проекта «Школьная классика» для показа в Москве</a:t>
            </a:r>
          </a:p>
        </p:txBody>
      </p:sp>
      <p:sp>
        <p:nvSpPr>
          <p:cNvPr id="8202" name="Rectangle 10"/>
          <p:cNvSpPr>
            <a:spLocks noChangeArrowheads="1"/>
          </p:cNvSpPr>
          <p:nvPr/>
        </p:nvSpPr>
        <p:spPr bwMode="auto">
          <a:xfrm>
            <a:off x="2936606" y="3913746"/>
            <a:ext cx="319349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Спектакль </a:t>
            </a:r>
            <a:br>
              <a:rPr kumimoji="0" lang="ru-RU" sz="1200" b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200" b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«Загадочное ночное убийство собаки»</a:t>
            </a:r>
          </a:p>
          <a:p>
            <a:pPr marL="0"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вошел в число победителей   «Биеннале     театрального   искусства</a:t>
            </a:r>
            <a:endParaRPr kumimoji="0" lang="ru-RU" sz="1200" b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Book Antiqua" pitchFamily="18" charset="0"/>
              <a:cs typeface="Arial" pitchFamily="34" charset="0"/>
            </a:endParaRPr>
          </a:p>
        </p:txBody>
      </p:sp>
      <p:pic>
        <p:nvPicPr>
          <p:cNvPr id="8200" name="Picture 8" descr="C:\Users\zhdanova.ms\Desktop\презентации\фото для доклада\1.театр драмы\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4160" y="2571750"/>
            <a:ext cx="1923055" cy="113881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1E9032E-49FA-454F-A5C1-90903E4C5F16}"/>
              </a:ext>
            </a:extLst>
          </p:cNvPr>
          <p:cNvSpPr/>
          <p:nvPr/>
        </p:nvSpPr>
        <p:spPr>
          <a:xfrm>
            <a:off x="2885988" y="1885178"/>
            <a:ext cx="29577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100" i="1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tx2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ГАУК АО «Архангельский театр  кукол» вошел в 5-ку лучших кукольных театров </a:t>
            </a:r>
            <a:r>
              <a:rPr lang="ru-RU" sz="1200" dirty="0" smtClean="0">
                <a:solidFill>
                  <a:schemeClr val="tx2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России</a:t>
            </a:r>
            <a:endParaRPr lang="ru-RU" sz="1100" dirty="0">
              <a:solidFill>
                <a:schemeClr val="tx2"/>
              </a:solidFill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://arhdrama.culture29.ru/upload/iblock/899/dsc09557.jpg">
            <a:extLst>
              <a:ext uri="{FF2B5EF4-FFF2-40B4-BE49-F238E27FC236}">
                <a16:creationId xmlns:a16="http://schemas.microsoft.com/office/drawing/2014/main" xmlns="" id="{DDAAC9D8-6568-4317-A404-372EA6426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43" y="726092"/>
            <a:ext cx="1741199" cy="116079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0AD72AD-C833-4E91-8121-46BD67AA42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550" y="695723"/>
            <a:ext cx="1719091" cy="1146285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xmlns="" id="{9D7B372A-2058-453D-93EB-AB3DB7EBD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xmlns="" id="{7778A015-B241-4705-B247-1B133A3CA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3CCC-DADC-4266-9289-5BC6241D464D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7873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xmlns="" id="{DFFAC883-B8BC-4F5E-A629-9392321E6C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8841"/>
            <a:ext cx="9144000" cy="503656"/>
          </a:xfrm>
          <a:prstGeom prst="rect">
            <a:avLst/>
          </a:prstGeom>
          <a:noFill/>
          <a:ln w="222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dirty="0">
                <a:solidFill>
                  <a:schemeClr val="tx2"/>
                </a:solidFill>
                <a:latin typeface="Book Antiqua" panose="02040602050305030304" pitchFamily="18" charset="0"/>
              </a:rPr>
              <a:t> </a:t>
            </a:r>
            <a:r>
              <a:rPr lang="ru-RU" sz="2800" dirty="0" smtClean="0">
                <a:solidFill>
                  <a:schemeClr val="tx2"/>
                </a:solidFill>
                <a:latin typeface="Trajan Pro 3"/>
              </a:rPr>
              <a:t>Концертная деятельность</a:t>
            </a:r>
          </a:p>
        </p:txBody>
      </p:sp>
      <p:pic>
        <p:nvPicPr>
          <p:cNvPr id="3" name="Изображение 22" descr="Coat_of_Arms_of_Arkhangelsk_oblast.svg">
            <a:extLst>
              <a:ext uri="{FF2B5EF4-FFF2-40B4-BE49-F238E27FC236}">
                <a16:creationId xmlns:a16="http://schemas.microsoft.com/office/drawing/2014/main" xmlns="" id="{74F147E8-2C54-4ED4-AB00-5259959DE8F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047" y="118051"/>
            <a:ext cx="470894" cy="46523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EC014CC-B707-4E49-9FFC-43CAFD651D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44" y="747658"/>
            <a:ext cx="2687697" cy="1738604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11D9806-3946-4AB2-B1B0-C11973883E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565" y="743176"/>
            <a:ext cx="2605081" cy="1736720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46B6F99-C749-404B-B8F8-9AE977B10F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966" y="747658"/>
            <a:ext cx="2318138" cy="1738604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8274475C-AF81-4B6D-91CC-0413F3E1D93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95215" y="2794429"/>
            <a:ext cx="2687697" cy="1791798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6" name="Нижний колонтитул 15">
            <a:extLst>
              <a:ext uri="{FF2B5EF4-FFF2-40B4-BE49-F238E27FC236}">
                <a16:creationId xmlns:a16="http://schemas.microsoft.com/office/drawing/2014/main" xmlns="" id="{D40894A2-DACF-4E52-86F5-78C4EC3A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Номер слайда 16">
            <a:extLst>
              <a:ext uri="{FF2B5EF4-FFF2-40B4-BE49-F238E27FC236}">
                <a16:creationId xmlns:a16="http://schemas.microsoft.com/office/drawing/2014/main" xmlns="" id="{AEB66F3A-5A6B-406F-9EC1-FD169DDAF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3CCC-DADC-4266-9289-5BC6241D464D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CEFCE6E8-CF9A-4E3C-98DA-EFB4314D8E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r="902"/>
          <a:stretch/>
        </p:blipFill>
        <p:spPr>
          <a:xfrm>
            <a:off x="252479" y="2794561"/>
            <a:ext cx="2663441" cy="1791798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B34269DA-7971-43C0-8EB7-97059CE02C21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72004" y="2793442"/>
            <a:ext cx="2687697" cy="1794038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088452D5-F715-485E-B9A3-BE40364E813F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592786" y="2794303"/>
            <a:ext cx="2198440" cy="1792800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="" xmlns:p14="http://schemas.microsoft.com/office/powerpoint/2010/main" val="217462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99CC7500-58BF-4250-95FA-5351D83D18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6414"/>
          <a:stretch/>
        </p:blipFill>
        <p:spPr>
          <a:xfrm>
            <a:off x="61790" y="595546"/>
            <a:ext cx="3863014" cy="4168413"/>
          </a:xfrm>
          <a:prstGeom prst="rect">
            <a:avLst/>
          </a:prstGeom>
        </p:spPr>
      </p:pic>
      <p:cxnSp>
        <p:nvCxnSpPr>
          <p:cNvPr id="4" name="Прямая со стрелкой 3"/>
          <p:cNvCxnSpPr>
            <a:cxnSpLocks/>
          </p:cNvCxnSpPr>
          <p:nvPr/>
        </p:nvCxnSpPr>
        <p:spPr>
          <a:xfrm flipH="1">
            <a:off x="1148120" y="1612349"/>
            <a:ext cx="808058" cy="40581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>
            <a:cxnSpLocks/>
          </p:cNvCxnSpPr>
          <p:nvPr/>
        </p:nvCxnSpPr>
        <p:spPr>
          <a:xfrm>
            <a:off x="1946117" y="1605884"/>
            <a:ext cx="1471005" cy="223508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cxnSpLocks/>
          </p:cNvCxnSpPr>
          <p:nvPr/>
        </p:nvCxnSpPr>
        <p:spPr>
          <a:xfrm flipV="1">
            <a:off x="1946781" y="1128286"/>
            <a:ext cx="331725" cy="51379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cxnSpLocks/>
          </p:cNvCxnSpPr>
          <p:nvPr/>
        </p:nvCxnSpPr>
        <p:spPr>
          <a:xfrm flipH="1" flipV="1">
            <a:off x="1730745" y="1389725"/>
            <a:ext cx="188018" cy="20235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cxnSpLocks/>
          </p:cNvCxnSpPr>
          <p:nvPr/>
        </p:nvCxnSpPr>
        <p:spPr>
          <a:xfrm flipH="1">
            <a:off x="1342130" y="1630800"/>
            <a:ext cx="591484" cy="45445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cxnSpLocks/>
          </p:cNvCxnSpPr>
          <p:nvPr/>
        </p:nvCxnSpPr>
        <p:spPr>
          <a:xfrm flipH="1">
            <a:off x="1009106" y="1626339"/>
            <a:ext cx="932325" cy="38794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cxnSpLocks/>
          </p:cNvCxnSpPr>
          <p:nvPr/>
        </p:nvCxnSpPr>
        <p:spPr>
          <a:xfrm flipH="1">
            <a:off x="471920" y="1626340"/>
            <a:ext cx="1477924" cy="131487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cxnSpLocks/>
          </p:cNvCxnSpPr>
          <p:nvPr/>
        </p:nvCxnSpPr>
        <p:spPr>
          <a:xfrm>
            <a:off x="1946119" y="1629220"/>
            <a:ext cx="1645497" cy="202818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cxnSpLocks/>
          </p:cNvCxnSpPr>
          <p:nvPr/>
        </p:nvCxnSpPr>
        <p:spPr>
          <a:xfrm>
            <a:off x="1950585" y="1595843"/>
            <a:ext cx="577412" cy="182496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cxnSpLocks/>
          </p:cNvCxnSpPr>
          <p:nvPr/>
        </p:nvCxnSpPr>
        <p:spPr>
          <a:xfrm flipH="1">
            <a:off x="1510360" y="1613982"/>
            <a:ext cx="449523" cy="89434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cxnSpLocks/>
          </p:cNvCxnSpPr>
          <p:nvPr/>
        </p:nvCxnSpPr>
        <p:spPr>
          <a:xfrm flipH="1">
            <a:off x="1276800" y="1613982"/>
            <a:ext cx="666528" cy="81070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cxnSpLocks/>
          </p:cNvCxnSpPr>
          <p:nvPr/>
        </p:nvCxnSpPr>
        <p:spPr>
          <a:xfrm>
            <a:off x="1952220" y="1613980"/>
            <a:ext cx="542320" cy="17573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cxnSpLocks/>
          </p:cNvCxnSpPr>
          <p:nvPr/>
        </p:nvCxnSpPr>
        <p:spPr>
          <a:xfrm flipH="1" flipV="1">
            <a:off x="1342134" y="1466350"/>
            <a:ext cx="618957" cy="1460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cxnSpLocks/>
          </p:cNvCxnSpPr>
          <p:nvPr/>
        </p:nvCxnSpPr>
        <p:spPr>
          <a:xfrm flipH="1">
            <a:off x="1382952" y="1605103"/>
            <a:ext cx="576928" cy="71163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cxnSpLocks/>
          </p:cNvCxnSpPr>
          <p:nvPr/>
        </p:nvCxnSpPr>
        <p:spPr>
          <a:xfrm flipH="1">
            <a:off x="1448579" y="1607510"/>
            <a:ext cx="523926" cy="16069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>
            <a:cxnSpLocks/>
          </p:cNvCxnSpPr>
          <p:nvPr/>
        </p:nvCxnSpPr>
        <p:spPr>
          <a:xfrm flipH="1">
            <a:off x="167658" y="1596853"/>
            <a:ext cx="1784192" cy="86511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>
            <a:cxnSpLocks/>
          </p:cNvCxnSpPr>
          <p:nvPr/>
        </p:nvCxnSpPr>
        <p:spPr>
          <a:xfrm flipH="1">
            <a:off x="328414" y="1613982"/>
            <a:ext cx="1625676" cy="110944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>
            <a:cxnSpLocks/>
          </p:cNvCxnSpPr>
          <p:nvPr/>
        </p:nvCxnSpPr>
        <p:spPr>
          <a:xfrm flipH="1">
            <a:off x="863699" y="1605105"/>
            <a:ext cx="1116600" cy="81958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8">
            <a:extLst>
              <a:ext uri="{FF2B5EF4-FFF2-40B4-BE49-F238E27FC236}">
                <a16:creationId xmlns:a16="http://schemas.microsoft.com/office/drawing/2014/main" xmlns="" id="{58632C72-90DE-4361-8E3A-1071CE1FD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8841"/>
            <a:ext cx="9144000" cy="503656"/>
          </a:xfrm>
          <a:prstGeom prst="rect">
            <a:avLst/>
          </a:prstGeom>
          <a:noFill/>
          <a:ln w="222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1400" b="1" dirty="0"/>
              <a:t> </a:t>
            </a:r>
            <a:r>
              <a:rPr lang="ru-RU" sz="2000" b="1" dirty="0" smtClean="0">
                <a:solidFill>
                  <a:schemeClr val="tx2"/>
                </a:solidFill>
                <a:latin typeface="Trajan Pro 3"/>
              </a:rPr>
              <a:t>География гастролей театрально-концертных учреждений</a:t>
            </a:r>
          </a:p>
        </p:txBody>
      </p:sp>
      <p:pic>
        <p:nvPicPr>
          <p:cNvPr id="46" name="Изображение 22" descr="Coat_of_Arms_of_Arkhangelsk_oblast.svg">
            <a:extLst>
              <a:ext uri="{FF2B5EF4-FFF2-40B4-BE49-F238E27FC236}">
                <a16:creationId xmlns:a16="http://schemas.microsoft.com/office/drawing/2014/main" xmlns="" id="{024A4BA8-0CE5-48D0-819A-5AB58D23B7A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967" y="114577"/>
            <a:ext cx="470894" cy="46523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23FAC04-7E3A-4E8D-B667-D5BD23FF5A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7268"/>
          <a:stretch/>
        </p:blipFill>
        <p:spPr>
          <a:xfrm>
            <a:off x="4891323" y="1067065"/>
            <a:ext cx="3971669" cy="300937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C0A88FFC-2C05-4EC7-BAC6-86F1489BEAC5}"/>
              </a:ext>
            </a:extLst>
          </p:cNvPr>
          <p:cNvSpPr txBox="1"/>
          <p:nvPr/>
        </p:nvSpPr>
        <p:spPr>
          <a:xfrm>
            <a:off x="302033" y="4216693"/>
            <a:ext cx="3566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/>
                </a:solidFill>
                <a:latin typeface="Trajan Pro 3"/>
              </a:rPr>
              <a:t>гастроли по России</a:t>
            </a:r>
            <a:endParaRPr lang="ru-RU" sz="2400" dirty="0">
              <a:solidFill>
                <a:schemeClr val="tx2"/>
              </a:solidFill>
              <a:latin typeface="Book Antiqua" panose="0204060205030503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A9BA17C7-4238-4897-A5A4-5841FACA99F8}"/>
              </a:ext>
            </a:extLst>
          </p:cNvPr>
          <p:cNvSpPr txBox="1"/>
          <p:nvPr/>
        </p:nvSpPr>
        <p:spPr>
          <a:xfrm>
            <a:off x="4891172" y="4132207"/>
            <a:ext cx="3948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/>
                </a:solidFill>
                <a:latin typeface="Trajan Pro 3"/>
              </a:rPr>
              <a:t>зарубежные гастроли</a:t>
            </a:r>
          </a:p>
        </p:txBody>
      </p:sp>
      <p:cxnSp>
        <p:nvCxnSpPr>
          <p:cNvPr id="62" name="Прямая со стрелкой 61">
            <a:extLst>
              <a:ext uri="{FF2B5EF4-FFF2-40B4-BE49-F238E27FC236}">
                <a16:creationId xmlns:a16="http://schemas.microsoft.com/office/drawing/2014/main" xmlns="" id="{4860F2E1-CE2A-4E00-9CE5-520B72F2DF02}"/>
              </a:ext>
            </a:extLst>
          </p:cNvPr>
          <p:cNvCxnSpPr>
            <a:cxnSpLocks/>
          </p:cNvCxnSpPr>
          <p:nvPr/>
        </p:nvCxnSpPr>
        <p:spPr>
          <a:xfrm flipH="1">
            <a:off x="6624324" y="1612348"/>
            <a:ext cx="670561" cy="34857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>
            <a:extLst>
              <a:ext uri="{FF2B5EF4-FFF2-40B4-BE49-F238E27FC236}">
                <a16:creationId xmlns:a16="http://schemas.microsoft.com/office/drawing/2014/main" xmlns="" id="{2C3732CD-E698-4DDA-8DF8-9AA941DD851D}"/>
              </a:ext>
            </a:extLst>
          </p:cNvPr>
          <p:cNvCxnSpPr>
            <a:cxnSpLocks/>
          </p:cNvCxnSpPr>
          <p:nvPr/>
        </p:nvCxnSpPr>
        <p:spPr>
          <a:xfrm flipH="1">
            <a:off x="6400804" y="1642085"/>
            <a:ext cx="894081" cy="67464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>
            <a:extLst>
              <a:ext uri="{FF2B5EF4-FFF2-40B4-BE49-F238E27FC236}">
                <a16:creationId xmlns:a16="http://schemas.microsoft.com/office/drawing/2014/main" xmlns="" id="{7DAF84E4-5C21-4402-9572-10CF2A761640}"/>
              </a:ext>
            </a:extLst>
          </p:cNvPr>
          <p:cNvCxnSpPr>
            <a:cxnSpLocks/>
          </p:cNvCxnSpPr>
          <p:nvPr/>
        </p:nvCxnSpPr>
        <p:spPr>
          <a:xfrm flipH="1">
            <a:off x="5943602" y="1642086"/>
            <a:ext cx="1351281" cy="78259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>
            <a:extLst>
              <a:ext uri="{FF2B5EF4-FFF2-40B4-BE49-F238E27FC236}">
                <a16:creationId xmlns:a16="http://schemas.microsoft.com/office/drawing/2014/main" xmlns="" id="{FED32232-07D2-4D6D-80C1-C5F8FF5DEB57}"/>
              </a:ext>
            </a:extLst>
          </p:cNvPr>
          <p:cNvCxnSpPr>
            <a:cxnSpLocks/>
          </p:cNvCxnSpPr>
          <p:nvPr/>
        </p:nvCxnSpPr>
        <p:spPr>
          <a:xfrm flipH="1">
            <a:off x="6492244" y="1623594"/>
            <a:ext cx="802641" cy="121104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>
            <a:extLst>
              <a:ext uri="{FF2B5EF4-FFF2-40B4-BE49-F238E27FC236}">
                <a16:creationId xmlns:a16="http://schemas.microsoft.com/office/drawing/2014/main" xmlns="" id="{3CCF5F7F-0ED3-460B-AF97-D31A8EF0DCA4}"/>
              </a:ext>
            </a:extLst>
          </p:cNvPr>
          <p:cNvCxnSpPr>
            <a:cxnSpLocks/>
          </p:cNvCxnSpPr>
          <p:nvPr/>
        </p:nvCxnSpPr>
        <p:spPr>
          <a:xfrm>
            <a:off x="7294881" y="1612348"/>
            <a:ext cx="400540" cy="140517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 стрелкой 76">
            <a:extLst>
              <a:ext uri="{FF2B5EF4-FFF2-40B4-BE49-F238E27FC236}">
                <a16:creationId xmlns:a16="http://schemas.microsoft.com/office/drawing/2014/main" xmlns="" id="{EBC2B4BE-0C54-4529-9617-BD7A435319C9}"/>
              </a:ext>
            </a:extLst>
          </p:cNvPr>
          <p:cNvCxnSpPr>
            <a:cxnSpLocks/>
          </p:cNvCxnSpPr>
          <p:nvPr/>
        </p:nvCxnSpPr>
        <p:spPr>
          <a:xfrm>
            <a:off x="7281342" y="1612348"/>
            <a:ext cx="998963" cy="191775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20CB0318-C559-452B-AB4D-8A0B05F7D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9414087F-ADC8-4F01-A3D3-0963A19C9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3CCC-DADC-4266-9289-5BC6241D464D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CDE8953-EA17-4CA2-82AE-D14C912BCAA9}"/>
              </a:ext>
            </a:extLst>
          </p:cNvPr>
          <p:cNvSpPr txBox="1"/>
          <p:nvPr/>
        </p:nvSpPr>
        <p:spPr>
          <a:xfrm>
            <a:off x="1009106" y="4593872"/>
            <a:ext cx="2255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/>
                </a:solidFill>
                <a:latin typeface="Trajan Pro 3"/>
              </a:rPr>
              <a:t>18 регионов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6C7852B-64E0-433C-8D91-5076647B9FED}"/>
              </a:ext>
            </a:extLst>
          </p:cNvPr>
          <p:cNvSpPr txBox="1"/>
          <p:nvPr/>
        </p:nvSpPr>
        <p:spPr>
          <a:xfrm>
            <a:off x="5701323" y="4591045"/>
            <a:ext cx="2487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/>
                </a:solidFill>
                <a:latin typeface="Trajan Pro 3"/>
              </a:rPr>
              <a:t>6 стран мира </a:t>
            </a:r>
          </a:p>
        </p:txBody>
      </p:sp>
    </p:spTree>
    <p:extLst>
      <p:ext uri="{BB962C8B-B14F-4D97-AF65-F5344CB8AC3E}">
        <p14:creationId xmlns="" xmlns:p14="http://schemas.microsoft.com/office/powerpoint/2010/main" val="280177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505D019-A09F-4FF5-AE2A-6731A768B3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4686" b="16346"/>
          <a:stretch/>
        </p:blipFill>
        <p:spPr>
          <a:xfrm>
            <a:off x="2481700" y="628801"/>
            <a:ext cx="3114384" cy="3038081"/>
          </a:xfrm>
          <a:prstGeom prst="rect">
            <a:avLst/>
          </a:prstGeom>
        </p:spPr>
      </p:pic>
      <p:pic>
        <p:nvPicPr>
          <p:cNvPr id="2052" name="Picture 4" descr="Фестиваль «Транзит» - новый уровень: о том, как он пройдет в 2020 ...">
            <a:extLst>
              <a:ext uri="{FF2B5EF4-FFF2-40B4-BE49-F238E27FC236}">
                <a16:creationId xmlns:a16="http://schemas.microsoft.com/office/drawing/2014/main" xmlns="" id="{CE11E51B-37CD-488F-91EF-FE754595C7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495" b="18523"/>
          <a:stretch/>
        </p:blipFill>
        <p:spPr bwMode="auto">
          <a:xfrm>
            <a:off x="5155857" y="2326131"/>
            <a:ext cx="3977984" cy="14756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8">
            <a:extLst>
              <a:ext uri="{FF2B5EF4-FFF2-40B4-BE49-F238E27FC236}">
                <a16:creationId xmlns:a16="http://schemas.microsoft.com/office/drawing/2014/main" xmlns="" id="{CCEC384A-F2B1-4302-8A93-FF04DB8F1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8841"/>
            <a:ext cx="9144000" cy="503656"/>
          </a:xfrm>
          <a:prstGeom prst="rect">
            <a:avLst/>
          </a:prstGeom>
          <a:noFill/>
          <a:ln w="222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dirty="0">
                <a:latin typeface="Book Antiqua" panose="02040602050305030304" pitchFamily="18" charset="0"/>
              </a:rPr>
              <a:t> </a:t>
            </a:r>
            <a:r>
              <a:rPr lang="ru-RU" sz="2800" dirty="0" smtClean="0">
                <a:solidFill>
                  <a:schemeClr val="tx2"/>
                </a:solidFill>
                <a:latin typeface="Trajan Pro 3"/>
              </a:rPr>
              <a:t> </a:t>
            </a:r>
            <a:r>
              <a:rPr lang="ru-RU" sz="2800" b="1" dirty="0" err="1" smtClean="0">
                <a:solidFill>
                  <a:schemeClr val="tx2"/>
                </a:solidFill>
                <a:latin typeface="Trajan Pro 3"/>
              </a:rPr>
              <a:t>Всероссиские</a:t>
            </a:r>
            <a:r>
              <a:rPr lang="ru-RU" sz="2800" b="1" dirty="0" smtClean="0">
                <a:solidFill>
                  <a:schemeClr val="tx2"/>
                </a:solidFill>
                <a:latin typeface="Trajan Pro 3"/>
              </a:rPr>
              <a:t> </a:t>
            </a:r>
            <a:r>
              <a:rPr lang="ru-RU" sz="2800" b="1" dirty="0" err="1" smtClean="0">
                <a:solidFill>
                  <a:schemeClr val="tx2"/>
                </a:solidFill>
                <a:latin typeface="Trajan Pro 3"/>
              </a:rPr>
              <a:t>брендовые</a:t>
            </a:r>
            <a:r>
              <a:rPr lang="ru-RU" sz="2800" b="1" dirty="0" smtClean="0">
                <a:solidFill>
                  <a:schemeClr val="tx2"/>
                </a:solidFill>
                <a:latin typeface="Trajan Pro 3"/>
              </a:rPr>
              <a:t> события</a:t>
            </a:r>
          </a:p>
        </p:txBody>
      </p:sp>
      <p:pic>
        <p:nvPicPr>
          <p:cNvPr id="25" name="Изображение 22" descr="Coat_of_Arms_of_Arkhangelsk_oblast.svg">
            <a:extLst>
              <a:ext uri="{FF2B5EF4-FFF2-40B4-BE49-F238E27FC236}">
                <a16:creationId xmlns:a16="http://schemas.microsoft.com/office/drawing/2014/main" xmlns="" id="{FCC9BA85-84FD-48E4-B32E-8DA27E9C6D2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727" y="118051"/>
            <a:ext cx="470894" cy="465236"/>
          </a:xfrm>
          <a:prstGeom prst="rect">
            <a:avLst/>
          </a:prstGeom>
        </p:spPr>
      </p:pic>
      <p:pic>
        <p:nvPicPr>
          <p:cNvPr id="6" name="Picture 6" descr="Фестиваль уличных театров в Архангельске | ВКонтакте">
            <a:extLst>
              <a:ext uri="{FF2B5EF4-FFF2-40B4-BE49-F238E27FC236}">
                <a16:creationId xmlns:a16="http://schemas.microsoft.com/office/drawing/2014/main" xmlns="" id="{A47C5E20-A516-4A7D-A00E-729252C6E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7766" y="3682229"/>
            <a:ext cx="5774107" cy="1452606"/>
          </a:xfrm>
          <a:prstGeom prst="rect">
            <a:avLst/>
          </a:prstGeom>
          <a:noFill/>
        </p:spPr>
      </p:pic>
      <p:pic>
        <p:nvPicPr>
          <p:cNvPr id="8" name="Picture 10" descr="https://sun9-53.userapi.com/c858336/v858336607/139ad8/scmFJyyraSc.jpg">
            <a:extLst>
              <a:ext uri="{FF2B5EF4-FFF2-40B4-BE49-F238E27FC236}">
                <a16:creationId xmlns:a16="http://schemas.microsoft.com/office/drawing/2014/main" xmlns="" id="{C83779D6-1E31-480B-AE56-975988F09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467769"/>
            <a:ext cx="2448560" cy="1675733"/>
          </a:xfrm>
          <a:prstGeom prst="rect">
            <a:avLst/>
          </a:prstGeom>
          <a:noFill/>
        </p:spPr>
      </p:pic>
      <p:pic>
        <p:nvPicPr>
          <p:cNvPr id="2050" name="Picture 2" descr="Arkhangelsk Music Weeks: Международные дни джаза">
            <a:extLst>
              <a:ext uri="{FF2B5EF4-FFF2-40B4-BE49-F238E27FC236}">
                <a16:creationId xmlns:a16="http://schemas.microsoft.com/office/drawing/2014/main" xmlns="" id="{9FDB02E6-D1BA-44E3-AE1D-CDCE1FE37F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709" r="17373"/>
          <a:stretch/>
        </p:blipFill>
        <p:spPr bwMode="auto">
          <a:xfrm>
            <a:off x="5124" y="630940"/>
            <a:ext cx="2746365" cy="28490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Фестиваль «Ваш выход!..» подвел итоги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48560" y="3667879"/>
            <a:ext cx="1249680" cy="1475623"/>
          </a:xfrm>
          <a:prstGeom prst="rect">
            <a:avLst/>
          </a:prstGeom>
          <a:noFill/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A6A65145-D530-4E3C-9BB5-315227DF6B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3886"/>
          <a:stretch/>
        </p:blipFill>
        <p:spPr bwMode="auto">
          <a:xfrm>
            <a:off x="5148521" y="605915"/>
            <a:ext cx="3997917" cy="17617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FF96B98B-E456-4393-A390-E8670EC19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A49B73D3-1B47-494E-83E4-C1BB3EC7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3CCC-DADC-4266-9289-5BC6241D464D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2206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xmlns="" id="{58632C72-90DE-4361-8E3A-1071CE1FD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8839"/>
            <a:ext cx="9144000" cy="732932"/>
          </a:xfrm>
          <a:prstGeom prst="rect">
            <a:avLst/>
          </a:prstGeom>
          <a:noFill/>
          <a:ln w="222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b="1" dirty="0"/>
              <a:t> </a:t>
            </a:r>
            <a:r>
              <a:rPr lang="ru-RU" b="1" dirty="0" smtClean="0"/>
              <a:t>       </a:t>
            </a:r>
            <a:r>
              <a:rPr lang="ru-RU" sz="2400" b="1" dirty="0" smtClean="0">
                <a:solidFill>
                  <a:schemeClr val="tx2"/>
                </a:solidFill>
                <a:latin typeface="Trajan Pro 3"/>
              </a:rPr>
              <a:t>Профессиональное искусство: выставки и экспозиции</a:t>
            </a:r>
          </a:p>
        </p:txBody>
      </p:sp>
      <p:pic>
        <p:nvPicPr>
          <p:cNvPr id="7" name="Изображение 22" descr="Coat_of_Arms_of_Arkhangelsk_oblast.svg">
            <a:extLst>
              <a:ext uri="{FF2B5EF4-FFF2-40B4-BE49-F238E27FC236}">
                <a16:creationId xmlns:a16="http://schemas.microsoft.com/office/drawing/2014/main" xmlns="" id="{024A4BA8-0CE5-48D0-819A-5AB58D23B7A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647" y="232687"/>
            <a:ext cx="470894" cy="4652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BDAAA33-5160-48E3-A4C4-B3BF74A233A1}"/>
              </a:ext>
            </a:extLst>
          </p:cNvPr>
          <p:cNvSpPr txBox="1"/>
          <p:nvPr/>
        </p:nvSpPr>
        <p:spPr>
          <a:xfrm>
            <a:off x="1071880" y="984171"/>
            <a:ext cx="700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Trajan Pro 3"/>
              </a:rPr>
              <a:t>100-летие государственных музеев региона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CFEEAFB5-D448-415B-B2FC-AE03D8B859B6}"/>
              </a:ext>
            </a:extLst>
          </p:cNvPr>
          <p:cNvSpPr/>
          <p:nvPr/>
        </p:nvSpPr>
        <p:spPr>
          <a:xfrm>
            <a:off x="35363" y="1480457"/>
            <a:ext cx="2919628" cy="78867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tx2"/>
                </a:solidFill>
                <a:latin typeface="Trajan Pro 3"/>
              </a:rPr>
              <a:t>Вельский краеведческий</a:t>
            </a:r>
            <a:br>
              <a:rPr lang="ru-RU" sz="1400" dirty="0" smtClean="0">
                <a:solidFill>
                  <a:schemeClr val="tx2"/>
                </a:solidFill>
                <a:latin typeface="Trajan Pro 3"/>
              </a:rPr>
            </a:br>
            <a:r>
              <a:rPr lang="ru-RU" sz="1400" dirty="0" smtClean="0">
                <a:solidFill>
                  <a:schemeClr val="tx2"/>
                </a:solidFill>
                <a:latin typeface="Trajan Pro 3"/>
              </a:rPr>
              <a:t> музей имени В.Ф. Кулакова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500" dirty="0">
              <a:solidFill>
                <a:schemeClr val="tx2"/>
              </a:solidFill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377E8FBF-B3A8-4DA2-B722-E900068A5276}"/>
              </a:ext>
            </a:extLst>
          </p:cNvPr>
          <p:cNvSpPr/>
          <p:nvPr/>
        </p:nvSpPr>
        <p:spPr>
          <a:xfrm>
            <a:off x="6020325" y="1496966"/>
            <a:ext cx="3081768" cy="7554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 err="1" smtClean="0">
                <a:solidFill>
                  <a:schemeClr val="tx2"/>
                </a:solidFill>
                <a:latin typeface="Trajan Pro 3"/>
              </a:rPr>
              <a:t>Каргопольский</a:t>
            </a:r>
            <a:r>
              <a:rPr lang="ru-RU" sz="1400" dirty="0" smtClean="0">
                <a:solidFill>
                  <a:schemeClr val="tx2"/>
                </a:solidFill>
                <a:latin typeface="Trajan Pro 3"/>
              </a:rPr>
              <a:t> историко-архитектурный и художественный музей</a:t>
            </a:r>
          </a:p>
          <a:p>
            <a:pPr algn="ctr">
              <a:lnSpc>
                <a:spcPct val="115000"/>
              </a:lnSpc>
            </a:pPr>
            <a:endParaRPr lang="ru-RU" sz="100" dirty="0">
              <a:solidFill>
                <a:schemeClr val="tx2"/>
              </a:solidFill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79CD4D8D-A0A3-4D93-B49C-F64F18F0FB58}"/>
              </a:ext>
            </a:extLst>
          </p:cNvPr>
          <p:cNvSpPr/>
          <p:nvPr/>
        </p:nvSpPr>
        <p:spPr>
          <a:xfrm>
            <a:off x="3071093" y="1494971"/>
            <a:ext cx="2887009" cy="77098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 err="1" smtClean="0">
                <a:solidFill>
                  <a:schemeClr val="tx2"/>
                </a:solidFill>
                <a:latin typeface="Trajan Pro 3"/>
              </a:rPr>
              <a:t>Сольвычегодский</a:t>
            </a:r>
            <a:r>
              <a:rPr lang="ru-RU" sz="1400" dirty="0" smtClean="0">
                <a:solidFill>
                  <a:schemeClr val="tx2"/>
                </a:solidFill>
                <a:latin typeface="Trajan Pro 3"/>
              </a:rPr>
              <a:t> историко-художественный музей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400" dirty="0" smtClean="0">
              <a:solidFill>
                <a:schemeClr val="tx2"/>
              </a:solidFill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https://kraeved29.ru/wp-content/uploads/2019/03/ejc_qjky6jo.jpg">
            <a:extLst>
              <a:ext uri="{FF2B5EF4-FFF2-40B4-BE49-F238E27FC236}">
                <a16:creationId xmlns:a16="http://schemas.microsoft.com/office/drawing/2014/main" xmlns="" id="{D72C55D8-5EE2-4119-B41A-5A5AC669E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556" y="2831466"/>
            <a:ext cx="3206222" cy="21291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40C803B-1878-4E45-9E69-F57C6F8F5EB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37778" y="2831488"/>
            <a:ext cx="3206222" cy="2129132"/>
          </a:xfrm>
          <a:prstGeom prst="rect">
            <a:avLst/>
          </a:prstGeom>
        </p:spPr>
      </p:pic>
      <p:pic>
        <p:nvPicPr>
          <p:cNvPr id="3074" name="Picture 2" descr="Архангельский краеведческий музей Билеты в музеи, выставки, в ...">
            <a:extLst>
              <a:ext uri="{FF2B5EF4-FFF2-40B4-BE49-F238E27FC236}">
                <a16:creationId xmlns:a16="http://schemas.microsoft.com/office/drawing/2014/main" xmlns="" id="{2E007408-5D50-46AA-B1CE-54ED66B07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5283" y="2831465"/>
            <a:ext cx="3843489" cy="21319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2BB2AC89-0F48-416F-90B4-9BC024409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666FFD1F-E9E2-4533-9706-73E9742FB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63750" y="4904187"/>
            <a:ext cx="2133600" cy="273844"/>
          </a:xfrm>
        </p:spPr>
        <p:txBody>
          <a:bodyPr/>
          <a:lstStyle/>
          <a:p>
            <a:fld id="{C6A23CCC-DADC-4266-9289-5BC6241D464D}" type="slidenum">
              <a:rPr lang="ru-RU" smtClean="0"/>
              <a:pPr/>
              <a:t>27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5993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vel-museum.ru/images/Afisha/Afi_SPB-V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2438" y="1609188"/>
            <a:ext cx="2963762" cy="1977253"/>
          </a:xfrm>
          <a:prstGeom prst="rect">
            <a:avLst/>
          </a:prstGeom>
          <a:noFill/>
        </p:spPr>
      </p:pic>
      <p:pic>
        <p:nvPicPr>
          <p:cNvPr id="1034" name="Picture 10" descr="https://kuda29.ru/content/galery/image/events/24523/540_l42RjYQ.jpg"/>
          <p:cNvPicPr>
            <a:picLocks noChangeAspect="1" noChangeArrowheads="1"/>
          </p:cNvPicPr>
          <p:nvPr/>
        </p:nvPicPr>
        <p:blipFill>
          <a:blip r:embed="rId3" cstate="print"/>
          <a:srcRect l="18139" r="18369"/>
          <a:stretch>
            <a:fillRect/>
          </a:stretch>
        </p:blipFill>
        <p:spPr bwMode="auto">
          <a:xfrm>
            <a:off x="164999" y="1664285"/>
            <a:ext cx="2509296" cy="3161715"/>
          </a:xfrm>
          <a:prstGeom prst="rect">
            <a:avLst/>
          </a:prstGeom>
          <a:noFill/>
        </p:spPr>
      </p:pic>
      <p:pic>
        <p:nvPicPr>
          <p:cNvPr id="1026" name="Picture 2" descr="Иконы Каргополья. Возрожде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0387" y="793959"/>
            <a:ext cx="2176546" cy="696924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5079975-E780-41E8-AA6D-E48A032C5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2693"/>
            <a:ext cx="9144000" cy="596486"/>
          </a:xfrm>
          <a:prstGeom prst="rect">
            <a:avLst/>
          </a:prstGeom>
          <a:noFill/>
          <a:ln w="222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rajan Pro 3"/>
              </a:rPr>
              <a:t>Крупнейшие выставочные проекты</a:t>
            </a:r>
          </a:p>
        </p:txBody>
      </p:sp>
      <p:pic>
        <p:nvPicPr>
          <p:cNvPr id="10" name="Изображение 22" descr="Coat_of_Arms_of_Arkhangelsk_oblast.svg">
            <a:extLst>
              <a:ext uri="{FF2B5EF4-FFF2-40B4-BE49-F238E27FC236}">
                <a16:creationId xmlns:a16="http://schemas.microsoft.com/office/drawing/2014/main" xmlns="" id="{66768055-A0B7-4AA5-80DE-207F867764E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6520" y="108318"/>
            <a:ext cx="470894" cy="465236"/>
          </a:xfrm>
          <a:prstGeom prst="rect">
            <a:avLst/>
          </a:prstGeom>
        </p:spPr>
      </p:pic>
      <p:pic>
        <p:nvPicPr>
          <p:cNvPr id="1030" name="Picture 6" descr="Иван Шишкин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790376"/>
            <a:ext cx="2228777" cy="713209"/>
          </a:xfrm>
          <a:prstGeom prst="rect">
            <a:avLst/>
          </a:prstGeom>
          <a:noFill/>
        </p:spPr>
      </p:pic>
      <p:pic>
        <p:nvPicPr>
          <p:cNvPr id="1028" name="Picture 4" descr="Рерих. Восток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74178" y="803075"/>
            <a:ext cx="2228773" cy="713208"/>
          </a:xfrm>
          <a:prstGeom prst="rect">
            <a:avLst/>
          </a:prstGeom>
          <a:noFill/>
        </p:spPr>
      </p:pic>
      <p:pic>
        <p:nvPicPr>
          <p:cNvPr id="1036" name="Picture 12" descr="История легенды. Шемякин, Высоцкий и русский Париж 1970-х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58406" y="777676"/>
            <a:ext cx="2233194" cy="713207"/>
          </a:xfrm>
          <a:prstGeom prst="rect">
            <a:avLst/>
          </a:prstGeom>
          <a:noFill/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0CFA6F62-0FDA-47C4-886E-BA1C8EF8F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69E78883-FA2D-4208-8253-26FF2DDE4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3CCC-DADC-4266-9289-5BC6241D464D}" type="slidenum">
              <a:rPr lang="ru-RU" smtClean="0"/>
              <a:pPr/>
              <a:t>28</a:t>
            </a:fld>
            <a:endParaRPr lang="ru-RU"/>
          </a:p>
        </p:txBody>
      </p:sp>
      <p:pic>
        <p:nvPicPr>
          <p:cNvPr id="6146" name="Picture 2" descr="img_4981.masshtabirovanno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97578" y="3513139"/>
            <a:ext cx="2994025" cy="1630363"/>
          </a:xfrm>
          <a:prstGeom prst="rect">
            <a:avLst/>
          </a:prstGeom>
          <a:noFill/>
        </p:spPr>
      </p:pic>
      <p:pic>
        <p:nvPicPr>
          <p:cNvPr id="6148" name="Picture 4" descr="img_4808.masshtabirovannoe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06700" y="1633537"/>
            <a:ext cx="2997200" cy="1996136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3098F81-58B0-467B-AF2D-0B1654504CFB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794000" y="3504639"/>
            <a:ext cx="3009900" cy="1638863"/>
          </a:xfrm>
          <a:prstGeom prst="rect">
            <a:avLst/>
          </a:prstGeom>
        </p:spPr>
      </p:pic>
      <p:pic>
        <p:nvPicPr>
          <p:cNvPr id="18" name="Picture 4" descr="img_4808.masshtabirovannoe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95600" y="1633537"/>
            <a:ext cx="2997200" cy="1996136"/>
          </a:xfrm>
          <a:prstGeom prst="rect">
            <a:avLst/>
          </a:prstGeom>
          <a:noFill/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13098F81-58B0-467B-AF2D-0B1654504CFB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882900" y="3504639"/>
            <a:ext cx="3009900" cy="16388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7462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>
            <a:extLst>
              <a:ext uri="{FF2B5EF4-FFF2-40B4-BE49-F238E27FC236}">
                <a16:creationId xmlns:a16="http://schemas.microsoft.com/office/drawing/2014/main" xmlns="" id="{58632C72-90DE-4361-8E3A-1071CE1FD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8841"/>
            <a:ext cx="9144000" cy="503656"/>
          </a:xfrm>
          <a:prstGeom prst="rect">
            <a:avLst/>
          </a:prstGeom>
          <a:noFill/>
          <a:ln w="222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/>
              <a:t> </a:t>
            </a:r>
            <a:r>
              <a:rPr lang="ru-RU" sz="2000" b="1" dirty="0" smtClean="0">
                <a:solidFill>
                  <a:schemeClr val="tx2"/>
                </a:solidFill>
                <a:latin typeface="Trajan Pro 3"/>
              </a:rPr>
              <a:t>Народная культура. Народные художественные промыслы</a:t>
            </a:r>
          </a:p>
        </p:txBody>
      </p:sp>
      <p:pic>
        <p:nvPicPr>
          <p:cNvPr id="4" name="Изображение 22" descr="Coat_of_Arms_of_Arkhangelsk_oblast.svg">
            <a:extLst>
              <a:ext uri="{FF2B5EF4-FFF2-40B4-BE49-F238E27FC236}">
                <a16:creationId xmlns:a16="http://schemas.microsoft.com/office/drawing/2014/main" xmlns="" id="{024A4BA8-0CE5-48D0-819A-5AB58D23B7A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967" y="130312"/>
            <a:ext cx="470894" cy="46523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4CBABFE-7F39-4FDB-94C6-DE935614996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82264" y="773006"/>
            <a:ext cx="2670029" cy="1779324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4203D0B-CFED-4D80-A1C3-F560D9674E5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6115" y="778243"/>
            <a:ext cx="2691448" cy="1793598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5BB1790-6488-42F2-A6FA-3A48523FFD1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7064" y="758809"/>
            <a:ext cx="2688182" cy="179352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88B412B-ECE1-4806-81C1-10FD7C11BD2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6003" b="7172"/>
          <a:stretch/>
        </p:blipFill>
        <p:spPr>
          <a:xfrm>
            <a:off x="6150224" y="2713962"/>
            <a:ext cx="2688182" cy="1793598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1166B3C-BF5C-4AC6-8D92-B351E25E8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xmlns="" id="{CB740CFA-CC05-4512-8E33-B5F4CED2B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3CCC-DADC-4266-9289-5BC6241D464D}" type="slidenum">
              <a:rPr lang="ru-RU" smtClean="0"/>
              <a:pPr/>
              <a:t>29</a:t>
            </a:fld>
            <a:endParaRPr lang="ru-RU"/>
          </a:p>
        </p:txBody>
      </p:sp>
      <p:pic>
        <p:nvPicPr>
          <p:cNvPr id="4098" name="Picture 2" descr="https://downloader.disk.yandex.ru/preview/7a6d57ed31065157d2e053620c714806f47ba07ced559181271e409b73ad2c9a/5ebc43d7/f8adZiucaC9HN5U0VWXW8hI9XzH4arqzv9B84-CijCNrVf_T0XomgwQkrlZYsBGDof_EvsBjGznrQKbB1ZbpcA==?uid=0&amp;filename=%D0%92%D0%B8%D0%BB%D0%B5%D0%B3%D0%BE%D1%81%D0%BA%D0%B8%D0%B9+%D0%9C%D0%A0+3.jpg&amp;disposition=inline&amp;hash=&amp;limit=0&amp;content_type=image%2Fjpeg&amp;tknv=v2&amp;owner_uid=11933971&amp;size=1898x842">
            <a:extLst>
              <a:ext uri="{FF2B5EF4-FFF2-40B4-BE49-F238E27FC236}">
                <a16:creationId xmlns:a16="http://schemas.microsoft.com/office/drawing/2014/main" xmlns="" id="{2E895C2D-141D-4433-A9EE-5D35C90F0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64" y="2708643"/>
            <a:ext cx="2688182" cy="1793598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06281907-74FF-4C5C-BEFA-CAF8C39CCD9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71642" y="2719614"/>
            <a:ext cx="2691334" cy="179352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="" xmlns:p14="http://schemas.microsoft.com/office/powerpoint/2010/main" val="402437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-137159" y="102393"/>
            <a:ext cx="9433560" cy="460378"/>
          </a:xfrm>
          <a:prstGeom prst="rect">
            <a:avLst/>
          </a:prstGeom>
          <a:noFill/>
          <a:ln w="222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1600" b="1" dirty="0" smtClean="0">
              <a:solidFill>
                <a:schemeClr val="accent1">
                  <a:lumMod val="75000"/>
                </a:schemeClr>
              </a:solidFill>
              <a:latin typeface="Trajan Pro 3" panose="02020502050503020301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rajan Pro 3"/>
                <a:cs typeface="Times New Roman" panose="02020603050405020304" pitchFamily="18" charset="0"/>
              </a:rPr>
              <a:t>Финансирование сферы культуры</a:t>
            </a:r>
            <a:r>
              <a:rPr lang="ru-RU" sz="2400" b="1" dirty="0" smtClean="0">
                <a:latin typeface="Trajan Pro 3"/>
              </a:rPr>
              <a:t> </a:t>
            </a:r>
            <a:endParaRPr lang="ru-RU" sz="2400" b="1" dirty="0" smtClean="0">
              <a:solidFill>
                <a:schemeClr val="accent1">
                  <a:lumMod val="75000"/>
                </a:schemeClr>
              </a:solidFill>
              <a:latin typeface="Trajan Pro 3"/>
              <a:cs typeface="Times New Roman" panose="02020603050405020304" pitchFamily="18" charset="0"/>
            </a:endParaRPr>
          </a:p>
          <a:p>
            <a:pPr algn="ctr"/>
            <a:endParaRPr lang="ru-RU" sz="1650" dirty="0">
              <a:latin typeface="Book Antiqua" panose="02040602050305030304" pitchFamily="18" charset="0"/>
            </a:endParaRPr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="" xmlns:p14="http://schemas.microsoft.com/office/powerpoint/2010/main" val="1612941559"/>
              </p:ext>
            </p:extLst>
          </p:nvPr>
        </p:nvGraphicFramePr>
        <p:xfrm>
          <a:off x="136379" y="1226372"/>
          <a:ext cx="3370614" cy="234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="" xmlns:p14="http://schemas.microsoft.com/office/powerpoint/2010/main" val="2547763582"/>
              </p:ext>
            </p:extLst>
          </p:nvPr>
        </p:nvGraphicFramePr>
        <p:xfrm>
          <a:off x="2483768" y="573528"/>
          <a:ext cx="6660232" cy="4569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6769100" y="4208463"/>
            <a:ext cx="2133600" cy="273844"/>
          </a:xfrm>
        </p:spPr>
        <p:txBody>
          <a:bodyPr/>
          <a:lstStyle/>
          <a:p>
            <a:fld id="{4997666C-C956-4685-A2D4-41AE87A32F9B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13" name="Изображение 22" descr="Coat_of_Arms_of_Arkhangelsk_oblast.svg">
            <a:extLst>
              <a:ext uri="{FF2B5EF4-FFF2-40B4-BE49-F238E27FC236}">
                <a16:creationId xmlns:a16="http://schemas.microsoft.com/office/drawing/2014/main" xmlns="" id="{D6072723-F763-422D-8173-120E63F1181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005" y="127541"/>
            <a:ext cx="386395" cy="381752"/>
          </a:xfrm>
          <a:prstGeom prst="rect">
            <a:avLst/>
          </a:prstGeom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FC8BD05E-D46E-477A-9AF1-01800B515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2" name="Прямоугольный треугольник 11">
            <a:extLst>
              <a:ext uri="{FF2B5EF4-FFF2-40B4-BE49-F238E27FC236}">
                <a16:creationId xmlns:a16="http://schemas.microsoft.com/office/drawing/2014/main" xmlns="" id="{AABCCE70-17B5-454F-8303-DEAD73C6C3A5}"/>
              </a:ext>
            </a:extLst>
          </p:cNvPr>
          <p:cNvSpPr/>
          <p:nvPr/>
        </p:nvSpPr>
        <p:spPr>
          <a:xfrm>
            <a:off x="7620" y="3480825"/>
            <a:ext cx="1720612" cy="1662677"/>
          </a:xfrm>
          <a:prstGeom prst="rtTriangle">
            <a:avLst/>
          </a:prstGeom>
          <a:solidFill>
            <a:srgbClr val="FE9614"/>
          </a:solidFill>
          <a:ln>
            <a:solidFill>
              <a:srgbClr val="FE96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Прямоугольный треугольник 13">
            <a:extLst>
              <a:ext uri="{FF2B5EF4-FFF2-40B4-BE49-F238E27FC236}">
                <a16:creationId xmlns:a16="http://schemas.microsoft.com/office/drawing/2014/main" xmlns="" id="{5E7703FB-30D3-4460-BA4F-3C99E7190E17}"/>
              </a:ext>
            </a:extLst>
          </p:cNvPr>
          <p:cNvSpPr/>
          <p:nvPr/>
        </p:nvSpPr>
        <p:spPr>
          <a:xfrm>
            <a:off x="0" y="4128790"/>
            <a:ext cx="1034890" cy="1019192"/>
          </a:xfrm>
          <a:prstGeom prst="rtTriangle">
            <a:avLst/>
          </a:prstGeom>
          <a:solidFill>
            <a:srgbClr val="4C85AB"/>
          </a:solidFill>
          <a:ln>
            <a:solidFill>
              <a:srgbClr val="4C85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096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онтакты | Курский драматический театр им. Пушки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435" y="1626733"/>
            <a:ext cx="1611086" cy="974324"/>
          </a:xfrm>
          <a:prstGeom prst="rect">
            <a:avLst/>
          </a:prstGeom>
          <a:noFill/>
        </p:spPr>
      </p:pic>
      <p:sp>
        <p:nvSpPr>
          <p:cNvPr id="4" name="Rectangle 8">
            <a:extLst>
              <a:ext uri="{FF2B5EF4-FFF2-40B4-BE49-F238E27FC236}">
                <a16:creationId xmlns:a16="http://schemas.microsoft.com/office/drawing/2014/main" xmlns="" id="{100AB7A3-B411-4C52-A43B-BFCBA252C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4775" y="98839"/>
            <a:ext cx="9315449" cy="836826"/>
          </a:xfrm>
          <a:prstGeom prst="rect">
            <a:avLst/>
          </a:prstGeom>
          <a:noFill/>
          <a:ln w="222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 dirty="0"/>
              <a:t> </a:t>
            </a:r>
            <a:r>
              <a:rPr lang="ru-RU" sz="2400" b="1" dirty="0" smtClean="0">
                <a:solidFill>
                  <a:schemeClr val="tx2"/>
                </a:solidFill>
                <a:latin typeface="Trajan Pro 3"/>
              </a:rPr>
              <a:t>Повышение роли институтов гражданского</a:t>
            </a:r>
            <a:br>
              <a:rPr lang="ru-RU" sz="2400" b="1" dirty="0" smtClean="0">
                <a:solidFill>
                  <a:schemeClr val="tx2"/>
                </a:solidFill>
                <a:latin typeface="Trajan Pro 3"/>
              </a:rPr>
            </a:br>
            <a:r>
              <a:rPr lang="ru-RU" sz="2400" b="1" dirty="0" smtClean="0">
                <a:solidFill>
                  <a:schemeClr val="tx2"/>
                </a:solidFill>
                <a:latin typeface="Trajan Pro 3"/>
              </a:rPr>
              <a:t> общества как субъектов культурной политики</a:t>
            </a:r>
          </a:p>
        </p:txBody>
      </p:sp>
      <p:pic>
        <p:nvPicPr>
          <p:cNvPr id="5" name="Изображение 22" descr="Coat_of_Arms_of_Arkhangelsk_oblast.svg">
            <a:extLst>
              <a:ext uri="{FF2B5EF4-FFF2-40B4-BE49-F238E27FC236}">
                <a16:creationId xmlns:a16="http://schemas.microsoft.com/office/drawing/2014/main" xmlns="" id="{3CEACBA6-05A0-4E2E-ACC6-2F9C170D944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396" y="258035"/>
            <a:ext cx="499812" cy="4938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4421D0F-70C7-4842-9485-5838D3F6442C}"/>
              </a:ext>
            </a:extLst>
          </p:cNvPr>
          <p:cNvSpPr txBox="1"/>
          <p:nvPr/>
        </p:nvSpPr>
        <p:spPr>
          <a:xfrm>
            <a:off x="1772093" y="939679"/>
            <a:ext cx="5599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Trajan Pro 3"/>
              </a:rPr>
              <a:t>Целевая поддержка творческих союзов</a:t>
            </a:r>
            <a:endParaRPr lang="ru-RU" sz="2000" b="1" dirty="0">
              <a:solidFill>
                <a:schemeClr val="tx2"/>
              </a:solidFill>
              <a:latin typeface="Book Antiqua" panose="02040602050305030304" pitchFamily="18" charset="0"/>
            </a:endParaRPr>
          </a:p>
        </p:txBody>
      </p:sp>
      <p:pic>
        <p:nvPicPr>
          <p:cNvPr id="6146" name="Picture 2" descr="Ежегодная областная выставка «Север-2019» откроется в Архангельске ...">
            <a:extLst>
              <a:ext uri="{FF2B5EF4-FFF2-40B4-BE49-F238E27FC236}">
                <a16:creationId xmlns:a16="http://schemas.microsoft.com/office/drawing/2014/main" xmlns="" id="{F62095C7-60D2-4C2C-A6C1-2AA86B055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767" y="1446304"/>
            <a:ext cx="2778641" cy="15655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380E98E6-64AC-45ED-8899-3FE0A974ADA4}"/>
              </a:ext>
            </a:extLst>
          </p:cNvPr>
          <p:cNvSpPr/>
          <p:nvPr/>
        </p:nvSpPr>
        <p:spPr>
          <a:xfrm>
            <a:off x="0" y="3742483"/>
            <a:ext cx="34095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Trajan Pro 3"/>
              </a:rPr>
              <a:t>Союз художников РФ </a:t>
            </a:r>
          </a:p>
        </p:txBody>
      </p:sp>
      <p:pic>
        <p:nvPicPr>
          <p:cNvPr id="6148" name="Picture 4" descr="VI Гринфест &quot;Остров надежды&quot; | ВКонтакте">
            <a:extLst>
              <a:ext uri="{FF2B5EF4-FFF2-40B4-BE49-F238E27FC236}">
                <a16:creationId xmlns:a16="http://schemas.microsoft.com/office/drawing/2014/main" xmlns="" id="{6BF6A547-0732-46EB-88B3-C48F76BA0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540" y="3632557"/>
            <a:ext cx="3084962" cy="7760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75A1DA01-C6BB-4747-BC21-D01E23A870A3}"/>
              </a:ext>
            </a:extLst>
          </p:cNvPr>
          <p:cNvSpPr/>
          <p:nvPr/>
        </p:nvSpPr>
        <p:spPr>
          <a:xfrm>
            <a:off x="0" y="2444404"/>
            <a:ext cx="37500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Trajan Pro 3"/>
              </a:rPr>
              <a:t>Союз писателей РФ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C8318F39-88E0-4292-B74C-4E6D0EE4BC75}"/>
              </a:ext>
            </a:extLst>
          </p:cNvPr>
          <p:cNvSpPr/>
          <p:nvPr/>
        </p:nvSpPr>
        <p:spPr>
          <a:xfrm>
            <a:off x="0" y="137335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Trajan Pro 3"/>
              </a:rPr>
              <a:t>Союз театральных деятелей РФ</a:t>
            </a:r>
            <a:endParaRPr lang="ru-RU" dirty="0">
              <a:solidFill>
                <a:schemeClr val="tx2"/>
              </a:solidFill>
              <a:latin typeface="Book Antiqua" panose="02040602050305030304" pitchFamily="18" charset="0"/>
            </a:endParaRPr>
          </a:p>
        </p:txBody>
      </p:sp>
      <p:pic>
        <p:nvPicPr>
          <p:cNvPr id="6152" name="Picture 8" descr="В театральном календаре Поморья – важная дата!">
            <a:extLst>
              <a:ext uri="{FF2B5EF4-FFF2-40B4-BE49-F238E27FC236}">
                <a16:creationId xmlns:a16="http://schemas.microsoft.com/office/drawing/2014/main" xmlns="" id="{44D29C86-40C2-4D0C-99B6-B57A6C92BD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399"/>
          <a:stretch/>
        </p:blipFill>
        <p:spPr bwMode="auto">
          <a:xfrm>
            <a:off x="4175415" y="1467879"/>
            <a:ext cx="1371600" cy="29086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6DD5C64D-C365-49DE-81E6-8C3AA6A92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8CC1826-96EC-4842-BE6B-C352B8409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3CCC-DADC-4266-9289-5BC6241D464D}" type="slidenum">
              <a:rPr lang="ru-RU" smtClean="0"/>
              <a:pPr/>
              <a:t>30</a:t>
            </a:fld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508532" y="4407173"/>
            <a:ext cx="25563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tx2"/>
                </a:solidFill>
                <a:latin typeface="Trajan Pro 3"/>
              </a:rPr>
              <a:t>проект «80-летие </a:t>
            </a:r>
          </a:p>
          <a:p>
            <a:pPr algn="ctr"/>
            <a:r>
              <a:rPr lang="ru-RU" sz="1400" dirty="0" smtClean="0">
                <a:solidFill>
                  <a:schemeClr val="tx2"/>
                </a:solidFill>
                <a:latin typeface="Trajan Pro 3"/>
              </a:rPr>
              <a:t>со дня образования»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818170" y="4417081"/>
            <a:ext cx="30521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chemeClr val="tx2"/>
                </a:solidFill>
                <a:latin typeface="Trajan Pro 3"/>
              </a:rPr>
              <a:t>литературно-музыкальный фестиваль-конкурс имени Александра Грина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870360" y="3081563"/>
            <a:ext cx="32736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tx2"/>
                </a:solidFill>
                <a:latin typeface="Trajan Pro 3"/>
              </a:rPr>
              <a:t>выставка «Север-2019» </a:t>
            </a:r>
          </a:p>
        </p:txBody>
      </p:sp>
      <p:pic>
        <p:nvPicPr>
          <p:cNvPr id="11" name="Picture 4" descr="Российский союз писателей – общероссийская общественная организация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0051" y="2669290"/>
            <a:ext cx="1215121" cy="1215121"/>
          </a:xfrm>
          <a:prstGeom prst="rect">
            <a:avLst/>
          </a:prstGeom>
          <a:noFill/>
        </p:spPr>
      </p:pic>
      <p:pic>
        <p:nvPicPr>
          <p:cNvPr id="6150" name="Picture 6" descr="Союз художников России - партнёр ВКДТ &quot;Слава России&quot; 2019"/>
          <p:cNvPicPr>
            <a:picLocks noChangeAspect="1" noChangeArrowheads="1"/>
          </p:cNvPicPr>
          <p:nvPr/>
        </p:nvPicPr>
        <p:blipFill rotWithShape="1">
          <a:blip r:embed="rId8" cstate="print"/>
          <a:srcRect t="-1" b="41984"/>
          <a:stretch/>
        </p:blipFill>
        <p:spPr bwMode="auto">
          <a:xfrm>
            <a:off x="198210" y="4111815"/>
            <a:ext cx="1963965" cy="9262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9698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:a16="http://schemas.microsoft.com/office/drawing/2014/main" xmlns="" id="{100AB7A3-B411-4C52-A43B-BFCBA252C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8839"/>
            <a:ext cx="9144000" cy="628172"/>
          </a:xfrm>
          <a:prstGeom prst="rect">
            <a:avLst/>
          </a:prstGeom>
          <a:noFill/>
          <a:ln w="222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b="1" dirty="0"/>
              <a:t> </a:t>
            </a:r>
            <a:r>
              <a:rPr lang="ru-RU" sz="2800" b="1" dirty="0" smtClean="0">
                <a:solidFill>
                  <a:schemeClr val="tx2"/>
                </a:solidFill>
                <a:latin typeface="Trajan Pro 3"/>
              </a:rPr>
              <a:t>Поддержка инициатив НКО</a:t>
            </a:r>
            <a:endParaRPr lang="ru-RU" sz="2800" b="1" dirty="0">
              <a:solidFill>
                <a:schemeClr val="tx2"/>
              </a:solidFill>
              <a:latin typeface="Book Antiqua" panose="02040602050305030304" pitchFamily="18" charset="0"/>
            </a:endParaRPr>
          </a:p>
        </p:txBody>
      </p:sp>
      <p:pic>
        <p:nvPicPr>
          <p:cNvPr id="5" name="Изображение 22" descr="Coat_of_Arms_of_Arkhangelsk_oblast.svg">
            <a:extLst>
              <a:ext uri="{FF2B5EF4-FFF2-40B4-BE49-F238E27FC236}">
                <a16:creationId xmlns:a16="http://schemas.microsoft.com/office/drawing/2014/main" xmlns="" id="{3CEACBA6-05A0-4E2E-ACC6-2F9C170D944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968" y="111353"/>
            <a:ext cx="608523" cy="6012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00B3834-4FCE-47DA-B59F-C84B7F3A6C06}"/>
              </a:ext>
            </a:extLst>
          </p:cNvPr>
          <p:cNvSpPr txBox="1"/>
          <p:nvPr/>
        </p:nvSpPr>
        <p:spPr>
          <a:xfrm>
            <a:off x="9512" y="1912601"/>
            <a:ext cx="5454394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1938">
              <a:buFont typeface="Wingdings" pitchFamily="2" charset="2"/>
              <a:buChar char="ü"/>
            </a:pPr>
            <a:r>
              <a:rPr lang="ru-RU" dirty="0" smtClean="0">
                <a:solidFill>
                  <a:schemeClr val="tx2"/>
                </a:solidFill>
                <a:latin typeface="Trajan Pro 3"/>
              </a:rPr>
              <a:t>100-летие в Ф.А. Абрамова</a:t>
            </a:r>
          </a:p>
          <a:p>
            <a:pPr indent="261938"/>
            <a:endParaRPr lang="ru-RU" sz="700" dirty="0" smtClean="0">
              <a:solidFill>
                <a:schemeClr val="tx2"/>
              </a:solidFill>
              <a:latin typeface="Trajan Pro 3"/>
            </a:endParaRPr>
          </a:p>
          <a:p>
            <a:pPr indent="261938">
              <a:buFont typeface="Wingdings" pitchFamily="2" charset="2"/>
              <a:buChar char="ü"/>
            </a:pPr>
            <a:r>
              <a:rPr lang="ru-RU" dirty="0" smtClean="0">
                <a:solidFill>
                  <a:schemeClr val="tx2"/>
                </a:solidFill>
                <a:latin typeface="Trajan Pro 3"/>
              </a:rPr>
              <a:t>Возрождение культурно-исторических традиций</a:t>
            </a:r>
          </a:p>
          <a:p>
            <a:pPr indent="261938">
              <a:buFont typeface="Wingdings" pitchFamily="2" charset="2"/>
              <a:buChar char="ü"/>
            </a:pPr>
            <a:endParaRPr lang="ru-RU" sz="700" dirty="0" smtClean="0">
              <a:solidFill>
                <a:schemeClr val="tx2"/>
              </a:solidFill>
              <a:latin typeface="Trajan Pro 3"/>
            </a:endParaRPr>
          </a:p>
          <a:p>
            <a:pPr indent="261938">
              <a:buFont typeface="Wingdings" pitchFamily="2" charset="2"/>
              <a:buChar char="ü"/>
            </a:pPr>
            <a:r>
              <a:rPr lang="ru-RU" dirty="0" smtClean="0">
                <a:solidFill>
                  <a:schemeClr val="tx2"/>
                </a:solidFill>
                <a:latin typeface="Trajan Pro 3"/>
              </a:rPr>
              <a:t>Развитие и популяризация</a:t>
            </a:r>
            <a:br>
              <a:rPr lang="ru-RU" dirty="0" smtClean="0">
                <a:solidFill>
                  <a:schemeClr val="tx2"/>
                </a:solidFill>
                <a:latin typeface="Trajan Pro 3"/>
              </a:rPr>
            </a:br>
            <a:r>
              <a:rPr lang="ru-RU" dirty="0" smtClean="0">
                <a:solidFill>
                  <a:schemeClr val="tx2"/>
                </a:solidFill>
                <a:latin typeface="Trajan Pro 3"/>
              </a:rPr>
              <a:t> современной культурной жизни </a:t>
            </a:r>
            <a:br>
              <a:rPr lang="ru-RU" dirty="0" smtClean="0">
                <a:solidFill>
                  <a:schemeClr val="tx2"/>
                </a:solidFill>
                <a:latin typeface="Trajan Pro 3"/>
              </a:rPr>
            </a:br>
            <a:r>
              <a:rPr lang="ru-RU" dirty="0" smtClean="0">
                <a:solidFill>
                  <a:schemeClr val="tx2"/>
                </a:solidFill>
                <a:latin typeface="Trajan Pro 3"/>
              </a:rPr>
              <a:t>Архангельской области </a:t>
            </a:r>
          </a:p>
          <a:p>
            <a:pPr indent="261938">
              <a:buFont typeface="Wingdings" pitchFamily="2" charset="2"/>
              <a:buChar char="ü"/>
            </a:pPr>
            <a:endParaRPr lang="ru-RU" sz="700" dirty="0" smtClean="0">
              <a:solidFill>
                <a:schemeClr val="tx2"/>
              </a:solidFill>
              <a:latin typeface="Trajan Pro 3"/>
            </a:endParaRPr>
          </a:p>
          <a:p>
            <a:pPr indent="261938">
              <a:buFont typeface="Wingdings" pitchFamily="2" charset="2"/>
              <a:buChar char="ü"/>
            </a:pPr>
            <a:r>
              <a:rPr lang="ru-RU" dirty="0" smtClean="0">
                <a:solidFill>
                  <a:schemeClr val="tx2"/>
                </a:solidFill>
                <a:latin typeface="Trajan Pro 3"/>
              </a:rPr>
              <a:t>Развитие и повышение туристической </a:t>
            </a:r>
            <a:br>
              <a:rPr lang="ru-RU" dirty="0" smtClean="0">
                <a:solidFill>
                  <a:schemeClr val="tx2"/>
                </a:solidFill>
                <a:latin typeface="Trajan Pro 3"/>
              </a:rPr>
            </a:br>
            <a:r>
              <a:rPr lang="ru-RU" dirty="0" smtClean="0">
                <a:solidFill>
                  <a:schemeClr val="tx2"/>
                </a:solidFill>
                <a:latin typeface="Trajan Pro 3"/>
              </a:rPr>
              <a:t>привлекательности региона</a:t>
            </a:r>
          </a:p>
          <a:p>
            <a:pPr indent="261938">
              <a:buFont typeface="Wingdings" pitchFamily="2" charset="2"/>
              <a:buChar char="ü"/>
            </a:pPr>
            <a:endParaRPr lang="ru-RU" sz="700" dirty="0" smtClean="0">
              <a:solidFill>
                <a:schemeClr val="tx2"/>
              </a:solidFill>
              <a:latin typeface="Trajan Pro 3"/>
            </a:endParaRPr>
          </a:p>
          <a:p>
            <a:pPr indent="261938">
              <a:buFont typeface="Wingdings" pitchFamily="2" charset="2"/>
              <a:buChar char="ü"/>
            </a:pPr>
            <a:r>
              <a:rPr lang="ru-RU" dirty="0" smtClean="0">
                <a:solidFill>
                  <a:schemeClr val="tx2"/>
                </a:solidFill>
                <a:latin typeface="Trajan Pro 3"/>
              </a:rPr>
              <a:t>Проекты прямой социальной направленности</a:t>
            </a:r>
            <a:endParaRPr lang="ru-RU" dirty="0">
              <a:solidFill>
                <a:schemeClr val="tx2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85EE281-555E-46A6-9296-BDEBE066A408}"/>
              </a:ext>
            </a:extLst>
          </p:cNvPr>
          <p:cNvSpPr txBox="1"/>
          <p:nvPr/>
        </p:nvSpPr>
        <p:spPr>
          <a:xfrm>
            <a:off x="0" y="81118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/>
                </a:solidFill>
                <a:latin typeface="Book Antiqua" panose="02040602050305030304" pitchFamily="18" charset="0"/>
              </a:rPr>
              <a:t>Конкурс грантов Губернатора Архангельской области для поддержки проектов регионального значения в сфере культуры и искусства Архангельской области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75CC84A-2D5B-4E69-970D-4FFDF4AE252F}"/>
              </a:ext>
            </a:extLst>
          </p:cNvPr>
          <p:cNvSpPr txBox="1"/>
          <p:nvPr/>
        </p:nvSpPr>
        <p:spPr>
          <a:xfrm>
            <a:off x="146958" y="1391281"/>
            <a:ext cx="748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Trajan Pro 3"/>
              </a:rPr>
              <a:t>19 </a:t>
            </a:r>
            <a:r>
              <a:rPr lang="ru-RU" dirty="0" smtClean="0">
                <a:solidFill>
                  <a:schemeClr val="tx2"/>
                </a:solidFill>
                <a:latin typeface="Trajan Pro 3"/>
              </a:rPr>
              <a:t>проектов на сумму  </a:t>
            </a:r>
            <a:r>
              <a:rPr lang="ru-RU" b="1" dirty="0" smtClean="0">
                <a:solidFill>
                  <a:schemeClr val="tx2"/>
                </a:solidFill>
                <a:latin typeface="Trajan Pro 3"/>
              </a:rPr>
              <a:t>6,3</a:t>
            </a:r>
            <a:r>
              <a:rPr lang="ru-RU" dirty="0" smtClean="0">
                <a:solidFill>
                  <a:schemeClr val="tx2"/>
                </a:solidFill>
                <a:latin typeface="Trajan Pro 3"/>
              </a:rPr>
              <a:t> млн. руб. </a:t>
            </a:r>
          </a:p>
          <a:p>
            <a:r>
              <a:rPr lang="ru-RU" dirty="0" smtClean="0">
                <a:solidFill>
                  <a:schemeClr val="tx2"/>
                </a:solidFill>
                <a:latin typeface="Trajan Pro 3"/>
              </a:rPr>
              <a:t> по направлениям:</a:t>
            </a:r>
          </a:p>
        </p:txBody>
      </p:sp>
      <p:pic>
        <p:nvPicPr>
          <p:cNvPr id="9" name="Picture 4" descr="http://cultinfo.ru/upload/iblock/ddf/%D1%84%D0%BE%D1%82%D0%BE%20%D0%B3%D1%80%D1%83%D0%BF%D0%BF%D1%8B%20%D0%92%D0%A3%20(4).jpg">
            <a:extLst>
              <a:ext uri="{FF2B5EF4-FFF2-40B4-BE49-F238E27FC236}">
                <a16:creationId xmlns:a16="http://schemas.microsoft.com/office/drawing/2014/main" xmlns="" id="{1F06DD5D-6C10-4CB4-ACCB-8CA81739D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131" y="3077026"/>
            <a:ext cx="1908000" cy="127122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 descr="http://taibola.ru/images/dynamic/W1siZnUiLCJodHRwOi8vYXNzZXRzLnBpY2xvdWQucnUvc2l0ZXMvNTM2OTE0NGI2YjVhMGVhY2E5MDI1YzllL2NvbnRlbnRfZW50cnk1MzkwZTA3MTZiNWEwZTUyMTYwMzcxOGUvNTgzNDg4MjM5MmI0Y2I5YmQ2MDA2Y2U2L2ZpbGVzL1RhaWJvbGFfQXNzZW1ibGVfNTUuanBnIl0sWyJwIiwidGh1bWIiLCI4MDB4ODAwXiJdXQ/Taibola_Assemble_55.jpg">
            <a:extLst>
              <a:ext uri="{FF2B5EF4-FFF2-40B4-BE49-F238E27FC236}">
                <a16:creationId xmlns:a16="http://schemas.microsoft.com/office/drawing/2014/main" xmlns="" id="{44205988-FE82-4F02-AA38-8CBF0FAB2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651"/>
          <a:stretch>
            <a:fillRect/>
          </a:stretch>
        </p:blipFill>
        <p:spPr bwMode="auto">
          <a:xfrm>
            <a:off x="7015765" y="1640114"/>
            <a:ext cx="1923279" cy="114821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https://mooovoi.org/images/phocagallery/prazdnik/thumbs/phoca_thumb_l_ivanteevka-3.jpg">
            <a:extLst>
              <a:ext uri="{FF2B5EF4-FFF2-40B4-BE49-F238E27FC236}">
                <a16:creationId xmlns:a16="http://schemas.microsoft.com/office/drawing/2014/main" xmlns="" id="{55180935-50A3-4E73-94B3-C88C6F324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108"/>
          <a:stretch>
            <a:fillRect/>
          </a:stretch>
        </p:blipFill>
        <p:spPr bwMode="auto">
          <a:xfrm>
            <a:off x="6977444" y="3047654"/>
            <a:ext cx="2006902" cy="1321146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53B8714B-0222-4C73-880E-C9CE7A7B0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xmlns="" id="{83349360-8892-4382-BDC6-3CA93A289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42390" y="4767264"/>
            <a:ext cx="2133600" cy="273844"/>
          </a:xfrm>
        </p:spPr>
        <p:txBody>
          <a:bodyPr/>
          <a:lstStyle/>
          <a:p>
            <a:fld id="{C6A23CCC-DADC-4266-9289-5BC6241D464D}" type="slidenum">
              <a:rPr lang="ru-RU" smtClean="0"/>
              <a:pPr/>
              <a:t>31</a:t>
            </a:fld>
            <a:endParaRPr lang="ru-RU" dirty="0"/>
          </a:p>
        </p:txBody>
      </p:sp>
      <p:pic>
        <p:nvPicPr>
          <p:cNvPr id="8" name="Picture 2" descr="https://im0-tub-ru.yandex.net/i?id=ced8f5b184ced51ca813ce2e1802a640&amp;n=13">
            <a:extLst>
              <a:ext uri="{FF2B5EF4-FFF2-40B4-BE49-F238E27FC236}">
                <a16:creationId xmlns:a16="http://schemas.microsoft.com/office/drawing/2014/main" xmlns="" id="{689C99E3-4D2F-40AF-A225-45F56B5D6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00"/>
          <a:stretch>
            <a:fillRect/>
          </a:stretch>
        </p:blipFill>
        <p:spPr bwMode="auto">
          <a:xfrm>
            <a:off x="4891314" y="1647181"/>
            <a:ext cx="1906941" cy="1143117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06363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:a16="http://schemas.microsoft.com/office/drawing/2014/main" xmlns="" id="{100AB7A3-B411-4C52-A43B-BFCBA252C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8839"/>
            <a:ext cx="9144000" cy="836826"/>
          </a:xfrm>
          <a:prstGeom prst="rect">
            <a:avLst/>
          </a:prstGeom>
          <a:noFill/>
          <a:ln w="222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>
                <a:solidFill>
                  <a:schemeClr val="tx2"/>
                </a:solidFill>
              </a:rPr>
              <a:t> </a:t>
            </a:r>
            <a:r>
              <a:rPr lang="ru-RU" sz="2800" b="1" dirty="0" smtClean="0">
                <a:solidFill>
                  <a:schemeClr val="tx2"/>
                </a:solidFill>
                <a:latin typeface="Trajan Pro 3"/>
              </a:rPr>
              <a:t>Поддержка инициатив НКО</a:t>
            </a:r>
          </a:p>
        </p:txBody>
      </p:sp>
      <p:pic>
        <p:nvPicPr>
          <p:cNvPr id="5" name="Изображение 22" descr="Coat_of_Arms_of_Arkhangelsk_oblast.svg">
            <a:extLst>
              <a:ext uri="{FF2B5EF4-FFF2-40B4-BE49-F238E27FC236}">
                <a16:creationId xmlns:a16="http://schemas.microsoft.com/office/drawing/2014/main" xmlns="" id="{3CEACBA6-05A0-4E2E-ACC6-2F9C170D944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968" y="216648"/>
            <a:ext cx="608523" cy="60121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6218FE2-E7B0-4C45-8C6A-67527180BF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14" y="1074516"/>
            <a:ext cx="2100486" cy="126099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83E8B7D4-5D4F-4E7A-A2AA-1D43439B75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960" y="2376344"/>
            <a:ext cx="2144240" cy="1420559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F6913E90-D207-48D8-BB91-480E1D2E6E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134" y="1071808"/>
            <a:ext cx="1892224" cy="126641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F2C62DE0-EA13-4B57-B5FB-C9C726135C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652" y="2503343"/>
            <a:ext cx="2782503" cy="1420559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A87C4A66-7302-4083-9811-19072E01DB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14" y="3905437"/>
            <a:ext cx="2131673" cy="1199066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EA24C6F2-6660-40C5-A10F-717C9A5FA0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301" y="998317"/>
            <a:ext cx="2138590" cy="1278386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6E082432-C0C1-4A7B-B3AB-9B673B34A71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14" y="2401741"/>
            <a:ext cx="2131673" cy="142056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BF615962-588F-48D6-8F8C-B414C1CB5CF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755" y="1036418"/>
            <a:ext cx="1892225" cy="1260991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34AD49C0-86E3-4BC8-B2F3-33D7D71485D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435" b="3239"/>
          <a:stretch/>
        </p:blipFill>
        <p:spPr>
          <a:xfrm>
            <a:off x="6839646" y="3905435"/>
            <a:ext cx="2131200" cy="1199067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xmlns="" id="{092B347C-24F5-49A5-AE31-A8B051C791B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782" y="3633958"/>
            <a:ext cx="1742024" cy="17420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2306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:a16="http://schemas.microsoft.com/office/drawing/2014/main" xmlns="" id="{100AB7A3-B411-4C52-A43B-BFCBA252C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8841"/>
            <a:ext cx="9144000" cy="632681"/>
          </a:xfrm>
          <a:prstGeom prst="rect">
            <a:avLst/>
          </a:prstGeom>
          <a:noFill/>
          <a:ln w="222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Trajan Pro 3"/>
              </a:rPr>
              <a:t>Стратегические направления и задачи</a:t>
            </a:r>
          </a:p>
        </p:txBody>
      </p:sp>
      <p:pic>
        <p:nvPicPr>
          <p:cNvPr id="5" name="Изображение 22" descr="Coat_of_Arms_of_Arkhangelsk_oblast.svg">
            <a:extLst>
              <a:ext uri="{FF2B5EF4-FFF2-40B4-BE49-F238E27FC236}">
                <a16:creationId xmlns:a16="http://schemas.microsoft.com/office/drawing/2014/main" xmlns="" id="{3CEACBA6-05A0-4E2E-ACC6-2F9C170D944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968" y="130311"/>
            <a:ext cx="608523" cy="601211"/>
          </a:xfrm>
          <a:prstGeom prst="rect">
            <a:avLst/>
          </a:prstGeom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25613DC6-CA5A-42F6-9619-99305DA94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1F95B881-5579-43B6-A925-65882EDD7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1446" y="4767141"/>
            <a:ext cx="2133600" cy="273844"/>
          </a:xfrm>
        </p:spPr>
        <p:txBody>
          <a:bodyPr/>
          <a:lstStyle/>
          <a:p>
            <a:fld id="{C6A23CCC-DADC-4266-9289-5BC6241D464D}" type="slidenum">
              <a:rPr lang="ru-RU" smtClean="0"/>
              <a:pPr/>
              <a:t>33</a:t>
            </a:fld>
            <a:endParaRPr lang="ru-RU" dirty="0"/>
          </a:p>
        </p:txBody>
      </p:sp>
      <p:sp>
        <p:nvSpPr>
          <p:cNvPr id="8" name="Прямоугольник с двумя скругленными противолежащими углами 2">
            <a:extLst>
              <a:ext uri="{FF2B5EF4-FFF2-40B4-BE49-F238E27FC236}">
                <a16:creationId xmlns:a16="http://schemas.microsoft.com/office/drawing/2014/main" xmlns="" id="{7F726D1C-0DEC-480B-898A-A5762CC2B87A}"/>
              </a:ext>
            </a:extLst>
          </p:cNvPr>
          <p:cNvSpPr/>
          <p:nvPr/>
        </p:nvSpPr>
        <p:spPr>
          <a:xfrm>
            <a:off x="633674" y="802557"/>
            <a:ext cx="8249213" cy="442044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4C85AB"/>
          </a:solidFill>
          <a:ln>
            <a:solidFill>
              <a:srgbClr val="0067B4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rajan Pro 3"/>
              </a:rPr>
              <a:t>модернизация инфраструктуры сферы культуры</a:t>
            </a:r>
          </a:p>
          <a:p>
            <a:pPr algn="ctr"/>
            <a:endParaRPr lang="ru-RU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Прямоугольник с двумя скругленными противолежащими углами 8">
            <a:extLst>
              <a:ext uri="{FF2B5EF4-FFF2-40B4-BE49-F238E27FC236}">
                <a16:creationId xmlns:a16="http://schemas.microsoft.com/office/drawing/2014/main" xmlns="" id="{5694A5BC-C2F8-4AD5-A2BF-A8775B381CF0}"/>
              </a:ext>
            </a:extLst>
          </p:cNvPr>
          <p:cNvSpPr/>
          <p:nvPr/>
        </p:nvSpPr>
        <p:spPr>
          <a:xfrm>
            <a:off x="557474" y="1278960"/>
            <a:ext cx="8261913" cy="490080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65ADEF">
              <a:alpha val="75000"/>
            </a:srgbClr>
          </a:solidFill>
          <a:ln>
            <a:solidFill>
              <a:srgbClr val="65ADE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rajan Pro 3"/>
              </a:rPr>
              <a:t>укрепление материально-технической базы учреждений культуры</a:t>
            </a: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561693" y="1816101"/>
            <a:ext cx="8249213" cy="533400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EF8919">
              <a:alpha val="70000"/>
            </a:srgbClr>
          </a:solidFill>
          <a:ln>
            <a:solidFill>
              <a:srgbClr val="EF8919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dirty="0" smtClean="0">
                <a:solidFill>
                  <a:schemeClr val="bg1"/>
                </a:solidFill>
                <a:latin typeface="Trajan Pro 3"/>
              </a:rPr>
              <a:t>повышение социального статуса работников культуры</a:t>
            </a:r>
            <a:endParaRPr lang="ru-RU" dirty="0"/>
          </a:p>
        </p:txBody>
      </p:sp>
      <p:sp>
        <p:nvSpPr>
          <p:cNvPr id="12" name="Прямоугольник с двумя скругленными противолежащими углами 2">
            <a:extLst>
              <a:ext uri="{FF2B5EF4-FFF2-40B4-BE49-F238E27FC236}">
                <a16:creationId xmlns:a16="http://schemas.microsoft.com/office/drawing/2014/main" xmlns="" id="{7F726D1C-0DEC-480B-898A-A5762CC2B87A}"/>
              </a:ext>
            </a:extLst>
          </p:cNvPr>
          <p:cNvSpPr/>
          <p:nvPr/>
        </p:nvSpPr>
        <p:spPr>
          <a:xfrm>
            <a:off x="561693" y="2402757"/>
            <a:ext cx="8249213" cy="543644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4C85AB"/>
          </a:solidFill>
          <a:ln>
            <a:solidFill>
              <a:srgbClr val="0067B4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rajan Pro 3"/>
              </a:rPr>
              <a:t>укрепление единого культурного пространства на основе духовно-нравственных ценностей и исторических традиций</a:t>
            </a:r>
          </a:p>
        </p:txBody>
      </p:sp>
      <p:sp>
        <p:nvSpPr>
          <p:cNvPr id="13" name="Прямоугольник с двумя скругленными противолежащими углами 8">
            <a:extLst>
              <a:ext uri="{FF2B5EF4-FFF2-40B4-BE49-F238E27FC236}">
                <a16:creationId xmlns:a16="http://schemas.microsoft.com/office/drawing/2014/main" xmlns="" id="{5694A5BC-C2F8-4AD5-A2BF-A8775B381CF0}"/>
              </a:ext>
            </a:extLst>
          </p:cNvPr>
          <p:cNvSpPr/>
          <p:nvPr/>
        </p:nvSpPr>
        <p:spPr>
          <a:xfrm>
            <a:off x="555343" y="3002420"/>
            <a:ext cx="8261913" cy="693280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65ADEF">
              <a:alpha val="75000"/>
            </a:srgbClr>
          </a:solidFill>
          <a:ln>
            <a:solidFill>
              <a:srgbClr val="65ADE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Trajan Pro 3"/>
              </a:rPr>
              <a:t>создание условий для творческой самореализации граждан, активизация 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Trajan Pro 3"/>
              </a:rPr>
              <a:t>социально-культурной деятельности различных категорий населения</a:t>
            </a:r>
            <a:endParaRPr lang="ru-RU" sz="1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628087" y="3746501"/>
            <a:ext cx="8249213" cy="533400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EF8919">
              <a:alpha val="70000"/>
            </a:srgbClr>
          </a:solidFill>
          <a:ln>
            <a:solidFill>
              <a:srgbClr val="EF8919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rajan Pro 3"/>
              </a:rPr>
              <a:t>комплексная работа по развитию кадрового потенциала организаций культуры</a:t>
            </a:r>
          </a:p>
        </p:txBody>
      </p:sp>
      <p:sp>
        <p:nvSpPr>
          <p:cNvPr id="15" name="Прямоугольник с двумя скругленными противолежащими углами 2">
            <a:extLst>
              <a:ext uri="{FF2B5EF4-FFF2-40B4-BE49-F238E27FC236}">
                <a16:creationId xmlns:a16="http://schemas.microsoft.com/office/drawing/2014/main" xmlns="" id="{7F726D1C-0DEC-480B-898A-A5762CC2B87A}"/>
              </a:ext>
            </a:extLst>
          </p:cNvPr>
          <p:cNvSpPr/>
          <p:nvPr/>
        </p:nvSpPr>
        <p:spPr>
          <a:xfrm>
            <a:off x="653487" y="4357328"/>
            <a:ext cx="8249213" cy="582972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4C85AB"/>
          </a:solidFill>
          <a:ln>
            <a:solidFill>
              <a:srgbClr val="0067B4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rajan Pro 3"/>
              </a:rPr>
              <a:t>внедрение цифровых технологий в сферу культуры региона</a:t>
            </a:r>
          </a:p>
        </p:txBody>
      </p:sp>
      <p:pic>
        <p:nvPicPr>
          <p:cNvPr id="16" name="Рисунок 15" descr="C:\Users\Полина\Desktop\логотип минкультуры АО.jpg">
            <a:extLst>
              <a:ext uri="{FF2B5EF4-FFF2-40B4-BE49-F238E27FC236}">
                <a16:creationId xmlns="" xmlns:a16="http://schemas.microsoft.com/office/drawing/2014/main" id="{3060FD28-B875-4EDA-A0DF-1013624B89D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950" y="235143"/>
            <a:ext cx="868343" cy="83645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1F78927-0A76-4DD8-981C-977C363C3670}"/>
              </a:ext>
            </a:extLst>
          </p:cNvPr>
          <p:cNvSpPr txBox="1"/>
          <p:nvPr/>
        </p:nvSpPr>
        <p:spPr>
          <a:xfrm>
            <a:off x="660912" y="5604472"/>
            <a:ext cx="8483088" cy="11172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Trajan Pro 3"/>
              </a:rPr>
              <a:t>формирование и развитие на территории Архангельской области конкурентоспособного туристско-рекреационного комплекса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Trajan Pro 3"/>
              </a:rPr>
              <a:t>Комплектован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Trajan Pro 3"/>
              </a:rPr>
              <a:t>Повышение роли институтов гражданского</a:t>
            </a:r>
            <a:br>
              <a:rPr lang="ru-RU" sz="1600" dirty="0" smtClean="0">
                <a:solidFill>
                  <a:schemeClr val="bg1"/>
                </a:solidFill>
                <a:latin typeface="Trajan Pro 3"/>
              </a:rPr>
            </a:br>
            <a:r>
              <a:rPr lang="ru-RU" sz="1600" dirty="0" smtClean="0">
                <a:solidFill>
                  <a:schemeClr val="bg1"/>
                </a:solidFill>
                <a:latin typeface="Trajan Pro 3"/>
              </a:rPr>
              <a:t> общества как субъектов культурной политики</a:t>
            </a:r>
          </a:p>
          <a:p>
            <a:pPr algn="ctr"/>
            <a:r>
              <a:rPr lang="ru-RU" sz="1600" dirty="0" smtClean="0">
                <a:solidFill>
                  <a:schemeClr val="tx2"/>
                </a:solidFill>
                <a:latin typeface="Trajan Pro 3"/>
              </a:rPr>
              <a:t>Целевая поддержка творческих союзов</a:t>
            </a:r>
          </a:p>
          <a:p>
            <a:pPr algn="ctr"/>
            <a:r>
              <a:rPr lang="ru-RU" sz="1600" dirty="0" smtClean="0">
                <a:solidFill>
                  <a:schemeClr val="tx2"/>
                </a:solidFill>
                <a:latin typeface="Trajan Pro 3"/>
              </a:rPr>
              <a:t>Союз театральных деятелей РФ </a:t>
            </a:r>
          </a:p>
          <a:p>
            <a:pPr algn="ctr"/>
            <a:r>
              <a:rPr lang="ru-RU" sz="1600" dirty="0" smtClean="0">
                <a:solidFill>
                  <a:schemeClr val="tx2"/>
                </a:solidFill>
                <a:latin typeface="Trajan Pro 3"/>
              </a:rPr>
              <a:t>Союз писателей РФ </a:t>
            </a:r>
          </a:p>
          <a:p>
            <a:pPr algn="ctr"/>
            <a:r>
              <a:rPr lang="ru-RU" sz="1600" b="1" dirty="0" smtClean="0">
                <a:solidFill>
                  <a:schemeClr val="tx2"/>
                </a:solidFill>
                <a:latin typeface="Trajan Pro 3"/>
              </a:rPr>
              <a:t>Стратегические направления и задачи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Trajan Pro 3"/>
              </a:rPr>
              <a:t>модернизация инфраструктуры сферы культуры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Trajan Pro 3"/>
              </a:rPr>
              <a:t>укрепление материально-технической базы учреждений культуры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Trajan Pro 3"/>
              </a:rPr>
              <a:t>повышение социального статуса работников культуры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Trajan Pro 3"/>
              </a:rPr>
              <a:t>укрепление единого культурного пространства на основе духовно-нравственных ценностей и исторических традиций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Trajan Pro 3"/>
              </a:rPr>
              <a:t>создание условий для творческой самореализации граждан, активизация 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Trajan Pro 3"/>
              </a:rPr>
              <a:t>социально-культурной деятельности различных категорий населения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Trajan Pro 3"/>
              </a:rPr>
              <a:t>комплексная работа по развитию кадрового потенциала организаций культуры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Trajan Pro 3"/>
              </a:rPr>
              <a:t>внедрение цифровых технологий в сферу культуры региона</a:t>
            </a:r>
          </a:p>
          <a:p>
            <a:pPr algn="ctr"/>
            <a:endParaRPr lang="ru-RU" sz="1600" dirty="0" smtClean="0">
              <a:solidFill>
                <a:schemeClr val="tx2"/>
              </a:solidFill>
              <a:latin typeface="Trajan Pro 3"/>
            </a:endParaRPr>
          </a:p>
          <a:p>
            <a:pPr algn="ctr"/>
            <a:endParaRPr lang="ru-RU" sz="1600" dirty="0" smtClean="0">
              <a:solidFill>
                <a:schemeClr val="tx2"/>
              </a:solidFill>
              <a:latin typeface="Trajan Pro 3"/>
            </a:endParaRPr>
          </a:p>
          <a:p>
            <a:pPr algn="ctr"/>
            <a:r>
              <a:rPr lang="ru-RU" sz="1600" b="1" dirty="0" smtClean="0">
                <a:solidFill>
                  <a:schemeClr val="tx2"/>
                </a:solidFill>
                <a:latin typeface="Trajan Pro 3"/>
              </a:rPr>
              <a:t>Поддержка инициатив НКО</a:t>
            </a:r>
          </a:p>
          <a:p>
            <a:pPr algn="ctr"/>
            <a:r>
              <a:rPr lang="ru-RU" sz="1600" b="1" dirty="0" smtClean="0">
                <a:solidFill>
                  <a:schemeClr val="tx2"/>
                </a:solidFill>
                <a:latin typeface="Trajan Pro 3"/>
              </a:rPr>
              <a:t>Конкурс грантов Губернатора Архангельской области для поддержки проектов регионального значения в сфере культуры и искусства Архангельской области</a:t>
            </a:r>
          </a:p>
          <a:p>
            <a:pPr algn="ctr"/>
            <a:r>
              <a:rPr lang="ru-RU" sz="1600" b="1" dirty="0" smtClean="0">
                <a:solidFill>
                  <a:schemeClr val="tx2"/>
                </a:solidFill>
                <a:latin typeface="Trajan Pro 3"/>
              </a:rPr>
              <a:t>19 </a:t>
            </a:r>
            <a:r>
              <a:rPr lang="ru-RU" sz="1600" dirty="0" smtClean="0">
                <a:solidFill>
                  <a:schemeClr val="tx2"/>
                </a:solidFill>
                <a:latin typeface="Trajan Pro 3"/>
              </a:rPr>
              <a:t>проектов на сумму  </a:t>
            </a:r>
            <a:r>
              <a:rPr lang="ru-RU" sz="1600" b="1" dirty="0" smtClean="0">
                <a:solidFill>
                  <a:schemeClr val="tx2"/>
                </a:solidFill>
                <a:latin typeface="Trajan Pro 3"/>
              </a:rPr>
              <a:t>6,3</a:t>
            </a:r>
            <a:r>
              <a:rPr lang="ru-RU" sz="1600" dirty="0" smtClean="0">
                <a:solidFill>
                  <a:schemeClr val="tx2"/>
                </a:solidFill>
                <a:latin typeface="Trajan Pro 3"/>
              </a:rPr>
              <a:t> млн. руб. </a:t>
            </a:r>
          </a:p>
          <a:p>
            <a:pPr algn="ctr"/>
            <a:r>
              <a:rPr lang="ru-RU" sz="1600" dirty="0" smtClean="0">
                <a:solidFill>
                  <a:schemeClr val="tx2"/>
                </a:solidFill>
                <a:latin typeface="Trajan Pro 3"/>
              </a:rPr>
              <a:t> по направлениям:</a:t>
            </a:r>
          </a:p>
          <a:p>
            <a:pPr algn="ctr"/>
            <a:endParaRPr lang="ru-RU" sz="1600" dirty="0" smtClean="0">
              <a:solidFill>
                <a:schemeClr val="tx2"/>
              </a:solidFill>
              <a:latin typeface="Trajan Pro 3"/>
            </a:endParaRPr>
          </a:p>
          <a:p>
            <a:pPr algn="ctr"/>
            <a:r>
              <a:rPr lang="ru-RU" sz="1600" dirty="0" smtClean="0">
                <a:solidFill>
                  <a:schemeClr val="tx2"/>
                </a:solidFill>
                <a:latin typeface="Trajan Pro 3"/>
              </a:rPr>
              <a:t>100-летие в Ф.А. Абрамова</a:t>
            </a:r>
          </a:p>
          <a:p>
            <a:pPr algn="ctr"/>
            <a:endParaRPr lang="ru-RU" sz="1600" dirty="0" smtClean="0">
              <a:solidFill>
                <a:schemeClr val="tx2"/>
              </a:solidFill>
              <a:latin typeface="Trajan Pro 3"/>
            </a:endParaRPr>
          </a:p>
          <a:p>
            <a:pPr algn="ctr"/>
            <a:r>
              <a:rPr lang="ru-RU" sz="1600" dirty="0" smtClean="0">
                <a:solidFill>
                  <a:schemeClr val="tx2"/>
                </a:solidFill>
                <a:latin typeface="Trajan Pro 3"/>
              </a:rPr>
              <a:t>Возрождение культурно-исторических традиций</a:t>
            </a:r>
          </a:p>
          <a:p>
            <a:pPr algn="ctr"/>
            <a:endParaRPr lang="ru-RU" sz="1600" dirty="0" smtClean="0">
              <a:solidFill>
                <a:schemeClr val="tx2"/>
              </a:solidFill>
              <a:latin typeface="Trajan Pro 3"/>
            </a:endParaRPr>
          </a:p>
          <a:p>
            <a:pPr algn="ctr"/>
            <a:r>
              <a:rPr lang="ru-RU" sz="1600" dirty="0" smtClean="0">
                <a:solidFill>
                  <a:schemeClr val="tx2"/>
                </a:solidFill>
                <a:latin typeface="Trajan Pro 3"/>
              </a:rPr>
              <a:t>Развитие и популяризация</a:t>
            </a:r>
            <a:br>
              <a:rPr lang="ru-RU" sz="1600" dirty="0" smtClean="0">
                <a:solidFill>
                  <a:schemeClr val="tx2"/>
                </a:solidFill>
                <a:latin typeface="Trajan Pro 3"/>
              </a:rPr>
            </a:br>
            <a:r>
              <a:rPr lang="ru-RU" sz="1600" dirty="0" smtClean="0">
                <a:solidFill>
                  <a:schemeClr val="tx2"/>
                </a:solidFill>
                <a:latin typeface="Trajan Pro 3"/>
              </a:rPr>
              <a:t> современной культурной жизни </a:t>
            </a:r>
            <a:br>
              <a:rPr lang="ru-RU" sz="1600" dirty="0" smtClean="0">
                <a:solidFill>
                  <a:schemeClr val="tx2"/>
                </a:solidFill>
                <a:latin typeface="Trajan Pro 3"/>
              </a:rPr>
            </a:br>
            <a:r>
              <a:rPr lang="ru-RU" sz="1600" dirty="0" smtClean="0">
                <a:solidFill>
                  <a:schemeClr val="tx2"/>
                </a:solidFill>
                <a:latin typeface="Trajan Pro 3"/>
              </a:rPr>
              <a:t>Архангельской области </a:t>
            </a:r>
          </a:p>
          <a:p>
            <a:pPr algn="ctr"/>
            <a:endParaRPr lang="ru-RU" sz="1600" dirty="0" smtClean="0">
              <a:solidFill>
                <a:schemeClr val="tx2"/>
              </a:solidFill>
              <a:latin typeface="Trajan Pro 3"/>
            </a:endParaRPr>
          </a:p>
          <a:p>
            <a:pPr algn="ctr"/>
            <a:r>
              <a:rPr lang="ru-RU" sz="1600" dirty="0" smtClean="0">
                <a:solidFill>
                  <a:schemeClr val="tx2"/>
                </a:solidFill>
                <a:latin typeface="Trajan Pro 3"/>
              </a:rPr>
              <a:t>Развитие и повышение туристической </a:t>
            </a:r>
            <a:br>
              <a:rPr lang="ru-RU" sz="1600" dirty="0" smtClean="0">
                <a:solidFill>
                  <a:schemeClr val="tx2"/>
                </a:solidFill>
                <a:latin typeface="Trajan Pro 3"/>
              </a:rPr>
            </a:br>
            <a:r>
              <a:rPr lang="ru-RU" sz="1600" dirty="0" smtClean="0">
                <a:solidFill>
                  <a:schemeClr val="tx2"/>
                </a:solidFill>
                <a:latin typeface="Trajan Pro 3"/>
              </a:rPr>
              <a:t>привлекательности региона</a:t>
            </a:r>
          </a:p>
          <a:p>
            <a:pPr algn="ctr"/>
            <a:endParaRPr lang="ru-RU" sz="1600" dirty="0" smtClean="0">
              <a:solidFill>
                <a:schemeClr val="tx2"/>
              </a:solidFill>
              <a:latin typeface="Trajan Pro 3"/>
            </a:endParaRPr>
          </a:p>
          <a:p>
            <a:pPr algn="ctr"/>
            <a:r>
              <a:rPr lang="ru-RU" sz="1600" dirty="0" smtClean="0">
                <a:solidFill>
                  <a:schemeClr val="tx2"/>
                </a:solidFill>
                <a:latin typeface="Trajan Pro 3"/>
              </a:rPr>
              <a:t>Проекты прямой социальной направленности</a:t>
            </a:r>
          </a:p>
          <a:p>
            <a:pPr algn="ctr"/>
            <a:endParaRPr lang="ru-RU" sz="1600" dirty="0" smtClean="0">
              <a:solidFill>
                <a:schemeClr val="tx2"/>
              </a:solidFill>
              <a:latin typeface="Trajan Pro 3"/>
            </a:endParaRPr>
          </a:p>
          <a:p>
            <a:pPr algn="ctr"/>
            <a:r>
              <a:rPr lang="ru-RU" sz="1600" dirty="0" smtClean="0">
                <a:solidFill>
                  <a:schemeClr val="tx2"/>
                </a:solidFill>
                <a:latin typeface="Trajan Pro 3"/>
              </a:rPr>
              <a:t>выставка «Север-2019» </a:t>
            </a:r>
          </a:p>
          <a:p>
            <a:pPr algn="ctr"/>
            <a:r>
              <a:rPr lang="ru-RU" sz="1600" dirty="0" smtClean="0">
                <a:solidFill>
                  <a:schemeClr val="tx2"/>
                </a:solidFill>
                <a:latin typeface="Trajan Pro 3"/>
              </a:rPr>
              <a:t>проект «80-летие </a:t>
            </a:r>
          </a:p>
          <a:p>
            <a:pPr algn="ctr"/>
            <a:r>
              <a:rPr lang="ru-RU" sz="1600" dirty="0" smtClean="0">
                <a:solidFill>
                  <a:schemeClr val="tx2"/>
                </a:solidFill>
                <a:latin typeface="Trajan Pro 3"/>
              </a:rPr>
              <a:t>со дня образования»</a:t>
            </a:r>
          </a:p>
          <a:p>
            <a:pPr algn="ctr"/>
            <a:r>
              <a:rPr lang="ru-RU" sz="1600" dirty="0" smtClean="0">
                <a:solidFill>
                  <a:schemeClr val="tx2"/>
                </a:solidFill>
                <a:latin typeface="Trajan Pro 3"/>
              </a:rPr>
              <a:t>литературно-музыкальный фестиваль-конкурс имени Александра Грина</a:t>
            </a:r>
          </a:p>
          <a:p>
            <a:pPr algn="ctr"/>
            <a:r>
              <a:rPr lang="ru-RU" sz="1600" dirty="0" smtClean="0">
                <a:solidFill>
                  <a:schemeClr val="tx2"/>
                </a:solidFill>
                <a:latin typeface="Trajan Pro 3"/>
              </a:rPr>
              <a:t> </a:t>
            </a:r>
          </a:p>
          <a:p>
            <a:pPr algn="ctr"/>
            <a:endParaRPr lang="ru-RU" sz="1600" dirty="0" smtClean="0">
              <a:solidFill>
                <a:schemeClr val="tx2"/>
              </a:solidFill>
              <a:latin typeface="Trajan Pro 3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458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3CCC-DADC-4266-9289-5BC6241D464D}" type="slidenum">
              <a:rPr lang="ru-RU" smtClean="0"/>
              <a:pPr/>
              <a:t>34</a:t>
            </a:fld>
            <a:endParaRPr lang="ru-RU"/>
          </a:p>
        </p:txBody>
      </p:sp>
      <p:pic>
        <p:nvPicPr>
          <p:cNvPr id="1026" name="Picture 2" descr="C:\Users\fofanova\Desktop\1\1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531" y="846067"/>
            <a:ext cx="2360667" cy="1573020"/>
          </a:xfrm>
          <a:prstGeom prst="rect">
            <a:avLst/>
          </a:prstGeom>
          <a:noFill/>
        </p:spPr>
      </p:pic>
      <p:pic>
        <p:nvPicPr>
          <p:cNvPr id="1028" name="Picture 4" descr="C:\Users\fofanova\Desktop\1\1 (9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4016" y="3084567"/>
            <a:ext cx="2387502" cy="1589033"/>
          </a:xfrm>
          <a:prstGeom prst="rect">
            <a:avLst/>
          </a:prstGeom>
          <a:noFill/>
        </p:spPr>
      </p:pic>
      <p:pic>
        <p:nvPicPr>
          <p:cNvPr id="1029" name="Picture 5" descr="C:\Users\fofanova\Desktop\1\1 (2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50856" y="3067684"/>
            <a:ext cx="2477818" cy="1651072"/>
          </a:xfrm>
          <a:prstGeom prst="rect">
            <a:avLst/>
          </a:prstGeom>
          <a:noFill/>
        </p:spPr>
      </p:pic>
      <p:pic>
        <p:nvPicPr>
          <p:cNvPr id="1030" name="Picture 6" descr="C:\Users\fofanova\Desktop\1\1 (23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96048" y="895894"/>
            <a:ext cx="2406870" cy="1603797"/>
          </a:xfrm>
          <a:prstGeom prst="rect">
            <a:avLst/>
          </a:prstGeom>
          <a:noFill/>
        </p:spPr>
      </p:pic>
      <p:pic>
        <p:nvPicPr>
          <p:cNvPr id="1031" name="Picture 7" descr="C:\Users\fofanova\Desktop\1\1 (28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07644" y="847165"/>
            <a:ext cx="2402999" cy="160240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32" name="Picture 8" descr="C:\Users\fofanova\Desktop\1\1 (19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051" y="3087758"/>
            <a:ext cx="2458967" cy="1639311"/>
          </a:xfrm>
          <a:prstGeom prst="rect">
            <a:avLst/>
          </a:prstGeom>
          <a:noFill/>
        </p:spPr>
      </p:pic>
      <p:pic>
        <p:nvPicPr>
          <p:cNvPr id="12" name="Изображение 22" descr="Coat_of_Arms_of_Arkhangelsk_oblast.svg">
            <a:extLst>
              <a:ext uri="{FF2B5EF4-FFF2-40B4-BE49-F238E27FC236}">
                <a16:creationId xmlns:a16="http://schemas.microsoft.com/office/drawing/2014/main" xmlns="" id="{3CEACBA6-05A0-4E2E-ACC6-2F9C170D9441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47506" y="90312"/>
            <a:ext cx="608523" cy="601211"/>
          </a:xfrm>
          <a:prstGeom prst="rect">
            <a:avLst/>
          </a:prstGeom>
        </p:spPr>
      </p:pic>
      <p:sp>
        <p:nvSpPr>
          <p:cNvPr id="13" name="Rectangle 8">
            <a:extLst>
              <a:ext uri="{FF2B5EF4-FFF2-40B4-BE49-F238E27FC236}">
                <a16:creationId xmlns:a16="http://schemas.microsoft.com/office/drawing/2014/main" xmlns="" id="{100AB7A3-B411-4C52-A43B-BFCBA252C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8841"/>
            <a:ext cx="9144000" cy="632681"/>
          </a:xfrm>
          <a:prstGeom prst="rect">
            <a:avLst/>
          </a:prstGeom>
          <a:noFill/>
          <a:ln w="222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2800" b="1" dirty="0" smtClean="0">
              <a:solidFill>
                <a:schemeClr val="tx2"/>
              </a:solidFill>
              <a:latin typeface="Trajan Pro 3"/>
            </a:endParaRPr>
          </a:p>
        </p:txBody>
      </p:sp>
      <p:pic>
        <p:nvPicPr>
          <p:cNvPr id="14" name="Рисунок 13" descr="MinKultAO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398933" y="123674"/>
            <a:ext cx="575733" cy="575733"/>
          </a:xfrm>
          <a:prstGeom prst="rect">
            <a:avLst/>
          </a:prstGeom>
        </p:spPr>
      </p:pic>
      <p:pic>
        <p:nvPicPr>
          <p:cNvPr id="16" name="Picture 2" descr="C:\Users\fofanova\Desktop\1\1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6398" y="834778"/>
            <a:ext cx="2360667" cy="157302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7" name="Picture 4" descr="C:\Users\fofanova\Desktop\1\1 (9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7883" y="3073278"/>
            <a:ext cx="2387502" cy="1589033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8" name="Picture 5" descr="C:\Users\fofanova\Desktop\1\1 (2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84723" y="3056395"/>
            <a:ext cx="2477818" cy="1651072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9" name="Picture 6" descr="C:\Users\fofanova\Desktop\1\1 (23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915" y="884605"/>
            <a:ext cx="2406870" cy="160379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0" name="Picture 8" descr="C:\Users\fofanova\Desktop\1\1 (19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90918" y="3076469"/>
            <a:ext cx="2458967" cy="163931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1" name="Прямоугольник 20"/>
          <p:cNvSpPr/>
          <p:nvPr/>
        </p:nvSpPr>
        <p:spPr>
          <a:xfrm>
            <a:off x="1032935" y="203202"/>
            <a:ext cx="70724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Trajan Pro 3"/>
              </a:rPr>
              <a:t>Министерство культуры Архангельской области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-101603" y="91334"/>
            <a:ext cx="9703523" cy="611310"/>
          </a:xfrm>
          <a:prstGeom prst="rect">
            <a:avLst/>
          </a:prstGeom>
          <a:noFill/>
          <a:ln w="222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dirty="0" smtClean="0">
                <a:solidFill>
                  <a:schemeClr val="tx2"/>
                </a:solidFill>
                <a:latin typeface="Trajan Pro 3"/>
              </a:rPr>
              <a:t>Средняя заработная плата работников сферы культуры, рублей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="" xmlns:p14="http://schemas.microsoft.com/office/powerpoint/2010/main" val="671676563"/>
              </p:ext>
            </p:extLst>
          </p:nvPr>
        </p:nvGraphicFramePr>
        <p:xfrm>
          <a:off x="188540" y="849575"/>
          <a:ext cx="8498260" cy="4044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7666C-C956-4685-A2D4-41AE87A32F9B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620000" y="702645"/>
            <a:ext cx="8061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latin typeface="Trajan Pro 3"/>
              </a:rPr>
              <a:t>41 776,20</a:t>
            </a:r>
          </a:p>
        </p:txBody>
      </p:sp>
      <p:pic>
        <p:nvPicPr>
          <p:cNvPr id="8" name="Изображение 22" descr="Coat_of_Arms_of_Arkhangelsk_oblast.svg">
            <a:extLst>
              <a:ext uri="{FF2B5EF4-FFF2-40B4-BE49-F238E27FC236}">
                <a16:creationId xmlns:a16="http://schemas.microsoft.com/office/drawing/2014/main" xmlns="" id="{F65467CC-86CC-42B1-824F-D4017F04BEF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499" y="117694"/>
            <a:ext cx="493268" cy="487341"/>
          </a:xfrm>
          <a:prstGeom prst="rect">
            <a:avLst/>
          </a:prstGeom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1BD0905-364F-4ED2-A104-38FE2071F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1F78927-0A76-4DD8-981C-977C363C3670}"/>
              </a:ext>
            </a:extLst>
          </p:cNvPr>
          <p:cNvSpPr txBox="1"/>
          <p:nvPr/>
        </p:nvSpPr>
        <p:spPr>
          <a:xfrm>
            <a:off x="660912" y="5604472"/>
            <a:ext cx="84830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Trajan Pro 3"/>
              </a:rPr>
              <a:t>формирование и развитие на территории Архангельской области конкурентоспособного туристско-рекреационного комплекса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Trajan Pro 3"/>
              </a:rPr>
              <a:t>Комплектован</a:t>
            </a:r>
          </a:p>
          <a:p>
            <a:pPr algn="ctr"/>
            <a:r>
              <a:rPr lang="ru-RU" sz="1600" dirty="0" smtClean="0">
                <a:latin typeface="Trajan Pro 3"/>
              </a:rPr>
              <a:t>41 776,20</a:t>
            </a:r>
          </a:p>
          <a:p>
            <a:pPr algn="ctr"/>
            <a:endParaRPr lang="ru-RU" sz="1600" dirty="0" smtClean="0">
              <a:solidFill>
                <a:schemeClr val="bg1"/>
              </a:solidFill>
              <a:latin typeface="Trajan Pro 3"/>
            </a:endParaRPr>
          </a:p>
          <a:p>
            <a:pPr algn="ctr"/>
            <a:endParaRPr lang="ru-RU" sz="1600" dirty="0" smtClean="0">
              <a:solidFill>
                <a:schemeClr val="bg1"/>
              </a:solidFill>
              <a:latin typeface="Trajan Pro 3"/>
            </a:endParaRPr>
          </a:p>
          <a:p>
            <a:pPr algn="ctr"/>
            <a:r>
              <a:rPr lang="ru-RU" sz="1600" dirty="0" smtClean="0">
                <a:solidFill>
                  <a:schemeClr val="tx2"/>
                </a:solidFill>
                <a:latin typeface="Trajan Pro 3"/>
              </a:rPr>
              <a:t>Средняя заработная плата работников сферы культуры, рублей</a:t>
            </a:r>
          </a:p>
          <a:p>
            <a:pPr algn="ctr"/>
            <a:endParaRPr lang="ru-RU" sz="1600" dirty="0" smtClean="0">
              <a:solidFill>
                <a:schemeClr val="bg1"/>
              </a:solidFill>
              <a:latin typeface="Trajan Pro 3"/>
            </a:endParaRPr>
          </a:p>
          <a:p>
            <a:pPr algn="ctr"/>
            <a:endParaRPr lang="ru-RU" sz="1600" dirty="0" smtClean="0">
              <a:solidFill>
                <a:schemeClr val="bg1"/>
              </a:solidFill>
              <a:latin typeface="Trajan Pro 3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Trajan Pro 3"/>
              </a:rPr>
              <a:t>обеспечение максимальной доступности граждан к культурным благам</a:t>
            </a:r>
          </a:p>
        </p:txBody>
      </p:sp>
    </p:spTree>
    <p:extLst>
      <p:ext uri="{BB962C8B-B14F-4D97-AF65-F5344CB8AC3E}">
        <p14:creationId xmlns="" xmlns:p14="http://schemas.microsoft.com/office/powerpoint/2010/main" val="304206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>
            <a:extLst>
              <a:ext uri="{FF2B5EF4-FFF2-40B4-BE49-F238E27FC236}">
                <a16:creationId xmlns:a16="http://schemas.microsoft.com/office/drawing/2014/main" xmlns="" id="{EADBD068-EF2B-4B2D-9956-CA5CCDF72A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7640" y="114363"/>
            <a:ext cx="9448800" cy="480443"/>
          </a:xfrm>
          <a:prstGeom prst="rect">
            <a:avLst/>
          </a:prstGeom>
          <a:noFill/>
          <a:ln w="222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2000" b="1" dirty="0">
                <a:solidFill>
                  <a:schemeClr val="tx2"/>
                </a:solidFill>
                <a:latin typeface="Trajan Pro 3"/>
              </a:rPr>
              <a:t> Цель и механизм реализации культурной политики региона</a:t>
            </a:r>
            <a:endParaRPr lang="ru-RU" sz="2000" b="1" dirty="0">
              <a:solidFill>
                <a:schemeClr val="tx2"/>
              </a:solidFill>
              <a:latin typeface="Trajan Pro 3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737D349-659F-45DE-983C-E49DEB790A7C}"/>
              </a:ext>
            </a:extLst>
          </p:cNvPr>
          <p:cNvSpPr txBox="1"/>
          <p:nvPr/>
        </p:nvSpPr>
        <p:spPr>
          <a:xfrm>
            <a:off x="458470" y="617217"/>
            <a:ext cx="8252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  <a:latin typeface="Trajan Pro 3"/>
              </a:rPr>
              <a:t>Цель</a:t>
            </a:r>
            <a:r>
              <a:rPr lang="ru-RU" sz="2000" b="1" dirty="0">
                <a:solidFill>
                  <a:schemeClr val="tx2"/>
                </a:solidFill>
                <a:latin typeface="Trajan Pro 3"/>
              </a:rPr>
              <a:t>: максимальная вовлеченность населения в культурную деятельность региона</a:t>
            </a:r>
            <a:endParaRPr lang="ru-RU" sz="2000" dirty="0">
              <a:solidFill>
                <a:schemeClr val="tx2"/>
              </a:solidFill>
              <a:latin typeface="Trajan Pro 3"/>
            </a:endParaRPr>
          </a:p>
        </p:txBody>
      </p:sp>
      <p:pic>
        <p:nvPicPr>
          <p:cNvPr id="11" name="Изображение 22" descr="Coat_of_Arms_of_Arkhangelsk_oblast.svg">
            <a:extLst>
              <a:ext uri="{FF2B5EF4-FFF2-40B4-BE49-F238E27FC236}">
                <a16:creationId xmlns:a16="http://schemas.microsoft.com/office/drawing/2014/main" xmlns="" id="{3CD6FBA0-C8CE-47EE-B9DC-AA212031941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739" y="138083"/>
            <a:ext cx="422879" cy="417799"/>
          </a:xfrm>
          <a:prstGeom prst="rect">
            <a:avLst/>
          </a:prstGeom>
        </p:spPr>
      </p:pic>
      <p:graphicFrame>
        <p:nvGraphicFramePr>
          <p:cNvPr id="12" name="Схема 11">
            <a:extLst>
              <a:ext uri="{FF2B5EF4-FFF2-40B4-BE49-F238E27FC236}">
                <a16:creationId xmlns:a16="http://schemas.microsoft.com/office/drawing/2014/main" xmlns="" id="{754672C3-2714-41C1-935C-50BCAA7F94B6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2023804529"/>
              </p:ext>
            </p:extLst>
          </p:nvPr>
        </p:nvGraphicFramePr>
        <p:xfrm>
          <a:off x="158613" y="1463755"/>
          <a:ext cx="8881215" cy="3445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6F36042B-9F68-4099-B36C-EAA0BB149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F6799895-8FF4-4AC4-86BC-82608104D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64775" y="4813563"/>
            <a:ext cx="2133600" cy="273844"/>
          </a:xfrm>
        </p:spPr>
        <p:txBody>
          <a:bodyPr/>
          <a:lstStyle/>
          <a:p>
            <a:fld id="{C6A23CCC-DADC-4266-9289-5BC6241D464D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8" name="Прямоугольный треугольник 7">
            <a:extLst>
              <a:ext uri="{FF2B5EF4-FFF2-40B4-BE49-F238E27FC236}">
                <a16:creationId xmlns:a16="http://schemas.microsoft.com/office/drawing/2014/main" xmlns="" id="{BF9BAB1F-77E2-461B-88BC-3B59F10770D3}"/>
              </a:ext>
            </a:extLst>
          </p:cNvPr>
          <p:cNvSpPr/>
          <p:nvPr/>
        </p:nvSpPr>
        <p:spPr>
          <a:xfrm>
            <a:off x="7620" y="3480825"/>
            <a:ext cx="1720612" cy="1662677"/>
          </a:xfrm>
          <a:prstGeom prst="rtTriangle">
            <a:avLst/>
          </a:prstGeom>
          <a:solidFill>
            <a:srgbClr val="FE9614"/>
          </a:solidFill>
          <a:ln>
            <a:solidFill>
              <a:srgbClr val="FE96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Прямоугольный треугольник 8">
            <a:extLst>
              <a:ext uri="{FF2B5EF4-FFF2-40B4-BE49-F238E27FC236}">
                <a16:creationId xmlns:a16="http://schemas.microsoft.com/office/drawing/2014/main" xmlns="" id="{2B2B646D-7046-4C4F-B344-9CC81F1943B3}"/>
              </a:ext>
            </a:extLst>
          </p:cNvPr>
          <p:cNvSpPr/>
          <p:nvPr/>
        </p:nvSpPr>
        <p:spPr>
          <a:xfrm>
            <a:off x="0" y="4128790"/>
            <a:ext cx="1034890" cy="1019192"/>
          </a:xfrm>
          <a:prstGeom prst="rtTriangle">
            <a:avLst/>
          </a:prstGeom>
          <a:solidFill>
            <a:srgbClr val="4C85AB"/>
          </a:solidFill>
          <a:ln>
            <a:solidFill>
              <a:srgbClr val="4C85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493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xmlns="" id="{C7FA4697-DD42-4032-BD15-166EF0508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7160" y="121984"/>
            <a:ext cx="9494520" cy="446475"/>
          </a:xfrm>
          <a:prstGeom prst="rect">
            <a:avLst/>
          </a:prstGeom>
          <a:noFill/>
          <a:ln w="222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ajan Pro 3"/>
              </a:rPr>
              <a:t> Сеть учреждений сферы культуры</a:t>
            </a:r>
            <a:endParaRPr kumimoji="0" lang="ru-RU" sz="240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rajan Pro 3"/>
              <a:cs typeface="Arial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0E4464B-9439-45AD-B5A2-687A154C7003}"/>
              </a:ext>
            </a:extLst>
          </p:cNvPr>
          <p:cNvSpPr/>
          <p:nvPr/>
        </p:nvSpPr>
        <p:spPr>
          <a:xfrm>
            <a:off x="405115" y="1244807"/>
            <a:ext cx="8354800" cy="3345180"/>
          </a:xfrm>
          <a:prstGeom prst="rect">
            <a:avLst/>
          </a:prstGeom>
          <a:noFill/>
          <a:ln w="28575">
            <a:solidFill>
              <a:srgbClr val="FF9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1090631-8C41-4F9C-9113-73FD74FD32A1}"/>
              </a:ext>
            </a:extLst>
          </p:cNvPr>
          <p:cNvSpPr txBox="1"/>
          <p:nvPr/>
        </p:nvSpPr>
        <p:spPr>
          <a:xfrm>
            <a:off x="1442571" y="689439"/>
            <a:ext cx="6279888" cy="369332"/>
          </a:xfrm>
          <a:prstGeom prst="rect">
            <a:avLst/>
          </a:prstGeom>
          <a:noFill/>
          <a:ln>
            <a:solidFill>
              <a:srgbClr val="FF9713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ajan Pro 3"/>
              </a:rPr>
              <a:t>987 </a:t>
            </a:r>
            <a:r>
              <a:rPr lang="ru-RU" b="1" dirty="0" smtClean="0">
                <a:solidFill>
                  <a:schemeClr val="tx2"/>
                </a:solidFill>
                <a:latin typeface="Trajan Pro 3"/>
              </a:rPr>
              <a:t>учреждений (199 юр. лиц)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rajan Pro 3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EC23B60-EB18-42DB-AC56-98824ADE62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88" y="1252427"/>
            <a:ext cx="3324038" cy="32844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705616C-4319-44FD-82F6-70D6C0E2F943}"/>
              </a:ext>
            </a:extLst>
          </p:cNvPr>
          <p:cNvSpPr txBox="1"/>
          <p:nvPr/>
        </p:nvSpPr>
        <p:spPr>
          <a:xfrm>
            <a:off x="7021524" y="2892492"/>
            <a:ext cx="1593491" cy="369332"/>
          </a:xfrm>
          <a:prstGeom prst="rect">
            <a:avLst/>
          </a:prstGeom>
          <a:noFill/>
          <a:ln w="22225">
            <a:solidFill>
              <a:srgbClr val="FF971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 smtClean="0">
                <a:solidFill>
                  <a:schemeClr val="tx2"/>
                </a:solidFill>
                <a:latin typeface="Trajan Pro 3"/>
              </a:rPr>
              <a:t>2 прочих </a:t>
            </a:r>
            <a:r>
              <a:rPr lang="ru-RU" sz="1600" dirty="0" err="1" smtClean="0">
                <a:solidFill>
                  <a:schemeClr val="tx2"/>
                </a:solidFill>
                <a:latin typeface="Trajan Pro 3"/>
              </a:rPr>
              <a:t>учр</a:t>
            </a:r>
            <a:r>
              <a:rPr lang="ru-RU" dirty="0" smtClean="0">
                <a:solidFill>
                  <a:schemeClr val="tx2"/>
                </a:solidFill>
                <a:latin typeface="Trajan Pro 3"/>
              </a:rPr>
              <a:t>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rajan Pro 3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86657C4C-CD5F-4771-B810-4B1F89F2ADA1}"/>
              </a:ext>
            </a:extLst>
          </p:cNvPr>
          <p:cNvSpPr/>
          <p:nvPr/>
        </p:nvSpPr>
        <p:spPr>
          <a:xfrm>
            <a:off x="3892337" y="1820406"/>
            <a:ext cx="2245389" cy="369332"/>
          </a:xfrm>
          <a:prstGeom prst="rect">
            <a:avLst/>
          </a:prstGeom>
          <a:ln w="22225">
            <a:solidFill>
              <a:srgbClr val="FF9713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chemeClr val="tx2"/>
                </a:solidFill>
                <a:latin typeface="Trajan Pro 3"/>
              </a:rPr>
              <a:t>464 б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ajan Pro 3"/>
              </a:rPr>
              <a:t>иблиотеки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rajan Pro 3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E957DDB7-93F9-4D30-9C12-BF4C781014DC}"/>
              </a:ext>
            </a:extLst>
          </p:cNvPr>
          <p:cNvSpPr/>
          <p:nvPr/>
        </p:nvSpPr>
        <p:spPr>
          <a:xfrm>
            <a:off x="3892338" y="1324563"/>
            <a:ext cx="4713178" cy="369332"/>
          </a:xfrm>
          <a:prstGeom prst="rect">
            <a:avLst/>
          </a:prstGeom>
          <a:ln w="22225">
            <a:solidFill>
              <a:srgbClr val="FF9713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chemeClr val="tx2"/>
                </a:solidFill>
                <a:latin typeface="Trajan Pro 3"/>
              </a:rPr>
              <a:t>420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ajan Pro 3"/>
              </a:rPr>
              <a:t>домов культуры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rajan Pro 3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E39DF120-19B1-400E-AD13-4654610DE681}"/>
              </a:ext>
            </a:extLst>
          </p:cNvPr>
          <p:cNvSpPr/>
          <p:nvPr/>
        </p:nvSpPr>
        <p:spPr>
          <a:xfrm>
            <a:off x="3892337" y="2889396"/>
            <a:ext cx="1341577" cy="369332"/>
          </a:xfrm>
          <a:prstGeom prst="rect">
            <a:avLst/>
          </a:prstGeom>
          <a:ln w="22225">
            <a:solidFill>
              <a:srgbClr val="FF9713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rajan Pro 3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3CFF4396-BC21-44CF-9681-1F0CC6B5E67E}"/>
              </a:ext>
            </a:extLst>
          </p:cNvPr>
          <p:cNvSpPr/>
          <p:nvPr/>
        </p:nvSpPr>
        <p:spPr>
          <a:xfrm>
            <a:off x="5370825" y="2889396"/>
            <a:ext cx="1385320" cy="369332"/>
          </a:xfrm>
          <a:prstGeom prst="rect">
            <a:avLst/>
          </a:prstGeom>
          <a:ln w="22225">
            <a:solidFill>
              <a:srgbClr val="FF9713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ajan Pro 3"/>
              </a:rPr>
              <a:t>5 театров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rajan Pro 3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0B09ADBE-5882-488F-896A-3FF4DBA0AA99}"/>
              </a:ext>
            </a:extLst>
          </p:cNvPr>
          <p:cNvSpPr/>
          <p:nvPr/>
        </p:nvSpPr>
        <p:spPr>
          <a:xfrm>
            <a:off x="3882838" y="3389177"/>
            <a:ext cx="4722678" cy="369332"/>
          </a:xfrm>
          <a:prstGeom prst="rect">
            <a:avLst/>
          </a:prstGeom>
          <a:ln w="22225">
            <a:solidFill>
              <a:srgbClr val="FF9713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ajan Pro 3"/>
              </a:rPr>
              <a:t>4 концертные организации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rajan Pro 3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D46C66F9-97E3-42E9-8D19-FA304A79938C}"/>
              </a:ext>
            </a:extLst>
          </p:cNvPr>
          <p:cNvSpPr/>
          <p:nvPr/>
        </p:nvSpPr>
        <p:spPr>
          <a:xfrm>
            <a:off x="3892337" y="3987374"/>
            <a:ext cx="4722678" cy="369332"/>
          </a:xfrm>
          <a:prstGeom prst="rect">
            <a:avLst/>
          </a:prstGeom>
          <a:ln w="22225">
            <a:solidFill>
              <a:srgbClr val="FF9713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ajan Pro 3"/>
              </a:rPr>
              <a:t>2 парка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ajan Pro 3"/>
              </a:rPr>
              <a:t>культуры и отдыха 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A4178E49-56BF-4C2B-A3FD-B8956CAC4A09}"/>
              </a:ext>
            </a:extLst>
          </p:cNvPr>
          <p:cNvSpPr/>
          <p:nvPr/>
        </p:nvSpPr>
        <p:spPr>
          <a:xfrm>
            <a:off x="3892338" y="2367015"/>
            <a:ext cx="4722677" cy="369332"/>
          </a:xfrm>
          <a:prstGeom prst="rect">
            <a:avLst/>
          </a:prstGeom>
          <a:ln w="22225">
            <a:solidFill>
              <a:srgbClr val="FF9713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ajan Pro 3"/>
              </a:rPr>
              <a:t>59 школ искусств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rajan Pro 3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8F43B579-695F-4381-A5FD-5E97BBCB3A2E}"/>
              </a:ext>
            </a:extLst>
          </p:cNvPr>
          <p:cNvSpPr/>
          <p:nvPr/>
        </p:nvSpPr>
        <p:spPr>
          <a:xfrm>
            <a:off x="6360127" y="1815950"/>
            <a:ext cx="2245389" cy="369332"/>
          </a:xfrm>
          <a:prstGeom prst="rect">
            <a:avLst/>
          </a:prstGeom>
          <a:ln w="22225">
            <a:solidFill>
              <a:srgbClr val="FF9713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chemeClr val="tx2"/>
                </a:solidFill>
                <a:latin typeface="Trajan Pro 3"/>
              </a:rPr>
              <a:t>29 музеев</a:t>
            </a:r>
          </a:p>
        </p:txBody>
      </p:sp>
      <p:pic>
        <p:nvPicPr>
          <p:cNvPr id="24" name="Изображение 22" descr="Coat_of_Arms_of_Arkhangelsk_oblast.svg">
            <a:extLst>
              <a:ext uri="{FF2B5EF4-FFF2-40B4-BE49-F238E27FC236}">
                <a16:creationId xmlns:a16="http://schemas.microsoft.com/office/drawing/2014/main" xmlns="" id="{2C18A928-D372-45D0-9864-8F611A992C9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924" y="140745"/>
            <a:ext cx="432917" cy="427715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716ABC91-9F80-4AF2-BD30-F0087F5BD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AF53E6C-7035-4AA6-A145-A6681DEF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3CCC-DADC-4266-9289-5BC6241D464D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3747332" y="2880571"/>
            <a:ext cx="16229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dirty="0" smtClean="0">
                <a:solidFill>
                  <a:srgbClr val="1F497D"/>
                </a:solidFill>
                <a:latin typeface="Trajan Pro 3"/>
              </a:rPr>
              <a:t>2 </a:t>
            </a:r>
            <a:r>
              <a:rPr lang="ru-RU" sz="1750" dirty="0" smtClean="0">
                <a:solidFill>
                  <a:srgbClr val="1F497D"/>
                </a:solidFill>
                <a:latin typeface="Trajan Pro 3"/>
              </a:rPr>
              <a:t>колледжа</a:t>
            </a:r>
            <a:endParaRPr lang="ru-RU" sz="1750" dirty="0">
              <a:solidFill>
                <a:srgbClr val="1F497D"/>
              </a:solidFill>
              <a:latin typeface="Trajan Pro 3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3264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04925" y="970694"/>
            <a:ext cx="7592332" cy="83099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rajan Pro 3"/>
              </a:rPr>
              <a:t>2019 </a:t>
            </a:r>
            <a:r>
              <a:rPr lang="ru-RU" sz="2400" dirty="0" smtClean="0">
                <a:solidFill>
                  <a:schemeClr val="tx2"/>
                </a:solidFill>
                <a:latin typeface="Trajan Pro 3"/>
              </a:rPr>
              <a:t>год </a:t>
            </a:r>
          </a:p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rajan Pro 3"/>
              </a:rPr>
              <a:t>80,8 </a:t>
            </a:r>
            <a:r>
              <a:rPr lang="ru-RU" sz="2400" dirty="0" smtClean="0">
                <a:solidFill>
                  <a:schemeClr val="tx2"/>
                </a:solidFill>
                <a:latin typeface="Trajan Pro 3"/>
              </a:rPr>
              <a:t>млн. руб. </a:t>
            </a:r>
            <a:r>
              <a:rPr lang="ru-RU" sz="2400" b="1" dirty="0" smtClean="0">
                <a:solidFill>
                  <a:schemeClr val="tx2"/>
                </a:solidFill>
                <a:latin typeface="Trajan Pro 3"/>
              </a:rPr>
              <a:t>- 21 </a:t>
            </a:r>
            <a:r>
              <a:rPr lang="ru-RU" sz="2400" dirty="0" smtClean="0">
                <a:solidFill>
                  <a:schemeClr val="tx2"/>
                </a:solidFill>
                <a:latin typeface="Trajan Pro 3"/>
              </a:rPr>
              <a:t>объект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31716" y="873412"/>
            <a:ext cx="996250" cy="996250"/>
          </a:xfrm>
          <a:prstGeom prst="rect">
            <a:avLst/>
          </a:prstGeom>
        </p:spPr>
      </p:pic>
      <p:sp>
        <p:nvSpPr>
          <p:cNvPr id="13" name="Rectangle 8">
            <a:extLst>
              <a:ext uri="{FF2B5EF4-FFF2-40B4-BE49-F238E27FC236}">
                <a16:creationId xmlns:a16="http://schemas.microsoft.com/office/drawing/2014/main" xmlns="" id="{30EA2015-994B-4817-A09A-87F40F2967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121983"/>
            <a:ext cx="9288000" cy="465236"/>
          </a:xfrm>
          <a:prstGeom prst="rect">
            <a:avLst/>
          </a:prstGeom>
          <a:noFill/>
          <a:ln w="222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rajan Pro 3" panose="02020502050503020301" pitchFamily="18" charset="0"/>
                <a:cs typeface="Times New Roman" panose="02020603050405020304" pitchFamily="18" charset="0"/>
              </a:rPr>
              <a:t>Развитие сети </a:t>
            </a:r>
            <a:r>
              <a:rPr lang="ru-RU" sz="2400" b="1" dirty="0" err="1" smtClean="0">
                <a:solidFill>
                  <a:schemeClr val="accent1">
                    <a:lumMod val="75000"/>
                  </a:schemeClr>
                </a:solidFill>
                <a:latin typeface="Trajan Pro 3" panose="02020502050503020301" pitchFamily="18" charset="0"/>
                <a:cs typeface="Times New Roman" panose="02020603050405020304" pitchFamily="18" charset="0"/>
              </a:rPr>
              <a:t>культурно-досуговых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rajan Pro 3" panose="02020502050503020301" pitchFamily="18" charset="0"/>
                <a:cs typeface="Times New Roman" panose="02020603050405020304" pitchFamily="18" charset="0"/>
              </a:rPr>
              <a:t> учреждений</a:t>
            </a:r>
            <a:endParaRPr lang="ru-RU" sz="2400" dirty="0">
              <a:latin typeface="Book Antiqua" panose="02040602050305030304" pitchFamily="18" charset="0"/>
              <a:cs typeface="Arial" charset="0"/>
            </a:endParaRPr>
          </a:p>
        </p:txBody>
      </p:sp>
      <p:pic>
        <p:nvPicPr>
          <p:cNvPr id="14" name="Изображение 22" descr="Coat_of_Arms_of_Arkhangelsk_oblast.svg">
            <a:extLst>
              <a:ext uri="{FF2B5EF4-FFF2-40B4-BE49-F238E27FC236}">
                <a16:creationId xmlns:a16="http://schemas.microsoft.com/office/drawing/2014/main" xmlns="" id="{46AEDC83-F967-42DD-92D0-4A613305214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578" y="151124"/>
            <a:ext cx="397357" cy="39258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9599" y="2076566"/>
            <a:ext cx="8273143" cy="138499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/>
                </a:solidFill>
                <a:latin typeface="Trajan Pro 3"/>
              </a:rPr>
              <a:t>2020 год</a:t>
            </a:r>
          </a:p>
          <a:p>
            <a:pPr algn="ctr"/>
            <a:r>
              <a:rPr lang="ru-RU" sz="1600" dirty="0" smtClean="0">
                <a:solidFill>
                  <a:schemeClr val="tx2"/>
                </a:solidFill>
                <a:latin typeface="Trajan Pro 3"/>
              </a:rPr>
              <a:t>7 объектов – в рамках национального проекта «Культура» (34,9 млн. руб.)</a:t>
            </a:r>
          </a:p>
          <a:p>
            <a:pPr algn="ctr"/>
            <a:r>
              <a:rPr lang="ru-RU" sz="1600" dirty="0" smtClean="0">
                <a:solidFill>
                  <a:schemeClr val="tx2"/>
                </a:solidFill>
                <a:latin typeface="Trajan Pro 3"/>
              </a:rPr>
              <a:t>16 объектов – в рамках дотации МО на выравнивание бюджета (64,03 млн. руб.)</a:t>
            </a:r>
          </a:p>
          <a:p>
            <a:pPr algn="ctr"/>
            <a:endParaRPr lang="ru-RU" sz="1600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4875" y="3619857"/>
            <a:ext cx="810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Book Antiqua" pitchFamily="18" charset="0"/>
              </a:rPr>
              <a:t>ПОТРЕБНОСТЬ</a:t>
            </a:r>
            <a:r>
              <a:rPr lang="ru-RU" sz="1600" dirty="0" smtClean="0">
                <a:solidFill>
                  <a:srgbClr val="FF9713"/>
                </a:solidFill>
                <a:latin typeface="Book Antiqua" pitchFamily="18" charset="0"/>
              </a:rPr>
              <a:t> </a:t>
            </a:r>
            <a:endParaRPr lang="ru-RU" sz="1600" dirty="0">
              <a:solidFill>
                <a:srgbClr val="FF9713"/>
              </a:solidFill>
              <a:latin typeface="Book Antiqua" pitchFamily="18" charset="0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4419018A-347E-4000-9DBA-2B2907410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9" name="Номер слайда 18">
            <a:extLst>
              <a:ext uri="{FF2B5EF4-FFF2-40B4-BE49-F238E27FC236}">
                <a16:creationId xmlns:a16="http://schemas.microsoft.com/office/drawing/2014/main" xmlns="" id="{B7EE2B5C-E533-44F8-87C7-949FA9284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3CCC-DADC-4266-9289-5BC6241D464D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5BD345D2-31D4-4B5E-8AF2-7D933C9AF426}"/>
              </a:ext>
            </a:extLst>
          </p:cNvPr>
          <p:cNvSpPr/>
          <p:nvPr/>
        </p:nvSpPr>
        <p:spPr>
          <a:xfrm>
            <a:off x="609600" y="3520929"/>
            <a:ext cx="8275863" cy="1066705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1F78927-0A76-4DD8-981C-977C363C3670}"/>
              </a:ext>
            </a:extLst>
          </p:cNvPr>
          <p:cNvSpPr txBox="1"/>
          <p:nvPr/>
        </p:nvSpPr>
        <p:spPr>
          <a:xfrm>
            <a:off x="660912" y="5604472"/>
            <a:ext cx="848308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Trajan Pro 3"/>
              </a:rPr>
              <a:t>формирование и развитие на территории Архангельской области конкурентоспособного туристско-рекреационного комплекса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Trajan Pro 3"/>
              </a:rPr>
              <a:t>Комплектован</a:t>
            </a:r>
          </a:p>
          <a:p>
            <a:pPr algn="ctr"/>
            <a:r>
              <a:rPr lang="ru-RU" sz="1600" dirty="0" smtClean="0">
                <a:solidFill>
                  <a:schemeClr val="tx2"/>
                </a:solidFill>
                <a:latin typeface="Trajan Pro 3"/>
              </a:rPr>
              <a:t>37 домов культуры - капитальный ремонт (232,3 млн. руб.)  </a:t>
            </a:r>
          </a:p>
          <a:p>
            <a:pPr algn="ctr"/>
            <a:r>
              <a:rPr lang="ru-RU" sz="1600" dirty="0" smtClean="0">
                <a:solidFill>
                  <a:schemeClr val="tx2"/>
                </a:solidFill>
                <a:latin typeface="Trajan Pro 3"/>
              </a:rPr>
              <a:t>40 многофункциональных центров – строительство</a:t>
            </a:r>
          </a:p>
          <a:p>
            <a:pPr algn="ctr"/>
            <a:r>
              <a:rPr lang="ru-RU" sz="1600" dirty="0" smtClean="0">
                <a:latin typeface="Trajan Pro 3"/>
              </a:rPr>
              <a:t>41 776,20</a:t>
            </a:r>
          </a:p>
          <a:p>
            <a:pPr algn="ctr"/>
            <a:r>
              <a:rPr lang="ru-RU" sz="1600" dirty="0" smtClean="0">
                <a:solidFill>
                  <a:schemeClr val="tx2"/>
                </a:solidFill>
                <a:latin typeface="Trajan Pro 3"/>
              </a:rPr>
              <a:t>2020 год</a:t>
            </a:r>
          </a:p>
          <a:p>
            <a:pPr algn="ctr"/>
            <a:r>
              <a:rPr lang="ru-RU" sz="1600" dirty="0" smtClean="0">
                <a:solidFill>
                  <a:schemeClr val="tx2"/>
                </a:solidFill>
                <a:latin typeface="Trajan Pro 3"/>
              </a:rPr>
              <a:t>7 объектов – в рамках национального проекта «Культура» (34,9 млн. руб.)</a:t>
            </a:r>
          </a:p>
          <a:p>
            <a:pPr algn="ctr"/>
            <a:r>
              <a:rPr lang="ru-RU" sz="1600" dirty="0" smtClean="0">
                <a:solidFill>
                  <a:schemeClr val="tx2"/>
                </a:solidFill>
                <a:latin typeface="Trajan Pro 3"/>
              </a:rPr>
              <a:t>16 объектов – в рамках дотации МО на выравнивание бюджета (64,03 млн. руб.)</a:t>
            </a:r>
          </a:p>
          <a:p>
            <a:pPr algn="ctr"/>
            <a:r>
              <a:rPr lang="ru-RU" sz="1600" dirty="0" smtClean="0">
                <a:solidFill>
                  <a:schemeClr val="tx2"/>
                </a:solidFill>
                <a:latin typeface="Trajan Pro 3"/>
              </a:rPr>
              <a:t>2019 год </a:t>
            </a:r>
          </a:p>
          <a:p>
            <a:pPr algn="ctr"/>
            <a:r>
              <a:rPr lang="ru-RU" sz="1600" dirty="0" smtClean="0">
                <a:solidFill>
                  <a:schemeClr val="tx2"/>
                </a:solidFill>
                <a:latin typeface="Trajan Pro 3"/>
              </a:rPr>
              <a:t>80,8 млн. руб. - 21 объект</a:t>
            </a:r>
          </a:p>
          <a:p>
            <a:pPr algn="ctr"/>
            <a:endParaRPr lang="ru-RU" sz="1600" dirty="0" smtClean="0">
              <a:solidFill>
                <a:schemeClr val="tx2"/>
              </a:solidFill>
              <a:latin typeface="Trajan Pro 3"/>
            </a:endParaRPr>
          </a:p>
          <a:p>
            <a:pPr algn="ctr"/>
            <a:endParaRPr lang="ru-RU" sz="1600" dirty="0" smtClean="0">
              <a:solidFill>
                <a:schemeClr val="bg1"/>
              </a:solidFill>
              <a:latin typeface="Trajan Pro 3"/>
            </a:endParaRPr>
          </a:p>
          <a:p>
            <a:pPr algn="ctr"/>
            <a:endParaRPr lang="ru-RU" sz="1600" dirty="0" smtClean="0">
              <a:solidFill>
                <a:schemeClr val="bg1"/>
              </a:solidFill>
              <a:latin typeface="Trajan Pro 3"/>
            </a:endParaRPr>
          </a:p>
          <a:p>
            <a:pPr algn="ctr"/>
            <a:r>
              <a:rPr lang="ru-RU" sz="1600" dirty="0" smtClean="0">
                <a:solidFill>
                  <a:schemeClr val="tx2"/>
                </a:solidFill>
                <a:latin typeface="Trajan Pro 3"/>
              </a:rPr>
              <a:t>Средняя заработная плата работников сферы культуры, рублей</a:t>
            </a:r>
          </a:p>
          <a:p>
            <a:pPr algn="ctr"/>
            <a:endParaRPr lang="ru-RU" sz="1600" dirty="0" smtClean="0">
              <a:solidFill>
                <a:schemeClr val="bg1"/>
              </a:solidFill>
              <a:latin typeface="Trajan Pro 3"/>
            </a:endParaRPr>
          </a:p>
          <a:p>
            <a:pPr algn="ctr"/>
            <a:endParaRPr lang="ru-RU" sz="1600" dirty="0" smtClean="0">
              <a:solidFill>
                <a:schemeClr val="bg1"/>
              </a:solidFill>
              <a:latin typeface="Trajan Pro 3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Trajan Pro 3"/>
              </a:rPr>
              <a:t>обеспечение максимальной доступности граждан к культурным благам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80573" y="3963451"/>
            <a:ext cx="822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dirty="0" smtClean="0">
                <a:solidFill>
                  <a:srgbClr val="1F497D"/>
                </a:solidFill>
                <a:latin typeface="Trajan Pro 3"/>
              </a:rPr>
              <a:t>37 домов культуры - капитальный ремонт (232,3 млн. руб.)  </a:t>
            </a:r>
          </a:p>
          <a:p>
            <a:pPr lvl="0" algn="ctr"/>
            <a:r>
              <a:rPr lang="ru-RU" sz="1600" dirty="0" smtClean="0">
                <a:solidFill>
                  <a:srgbClr val="1F497D"/>
                </a:solidFill>
                <a:latin typeface="Trajan Pro 3"/>
              </a:rPr>
              <a:t>40 многофункциональных центров – строительство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80A1A93-9126-43A5-B322-174E37DBFE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95814" y="718519"/>
            <a:ext cx="2783086" cy="370779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2318397-2ECE-43BE-A456-3D6965A6683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86788" y="764591"/>
            <a:ext cx="2068221" cy="1548541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65D8267-B239-40C0-8794-3C408E11CA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462" y="2720117"/>
            <a:ext cx="2465073" cy="1848805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3" name="Rectangle 8">
            <a:extLst>
              <a:ext uri="{FF2B5EF4-FFF2-40B4-BE49-F238E27FC236}">
                <a16:creationId xmlns:a16="http://schemas.microsoft.com/office/drawing/2014/main" xmlns="" id="{30EA2015-994B-4817-A09A-87F40F2967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121983"/>
            <a:ext cx="9324000" cy="465236"/>
          </a:xfrm>
          <a:prstGeom prst="rect">
            <a:avLst/>
          </a:prstGeom>
          <a:noFill/>
          <a:ln w="222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rajan Pro 3" panose="02020502050503020301" pitchFamily="18" charset="0"/>
                <a:cs typeface="Times New Roman" panose="02020603050405020304" pitchFamily="18" charset="0"/>
              </a:rPr>
              <a:t>Развитие сети </a:t>
            </a:r>
            <a:r>
              <a:rPr lang="ru-RU" sz="2000" b="1" dirty="0" err="1" smtClean="0">
                <a:solidFill>
                  <a:schemeClr val="accent1">
                    <a:lumMod val="75000"/>
                  </a:schemeClr>
                </a:solidFill>
                <a:latin typeface="Trajan Pro 3" panose="02020502050503020301" pitchFamily="18" charset="0"/>
                <a:cs typeface="Times New Roman" panose="02020603050405020304" pitchFamily="18" charset="0"/>
              </a:rPr>
              <a:t>культурно-досуговых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rajan Pro 3" panose="02020502050503020301" pitchFamily="18" charset="0"/>
                <a:cs typeface="Times New Roman" panose="02020603050405020304" pitchFamily="18" charset="0"/>
              </a:rPr>
              <a:t> учреждений</a:t>
            </a:r>
            <a:endParaRPr lang="ru-RU" sz="2000" dirty="0">
              <a:latin typeface="Book Antiqua" panose="02040602050305030304" pitchFamily="18" charset="0"/>
              <a:cs typeface="Arial" charset="0"/>
            </a:endParaRPr>
          </a:p>
        </p:txBody>
      </p:sp>
      <p:pic>
        <p:nvPicPr>
          <p:cNvPr id="14" name="Изображение 22" descr="Coat_of_Arms_of_Arkhangelsk_oblast.svg">
            <a:extLst>
              <a:ext uri="{FF2B5EF4-FFF2-40B4-BE49-F238E27FC236}">
                <a16:creationId xmlns:a16="http://schemas.microsoft.com/office/drawing/2014/main" xmlns="" id="{46AEDC83-F967-42DD-92D0-4A613305214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578" y="151124"/>
            <a:ext cx="397357" cy="3925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FAF472B-57C3-4A05-98E0-4DF01091119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9900" y="805810"/>
            <a:ext cx="2667191" cy="1258581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9" name="Номер слайда 18">
            <a:extLst>
              <a:ext uri="{FF2B5EF4-FFF2-40B4-BE49-F238E27FC236}">
                <a16:creationId xmlns:a16="http://schemas.microsoft.com/office/drawing/2014/main" xmlns="" id="{B7EE2B5C-E533-44F8-87C7-949FA9284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65900" y="4584702"/>
            <a:ext cx="2120900" cy="291307"/>
          </a:xfrm>
        </p:spPr>
        <p:txBody>
          <a:bodyPr/>
          <a:lstStyle/>
          <a:p>
            <a:fld id="{C6A23CCC-DADC-4266-9289-5BC6241D464D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4D75A46C-548E-4F1D-B9CB-747790E68A7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5167" y="2708764"/>
            <a:ext cx="2465073" cy="184829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991A15A-6A55-4053-BBF6-ABF2A904CC71}"/>
              </a:ext>
            </a:extLst>
          </p:cNvPr>
          <p:cNvSpPr txBox="1"/>
          <p:nvPr/>
        </p:nvSpPr>
        <p:spPr>
          <a:xfrm>
            <a:off x="6278075" y="4516735"/>
            <a:ext cx="2602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tx2"/>
                </a:solidFill>
                <a:latin typeface="Trajan Pro 3"/>
              </a:rPr>
              <a:t>Вельский район </a:t>
            </a:r>
            <a:br>
              <a:rPr lang="ru-RU" sz="1200" dirty="0" smtClean="0">
                <a:solidFill>
                  <a:schemeClr val="tx2"/>
                </a:solidFill>
                <a:latin typeface="Trajan Pro 3"/>
              </a:rPr>
            </a:br>
            <a:r>
              <a:rPr lang="ru-RU" sz="1200" dirty="0" smtClean="0">
                <a:solidFill>
                  <a:schemeClr val="tx2"/>
                </a:solidFill>
                <a:latin typeface="Trajan Pro 3"/>
              </a:rPr>
              <a:t>пос.Усть-Шоноша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1077F2D-71FC-443C-8067-905DC2ED79CF}"/>
              </a:ext>
            </a:extLst>
          </p:cNvPr>
          <p:cNvSpPr txBox="1"/>
          <p:nvPr/>
        </p:nvSpPr>
        <p:spPr>
          <a:xfrm>
            <a:off x="292100" y="4681835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tx2"/>
                </a:solidFill>
                <a:latin typeface="Trajan Pro 3"/>
              </a:rPr>
              <a:t>Вилегодский район </a:t>
            </a:r>
          </a:p>
          <a:p>
            <a:pPr algn="ctr"/>
            <a:r>
              <a:rPr lang="ru-RU" sz="1200" dirty="0" smtClean="0">
                <a:solidFill>
                  <a:schemeClr val="tx2"/>
                </a:solidFill>
                <a:latin typeface="Trajan Pro 3"/>
              </a:rPr>
              <a:t>Павловский Дом культуры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A0AB44D-8711-4845-BC7E-A7BC2423EEF0}"/>
              </a:ext>
            </a:extLst>
          </p:cNvPr>
          <p:cNvSpPr txBox="1"/>
          <p:nvPr/>
        </p:nvSpPr>
        <p:spPr>
          <a:xfrm>
            <a:off x="3712183" y="2383126"/>
            <a:ext cx="20682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err="1" smtClean="0">
                <a:solidFill>
                  <a:schemeClr val="tx2"/>
                </a:solidFill>
                <a:latin typeface="Trajan Pro 3"/>
              </a:rPr>
              <a:t>Виноградовский</a:t>
            </a:r>
            <a:r>
              <a:rPr lang="ru-RU" sz="1200" dirty="0" smtClean="0">
                <a:solidFill>
                  <a:schemeClr val="tx2"/>
                </a:solidFill>
                <a:latin typeface="Trajan Pro 3"/>
              </a:rPr>
              <a:t> район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0692CD3-3063-455C-A101-0E7C94F6DA43}"/>
              </a:ext>
            </a:extLst>
          </p:cNvPr>
          <p:cNvSpPr txBox="1"/>
          <p:nvPr/>
        </p:nvSpPr>
        <p:spPr>
          <a:xfrm>
            <a:off x="3590694" y="4735535"/>
            <a:ext cx="2219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err="1" smtClean="0">
                <a:solidFill>
                  <a:schemeClr val="tx2"/>
                </a:solidFill>
                <a:latin typeface="Trajan Pro 3"/>
              </a:rPr>
              <a:t>Веркольский</a:t>
            </a:r>
            <a:r>
              <a:rPr lang="ru-RU" sz="1200" dirty="0" smtClean="0">
                <a:solidFill>
                  <a:schemeClr val="tx2"/>
                </a:solidFill>
                <a:latin typeface="Trajan Pro 3"/>
              </a:rPr>
              <a:t> Дом культуры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01099FA-6AC2-45AB-B959-C2A3C5DD408C}"/>
              </a:ext>
            </a:extLst>
          </p:cNvPr>
          <p:cNvSpPr txBox="1"/>
          <p:nvPr/>
        </p:nvSpPr>
        <p:spPr>
          <a:xfrm>
            <a:off x="435429" y="2146303"/>
            <a:ext cx="26996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err="1" smtClean="0">
                <a:solidFill>
                  <a:schemeClr val="tx2"/>
                </a:solidFill>
                <a:latin typeface="Trajan Pro 3"/>
              </a:rPr>
              <a:t>Веркольский</a:t>
            </a:r>
            <a:r>
              <a:rPr lang="ru-RU" sz="1200" dirty="0" smtClean="0">
                <a:solidFill>
                  <a:schemeClr val="tx2"/>
                </a:solidFill>
                <a:latin typeface="Trajan Pro 3"/>
              </a:rPr>
              <a:t> Дом культуры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1F78927-0A76-4DD8-981C-977C363C3670}"/>
              </a:ext>
            </a:extLst>
          </p:cNvPr>
          <p:cNvSpPr txBox="1"/>
          <p:nvPr/>
        </p:nvSpPr>
        <p:spPr>
          <a:xfrm>
            <a:off x="660912" y="5604472"/>
            <a:ext cx="8483088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Trajan Pro 3"/>
              </a:rPr>
              <a:t>формирование и развитие на территории Архангельской области конкурентоспособного туристско-рекреационного комплекса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Trajan Pro 3"/>
              </a:rPr>
              <a:t>Комплектован</a:t>
            </a:r>
          </a:p>
          <a:p>
            <a:pPr algn="ctr"/>
            <a:r>
              <a:rPr lang="ru-RU" sz="1600" dirty="0" smtClean="0">
                <a:solidFill>
                  <a:schemeClr val="tx2"/>
                </a:solidFill>
                <a:latin typeface="Trajan Pro 3"/>
              </a:rPr>
              <a:t>37 домов культуры - капитальный ремонт (232,3 млн. руб.)  </a:t>
            </a:r>
          </a:p>
          <a:p>
            <a:pPr algn="ctr"/>
            <a:r>
              <a:rPr lang="ru-RU" sz="1600" dirty="0" smtClean="0">
                <a:solidFill>
                  <a:schemeClr val="tx2"/>
                </a:solidFill>
                <a:latin typeface="Trajan Pro 3"/>
              </a:rPr>
              <a:t>40 многофункциональных центров – строительство</a:t>
            </a:r>
          </a:p>
          <a:p>
            <a:pPr algn="ctr"/>
            <a:r>
              <a:rPr lang="ru-RU" sz="1600" dirty="0" smtClean="0">
                <a:latin typeface="Trajan Pro 3"/>
              </a:rPr>
              <a:t>41 776,20</a:t>
            </a:r>
          </a:p>
          <a:p>
            <a:pPr algn="ctr"/>
            <a:r>
              <a:rPr lang="ru-RU" sz="1600" dirty="0" smtClean="0">
                <a:solidFill>
                  <a:schemeClr val="tx2"/>
                </a:solidFill>
                <a:latin typeface="Trajan Pro 3"/>
              </a:rPr>
              <a:t>2020 год</a:t>
            </a:r>
          </a:p>
          <a:p>
            <a:pPr algn="ctr"/>
            <a:r>
              <a:rPr lang="ru-RU" sz="1600" dirty="0" smtClean="0">
                <a:solidFill>
                  <a:schemeClr val="tx2"/>
                </a:solidFill>
                <a:latin typeface="Trajan Pro 3"/>
              </a:rPr>
              <a:t>7 объектов – в рамках национального проекта «Культура» (34,9 млн. руб.)</a:t>
            </a:r>
          </a:p>
          <a:p>
            <a:pPr algn="ctr"/>
            <a:r>
              <a:rPr lang="ru-RU" sz="1600" dirty="0" smtClean="0">
                <a:solidFill>
                  <a:schemeClr val="tx2"/>
                </a:solidFill>
                <a:latin typeface="Trajan Pro 3"/>
              </a:rPr>
              <a:t>16 объектов – в рамках дотации МО на выравнивание бюджета (64,03 млн. руб.)</a:t>
            </a:r>
          </a:p>
          <a:p>
            <a:pPr algn="ctr"/>
            <a:r>
              <a:rPr lang="ru-RU" sz="1600" dirty="0" smtClean="0">
                <a:solidFill>
                  <a:schemeClr val="tx2"/>
                </a:solidFill>
                <a:latin typeface="Trajan Pro 3"/>
              </a:rPr>
              <a:t>2019 год </a:t>
            </a:r>
          </a:p>
          <a:p>
            <a:pPr algn="ctr"/>
            <a:r>
              <a:rPr lang="ru-RU" sz="1600" dirty="0" smtClean="0">
                <a:solidFill>
                  <a:schemeClr val="tx2"/>
                </a:solidFill>
                <a:latin typeface="Trajan Pro 3"/>
              </a:rPr>
              <a:t>80,8 млн. руб. - 21 объект</a:t>
            </a:r>
          </a:p>
          <a:p>
            <a:pPr algn="ctr"/>
            <a:r>
              <a:rPr lang="ru-RU" sz="1600" dirty="0" err="1" smtClean="0">
                <a:solidFill>
                  <a:schemeClr val="tx2"/>
                </a:solidFill>
                <a:latin typeface="Trajan Pro 3"/>
              </a:rPr>
              <a:t>Веркольский</a:t>
            </a:r>
            <a:r>
              <a:rPr lang="ru-RU" sz="1600" dirty="0" smtClean="0">
                <a:solidFill>
                  <a:schemeClr val="tx2"/>
                </a:solidFill>
                <a:latin typeface="Trajan Pro 3"/>
              </a:rPr>
              <a:t> Дом культуры</a:t>
            </a:r>
          </a:p>
          <a:p>
            <a:pPr algn="ctr"/>
            <a:r>
              <a:rPr lang="ru-RU" sz="1600" dirty="0" err="1" smtClean="0">
                <a:solidFill>
                  <a:schemeClr val="tx2"/>
                </a:solidFill>
                <a:latin typeface="Trajan Pro 3"/>
              </a:rPr>
              <a:t>Виноградовский</a:t>
            </a:r>
            <a:r>
              <a:rPr lang="ru-RU" sz="1600" dirty="0" smtClean="0">
                <a:solidFill>
                  <a:schemeClr val="tx2"/>
                </a:solidFill>
                <a:latin typeface="Trajan Pro 3"/>
              </a:rPr>
              <a:t> район</a:t>
            </a:r>
          </a:p>
          <a:p>
            <a:pPr algn="ctr"/>
            <a:r>
              <a:rPr lang="ru-RU" sz="1600" dirty="0" smtClean="0">
                <a:solidFill>
                  <a:schemeClr val="tx2"/>
                </a:solidFill>
                <a:latin typeface="Trajan Pro 3"/>
              </a:rPr>
              <a:t>Вельский район </a:t>
            </a:r>
            <a:br>
              <a:rPr lang="ru-RU" sz="1600" dirty="0" smtClean="0">
                <a:solidFill>
                  <a:schemeClr val="tx2"/>
                </a:solidFill>
                <a:latin typeface="Trajan Pro 3"/>
              </a:rPr>
            </a:br>
            <a:r>
              <a:rPr lang="ru-RU" sz="1600" dirty="0" smtClean="0">
                <a:solidFill>
                  <a:schemeClr val="tx2"/>
                </a:solidFill>
                <a:latin typeface="Trajan Pro 3"/>
              </a:rPr>
              <a:t>пос.Усть-Шоноша</a:t>
            </a:r>
          </a:p>
          <a:p>
            <a:pPr algn="ctr"/>
            <a:r>
              <a:rPr lang="ru-RU" sz="1600" dirty="0" err="1" smtClean="0">
                <a:solidFill>
                  <a:schemeClr val="tx2"/>
                </a:solidFill>
                <a:latin typeface="Trajan Pro 3"/>
              </a:rPr>
              <a:t>Веркольский</a:t>
            </a:r>
            <a:r>
              <a:rPr lang="ru-RU" sz="1600" dirty="0" smtClean="0">
                <a:solidFill>
                  <a:schemeClr val="tx2"/>
                </a:solidFill>
                <a:latin typeface="Trajan Pro 3"/>
              </a:rPr>
              <a:t> Дом культуры</a:t>
            </a:r>
          </a:p>
          <a:p>
            <a:pPr algn="ctr"/>
            <a:r>
              <a:rPr lang="ru-RU" sz="1600" dirty="0" smtClean="0">
                <a:solidFill>
                  <a:schemeClr val="tx2"/>
                </a:solidFill>
                <a:latin typeface="Trajan Pro 3"/>
              </a:rPr>
              <a:t>Вилегодский район </a:t>
            </a:r>
          </a:p>
          <a:p>
            <a:pPr algn="ctr"/>
            <a:r>
              <a:rPr lang="ru-RU" sz="1600" dirty="0" smtClean="0">
                <a:solidFill>
                  <a:schemeClr val="tx2"/>
                </a:solidFill>
                <a:latin typeface="Trajan Pro 3"/>
              </a:rPr>
              <a:t>Павловский Дом культуры</a:t>
            </a:r>
          </a:p>
          <a:p>
            <a:pPr algn="ctr"/>
            <a:endParaRPr lang="ru-RU" sz="1600" dirty="0" smtClean="0">
              <a:solidFill>
                <a:schemeClr val="tx2"/>
              </a:solidFill>
              <a:latin typeface="Trajan Pro 3"/>
            </a:endParaRPr>
          </a:p>
          <a:p>
            <a:pPr algn="ctr"/>
            <a:endParaRPr lang="ru-RU" sz="1600" dirty="0" smtClean="0">
              <a:solidFill>
                <a:schemeClr val="bg1"/>
              </a:solidFill>
              <a:latin typeface="Trajan Pro 3"/>
            </a:endParaRPr>
          </a:p>
          <a:p>
            <a:pPr algn="ctr"/>
            <a:endParaRPr lang="ru-RU" sz="1600" dirty="0" smtClean="0">
              <a:solidFill>
                <a:schemeClr val="bg1"/>
              </a:solidFill>
              <a:latin typeface="Trajan Pro 3"/>
            </a:endParaRPr>
          </a:p>
          <a:p>
            <a:pPr algn="ctr"/>
            <a:r>
              <a:rPr lang="ru-RU" sz="1600" dirty="0" smtClean="0">
                <a:solidFill>
                  <a:schemeClr val="tx2"/>
                </a:solidFill>
                <a:latin typeface="Trajan Pro 3"/>
              </a:rPr>
              <a:t>Средняя заработная плата работников сферы культуры, рублей</a:t>
            </a:r>
          </a:p>
          <a:p>
            <a:pPr algn="ctr"/>
            <a:endParaRPr lang="ru-RU" sz="1600" dirty="0" smtClean="0">
              <a:solidFill>
                <a:schemeClr val="bg1"/>
              </a:solidFill>
              <a:latin typeface="Trajan Pro 3"/>
            </a:endParaRPr>
          </a:p>
          <a:p>
            <a:pPr algn="ctr"/>
            <a:endParaRPr lang="ru-RU" sz="1600" dirty="0" smtClean="0">
              <a:solidFill>
                <a:schemeClr val="bg1"/>
              </a:solidFill>
              <a:latin typeface="Trajan Pro 3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Trajan Pro 3"/>
              </a:rPr>
              <a:t>обеспечение максимальной доступности граждан к культурным благам</a:t>
            </a:r>
          </a:p>
        </p:txBody>
      </p:sp>
    </p:spTree>
    <p:extLst>
      <p:ext uri="{BB962C8B-B14F-4D97-AF65-F5344CB8AC3E}">
        <p14:creationId xmlns="" xmlns:p14="http://schemas.microsoft.com/office/powerpoint/2010/main" val="171347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Изображение 22" descr="Coat_of_Arms_of_Arkhangelsk_oblast.svg">
            <a:extLst>
              <a:ext uri="{FF2B5EF4-FFF2-40B4-BE49-F238E27FC236}">
                <a16:creationId xmlns:a16="http://schemas.microsoft.com/office/drawing/2014/main" xmlns="" id="{6F1191CB-9EF1-4803-BEA0-D07A0EDB2DA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723" y="142304"/>
            <a:ext cx="416420" cy="411417"/>
          </a:xfrm>
          <a:prstGeom prst="rect">
            <a:avLst/>
          </a:prstGeom>
        </p:spPr>
      </p:pic>
      <p:sp>
        <p:nvSpPr>
          <p:cNvPr id="4" name="Rectangle 8">
            <a:extLst>
              <a:ext uri="{FF2B5EF4-FFF2-40B4-BE49-F238E27FC236}">
                <a16:creationId xmlns:a16="http://schemas.microsoft.com/office/drawing/2014/main" xmlns="" id="{E4653DB0-90F0-42C9-91AF-EC765AAD9C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1440" y="121983"/>
            <a:ext cx="9324000" cy="465236"/>
          </a:xfrm>
          <a:prstGeom prst="rect">
            <a:avLst/>
          </a:prstGeom>
          <a:noFill/>
          <a:ln w="22225">
            <a:solidFill>
              <a:srgbClr val="0067B4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rajan Pro 3" panose="02020502050503020301" pitchFamily="18" charset="0"/>
                <a:cs typeface="Times New Roman" panose="02020603050405020304" pitchFamily="18" charset="0"/>
              </a:rPr>
              <a:t>Развитие сети библиотек</a:t>
            </a:r>
            <a:endParaRPr lang="ru-RU" sz="2800" dirty="0">
              <a:latin typeface="Book Antiqua" panose="02040602050305030304" pitchFamily="18" charset="0"/>
              <a:cs typeface="Arial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9E49E2BE-484D-46BE-9276-78F608000ADB}"/>
              </a:ext>
            </a:extLst>
          </p:cNvPr>
          <p:cNvSpPr/>
          <p:nvPr/>
        </p:nvSpPr>
        <p:spPr>
          <a:xfrm>
            <a:off x="4249755" y="2215577"/>
            <a:ext cx="4583714" cy="461665"/>
          </a:xfrm>
          <a:prstGeom prst="rect">
            <a:avLst/>
          </a:prstGeom>
          <a:ln w="2222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Book Antiqua" panose="02040602050305030304" pitchFamily="18" charset="0"/>
                <a:ea typeface="Calibri" panose="020F0502020204030204" pitchFamily="34" charset="0"/>
              </a:rPr>
              <a:t>Центральная библиотека – Архангельская областная научная библиотека имени Н.А. Добролюбова</a:t>
            </a:r>
            <a:endParaRPr lang="ru-RU" sz="1200" dirty="0">
              <a:latin typeface="Book Antiqua" panose="02040602050305030304" pitchFamily="18" charset="0"/>
            </a:endParaRP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xmlns="" id="{1631BAC5-AABA-41EB-9462-F2D947928D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545993293"/>
              </p:ext>
            </p:extLst>
          </p:nvPr>
        </p:nvGraphicFramePr>
        <p:xfrm>
          <a:off x="3866605" y="2823255"/>
          <a:ext cx="4601845" cy="2284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4B8B0D1-5AFF-4485-ABF2-DE15664261C4}"/>
              </a:ext>
            </a:extLst>
          </p:cNvPr>
          <p:cNvSpPr txBox="1"/>
          <p:nvPr/>
        </p:nvSpPr>
        <p:spPr>
          <a:xfrm>
            <a:off x="6019804" y="3344168"/>
            <a:ext cx="5943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Book Antiqua" panose="02040602050305030304" pitchFamily="18" charset="0"/>
              </a:rPr>
              <a:t>+7,8%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B2D36A36-5C5C-43FA-85F0-4FE246676CB0}"/>
              </a:ext>
            </a:extLst>
          </p:cNvPr>
          <p:cNvSpPr/>
          <p:nvPr/>
        </p:nvSpPr>
        <p:spPr>
          <a:xfrm>
            <a:off x="4249757" y="793619"/>
            <a:ext cx="4583715" cy="338554"/>
          </a:xfrm>
          <a:prstGeom prst="rect">
            <a:avLst/>
          </a:prstGeom>
          <a:ln w="2222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Book Antiqua" panose="02040602050305030304" pitchFamily="18" charset="0"/>
                <a:ea typeface="Calibri" panose="020F0502020204030204" pitchFamily="34" charset="0"/>
              </a:rPr>
              <a:t>3 государственных библиотеки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3CD43C4E-01AB-4028-A627-AF897625FEAB}"/>
              </a:ext>
            </a:extLst>
          </p:cNvPr>
          <p:cNvSpPr/>
          <p:nvPr/>
        </p:nvSpPr>
        <p:spPr>
          <a:xfrm>
            <a:off x="4249757" y="1267604"/>
            <a:ext cx="4583715" cy="338554"/>
          </a:xfrm>
          <a:prstGeom prst="rect">
            <a:avLst/>
          </a:prstGeom>
          <a:ln w="2222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spc="-30" dirty="0">
                <a:latin typeface="Book Antiqua" panose="02040602050305030304" pitchFamily="18" charset="0"/>
                <a:ea typeface="Calibri" panose="020F0502020204030204" pitchFamily="34" charset="0"/>
              </a:rPr>
              <a:t>25 библиотечных</a:t>
            </a:r>
            <a:r>
              <a:rPr lang="ru-RU" sz="1600" dirty="0">
                <a:latin typeface="Book Antiqua" panose="02040602050305030304" pitchFamily="18" charset="0"/>
                <a:ea typeface="Calibri" panose="020F0502020204030204" pitchFamily="34" charset="0"/>
              </a:rPr>
              <a:t> </a:t>
            </a:r>
            <a:r>
              <a:rPr lang="ru-RU" sz="1600" spc="-30" dirty="0">
                <a:latin typeface="Book Antiqua" panose="02040602050305030304" pitchFamily="18" charset="0"/>
                <a:ea typeface="Calibri" panose="020F0502020204030204" pitchFamily="34" charset="0"/>
              </a:rPr>
              <a:t>систем</a:t>
            </a:r>
            <a:endParaRPr lang="ru-RU" sz="1600" dirty="0">
              <a:latin typeface="Book Antiqua" panose="02040602050305030304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F34AD3E0-8F54-42F2-86D2-86EA6514C45E}"/>
              </a:ext>
            </a:extLst>
          </p:cNvPr>
          <p:cNvSpPr/>
          <p:nvPr/>
        </p:nvSpPr>
        <p:spPr>
          <a:xfrm>
            <a:off x="4249754" y="1812878"/>
            <a:ext cx="4583716" cy="307777"/>
          </a:xfrm>
          <a:prstGeom prst="rect">
            <a:avLst/>
          </a:prstGeom>
          <a:ln w="2222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Book Antiqua" panose="02040602050305030304" pitchFamily="18" charset="0"/>
                <a:ea typeface="Calibri" panose="020F0502020204030204" pitchFamily="34" charset="0"/>
              </a:rPr>
              <a:t>461 муниципальная библиотека 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651C63AA-133F-4B17-AE77-55D1F2AFC0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62" y="1458590"/>
            <a:ext cx="2446796" cy="2446796"/>
          </a:xfrm>
          <a:prstGeom prst="rect">
            <a:avLst/>
          </a:prstGeom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A4E17D7B-F070-4B4C-8FF1-C5A8D4A25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xmlns="" id="{61295AAC-AEC8-4E71-B6DA-18D2BB344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3CCC-DADC-4266-9289-5BC6241D464D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19" name="Прямоугольный треугольник 18">
            <a:extLst>
              <a:ext uri="{FF2B5EF4-FFF2-40B4-BE49-F238E27FC236}">
                <a16:creationId xmlns:a16="http://schemas.microsoft.com/office/drawing/2014/main" xmlns="" id="{8CC790AF-1CD1-4C14-B336-1EFC5591E85C}"/>
              </a:ext>
            </a:extLst>
          </p:cNvPr>
          <p:cNvSpPr/>
          <p:nvPr/>
        </p:nvSpPr>
        <p:spPr>
          <a:xfrm>
            <a:off x="7620" y="3480825"/>
            <a:ext cx="1720612" cy="1662677"/>
          </a:xfrm>
          <a:prstGeom prst="rtTriangle">
            <a:avLst/>
          </a:prstGeom>
          <a:solidFill>
            <a:srgbClr val="FE9614"/>
          </a:solidFill>
          <a:ln>
            <a:solidFill>
              <a:srgbClr val="FE96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Прямоугольный треугольник 22">
            <a:extLst>
              <a:ext uri="{FF2B5EF4-FFF2-40B4-BE49-F238E27FC236}">
                <a16:creationId xmlns:a16="http://schemas.microsoft.com/office/drawing/2014/main" xmlns="" id="{B75FEFF9-E67E-4998-B476-495903755FCA}"/>
              </a:ext>
            </a:extLst>
          </p:cNvPr>
          <p:cNvSpPr/>
          <p:nvPr/>
        </p:nvSpPr>
        <p:spPr>
          <a:xfrm>
            <a:off x="0" y="4128790"/>
            <a:ext cx="1034890" cy="1019192"/>
          </a:xfrm>
          <a:prstGeom prst="rtTriangle">
            <a:avLst/>
          </a:prstGeom>
          <a:solidFill>
            <a:srgbClr val="4C85AB"/>
          </a:solidFill>
          <a:ln>
            <a:solidFill>
              <a:srgbClr val="4C85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9202" y="774184"/>
            <a:ext cx="1992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rajan Pro 3" panose="02020502050503020301" pitchFamily="18" charset="0"/>
                <a:cs typeface="Times New Roman" panose="02020603050405020304" pitchFamily="18" charset="0"/>
              </a:rPr>
              <a:t>464 библиотеки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7147</TotalTime>
  <Words>1410</Words>
  <Application>Microsoft Office PowerPoint</Application>
  <PresentationFormat>Экран (16:9)</PresentationFormat>
  <Paragraphs>364</Paragraphs>
  <Slides>34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zhdanova.ms</dc:creator>
  <cp:lastModifiedBy>Фофанова Анна Борисовна</cp:lastModifiedBy>
  <cp:revision>661</cp:revision>
  <dcterms:created xsi:type="dcterms:W3CDTF">2020-04-28T08:52:38Z</dcterms:created>
  <dcterms:modified xsi:type="dcterms:W3CDTF">2020-06-17T07:31:56Z</dcterms:modified>
</cp:coreProperties>
</file>