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85" r:id="rId13"/>
    <p:sldId id="287" r:id="rId14"/>
    <p:sldId id="289" r:id="rId15"/>
    <p:sldId id="290" r:id="rId16"/>
    <p:sldId id="269" r:id="rId17"/>
    <p:sldId id="272" r:id="rId18"/>
    <p:sldId id="270" r:id="rId19"/>
    <p:sldId id="273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9" autoAdjust="0"/>
    <p:restoredTop sz="94660"/>
  </p:normalViewPr>
  <p:slideViewPr>
    <p:cSldViewPr>
      <p:cViewPr varScale="1">
        <p:scale>
          <a:sx n="106" d="100"/>
          <a:sy n="106" d="100"/>
        </p:scale>
        <p:origin x="1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495962911027904E-2"/>
          <c:y val="0.10275901439803987"/>
          <c:w val="0.5474623566790997"/>
          <c:h val="0.6723643919510061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Обращения, поступившие в адрес уполномоченного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2917947373802419E-2"/>
                  <c:y val="-4.1011600415040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044623394668507E-2"/>
                  <c:y val="7.8036094274897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171132891689895E-2"/>
                  <c:y val="-3.254463812004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7101026353064507E-2"/>
                  <c:y val="-5.2451895797684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5560437664629573E-2"/>
                  <c:y val="7.39697677737173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51">
                <a:noFill/>
              </a:ln>
            </c:spPr>
            <c:txPr>
              <a:bodyPr/>
              <a:lstStyle/>
              <a:p>
                <a:pPr>
                  <a:defRPr sz="1397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1265</c:v>
                </c:pt>
                <c:pt idx="1">
                  <c:v>1178</c:v>
                </c:pt>
                <c:pt idx="2">
                  <c:v>1486</c:v>
                </c:pt>
                <c:pt idx="3">
                  <c:v>1683</c:v>
                </c:pt>
                <c:pt idx="4">
                  <c:v>1509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Обращения, поступившие в адрес Общественной приемной уполномоченного при САФУ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379585326953748E-3"/>
                  <c:y val="-0.1071428571428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759170653907555E-2"/>
                  <c:y val="-9.523809523809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012227538543326E-2"/>
                  <c:y val="-9.523809523809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379585326953748E-3"/>
                  <c:y val="-0.10473313192346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803969795238958E-2"/>
                  <c:y val="-0.12104283645619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51">
                <a:noFill/>
              </a:ln>
            </c:spPr>
            <c:txPr>
              <a:bodyPr/>
              <a:lstStyle/>
              <a:p>
                <a:pPr>
                  <a:defRPr sz="1397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90</c:v>
                </c:pt>
                <c:pt idx="1">
                  <c:v>250</c:v>
                </c:pt>
                <c:pt idx="2">
                  <c:v>231</c:v>
                </c:pt>
                <c:pt idx="3">
                  <c:v>467</c:v>
                </c:pt>
                <c:pt idx="4">
                  <c:v>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494512"/>
        <c:axId val="78494904"/>
        <c:axId val="0"/>
      </c:bar3DChart>
      <c:catAx>
        <c:axId val="7849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98" baseline="0">
                <a:latin typeface="Times New Roman" pitchFamily="18" charset="0"/>
              </a:defRPr>
            </a:pPr>
            <a:endParaRPr lang="ru-RU"/>
          </a:p>
        </c:txPr>
        <c:crossAx val="78494904"/>
        <c:crosses val="autoZero"/>
        <c:auto val="1"/>
        <c:lblAlgn val="ctr"/>
        <c:lblOffset val="100"/>
        <c:noMultiLvlLbl val="0"/>
      </c:catAx>
      <c:valAx>
        <c:axId val="784949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78494512"/>
        <c:crosses val="autoZero"/>
        <c:crossBetween val="between"/>
      </c:valAx>
      <c:spPr>
        <a:noFill/>
        <a:ln w="25351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957667714666516E-2"/>
          <c:y val="3.0691362443331056E-2"/>
          <c:w val="0.92150313932734906"/>
          <c:h val="0.4487802203607951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accent6">
                  <a:lumMod val="50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6.4218804022892328E-3"/>
                  <c:y val="-1.5106008801253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531858873091099E-2"/>
                  <c:y val="-1.1363636363636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3191153238546811E-3"/>
                  <c:y val="-2.2727272727272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4254870984729353E-3"/>
                  <c:y val="-7.5757575757575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3191153238546811E-3"/>
                  <c:y val="-1.1363636363636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3189494678094144E-3"/>
                  <c:y val="-7.5757575757575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2127435492364399E-3"/>
                  <c:y val="-1.1363636363636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531858873091099E-2"/>
                  <c:y val="-1.8939393939393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'Источники, категории'!$A$56:$A$63</c:f>
              <c:strCache>
                <c:ptCount val="8"/>
                <c:pt idx="0">
                  <c:v>Родители</c:v>
                </c:pt>
                <c:pt idx="1">
                  <c:v>Прочие лица</c:v>
                </c:pt>
                <c:pt idx="2">
                  <c:v>Близкие родственники</c:v>
                </c:pt>
                <c:pt idx="3">
                  <c:v>Дети</c:v>
                </c:pt>
                <c:pt idx="4">
                  <c:v>Приемные родители, опекуны</c:v>
                </c:pt>
                <c:pt idx="5">
                  <c:v>Дети-сироты</c:v>
                </c:pt>
                <c:pt idx="6">
                  <c:v>Сообщение СМИ</c:v>
                </c:pt>
                <c:pt idx="7">
                  <c:v>УПР других регионов</c:v>
                </c:pt>
              </c:strCache>
            </c:strRef>
          </c:cat>
          <c:val>
            <c:numRef>
              <c:f>'Источники, категории'!$B$56:$B$63</c:f>
              <c:numCache>
                <c:formatCode>General</c:formatCode>
                <c:ptCount val="8"/>
                <c:pt idx="0">
                  <c:v>698</c:v>
                </c:pt>
                <c:pt idx="1">
                  <c:v>273</c:v>
                </c:pt>
                <c:pt idx="2">
                  <c:v>187</c:v>
                </c:pt>
                <c:pt idx="3">
                  <c:v>154</c:v>
                </c:pt>
                <c:pt idx="4">
                  <c:v>34</c:v>
                </c:pt>
                <c:pt idx="5">
                  <c:v>60</c:v>
                </c:pt>
                <c:pt idx="6">
                  <c:v>31</c:v>
                </c:pt>
                <c:pt idx="7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179232"/>
        <c:axId val="155179624"/>
        <c:axId val="0"/>
      </c:bar3DChart>
      <c:catAx>
        <c:axId val="155179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55179624"/>
        <c:crosses val="autoZero"/>
        <c:auto val="1"/>
        <c:lblAlgn val="ctr"/>
        <c:lblOffset val="100"/>
        <c:noMultiLvlLbl val="0"/>
      </c:catAx>
      <c:valAx>
        <c:axId val="15517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17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подготовленных исков в суды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8.5415332052103162E-3"/>
                  <c:y val="-1.0940919037199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812299807815463E-2"/>
                  <c:y val="-2.5528811086797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061499039077515E-3"/>
                  <c:y val="-1.8234865061998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5415332052102572E-3"/>
                  <c:y val="-2.188183807439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812299807815581E-2"/>
                  <c:y val="-2.188183807439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4061499039077515E-3"/>
                  <c:y val="-1.4587892049598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 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</c:v>
                </c:pt>
                <c:pt idx="1">
                  <c:v>44</c:v>
                </c:pt>
                <c:pt idx="2">
                  <c:v>27</c:v>
                </c:pt>
                <c:pt idx="3">
                  <c:v>31</c:v>
                </c:pt>
                <c:pt idx="4">
                  <c:v>31</c:v>
                </c:pt>
                <c:pt idx="5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подготовленных заключений в судебные органы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8.5415332052103353E-3"/>
                  <c:y val="-1.8234865061998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812299807815463E-2"/>
                  <c:y val="-7.2939460247994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083066410420671E-2"/>
                  <c:y val="3.64697301239964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947683109118086E-2"/>
                  <c:y val="-2.188183807439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5415332052103353E-3"/>
                  <c:y val="-2.188183807439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083066410420671E-2"/>
                  <c:y val="-1.45878920495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 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14</c:v>
                </c:pt>
                <c:pt idx="1">
                  <c:v>20</c:v>
                </c:pt>
                <c:pt idx="2">
                  <c:v>13</c:v>
                </c:pt>
                <c:pt idx="3">
                  <c:v>9</c:v>
                </c:pt>
                <c:pt idx="4">
                  <c:v>9</c:v>
                </c:pt>
                <c:pt idx="5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5180408"/>
        <c:axId val="156222184"/>
        <c:axId val="156210320"/>
      </c:bar3DChart>
      <c:catAx>
        <c:axId val="155180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56222184"/>
        <c:crosses val="autoZero"/>
        <c:auto val="1"/>
        <c:lblAlgn val="ctr"/>
        <c:lblOffset val="100"/>
        <c:noMultiLvlLbl val="0"/>
      </c:catAx>
      <c:valAx>
        <c:axId val="156222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180408"/>
        <c:crosses val="autoZero"/>
        <c:crossBetween val="between"/>
      </c:valAx>
      <c:serAx>
        <c:axId val="156210320"/>
        <c:scaling>
          <c:orientation val="minMax"/>
        </c:scaling>
        <c:delete val="1"/>
        <c:axPos val="b"/>
        <c:majorTickMark val="none"/>
        <c:minorTickMark val="none"/>
        <c:tickLblPos val="nextTo"/>
        <c:crossAx val="156222184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11608750699901E-2"/>
          <c:y val="3.3454870458769527E-2"/>
          <c:w val="0.82222093314568867"/>
          <c:h val="0.75803054448391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Обращения, поступившие в адрес уполномоченного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6019729596580892E-3"/>
                  <c:y val="-1.4255859137387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750886520350876E-3"/>
                  <c:y val="-1.1003626841275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196277034877366E-3"/>
                  <c:y val="-1.8354635454872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608474949599909E-3"/>
                  <c:y val="-4.401354374071758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803517833813375E-3"/>
                  <c:y val="2.3428117836807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8504760895919401E-3"/>
                  <c:y val="-1.3663952859495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 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Лист1!$B$3:$B$9</c:f>
              <c:numCache>
                <c:formatCode>General</c:formatCode>
                <c:ptCount val="7"/>
                <c:pt idx="0">
                  <c:v>983</c:v>
                </c:pt>
                <c:pt idx="1">
                  <c:v>1265</c:v>
                </c:pt>
                <c:pt idx="2">
                  <c:v>1178</c:v>
                </c:pt>
                <c:pt idx="3">
                  <c:v>1486</c:v>
                </c:pt>
                <c:pt idx="4">
                  <c:v>1683</c:v>
                </c:pt>
                <c:pt idx="5">
                  <c:v>1509</c:v>
                </c:pt>
                <c:pt idx="6">
                  <c:v>1462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Обращения, поступившие в адрес Общественной приемной уполномоченного при САФУ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6.3795837179545381E-3"/>
                  <c:y val="-1.2298015295128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132371906426498E-5"/>
                  <c:y val="-9.5719219126980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4707460894742417E-3"/>
                  <c:y val="2.66622821757181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295109972240019E-2"/>
                      <c:h val="4.278733171203530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6566185953213249E-5"/>
                  <c:y val="-3.7694576842420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270065457063724E-3"/>
                  <c:y val="-1.0900519032183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4399763930853942E-3"/>
                  <c:y val="-3.5651693148269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 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Лист1!$C$3:$C$9</c:f>
              <c:numCache>
                <c:formatCode>General</c:formatCode>
                <c:ptCount val="7"/>
                <c:pt idx="0">
                  <c:v>78</c:v>
                </c:pt>
                <c:pt idx="1">
                  <c:v>90</c:v>
                </c:pt>
                <c:pt idx="2">
                  <c:v>250</c:v>
                </c:pt>
                <c:pt idx="3">
                  <c:v>231</c:v>
                </c:pt>
                <c:pt idx="4">
                  <c:v>467</c:v>
                </c:pt>
                <c:pt idx="5">
                  <c:v>432</c:v>
                </c:pt>
                <c:pt idx="6">
                  <c:v>447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1139544"/>
        <c:axId val="121139936"/>
      </c:barChart>
      <c:catAx>
        <c:axId val="121139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1139936"/>
        <c:crosses val="autoZero"/>
        <c:auto val="1"/>
        <c:lblAlgn val="ctr"/>
        <c:lblOffset val="100"/>
        <c:noMultiLvlLbl val="0"/>
      </c:catAx>
      <c:valAx>
        <c:axId val="12113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13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74631751227496"/>
          <c:y val="0.28873239436619719"/>
          <c:w val="0.42880523731587605"/>
          <c:h val="0.5739436619718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рассмотрения обращений граждан (абс. ч.)</c:v>
                </c:pt>
              </c:strCache>
            </c:strRef>
          </c:tx>
          <c:explosion val="25"/>
          <c:dPt>
            <c:idx val="0"/>
            <c:bubble3D val="0"/>
            <c:explosion val="43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spPr>
                <a:noFill/>
                <a:ln w="25168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 w="25168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рассмотренные обращения</c:v>
                </c:pt>
                <c:pt idx="1">
                  <c:v>обращения, оставшиеся на контроле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1394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68">
          <a:noFill/>
        </a:ln>
        <a:effectLst/>
      </c:spPr>
    </c:plotArea>
    <c:legend>
      <c:legendPos val="r"/>
      <c:layout>
        <c:manualLayout>
          <c:xMode val="edge"/>
          <c:yMode val="edge"/>
          <c:x val="0.62102015970134761"/>
          <c:y val="0.36221330017704889"/>
          <c:w val="0.37315875613747984"/>
          <c:h val="0.411971830985915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89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812990666752276E-2"/>
          <c:y val="5.680775842009262E-2"/>
          <c:w val="0.8163530707660801"/>
          <c:h val="0.65701718171787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обращений граждан по защите жилищных прав ребенка</c:v>
                </c:pt>
              </c:strCache>
            </c:strRef>
          </c:tx>
          <c:explosion val="16"/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CCFF33"/>
              </a:solidFill>
            </c:spPr>
          </c:dPt>
          <c:dLbls>
            <c:dLbl>
              <c:idx val="0"/>
              <c:layout>
                <c:manualLayout>
                  <c:x val="-2.8194696567302776E-2"/>
                  <c:y val="-1.3843190947545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83630168912355E-3"/>
                  <c:y val="-6.9182125238404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9351317851389769E-2"/>
                  <c:y val="-2.6412856638868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992899925970802E-3"/>
                  <c:y val="1.13395385516112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6914032891922614E-4"/>
                  <c:y val="-7.0934333478951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9776220683435159E-3"/>
                  <c:y val="-3.1067443443759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66">
                <a:noFill/>
              </a:ln>
            </c:spPr>
            <c:txPr>
              <a:bodyPr/>
              <a:lstStyle/>
              <a:p>
                <a:pPr>
                  <a:defRPr sz="1404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жилищные вопросы</c:v>
                </c:pt>
                <c:pt idx="1">
                  <c:v>семейные вопросы</c:v>
                </c:pt>
                <c:pt idx="2">
                  <c:v>образование</c:v>
                </c:pt>
                <c:pt idx="3">
                  <c:v>социальные </c:v>
                </c:pt>
                <c:pt idx="4">
                  <c:v>медицинские</c:v>
                </c:pt>
                <c:pt idx="5">
                  <c:v>имущественные</c:v>
                </c:pt>
                <c:pt idx="6">
                  <c:v> иные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230</c:v>
                </c:pt>
                <c:pt idx="1">
                  <c:v>333</c:v>
                </c:pt>
                <c:pt idx="2">
                  <c:v>275</c:v>
                </c:pt>
                <c:pt idx="3">
                  <c:v>147</c:v>
                </c:pt>
                <c:pt idx="4">
                  <c:v>64</c:v>
                </c:pt>
                <c:pt idx="5">
                  <c:v>32</c:v>
                </c:pt>
                <c:pt idx="6">
                  <c:v>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66">
          <a:noFill/>
        </a:ln>
      </c:spPr>
    </c:plotArea>
    <c:legend>
      <c:legendPos val="r"/>
      <c:layout>
        <c:manualLayout>
          <c:xMode val="edge"/>
          <c:yMode val="edge"/>
          <c:x val="2.4429967426710143E-2"/>
          <c:y val="0.8012135041747046"/>
          <c:w val="0.95114006514658023"/>
          <c:h val="0.1945962784203929"/>
        </c:manualLayout>
      </c:layout>
      <c:overlay val="0"/>
      <c:txPr>
        <a:bodyPr/>
        <a:lstStyle/>
        <a:p>
          <a:pPr>
            <a:defRPr sz="1103" kern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2314480866282E-4"/>
          <c:y val="0.32687426111396128"/>
          <c:w val="0.56491704760048189"/>
          <c:h val="0.406696390625362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обращений граждан, связанных с защитой прав ребенка на семейное воспитание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3.7002655533905401E-2"/>
                  <c:y val="-1.4616798962452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246770759159771E-2"/>
                  <c:y val="-3.5115385831636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816482802027056E-4"/>
                  <c:y val="-3.6538643976268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37831047441892E-2"/>
                  <c:y val="-1.348110523011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538842048413423E-4"/>
                  <c:y val="-1.4303610565824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0853448364825953E-3"/>
                  <c:y val="-4.588870320774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6143521050694353E-3"/>
                  <c:y val="-2.5866518770417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20521976037404E-3"/>
                  <c:y val="-2.450528948014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0570203310369207E-3"/>
                  <c:y val="-2.0609782134173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2122322897772467E-2"/>
                  <c:y val="-1.566263140620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43">
                <a:noFill/>
              </a:ln>
            </c:spPr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0"/>
                <c:pt idx="0">
                  <c:v>Внутрисемейные проблемы</c:v>
                </c:pt>
                <c:pt idx="1">
                  <c:v>Ненадлежащее отношение к ребенку со стороны родителей</c:v>
                </c:pt>
                <c:pt idx="2">
                  <c:v>Определение места жительства детей</c:v>
                </c:pt>
                <c:pt idx="3">
                  <c:v>Определение порядка общения с ребенком</c:v>
                </c:pt>
                <c:pt idx="4">
                  <c:v>Установление опеки, усыновления</c:v>
                </c:pt>
                <c:pt idx="5">
                  <c:v>Установление отцовства</c:v>
                </c:pt>
                <c:pt idx="6">
                  <c:v>Лишение родительских прав</c:v>
                </c:pt>
                <c:pt idx="7">
                  <c:v>Передача детей на воспитание в семью</c:v>
                </c:pt>
                <c:pt idx="8">
                  <c:v>Восстановление в родительских правах</c:v>
                </c:pt>
                <c:pt idx="9">
                  <c:v>Разъяснение законодательства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37</c:v>
                </c:pt>
                <c:pt idx="1">
                  <c:v>65</c:v>
                </c:pt>
                <c:pt idx="2">
                  <c:v>27</c:v>
                </c:pt>
                <c:pt idx="3">
                  <c:v>59</c:v>
                </c:pt>
                <c:pt idx="4">
                  <c:v>52</c:v>
                </c:pt>
                <c:pt idx="5">
                  <c:v>4</c:v>
                </c:pt>
                <c:pt idx="6">
                  <c:v>24</c:v>
                </c:pt>
                <c:pt idx="7">
                  <c:v>17</c:v>
                </c:pt>
                <c:pt idx="8">
                  <c:v>10</c:v>
                </c:pt>
                <c:pt idx="9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43">
          <a:noFill/>
        </a:ln>
      </c:spPr>
    </c:plotArea>
    <c:legend>
      <c:legendPos val="r"/>
      <c:legendEntry>
        <c:idx val="10"/>
        <c:delete val="1"/>
      </c:legendEntry>
      <c:layout>
        <c:manualLayout>
          <c:xMode val="edge"/>
          <c:yMode val="edge"/>
          <c:x val="0.53042015951560151"/>
          <c:y val="0"/>
          <c:w val="0.45055314186644091"/>
          <c:h val="0.98644537079923744"/>
        </c:manualLayout>
      </c:layout>
      <c:overlay val="0"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54401831518789"/>
          <c:y val="2.1675181916705373E-2"/>
          <c:w val="0.80835731450190873"/>
          <c:h val="0.580623163661076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обращений граждан по защите прав ребенка в сфере образования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8"/>
            <c:bubble3D val="0"/>
          </c:dPt>
          <c:dLbls>
            <c:dLbl>
              <c:idx val="0"/>
              <c:layout>
                <c:manualLayout>
                  <c:x val="1.84901207349081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794497026727884E-2"/>
                  <c:y val="-1.5749494387980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65010500090482E-3"/>
                  <c:y val="-8.0452716285522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2729055581040071E-3"/>
                  <c:y val="-3.1508253758108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2197275110246371E-3"/>
                  <c:y val="-1.3313510238904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750488188976379E-2"/>
                  <c:y val="-9.8109264119762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061207349081365E-2"/>
                  <c:y val="-2.879119276757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9120896232171942E-2"/>
                  <c:y val="-9.4095646311744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9654233493394836E-2"/>
                  <c:y val="-4.3190664799041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25">
                <a:noFill/>
              </a:ln>
            </c:spPr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Доступность образования</c:v>
                </c:pt>
                <c:pt idx="1">
                  <c:v>Предоставление мест в детских садах</c:v>
                </c:pt>
                <c:pt idx="2">
                  <c:v>Ненадлежащее отношение к ребенку в образовательных организациях</c:v>
                </c:pt>
                <c:pt idx="3">
                  <c:v>Реорганизация образовательных организаций</c:v>
                </c:pt>
                <c:pt idx="4">
                  <c:v>Работа образовательных организаций</c:v>
                </c:pt>
                <c:pt idx="5">
                  <c:v>Дополнительное образование</c:v>
                </c:pt>
                <c:pt idx="6">
                  <c:v>Перевод из одного детского сада в другой</c:v>
                </c:pt>
                <c:pt idx="7">
                  <c:v>Нарушения прав в организациях для детей-сирот и детей, оставшихся без попечения родителей</c:v>
                </c:pt>
                <c:pt idx="8">
                  <c:v>Прочие вопросы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29</c:v>
                </c:pt>
                <c:pt idx="1">
                  <c:v>18</c:v>
                </c:pt>
                <c:pt idx="2">
                  <c:v>43</c:v>
                </c:pt>
                <c:pt idx="3">
                  <c:v>4</c:v>
                </c:pt>
                <c:pt idx="4">
                  <c:v>49</c:v>
                </c:pt>
                <c:pt idx="5">
                  <c:v>5</c:v>
                </c:pt>
                <c:pt idx="6">
                  <c:v>2</c:v>
                </c:pt>
                <c:pt idx="7">
                  <c:v>14</c:v>
                </c:pt>
                <c:pt idx="8">
                  <c:v>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25">
          <a:noFill/>
        </a:ln>
      </c:spPr>
    </c:plotArea>
    <c:legend>
      <c:legendPos val="r"/>
      <c:layout>
        <c:manualLayout>
          <c:xMode val="edge"/>
          <c:yMode val="edge"/>
          <c:x val="2.137894174238375E-3"/>
          <c:y val="0.64098803720134145"/>
          <c:w val="0.99511400651465798"/>
          <c:h val="0.35901196279865855"/>
        </c:manualLayout>
      </c:layout>
      <c:overlay val="0"/>
      <c:txPr>
        <a:bodyPr/>
        <a:lstStyle/>
        <a:p>
          <a:pPr>
            <a:defRPr sz="1088" spc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83608556767566"/>
          <c:y val="4.9788398095640597E-2"/>
          <c:w val="0.61726384364820863"/>
          <c:h val="0.498947368421052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обращений граждан по защите жилищных прав ребенка</c:v>
                </c:pt>
              </c:strCache>
            </c:strRef>
          </c:tx>
          <c:explosion val="38"/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CCFF33"/>
              </a:solidFill>
            </c:spPr>
          </c:dPt>
          <c:dLbls>
            <c:dLbl>
              <c:idx val="0"/>
              <c:layout>
                <c:manualLayout>
                  <c:x val="-1.9592388765707024E-2"/>
                  <c:y val="-2.217657240711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49027168654098E-3"/>
                  <c:y val="-3.704216911293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042499286478925E-3"/>
                  <c:y val="8.748829405563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971767706679781E-3"/>
                  <c:y val="1.304368410173873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9486699344132527E-3"/>
                  <c:y val="-6.1488174489980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8007737739650946E-3"/>
                  <c:y val="1.2117601005988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7661039349508563E-3"/>
                  <c:y val="-8.0539206686273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2334958075815793E-2"/>
                  <c:y val="-2.51883054873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9764630051339952E-3"/>
                  <c:y val="-2.37871991305552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9291578984422827E-2"/>
                  <c:y val="-1.2721691273788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66">
                <a:noFill/>
              </a:ln>
            </c:spPr>
            <c:txPr>
              <a:bodyPr/>
              <a:lstStyle/>
              <a:p>
                <a:pPr>
                  <a:defRPr sz="1404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Жилье для детей-сирот, детей, оставшихся без попечения родителей, и лиц из их числа</c:v>
                </c:pt>
                <c:pt idx="1">
                  <c:v>Получение жилья семьями с детьми</c:v>
                </c:pt>
                <c:pt idx="2">
                  <c:v>Разъяснение законодательства по жилищным вопросам</c:v>
                </c:pt>
                <c:pt idx="3">
                  <c:v>Жилье для многодетных семей</c:v>
                </c:pt>
                <c:pt idx="4">
                  <c:v>Выселение </c:v>
                </c:pt>
                <c:pt idx="5">
                  <c:v>Жилье для семей с детьми-инвалидами</c:v>
                </c:pt>
                <c:pt idx="6">
                  <c:v>Право детей на регистрацию и (или) получение гражданства</c:v>
                </c:pt>
                <c:pt idx="7">
                  <c:v>Прочие</c:v>
                </c:pt>
                <c:pt idx="8">
                  <c:v>Сделки с жильем несовершеннолетних</c:v>
                </c:pt>
                <c:pt idx="9">
                  <c:v>Жилье по программе "Молодая семья"</c:v>
                </c:pt>
                <c:pt idx="10">
                  <c:v>нарушения в предоставлении коммунальных услуг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54</c:v>
                </c:pt>
                <c:pt idx="1">
                  <c:v>26</c:v>
                </c:pt>
                <c:pt idx="2">
                  <c:v>24</c:v>
                </c:pt>
                <c:pt idx="3">
                  <c:v>8</c:v>
                </c:pt>
                <c:pt idx="4">
                  <c:v>2</c:v>
                </c:pt>
                <c:pt idx="5">
                  <c:v>17</c:v>
                </c:pt>
                <c:pt idx="6">
                  <c:v>6</c:v>
                </c:pt>
                <c:pt idx="7">
                  <c:v>50</c:v>
                </c:pt>
                <c:pt idx="8">
                  <c:v>23</c:v>
                </c:pt>
                <c:pt idx="9">
                  <c:v>2</c:v>
                </c:pt>
                <c:pt idx="1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66">
          <a:noFill/>
        </a:ln>
      </c:spPr>
    </c:plotArea>
    <c:legend>
      <c:legendPos val="r"/>
      <c:layout>
        <c:manualLayout>
          <c:xMode val="edge"/>
          <c:yMode val="edge"/>
          <c:x val="2.4429967426710143E-2"/>
          <c:y val="0.57647656559428095"/>
          <c:w val="0.95114006514658023"/>
          <c:h val="0.41933296613330279"/>
        </c:manualLayout>
      </c:layout>
      <c:overlay val="0"/>
      <c:txPr>
        <a:bodyPr/>
        <a:lstStyle/>
        <a:p>
          <a:pPr>
            <a:defRPr sz="1103" kern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83114610673663"/>
          <c:y val="3.8209770608372683E-2"/>
          <c:w val="0.69978709075839229"/>
          <c:h val="0.4363007110299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обращений граждан, связанных с защитой права ребенка на социальное обеспечение</c:v>
                </c:pt>
              </c:strCache>
            </c:strRef>
          </c:tx>
          <c:explosion val="25"/>
          <c:dPt>
            <c:idx val="0"/>
            <c:bubble3D val="0"/>
            <c:explosion val="22"/>
            <c:spPr>
              <a:solidFill>
                <a:srgbClr val="FFC000"/>
              </a:solidFill>
            </c:spPr>
          </c:dPt>
          <c:dPt>
            <c:idx val="1"/>
            <c:bubble3D val="0"/>
            <c:explosion val="33"/>
            <c:spPr>
              <a:solidFill>
                <a:srgbClr val="33CC33"/>
              </a:solidFill>
            </c:spPr>
          </c:dPt>
          <c:dPt>
            <c:idx val="5"/>
            <c:bubble3D val="0"/>
            <c:explosion val="22"/>
          </c:dPt>
          <c:dLbls>
            <c:dLbl>
              <c:idx val="0"/>
              <c:layout>
                <c:manualLayout>
                  <c:x val="-1.9453514826854985E-2"/>
                  <c:y val="-9.5736837321105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706618068077907E-2"/>
                  <c:y val="1.9740725975980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474749182457991E-3"/>
                  <c:y val="-5.982996838735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517632411333199E-3"/>
                  <c:y val="-3.063054657560216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661619220674301E-2"/>
                  <c:y val="-2.2184019509851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3539413495118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59">
                <a:noFill/>
              </a:ln>
            </c:spPr>
            <c:txPr>
              <a:bodyPr/>
              <a:lstStyle/>
              <a:p>
                <a:pPr>
                  <a:defRPr sz="1387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Содействие в получении мер социальной поддержки или адресной социальной помощи</c:v>
                </c:pt>
                <c:pt idx="1">
                  <c:v>Разъяснение законодательства</c:v>
                </c:pt>
                <c:pt idx="2">
                  <c:v>Помощь детям-инвалидам, реабилитация</c:v>
                </c:pt>
                <c:pt idx="3">
                  <c:v>Получение материнского капитала</c:v>
                </c:pt>
                <c:pt idx="4">
                  <c:v>Нарушения в социальных учреждениях</c:v>
                </c:pt>
                <c:pt idx="5">
                  <c:v>Предоставление субсидий на приобретение жилья, автотранспорта и земельных участков семьям</c:v>
                </c:pt>
                <c:pt idx="6">
                  <c:v>Получение пособий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</c:v>
                </c:pt>
                <c:pt idx="1">
                  <c:v>68</c:v>
                </c:pt>
                <c:pt idx="2">
                  <c:v>11</c:v>
                </c:pt>
                <c:pt idx="3">
                  <c:v>13</c:v>
                </c:pt>
                <c:pt idx="4">
                  <c:v>0</c:v>
                </c:pt>
                <c:pt idx="5">
                  <c:v>15</c:v>
                </c:pt>
                <c:pt idx="6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159">
          <a:noFill/>
        </a:ln>
      </c:spPr>
    </c:plotArea>
    <c:legend>
      <c:legendPos val="r"/>
      <c:layout>
        <c:manualLayout>
          <c:xMode val="edge"/>
          <c:yMode val="edge"/>
          <c:x val="4.8172711317710983E-2"/>
          <c:y val="0.51293778306704474"/>
          <c:w val="0.91196013289036548"/>
          <c:h val="0.47623790187703913"/>
        </c:manualLayout>
      </c:layout>
      <c:overlay val="0"/>
      <c:txPr>
        <a:bodyPr/>
        <a:lstStyle/>
        <a:p>
          <a:pPr>
            <a:defRPr sz="1189" spc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753637155590718E-2"/>
          <c:y val="0.23050781256576411"/>
          <c:w val="0.67950738665739974"/>
          <c:h val="0.568167112913702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обращений граждан, связанных с защитой прав ребенка в сфере здравоохранения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explosion val="8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714774611099853E-2"/>
                  <c:y val="-1.608889861910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38700093006892E-3"/>
                  <c:y val="-9.083654472632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763686941590878E-3"/>
                  <c:y val="-4.4288097727360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904371736473724E-2"/>
                  <c:y val="-1.1450525105053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7014439202582113E-3"/>
                  <c:y val="-1.3471520036903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3">
                <a:noFill/>
              </a:ln>
            </c:spPr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Неоказание помощи детям</c:v>
                </c:pt>
                <c:pt idx="1">
                  <c:v>Нарушение прав в учреждениях здравоохранения</c:v>
                </c:pt>
                <c:pt idx="2">
                  <c:v>Обеспечение лекарственными средствами</c:v>
                </c:pt>
                <c:pt idx="3">
                  <c:v>Доступность учреждений здравоохранения</c:v>
                </c:pt>
                <c:pt idx="4">
                  <c:v>Установление инвалидности</c:v>
                </c:pt>
                <c:pt idx="5">
                  <c:v>Содействие в получении медицинских услуг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16</c:v>
                </c:pt>
                <c:pt idx="2">
                  <c:v>1</c:v>
                </c:pt>
                <c:pt idx="3">
                  <c:v>4</c:v>
                </c:pt>
                <c:pt idx="4">
                  <c:v>8</c:v>
                </c:pt>
                <c:pt idx="5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3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2827163039681508"/>
          <c:y val="1.3141878753289257E-3"/>
          <c:w val="0.25881825291653476"/>
          <c:h val="0.99868565725059077"/>
        </c:manualLayout>
      </c:layout>
      <c:overlay val="0"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38D47-7FEE-4C9B-ADA4-D280C9DFC79C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63FF3-FBF0-4AB6-ACAE-B90703A83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3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352928" cy="331236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результатах деятельности </a:t>
            </a: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уполномоченного при Губернаторе Архангельской области по правам ребенка, уполномоченных по правам ребенка в муниципальных образованиях в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013176"/>
            <a:ext cx="6400800" cy="84164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Смирнова Ольга Леонидовна – уполномоченный при Губернаторе Архангельской области по правам ребенка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9"/>
            <a:ext cx="7772400" cy="86409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обращений (</a:t>
            </a:r>
            <a:r>
              <a:rPr lang="ru-RU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ч.)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86843133"/>
              </p:ext>
            </p:extLst>
          </p:nvPr>
        </p:nvGraphicFramePr>
        <p:xfrm>
          <a:off x="755576" y="1988840"/>
          <a:ext cx="712879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52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772400" cy="139801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Количество подготовленных в суды исков и заключений (</a:t>
            </a:r>
            <a:r>
              <a:rPr lang="ru-RU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ч.)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655108"/>
              </p:ext>
            </p:extLst>
          </p:nvPr>
        </p:nvGraphicFramePr>
        <p:xfrm>
          <a:off x="1115616" y="2276872"/>
          <a:ext cx="67687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52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094828"/>
              </p:ext>
            </p:extLst>
          </p:nvPr>
        </p:nvGraphicFramePr>
        <p:xfrm>
          <a:off x="539552" y="1340768"/>
          <a:ext cx="6120680" cy="5390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0416"/>
                <a:gridCol w="1569132"/>
                <a:gridCol w="1331132"/>
              </a:tblGrid>
              <a:tr h="562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обращений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Процент от общего числа обращений,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Архангельск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829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54,94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Коряжма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0,795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Котлас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4,17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Мирный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0,795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Новодвинск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1,86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Северодвинск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5,50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Вельский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0,99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Верхнетоемский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0,27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Вилегодский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0,53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Виноградовский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0,795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Каргопольский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1,13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Коношский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0,93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Котласский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0,93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Красноборский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1,46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Ленский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0,33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Лешуконский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0,33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Мезенский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0,53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Няндомский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1,59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Новая Земля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Онежский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1,13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Пинежский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2,65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Плесецкий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Приморский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4,24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Устьянский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0,73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Холмогорский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2,85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  <a:tr h="18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ВСЕГО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1509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/>
                </a:tc>
              </a:tr>
            </a:tbl>
          </a:graphicData>
        </a:graphic>
      </p:graphicFrame>
      <p:pic>
        <p:nvPicPr>
          <p:cNvPr id="4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077439"/>
              </p:ext>
            </p:extLst>
          </p:nvPr>
        </p:nvGraphicFramePr>
        <p:xfrm>
          <a:off x="395536" y="116632"/>
          <a:ext cx="7056784" cy="6940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7577"/>
                <a:gridCol w="1924490"/>
                <a:gridCol w="1534717"/>
              </a:tblGrid>
              <a:tr h="597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муниципального образования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обращений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Процент от общего числа обращений, 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Архангельск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Коряжма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Котлас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Мирный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Новодвинск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Северодвинск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Вельский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Верхнетоемский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Вилегодский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Виноградовский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Каргопольский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Коношский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Котласский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Красноборский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Ленский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Лешуконский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Мезенский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Няндомский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Новая Земля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Онежский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Пинежский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Плесецкий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Приморский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Устьянский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Холмогорский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Шенкурский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регионы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страны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1462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488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712968" cy="5661248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2019 году уполномоченные по правам ребенка осуществляли свою деятельность </a:t>
            </a:r>
            <a:br>
              <a:rPr lang="ru-RU" sz="32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16 муниципальных образованиях:</a:t>
            </a:r>
            <a:br>
              <a:rPr lang="ru-RU" sz="32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г. Архангельск; г. Котлас, г.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Новодвинск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Вельский,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Вилегодский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Коношский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Котласский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Красноборский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Ленский, </a:t>
            </a:r>
            <a:r>
              <a:rPr lang="ru-RU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Лешуконский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Няндомский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Онежский, </a:t>
            </a:r>
            <a:r>
              <a:rPr lang="ru-RU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Пинежский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Приморский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Устьянский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Холмогорский районы</a:t>
            </a:r>
            <a:b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712968" cy="5040559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661937"/>
              </p:ext>
            </p:extLst>
          </p:nvPr>
        </p:nvGraphicFramePr>
        <p:xfrm>
          <a:off x="323528" y="1323641"/>
          <a:ext cx="7704855" cy="5566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9963"/>
                <a:gridCol w="465081"/>
                <a:gridCol w="491482"/>
                <a:gridCol w="488793"/>
                <a:gridCol w="556734"/>
                <a:gridCol w="556734"/>
                <a:gridCol w="556734"/>
                <a:gridCol w="556734"/>
                <a:gridCol w="580790"/>
                <a:gridCol w="508811"/>
                <a:gridCol w="575962"/>
                <a:gridCol w="587037"/>
              </a:tblGrid>
              <a:tr h="37111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455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электронное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письменное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родственники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Дети-сироты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Приемные родители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1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Архангельск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</a:t>
                      </a:r>
                      <a:endParaRPr lang="ru-RU" sz="1200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3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Котлас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Новодвинск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Вельский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Вилегодский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Коношский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Красноборский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Ленский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Лешуконский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Няндомский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Онежский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Пинежский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Приморский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Устьянский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Холмогорский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1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ВСЕГО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</a:t>
                      </a:r>
                      <a:endParaRPr lang="ru-RU" sz="1200" dirty="0"/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5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340768"/>
            <a:ext cx="885698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обращений поступило 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уполномоченным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правам ребенка в муниципальных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образованиях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555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жилищным вопросам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семейным отношениям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371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нарушениям прав в образовании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нарушениям в социальной сфере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имущественным вопросам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иным проблемам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27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55904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8856984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Деятельность уполномоченного в 2019 году: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*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были посещены муниципальные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Мониторинг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соблюдения прав детей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оздоровительных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лагерей.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Правовая школа провела 214 мероприятий, в том числе 3 из них в колонии для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несовершеннолетних.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период летней оздоровительной кампании в детских оздоровительных лагерях и площадках студентами очной и заочной форм обучения С(А)ФУ проведено 90 мероприятий правового содержания. В 2019 году школа продолжала сотрудничество с образовательными организациями и центрами города и области.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Проведены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проверки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образовательных организаций области (детских садов, школ,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детские дома, учреждений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профессионального образования),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обследований жилищно-бытовых условий проживания семей,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органов и учреждений системы профилактики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безнадзорности                                     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правонарушений несовершеннолетних,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учреждения здравоохранения.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В 2019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уполномоченный 8 раз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выезжала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Архангельскую воспитательную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колонию,                 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 в СИЗО-4 УФСИН АО.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* Проведен трижды мониторинг безопасности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детских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придворовых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игровых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площадок.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Проведены мероприятия по мониторингу безопасности детских объектов в территориальных округах г. Архангельска (Акции «Безопасность детства», Акция «Безопасность детства –2019).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8856984" cy="4968551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Правовое просвещение:</a:t>
            </a:r>
            <a:b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пропаганда основ правового просвещения;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подготовка и проведение мероприятий в рамках «Дня правовой помощи»;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обеспечение размещения в образовательных организациях правовых информационных стендов;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развитие института уполномоченных по защите прав участников образовательного процесса;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деятельность Общественной приемной уполномоченного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С(А)ФУ имени М.В. Ломоносова</a:t>
            </a:r>
          </a:p>
        </p:txBody>
      </p:sp>
    </p:spTree>
    <p:extLst>
      <p:ext uri="{BB962C8B-B14F-4D97-AF65-F5344CB8AC3E}">
        <p14:creationId xmlns:p14="http://schemas.microsoft.com/office/powerpoint/2010/main" val="16166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424936" cy="3746847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«Детство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часто держит в своих слабых пальцах истину, которую не могут удержать взрослые люди своими мужественными руками и открытие которой составляет гордость позднейших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лет»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Рескин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ihappymama.ru/wp-content/uploads/2015/10/11-radostej-dlya-reb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6" y="0"/>
            <a:ext cx="9153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5893" y="5445224"/>
            <a:ext cx="6400800" cy="108012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1521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Количество обращений, находившихся в работе уполномоченного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ч.)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055326"/>
              </p:ext>
            </p:extLst>
          </p:nvPr>
        </p:nvGraphicFramePr>
        <p:xfrm>
          <a:off x="971600" y="2636912"/>
          <a:ext cx="7992888" cy="355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835093"/>
              </p:ext>
            </p:extLst>
          </p:nvPr>
        </p:nvGraphicFramePr>
        <p:xfrm>
          <a:off x="755576" y="2492896"/>
          <a:ext cx="727280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99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23671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763688" y="1556793"/>
            <a:ext cx="5400600" cy="158417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Результаты рассмотрения обращений граждан (</a:t>
            </a:r>
            <a:r>
              <a:rPr lang="ru-RU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ч.)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317346"/>
              </p:ext>
            </p:extLst>
          </p:nvPr>
        </p:nvGraphicFramePr>
        <p:xfrm>
          <a:off x="1187624" y="3140968"/>
          <a:ext cx="6351731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99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3"/>
            <a:ext cx="7772400" cy="10801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обращений граждан </a:t>
            </a:r>
            <a:b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 нарушении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прав 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ребенка (</a:t>
            </a:r>
            <a:r>
              <a:rPr lang="ru-RU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ч.)</a:t>
            </a:r>
            <a:b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092459"/>
              </p:ext>
            </p:extLst>
          </p:nvPr>
        </p:nvGraphicFramePr>
        <p:xfrm>
          <a:off x="899592" y="2492896"/>
          <a:ext cx="70567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99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182002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Категории обращений граждан, связанных с защитой прав ребенка на семейное воспитание</a:t>
            </a:r>
            <a:b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92561071"/>
              </p:ext>
            </p:extLst>
          </p:nvPr>
        </p:nvGraphicFramePr>
        <p:xfrm>
          <a:off x="611560" y="2780928"/>
          <a:ext cx="756083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99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712968" cy="12241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Категории обращений граждан по защите прав ребенка в сфере образования (</a:t>
            </a:r>
            <a:r>
              <a:rPr lang="ru-RU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ч.)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33343506"/>
              </p:ext>
            </p:extLst>
          </p:nvPr>
        </p:nvGraphicFramePr>
        <p:xfrm>
          <a:off x="611561" y="2636912"/>
          <a:ext cx="77768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52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59"/>
            <a:ext cx="8280920" cy="129614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Категории обращений граждан по защите жилищных прав ребенка (</a:t>
            </a:r>
            <a:r>
              <a:rPr lang="ru-RU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ч.)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908434"/>
              </p:ext>
            </p:extLst>
          </p:nvPr>
        </p:nvGraphicFramePr>
        <p:xfrm>
          <a:off x="971600" y="2492896"/>
          <a:ext cx="6912767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52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" y="29277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9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31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обращений граждан, связанных </a:t>
            </a:r>
            <a:r>
              <a:rPr lang="ru-RU" sz="3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1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защитой права ребенка на социальное обеспечение (</a:t>
            </a:r>
            <a:r>
              <a:rPr lang="ru-RU" sz="31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31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ч.)</a:t>
            </a:r>
            <a:br>
              <a:rPr lang="ru-RU" sz="31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36611366"/>
              </p:ext>
            </p:extLst>
          </p:nvPr>
        </p:nvGraphicFramePr>
        <p:xfrm>
          <a:off x="683568" y="2780928"/>
          <a:ext cx="74888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52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0"/>
            <a:ext cx="9135414" cy="6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28092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обращений граждан, связанных с защитой прав ребенка в сфере здравоохранения (</a:t>
            </a:r>
            <a:r>
              <a:rPr lang="ru-RU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ч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68731821"/>
              </p:ext>
            </p:extLst>
          </p:nvPr>
        </p:nvGraphicFramePr>
        <p:xfrm>
          <a:off x="467544" y="2708920"/>
          <a:ext cx="77048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52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581</Words>
  <Application>Microsoft Office PowerPoint</Application>
  <PresentationFormat>Экран (4:3)</PresentationFormat>
  <Paragraphs>407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О результатах деятельности уполномоченного при Губернаторе Архангельской области по правам ребенка, уполномоченных по правам ребенка в муниципальных образованиях в 2019 году</vt:lpstr>
      <vt:lpstr>Количество обращений, находившихся в работе уполномоченного (абс. ч.) </vt:lpstr>
      <vt:lpstr>Результаты рассмотрения обращений граждан (абс. ч.)</vt:lpstr>
      <vt:lpstr> Категории обращений граждан  о нарушении прав ребенка (абс. ч.) </vt:lpstr>
      <vt:lpstr>Категории обращений граждан, связанных с защитой прав ребенка на семейное воспитание  (абс. ч.)</vt:lpstr>
      <vt:lpstr>Категории обращений граждан по защите прав ребенка в сфере образования (абс. ч.)</vt:lpstr>
      <vt:lpstr>Категории обращений граждан по защите жилищных прав ребенка (абс. ч.)</vt:lpstr>
      <vt:lpstr>   Категории обращений граждан, связанных  с защитой права ребенка на социальное обеспечение (абс. ч.)   </vt:lpstr>
      <vt:lpstr> Категории обращений граждан, связанных с защитой прав ребенка в сфере здравоохранения (абс. ч.)  </vt:lpstr>
      <vt:lpstr>Источники обращений (абс. ч.) </vt:lpstr>
      <vt:lpstr>Количество подготовленных в суды исков и заключений (абс. ч.)</vt:lpstr>
      <vt:lpstr>Презентация PowerPoint</vt:lpstr>
      <vt:lpstr>В 2019 году уполномоченные по правам ребенка осуществляли свою деятельность  в 16 муниципальных образованиях: г. Архангельск; г. Котлас, г. Новодвинск; Вельский, Вилегодский, Коношский, Котласский, Красноборский, Ленский, Лешуконский, Няндомский, Онежский, Пинежский, Приморский, Устьянский, Холмогорский районы  </vt:lpstr>
      <vt:lpstr> </vt:lpstr>
      <vt:lpstr>Презентация PowerPoint</vt:lpstr>
      <vt:lpstr> Деятельность уполномоченного в 2019 году: * 45 раз  были посещены муниципальные образования области. * Мониторинг соблюдения прав детей 23 оздоровительных лагерей.  * Правовая школа провела 214 мероприятий, в том числе 3 из них в колонии для несовершеннолетних. В период летней оздоровительной кампании в детских оздоровительных лагерях и площадках студентами очной и заочной форм обучения С(А)ФУ проведено 90 мероприятий правового содержания. В 2019 году школа продолжала сотрудничество с образовательными организациями и центрами города и области. * Проведены проверки 33 образовательных организаций области (детских садов, школ, детские дома, учреждений профессионального образования), 9 обследований жилищно-бытовых условий проживания семей, 10 органов и учреждений системы профилактики безнадзорности                                              и правонарушений несовершеннолетних, 2 учреждения здравоохранения. * В 2019 году уполномоченный 8 раз выезжала  в Архангельскую воспитательную колонию,                          1 раз в СИЗО-4 УФСИН АО. * Проведен трижды мониторинг безопасности детских придворовых игровых площадок. * Проведены мероприятия по мониторингу безопасности детских объектов в территориальных округах г. Архангельска (Акции «Безопасность детства», Акция «Безопасность детства –2019). </vt:lpstr>
      <vt:lpstr>Правовое просвещение: – пропаганда основ правового просвещения; – подготовка и проведение мероприятий в рамках «Дня правовой помощи»; – обеспечение размещения в образовательных организациях правовых информационных стендов; – развитие института уполномоченных по защите прав участников образовательного процесса; – деятельность Общественной приемной уполномоченного в С(А)ФУ имени М.В. Ломоносова</vt:lpstr>
      <vt:lpstr>«Детство часто держит в своих слабых пальцах истину, которую не могут удержать взрослые люди своими мужественными руками и открытие которой составляет гордость позднейших лет»                                                 Д. Рескин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Табанина Юлия Викторовна</dc:creator>
  <cp:lastModifiedBy>Смирнова Ольга Леонидовна</cp:lastModifiedBy>
  <cp:revision>72</cp:revision>
  <cp:lastPrinted>2016-05-24T10:11:19Z</cp:lastPrinted>
  <dcterms:created xsi:type="dcterms:W3CDTF">2016-05-24T07:31:35Z</dcterms:created>
  <dcterms:modified xsi:type="dcterms:W3CDTF">2020-05-26T09:58:02Z</dcterms:modified>
</cp:coreProperties>
</file>