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9"/>
  </p:notesMasterIdLst>
  <p:sldIdLst>
    <p:sldId id="260" r:id="rId2"/>
    <p:sldId id="261" r:id="rId3"/>
    <p:sldId id="276" r:id="rId4"/>
    <p:sldId id="272" r:id="rId5"/>
    <p:sldId id="269" r:id="rId6"/>
    <p:sldId id="270" r:id="rId7"/>
    <p:sldId id="262" r:id="rId8"/>
    <p:sldId id="263" r:id="rId9"/>
    <p:sldId id="274" r:id="rId10"/>
    <p:sldId id="265" r:id="rId11"/>
    <p:sldId id="264" r:id="rId12"/>
    <p:sldId id="273" r:id="rId13"/>
    <p:sldId id="266" r:id="rId14"/>
    <p:sldId id="278" r:id="rId15"/>
    <p:sldId id="277" r:id="rId16"/>
    <p:sldId id="268" r:id="rId17"/>
    <p:sldId id="280" r:id="rId18"/>
    <p:sldId id="281" r:id="rId19"/>
    <p:sldId id="283" r:id="rId20"/>
    <p:sldId id="284" r:id="rId21"/>
    <p:sldId id="286" r:id="rId22"/>
    <p:sldId id="287" r:id="rId23"/>
    <p:sldId id="296" r:id="rId24"/>
    <p:sldId id="290" r:id="rId25"/>
    <p:sldId id="279" r:id="rId26"/>
    <p:sldId id="294" r:id="rId27"/>
    <p:sldId id="295" r:id="rId28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9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257" autoAdjust="0"/>
  </p:normalViewPr>
  <p:slideViewPr>
    <p:cSldViewPr snapToGrid="0" showGuides="1">
      <p:cViewPr varScale="1">
        <p:scale>
          <a:sx n="85" d="100"/>
          <a:sy n="85" d="100"/>
        </p:scale>
        <p:origin x="-54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2819323260268143"/>
          <c:y val="3.5070149503771207E-2"/>
          <c:w val="0.74416034144380605"/>
          <c:h val="0.84875689666916443"/>
        </c:manualLayout>
      </c:layout>
      <c:barChart>
        <c:barDir val="bar"/>
        <c:grouping val="clustered"/>
        <c:ser>
          <c:idx val="0"/>
          <c:order val="0"/>
          <c:tx>
            <c:strRef>
              <c:f>Лист1!$F$1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Семейные вопросы</c:v>
                </c:pt>
                <c:pt idx="1">
                  <c:v>Образование</c:v>
                </c:pt>
                <c:pt idx="2">
                  <c:v>Социальные вопросы</c:v>
                </c:pt>
                <c:pt idx="3">
                  <c:v>Жилищные вопросы</c:v>
                </c:pt>
                <c:pt idx="4">
                  <c:v>Медицинские</c:v>
                </c:pt>
                <c:pt idx="5">
                  <c:v>Имущественные</c:v>
                </c:pt>
                <c:pt idx="6">
                  <c:v>Иные права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306</c:v>
                </c:pt>
                <c:pt idx="1">
                  <c:v>306</c:v>
                </c:pt>
                <c:pt idx="2">
                  <c:v>155</c:v>
                </c:pt>
                <c:pt idx="3">
                  <c:v>232</c:v>
                </c:pt>
                <c:pt idx="4">
                  <c:v>123</c:v>
                </c:pt>
                <c:pt idx="5">
                  <c:v>56</c:v>
                </c:pt>
                <c:pt idx="6">
                  <c:v>331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Семейные вопросы</c:v>
                </c:pt>
                <c:pt idx="1">
                  <c:v>Образование</c:v>
                </c:pt>
                <c:pt idx="2">
                  <c:v>Социальные вопросы</c:v>
                </c:pt>
                <c:pt idx="3">
                  <c:v>Жилищные вопросы</c:v>
                </c:pt>
                <c:pt idx="4">
                  <c:v>Медицинские</c:v>
                </c:pt>
                <c:pt idx="5">
                  <c:v>Имущественные</c:v>
                </c:pt>
                <c:pt idx="6">
                  <c:v>Иные права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333</c:v>
                </c:pt>
                <c:pt idx="1">
                  <c:v>275</c:v>
                </c:pt>
                <c:pt idx="2">
                  <c:v>147</c:v>
                </c:pt>
                <c:pt idx="3">
                  <c:v>230</c:v>
                </c:pt>
                <c:pt idx="4">
                  <c:v>64</c:v>
                </c:pt>
                <c:pt idx="5">
                  <c:v>32</c:v>
                </c:pt>
                <c:pt idx="6">
                  <c:v>381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Семейные вопросы</c:v>
                </c:pt>
                <c:pt idx="1">
                  <c:v>Образование</c:v>
                </c:pt>
                <c:pt idx="2">
                  <c:v>Социальные вопросы</c:v>
                </c:pt>
                <c:pt idx="3">
                  <c:v>Жилищные вопросы</c:v>
                </c:pt>
                <c:pt idx="4">
                  <c:v>Медицинские</c:v>
                </c:pt>
                <c:pt idx="5">
                  <c:v>Имущественные</c:v>
                </c:pt>
                <c:pt idx="6">
                  <c:v>Иные права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237</c:v>
                </c:pt>
                <c:pt idx="1">
                  <c:v>142</c:v>
                </c:pt>
                <c:pt idx="2">
                  <c:v>130</c:v>
                </c:pt>
                <c:pt idx="3">
                  <c:v>118</c:v>
                </c:pt>
                <c:pt idx="4">
                  <c:v>46</c:v>
                </c:pt>
                <c:pt idx="5">
                  <c:v>21</c:v>
                </c:pt>
                <c:pt idx="6">
                  <c:v>297</c:v>
                </c:pt>
              </c:numCache>
            </c:numRef>
          </c:val>
        </c:ser>
        <c:dLbls/>
        <c:axId val="93254016"/>
        <c:axId val="93255552"/>
      </c:barChart>
      <c:catAx>
        <c:axId val="93254016"/>
        <c:scaling>
          <c:orientation val="minMax"/>
        </c:scaling>
        <c:axPos val="l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  <c:crossAx val="93255552"/>
        <c:crosses val="autoZero"/>
        <c:auto val="1"/>
        <c:lblAlgn val="ctr"/>
        <c:lblOffset val="100"/>
      </c:catAx>
      <c:valAx>
        <c:axId val="932555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540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ru-RU" sz="12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29B64-7503-40B2-98DF-FC6344360A0F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408E6-B328-47E6-B83B-EB27196C7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55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408E6-B328-47E6-B83B-EB27196C7A2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10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408E6-B328-47E6-B83B-EB27196C7A2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9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602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19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81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043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1360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485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13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759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684950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82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774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72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39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68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662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341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7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CA7D-52C2-44A2-B644-1A396461081E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52AE22-94F2-4317-8DE5-815F23DA6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27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eti@dvinaland.ru" TargetMode="External"/><Relationship Id="rId2" Type="http://schemas.openxmlformats.org/officeDocument/2006/relationships/hyperlink" Target="mailto:arhdeti@dvinaland.ru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120174" y="5663197"/>
            <a:ext cx="207182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Молчанова </a:t>
            </a: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Елена </a:t>
            </a:r>
            <a:r>
              <a:rPr lang="ru-RU" sz="12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Владимировна</a:t>
            </a: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3682" y="182078"/>
            <a:ext cx="1199493" cy="127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512876-F4CB-4291-9FF7-3A265E74B259}"/>
              </a:ext>
            </a:extLst>
          </p:cNvPr>
          <p:cNvSpPr txBox="1"/>
          <p:nvPr/>
        </p:nvSpPr>
        <p:spPr>
          <a:xfrm>
            <a:off x="10054863" y="1543627"/>
            <a:ext cx="2137137" cy="9417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lnSpc>
                <a:spcPct val="115000"/>
              </a:lnSpc>
              <a:defRPr sz="1050" b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1200" dirty="0"/>
              <a:t>Уполномоченный </a:t>
            </a:r>
            <a:br>
              <a:rPr lang="ru-RU" sz="1200" dirty="0"/>
            </a:br>
            <a:r>
              <a:rPr lang="ru-RU" sz="1200" dirty="0"/>
              <a:t>при Губернаторе </a:t>
            </a:r>
            <a:br>
              <a:rPr lang="ru-RU" sz="1200" dirty="0"/>
            </a:br>
            <a:r>
              <a:rPr lang="ru-RU" sz="1200" dirty="0"/>
              <a:t>Архангельской области</a:t>
            </a:r>
            <a:br>
              <a:rPr lang="ru-RU" sz="1200" dirty="0"/>
            </a:br>
            <a:r>
              <a:rPr lang="ru-RU" sz="1200" dirty="0"/>
              <a:t>по правам ребенка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6571" y="1380341"/>
            <a:ext cx="95467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600" b="1" cap="all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3000" b="1" cap="all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оклад </a:t>
            </a:r>
            <a: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деятельности Уполномоченного </a:t>
            </a:r>
            <a:b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Губернаторе Архангельской области </a:t>
            </a:r>
            <a:b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правам ребенка </a:t>
            </a:r>
            <a:b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000" b="1" cap="al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2020 год</a:t>
            </a:r>
            <a:endParaRPr lang="ru-RU" sz="3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0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106972"/>
            <a:ext cx="100828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ОРГАНАМИ ВЛАСТИ, </a:t>
            </a:r>
            <a:b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ГОСУДАРСТВЕННЫМИ СТРУКТУРАМИ, </a:t>
            </a:r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ОБЩЕСТВЕННЫМИ </a:t>
            </a: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ОБЪЕДИНЕНИЯМИ, ОБЕСПЕЧИВАЮЩИМИ ЗАЩИТУ ПРАВ И ЗАКОННЫХ ИНТЕРЕСОВ РЕБЁНКА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72380" y="2285425"/>
            <a:ext cx="47226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совместных мониторингов, проверок, рейдов, иных совместных мероприятий, направленных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защиту прав и законных интересов детей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37417" y="1759931"/>
            <a:ext cx="3694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 сотрудничестве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086" y="2324526"/>
            <a:ext cx="5411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информацией в части соблюдения требований федерального и областного законодательства в сфере защиты прав и интересов несовершеннолетних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62253" y="3422550"/>
            <a:ext cx="826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деятельности координационных и совещательных органов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1914" y="4018880"/>
            <a:ext cx="2560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Экспертно-консультативный совета по законодательству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сфере образования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АОСД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9029" y="3934715"/>
            <a:ext cx="29373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Экспертно-консультативный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по законодательству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здравоохранения </a:t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политики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АОСД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55989" y="3961054"/>
            <a:ext cx="2481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Координационный совет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проведению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Архангельской области Десятилетия детства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38498" y="5186019"/>
            <a:ext cx="2522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 по делам несовершеннолетних </a:t>
            </a:r>
            <a:b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защите их прав </a:t>
            </a:r>
            <a:b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Правительстве Архангельской области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41914" y="5276534"/>
            <a:ext cx="277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отдыха, оздоровления и занятости детей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15914" y="5087429"/>
            <a:ext cx="31532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Межведомственная комиссия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профилактике правонарушений </a:t>
            </a:r>
            <a:b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предупреждению чрезвычайных ситуаций в местах отдыха детей </a:t>
            </a:r>
            <a:b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Архангельской области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06174" y="6174275"/>
            <a:ext cx="3870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Учебно-воспитательный совет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Архангельской воспитательной колонии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640" y="1630096"/>
            <a:ext cx="9298131" cy="3404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6115914" y="1789243"/>
            <a:ext cx="3578920" cy="400110"/>
            <a:chOff x="1903999" y="1218652"/>
            <a:chExt cx="2935699" cy="400110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1621972" y="3463438"/>
            <a:ext cx="8072862" cy="400110"/>
            <a:chOff x="1903999" y="1218652"/>
            <a:chExt cx="2935699" cy="40011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8209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70857" y="2671871"/>
            <a:ext cx="858882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Более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активное привлечение к работе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представителей некоммерческих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общественных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Рассмотрение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целесообразности создания при уполномоченном совещательных и (или) вспомогательных органов в сфере обеспечения и защиты прав и законных интересов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ребенка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972"/>
            <a:ext cx="100828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ОРГАНАМИ ВЛАСТИ, </a:t>
            </a:r>
            <a:b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ГОСУДАРСТВЕННЫМИ СТРУКТУРАМИ,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ОБЩЕСТВЕННЫМИ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ОБЪЕДИНЕНИЯМИ, ОБЕСПЕЧИВАЮЩИМИ ЗАЩИТУ ПРАВ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ЗАКОННЫХ ИНТЕРЕСОВ РЕБЁНКА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8640" y="1630096"/>
            <a:ext cx="9298131" cy="3404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80932" y="1911870"/>
            <a:ext cx="114858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sz="2400" dirty="0" smtClean="0"/>
              <a:t>Задачи</a:t>
            </a:r>
            <a:endParaRPr lang="ru-RU"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7780931" y="2024027"/>
            <a:ext cx="1210670" cy="400110"/>
            <a:chOff x="1903999" y="1218652"/>
            <a:chExt cx="2935699" cy="40011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71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3786" y="897640"/>
            <a:ext cx="8567057" cy="108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477986" y="1066146"/>
            <a:ext cx="6096000" cy="4875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15 закона Архангельской области от 14.11.2014 N 211-12-ОЗ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уполномоченном при Губернаторе Архангельской области по правам ребенка"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512" y="1925042"/>
            <a:ext cx="9378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Содействие развитию института уполномоченных по правам ребенка </a:t>
            </a:r>
            <a:b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 муниципальных районах, муниципальных округах и городских округах Архангельской области и в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муниципальных общеобразовательных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организациях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635829" y="1060413"/>
            <a:ext cx="5938157" cy="589648"/>
            <a:chOff x="1903999" y="1218652"/>
            <a:chExt cx="2935699" cy="40011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85057" y="104294"/>
            <a:ext cx="8567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УПОЛНОМОЧЕННЫХ </a:t>
            </a:r>
            <a:b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ПРАВАМ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В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образованиях</a:t>
            </a:r>
            <a:endParaRPr lang="ru-RU" sz="2000" b="1" cap="al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7905" y="3417957"/>
            <a:ext cx="47597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Своевременное выявление актуальных проблем 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сфере детства, правоприменительной практике,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пробелов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федеральном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областном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законодательстве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82914" y="3333933"/>
            <a:ext cx="40930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необходимых управленческих решений не только в интересах отдельных детей, оказавшихся в трудной жизненной ситуации, но и решений, имеющих системный характер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32096" y="5172674"/>
            <a:ext cx="6651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Содействие формированию консолидированной позиции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решению важнейших задач в сфере детства в регионе</a:t>
            </a:r>
          </a:p>
        </p:txBody>
      </p:sp>
      <p:sp>
        <p:nvSpPr>
          <p:cNvPr id="21" name="Рамка 20"/>
          <p:cNvSpPr/>
          <p:nvPr/>
        </p:nvSpPr>
        <p:spPr>
          <a:xfrm>
            <a:off x="185057" y="3094026"/>
            <a:ext cx="4985475" cy="16019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5265599" y="3123355"/>
            <a:ext cx="4985475" cy="16019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1550214" y="4880414"/>
            <a:ext cx="7014936" cy="12308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1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63285" y="80829"/>
            <a:ext cx="8567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УПОЛНОМОЧЕННЫХ </a:t>
            </a:r>
            <a:b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ПРАВАМ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В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образованиях</a:t>
            </a:r>
            <a:endParaRPr lang="ru-RU" sz="2000" b="1" cap="al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37457" y="869368"/>
            <a:ext cx="8567057" cy="108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/>
          <p:cNvGrpSpPr/>
          <p:nvPr/>
        </p:nvGrpSpPr>
        <p:grpSpPr>
          <a:xfrm>
            <a:off x="435558" y="1496194"/>
            <a:ext cx="8795527" cy="3019124"/>
            <a:chOff x="366010" y="1086240"/>
            <a:chExt cx="8795527" cy="3019124"/>
          </a:xfrm>
        </p:grpSpPr>
        <p:sp>
          <p:nvSpPr>
            <p:cNvPr id="14" name="Рамка 13"/>
            <p:cNvSpPr/>
            <p:nvPr/>
          </p:nvSpPr>
          <p:spPr>
            <a:xfrm>
              <a:off x="366010" y="1096412"/>
              <a:ext cx="2656485" cy="1108459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мка 25"/>
            <p:cNvSpPr/>
            <p:nvPr/>
          </p:nvSpPr>
          <p:spPr>
            <a:xfrm>
              <a:off x="394934" y="2287213"/>
              <a:ext cx="2654585" cy="1818151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91019" y="1355466"/>
              <a:ext cx="2418928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Заместители глав администраций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623610" y="1230572"/>
              <a:ext cx="2327146" cy="8356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Руководители подразделений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администраций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64129" y="2522011"/>
              <a:ext cx="2316194" cy="1331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Вельский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Котласский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Красноборский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Ленский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613914" y="2522011"/>
              <a:ext cx="2307772" cy="1331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Вилегодский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Котлас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Пинежский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Холмогорский район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614507" y="1222041"/>
              <a:ext cx="2420636" cy="8356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Представители педагогических коллективов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Рамка 36"/>
            <p:cNvSpPr/>
            <p:nvPr/>
          </p:nvSpPr>
          <p:spPr>
            <a:xfrm>
              <a:off x="3440508" y="2284658"/>
              <a:ext cx="2654585" cy="1818151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38" name="Рамка 37"/>
            <p:cNvSpPr/>
            <p:nvPr/>
          </p:nvSpPr>
          <p:spPr>
            <a:xfrm>
              <a:off x="6502862" y="2284658"/>
              <a:ext cx="2654585" cy="1818151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39" name="Рамка 38"/>
            <p:cNvSpPr/>
            <p:nvPr/>
          </p:nvSpPr>
          <p:spPr>
            <a:xfrm>
              <a:off x="3448304" y="1096412"/>
              <a:ext cx="2656485" cy="1108459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мка 39"/>
            <p:cNvSpPr/>
            <p:nvPr/>
          </p:nvSpPr>
          <p:spPr>
            <a:xfrm>
              <a:off x="6505052" y="1086240"/>
              <a:ext cx="2656485" cy="1108459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710941" y="2734377"/>
              <a:ext cx="2236525" cy="906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Приморский район  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Устьянский район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397073" y="4666413"/>
            <a:ext cx="6818629" cy="1994491"/>
            <a:chOff x="1397073" y="4666413"/>
            <a:chExt cx="6818629" cy="1994491"/>
          </a:xfrm>
        </p:grpSpPr>
        <p:sp>
          <p:nvSpPr>
            <p:cNvPr id="42" name="Рамка 41"/>
            <p:cNvSpPr/>
            <p:nvPr/>
          </p:nvSpPr>
          <p:spPr>
            <a:xfrm>
              <a:off x="1397073" y="4666413"/>
              <a:ext cx="3284240" cy="820205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Рамка 42"/>
            <p:cNvSpPr/>
            <p:nvPr/>
          </p:nvSpPr>
          <p:spPr>
            <a:xfrm>
              <a:off x="1421918" y="5579132"/>
              <a:ext cx="3273549" cy="1081772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20456" y="4782587"/>
              <a:ext cx="3016089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Освобождённые должности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структуре администрации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Рамка 44"/>
            <p:cNvSpPr/>
            <p:nvPr/>
          </p:nvSpPr>
          <p:spPr>
            <a:xfrm>
              <a:off x="4975102" y="4666413"/>
              <a:ext cx="3194615" cy="785899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588677" y="4782588"/>
              <a:ext cx="2011085" cy="58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Представители общественности</a:t>
              </a:r>
            </a:p>
          </p:txBody>
        </p:sp>
        <p:sp>
          <p:nvSpPr>
            <p:cNvPr id="47" name="Рамка 46"/>
            <p:cNvSpPr/>
            <p:nvPr/>
          </p:nvSpPr>
          <p:spPr>
            <a:xfrm>
              <a:off x="4975102" y="5528514"/>
              <a:ext cx="3240600" cy="1132390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991308" y="5771780"/>
              <a:ext cx="2100944" cy="658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Архангельск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423163" y="5603407"/>
              <a:ext cx="2369080" cy="906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</a:t>
              </a: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Новодвинск 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Лешуконский район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187086" y="906015"/>
            <a:ext cx="498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уполномоченные</a:t>
            </a:r>
          </a:p>
        </p:txBody>
      </p:sp>
    </p:spTree>
    <p:extLst>
      <p:ext uri="{BB962C8B-B14F-4D97-AF65-F5344CB8AC3E}">
        <p14:creationId xmlns:p14="http://schemas.microsoft.com/office/powerpoint/2010/main" xmlns="" val="25974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5" y="2575065"/>
            <a:ext cx="940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1 школе должность уполномоченного по правам ребенка занимает родитель, 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остальных – педагоги, социальные педагоги, директора и заместители директоров общеобразовательных организаций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3285" y="80829"/>
            <a:ext cx="8567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УПОЛНОМОЧЕННЫХ </a:t>
            </a:r>
            <a:b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ПРАВАМ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В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образованиях</a:t>
            </a:r>
            <a:endParaRPr lang="ru-RU" sz="2000" b="1" cap="al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37457" y="869368"/>
            <a:ext cx="8567057" cy="1088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608115" y="1287993"/>
            <a:ext cx="3260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222 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школьных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уполномоченных по правам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ребенка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1548280" y="1333452"/>
            <a:ext cx="2113729" cy="87544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4423937" y="1051818"/>
            <a:ext cx="3681435" cy="1285668"/>
          </a:xfrm>
          <a:prstGeom prst="fram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34287" y="1563984"/>
            <a:ext cx="174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год </a:t>
            </a:r>
            <a:endParaRPr lang="ru-RU" dirty="0"/>
          </a:p>
        </p:txBody>
      </p:sp>
      <p:sp>
        <p:nvSpPr>
          <p:cNvPr id="37" name="Рамка 36"/>
          <p:cNvSpPr/>
          <p:nvPr/>
        </p:nvSpPr>
        <p:spPr>
          <a:xfrm>
            <a:off x="1120195" y="5639654"/>
            <a:ext cx="5083629" cy="429429"/>
          </a:xfrm>
          <a:prstGeom prst="frame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500" b="1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48981" y="3609342"/>
            <a:ext cx="7518268" cy="2721054"/>
            <a:chOff x="761999" y="3705590"/>
            <a:chExt cx="7518268" cy="272105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881535" y="3821947"/>
              <a:ext cx="496409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Введены должности школьных уполномоченных по правам ребенка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63898" y="3855204"/>
              <a:ext cx="2216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19 муниципальных образований 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81536" y="4968126"/>
              <a:ext cx="461575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во всех образовательных организациях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65309" y="5746039"/>
              <a:ext cx="487700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более, чем в половине образовательных организаций </a:t>
              </a:r>
            </a:p>
          </p:txBody>
        </p:sp>
        <p:sp>
          <p:nvSpPr>
            <p:cNvPr id="24" name="Рамка 23"/>
            <p:cNvSpPr/>
            <p:nvPr/>
          </p:nvSpPr>
          <p:spPr>
            <a:xfrm>
              <a:off x="6063899" y="3705590"/>
              <a:ext cx="2216367" cy="802373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063899" y="4877703"/>
              <a:ext cx="2216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ru-RU" sz="14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муниципальных образований </a:t>
              </a:r>
            </a:p>
          </p:txBody>
        </p:sp>
        <p:sp>
          <p:nvSpPr>
            <p:cNvPr id="32" name="Рамка 31"/>
            <p:cNvSpPr/>
            <p:nvPr/>
          </p:nvSpPr>
          <p:spPr>
            <a:xfrm>
              <a:off x="6063900" y="4728089"/>
              <a:ext cx="2216367" cy="802373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063899" y="5773885"/>
              <a:ext cx="2216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ru-RU" sz="1400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муниципальных </a:t>
              </a:r>
              <a:r>
                <a:rPr lang="ru-RU" sz="1400" b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образования </a:t>
              </a:r>
              <a:endParaRPr lang="ru-RU" sz="1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Рамка 33"/>
            <p:cNvSpPr/>
            <p:nvPr/>
          </p:nvSpPr>
          <p:spPr>
            <a:xfrm>
              <a:off x="6063900" y="5624271"/>
              <a:ext cx="2216367" cy="802373"/>
            </a:xfrm>
            <a:prstGeom prst="fram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35" name="Рамка 34"/>
            <p:cNvSpPr/>
            <p:nvPr/>
          </p:nvSpPr>
          <p:spPr>
            <a:xfrm>
              <a:off x="761999" y="3738634"/>
              <a:ext cx="5083629" cy="777913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мка 35"/>
            <p:cNvSpPr/>
            <p:nvPr/>
          </p:nvSpPr>
          <p:spPr>
            <a:xfrm>
              <a:off x="761999" y="4740753"/>
              <a:ext cx="5083629" cy="777913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мка 37"/>
            <p:cNvSpPr/>
            <p:nvPr/>
          </p:nvSpPr>
          <p:spPr>
            <a:xfrm>
              <a:off x="761999" y="5624271"/>
              <a:ext cx="5083629" cy="777913"/>
            </a:xfrm>
            <a:prstGeom prst="fram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73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5057" y="104294"/>
            <a:ext cx="8567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УПОЛНОМОЧЕННЫХ </a:t>
            </a:r>
            <a:b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ПРАВАМ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В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образованиях</a:t>
            </a:r>
            <a:endParaRPr lang="ru-RU" sz="2000" b="1" cap="al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37457" y="869368"/>
            <a:ext cx="8567057" cy="108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69044" y="1676933"/>
            <a:ext cx="86160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Оказание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методической помощи органам местного самоуправления по организации деятельности муниципальных и школьных уполномоченных через подготовку соответствующих методических рекомендаций, проведение регулярных семинаров, рабочих совещаний, встреч, консультаций и иных мероприятий, представляющих открытую площадку для профессионального диалога с участием государственных органов власти и общественных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Инициирование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региональных акций и проектов, включающих муниципальные этапы, позволяющих вовлечь широкий круг участников, заинтересованных в оперативном решении проблем в сфере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детства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лучших муниципальных и школьных практик и инициатив в сфере защиты прав детей для их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тиражирования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Рассмотрение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целесообразности создания совещательных 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вспомогательных органов в сфере координации деятельности муниципальных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школьных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уполномоченных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87094" y="1002849"/>
            <a:ext cx="114858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sz="2400" dirty="0" smtClean="0"/>
              <a:t>Задачи</a:t>
            </a:r>
            <a:endParaRPr lang="ru-RU" sz="24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146780" y="1078538"/>
            <a:ext cx="1210670" cy="400110"/>
            <a:chOff x="1903999" y="1218652"/>
            <a:chExt cx="2935699" cy="40011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19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0316473"/>
              </p:ext>
            </p:extLst>
          </p:nvPr>
        </p:nvGraphicFramePr>
        <p:xfrm>
          <a:off x="239486" y="940850"/>
          <a:ext cx="5005445" cy="14642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0253"/>
                <a:gridCol w="681629"/>
                <a:gridCol w="689449"/>
                <a:gridCol w="754114"/>
              </a:tblGrid>
              <a:tr h="438548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927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прерываний беременности по желанию женщины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3 915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3 382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2 665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  <a:tr h="438548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отказов от новорожденных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0074733"/>
              </p:ext>
            </p:extLst>
          </p:nvPr>
        </p:nvGraphicFramePr>
        <p:xfrm>
          <a:off x="5497284" y="940485"/>
          <a:ext cx="4245428" cy="1444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3285"/>
                <a:gridCol w="750429"/>
                <a:gridCol w="750857"/>
                <a:gridCol w="750857"/>
              </a:tblGrid>
              <a:tr h="448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1949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Браки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5 091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  <a:tr h="384024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Разводы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4 695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4 798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239486" y="62615"/>
            <a:ext cx="6182124" cy="645932"/>
            <a:chOff x="239486" y="62615"/>
            <a:chExt cx="6182124" cy="64593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9486" y="185526"/>
              <a:ext cx="61821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b="1" cap="all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ПРАВО </a:t>
              </a:r>
              <a:r>
                <a:rPr lang="ru-RU" sz="2000" b="1" cap="all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ЖИТЬ И ВОСПИТЫВАТЬСЯ В СЕМЬЕ</a:t>
              </a: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27594" y="62615"/>
              <a:ext cx="6094016" cy="645932"/>
              <a:chOff x="413656" y="187123"/>
              <a:chExt cx="7825595" cy="108044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413656" y="1267565"/>
                <a:ext cx="782436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8238017" y="187123"/>
                <a:ext cx="1234" cy="10804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8747983"/>
              </p:ext>
            </p:extLst>
          </p:nvPr>
        </p:nvGraphicFramePr>
        <p:xfrm>
          <a:off x="5464628" y="3159596"/>
          <a:ext cx="4354284" cy="26394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63303"/>
                <a:gridCol w="530327"/>
                <a:gridCol w="530327"/>
                <a:gridCol w="530327"/>
              </a:tblGrid>
              <a:tr h="508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0621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государственных организациях социального обслуживания семьи и детей Архангельской области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  <a:tr h="508240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детей, проживающих в таких семьях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2360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семей, снятых с учета в связи с преодолением кризисной ситуации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7796627"/>
              </p:ext>
            </p:extLst>
          </p:nvPr>
        </p:nvGraphicFramePr>
        <p:xfrm>
          <a:off x="239486" y="2784358"/>
          <a:ext cx="5040086" cy="37864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1630"/>
                <a:gridCol w="527069"/>
                <a:gridCol w="428242"/>
                <a:gridCol w="483145"/>
              </a:tblGrid>
              <a:tr h="473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Учреждения для детей сирот и детей, оставшихся без попечения родителей, всего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</a:tr>
              <a:tr h="395499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детей, которые возвращены родителям в течение года, всего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</a:tr>
              <a:tr h="678509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исковых заявлений об ограничении родительских прав, поданных в отчетном году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7467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удовлетворено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</a:tr>
              <a:tr h="649591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исковых заявлений о лишении родительских прав, поданных в отчетном году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7467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удовлетворено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62" marR="13062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9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507" y="1884095"/>
            <a:ext cx="84898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Планомерное осуществление информационной политики, просветительской работы, особенно правового просвещения</a:t>
            </a: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семейных форм устройства детей-сирот и детей, оставшихся без попечения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родителей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системного повышения квалификации и обмен опытом специалистов, работающих в сфере защиты прав семьи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детства </a:t>
            </a: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азвитие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межведомственного взаимодействия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согласованности действий органов надзора и профилактики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целях защиты семьи и детства на муниципальном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региональном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уровне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239486" y="62615"/>
            <a:ext cx="6182124" cy="645932"/>
            <a:chOff x="239486" y="62615"/>
            <a:chExt cx="6182124" cy="6459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39486" y="185526"/>
              <a:ext cx="61821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b="1" cap="all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ПРАВО </a:t>
              </a:r>
              <a:r>
                <a:rPr lang="ru-RU" sz="2000" b="1" cap="all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ЖИТЬ И ВОСПИТЫВАТЬСЯ В СЕМЬЕ</a:t>
              </a: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27594" y="62615"/>
              <a:ext cx="6094016" cy="645932"/>
              <a:chOff x="413656" y="187123"/>
              <a:chExt cx="7825595" cy="108044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413656" y="1267565"/>
                <a:ext cx="782436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8238017" y="187123"/>
                <a:ext cx="1234" cy="10804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7581882" y="884632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604529" y="962723"/>
            <a:ext cx="1081344" cy="400110"/>
            <a:chOff x="1903999" y="1218652"/>
            <a:chExt cx="2935699" cy="40011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08523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0929402"/>
              </p:ext>
            </p:extLst>
          </p:nvPr>
        </p:nvGraphicFramePr>
        <p:xfrm>
          <a:off x="163286" y="943893"/>
          <a:ext cx="5029200" cy="3116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9902"/>
                <a:gridCol w="491192"/>
                <a:gridCol w="408340"/>
                <a:gridCol w="449766"/>
              </a:tblGrid>
              <a:tr h="400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5013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детей-сирот и детей, оставшихся </a:t>
                      </a:r>
                      <a:b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попечения родителей, чье право на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жилья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реализовано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</a:tr>
              <a:tr h="667035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детей указанной категории,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отношении которых вступили в законную силу и не исполнены судебные решения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34070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детей-сирот, в отношении которых принято решение об отказе во включении в список детей-сирот и детей, оставшихся без попечения родителей, подлежащих обеспечению жилыми помещениями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noFill/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63286" y="57409"/>
            <a:ext cx="8164286" cy="645932"/>
            <a:chOff x="217714" y="141886"/>
            <a:chExt cx="8164286" cy="64593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7714" y="179813"/>
              <a:ext cx="81642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b="1" cap="all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Жилищное обеспечение и ИМУЩЕСТВЕННЫЕ ПРАВА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350326" y="141886"/>
              <a:ext cx="8031673" cy="645932"/>
              <a:chOff x="413656" y="187123"/>
              <a:chExt cx="7825595" cy="108044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413656" y="1267565"/>
                <a:ext cx="7824361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8238017" y="187123"/>
                <a:ext cx="1234" cy="10804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4320282"/>
              </p:ext>
            </p:extLst>
          </p:nvPr>
        </p:nvGraphicFramePr>
        <p:xfrm>
          <a:off x="5366128" y="1458684"/>
          <a:ext cx="4716766" cy="2438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6678"/>
                <a:gridCol w="465997"/>
                <a:gridCol w="387395"/>
                <a:gridCol w="426696"/>
              </a:tblGrid>
              <a:tr h="395067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45" marR="85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78838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исполнительных производств, возбужденных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связи с исполнением судебных постановлений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10 883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10 018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446988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исполнено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7508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должников по алиментным обязательствам, объявленных в розыск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2001" y="4491208"/>
            <a:ext cx="8207827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по обеспечению жилыми помещениями детей-сирот и детей, оставшихся без попечения родителей, лиц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их числа, сокращение очередности нуждающихся в жилых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помещениях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Изучение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потребности в улучшении жилищных условий семей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детьми-инвалидами, подготовка предложений по решению имеющихся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проблем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97866" y="4291153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822445" y="4365423"/>
            <a:ext cx="1081344" cy="400110"/>
            <a:chOff x="1903999" y="1218652"/>
            <a:chExt cx="2935699" cy="40011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869006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83028" y="182912"/>
            <a:ext cx="4410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охрану здоровья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0958172"/>
              </p:ext>
            </p:extLst>
          </p:nvPr>
        </p:nvGraphicFramePr>
        <p:xfrm>
          <a:off x="2578091" y="842751"/>
          <a:ext cx="6820697" cy="26189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15886"/>
                <a:gridCol w="968270"/>
                <a:gridCol w="871783"/>
                <a:gridCol w="1064758"/>
              </a:tblGrid>
              <a:tr h="621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по состоянию на 01.01.2021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9488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родившихся, всего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10630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9642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8 906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259621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расчете на 1000 чел. населения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9491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умерших несовершеннолетних </a:t>
                      </a:r>
                      <a:b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(до 17 лет вкл.), всего чел.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739177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расчете на 1000 чел. населения в возрасте </a:t>
                      </a:r>
                      <a:b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17 лет вкл.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299976"/>
              </p:ext>
            </p:extLst>
          </p:nvPr>
        </p:nvGraphicFramePr>
        <p:xfrm>
          <a:off x="666637" y="3737178"/>
          <a:ext cx="8727734" cy="2825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297"/>
                <a:gridCol w="588778"/>
                <a:gridCol w="2078602"/>
                <a:gridCol w="968828"/>
                <a:gridCol w="859972"/>
                <a:gridCol w="1023257"/>
              </a:tblGrid>
              <a:tr h="283210">
                <a:tc gridSpan="3">
                  <a:txBody>
                    <a:bodyPr/>
                    <a:lstStyle/>
                    <a:p>
                      <a:pPr marL="14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Алкогольное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отравление детей и подростков, всего: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283210">
                <a:tc rowSpan="2">
                  <a:txBody>
                    <a:bodyPr/>
                    <a:lstStyle/>
                    <a:p>
                      <a:pPr marL="14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в возрасте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14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15 - 17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4345">
                <a:tc gridSpan="3">
                  <a:txBody>
                    <a:bodyPr/>
                    <a:lstStyle/>
                    <a:p>
                      <a:pPr marL="14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несовершеннолетних, умерших в результате алкогольного отравления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283210">
                <a:tc gridSpan="3">
                  <a:txBody>
                    <a:bodyPr/>
                    <a:lstStyle/>
                    <a:p>
                      <a:pPr marL="14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Наркотическое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отравление детей и подростков, всего: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210">
                <a:tc rowSpan="2" gridSpan="2">
                  <a:txBody>
                    <a:bodyPr/>
                    <a:lstStyle/>
                    <a:p>
                      <a:pPr marL="14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в возрасте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14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28321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15 - 17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464820">
                <a:tc gridSpan="3">
                  <a:txBody>
                    <a:bodyPr/>
                    <a:lstStyle/>
                    <a:p>
                      <a:pPr marL="144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несовершеннолетних, умерших в результате наркотического отравления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59228" y="60001"/>
            <a:ext cx="4334495" cy="645932"/>
            <a:chOff x="413656" y="187123"/>
            <a:chExt cx="7825595" cy="108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6636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66759" y="133532"/>
            <a:ext cx="8800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Областной закон от 14.11.2014  № 211-12-ОЗ </a:t>
            </a:r>
            <a:b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уполномоченном при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Губернаторе Архангельской области по </a:t>
            </a: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правам ребенка»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51070" y="1060992"/>
            <a:ext cx="3348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татья 11.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Доклад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результатах деятельности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уполномоченного 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95838" y="3472594"/>
            <a:ext cx="268478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Оценка соблюдения прав </a:t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и законных интересов детей на территории Архангельской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33021" y="2034716"/>
            <a:ext cx="47147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Сведения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об органах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власти и организациях,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допустивших нарушение прав и законных интересов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ребенка и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уклоняющихся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от принятия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мер по их восстановлению и защите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3746" y="2040633"/>
            <a:ext cx="2468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Данные о количестве поступивших и принятых </a:t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к рассмотрению обращений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73834" y="3460824"/>
            <a:ext cx="3037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Предложения </a:t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 совершенствовании правового положения детей на территории Архангельской области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96219" y="2030691"/>
            <a:ext cx="274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Факты о нарушении прав </a:t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и законных интересов детей, установленные в ходе осуществления полномочий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530433" y="5739249"/>
            <a:ext cx="2436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Сведения, полученные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участии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совещаниях, конференциях и т.п.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53303" y="5140783"/>
            <a:ext cx="19077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Обращения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87496" y="5863396"/>
            <a:ext cx="2668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рабочих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поездок по области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02496" y="5739249"/>
            <a:ext cx="25363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посещения организаций, работающих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сфере детства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41405" y="5044292"/>
            <a:ext cx="2658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Официальные статистические данные 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77774" y="5111067"/>
            <a:ext cx="20753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мониторингов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59035" y="3347659"/>
            <a:ext cx="2684784" cy="121990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775116" y="1895355"/>
            <a:ext cx="2665759" cy="12555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589219" y="1895355"/>
            <a:ext cx="4452423" cy="12555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6145" y="1882064"/>
            <a:ext cx="2436454" cy="12555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873834" y="3342763"/>
            <a:ext cx="3037692" cy="12555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304800" y="269252"/>
            <a:ext cx="7261888" cy="1018964"/>
            <a:chOff x="413656" y="187123"/>
            <a:chExt cx="7825595" cy="108044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703361" y="5020905"/>
            <a:ext cx="2436454" cy="61081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616897" y="5000496"/>
            <a:ext cx="2436454" cy="61081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530433" y="4989266"/>
            <a:ext cx="2436454" cy="61081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03361" y="5772099"/>
            <a:ext cx="2436454" cy="70581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30433" y="5757222"/>
            <a:ext cx="2436454" cy="756189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616897" y="5757946"/>
            <a:ext cx="2436454" cy="719967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9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7405360"/>
              </p:ext>
            </p:extLst>
          </p:nvPr>
        </p:nvGraphicFramePr>
        <p:xfrm>
          <a:off x="174171" y="900405"/>
          <a:ext cx="4604657" cy="23683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4147"/>
                <a:gridCol w="560170"/>
                <a:gridCol w="560170"/>
                <a:gridCol w="560170"/>
              </a:tblGrid>
              <a:tr h="540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035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детей-инвалидов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4 492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4 691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  <a:tr h="676620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дети-сироты и дети, оставшиеся без попечения родителей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1109">
                <a:tc>
                  <a:txBody>
                    <a:bodyPr/>
                    <a:lstStyle/>
                    <a:p>
                      <a:pPr marL="1440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детей-инвалидов, которым впервые</a:t>
                      </a:r>
                      <a:b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установлена инвалидность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7362305"/>
              </p:ext>
            </p:extLst>
          </p:nvPr>
        </p:nvGraphicFramePr>
        <p:xfrm>
          <a:off x="5030497" y="425976"/>
          <a:ext cx="4342100" cy="3256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845"/>
                <a:gridCol w="645713"/>
                <a:gridCol w="569771"/>
                <a:gridCol w="569771"/>
              </a:tblGrid>
              <a:tr h="57310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4363">
                <a:tc>
                  <a:txBody>
                    <a:bodyPr/>
                    <a:lstStyle/>
                    <a:p>
                      <a:pPr marL="144000"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учреждений для социальной реабилитации детей-инвалидов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94363">
                <a:tc>
                  <a:txBody>
                    <a:bodyPr/>
                    <a:lstStyle/>
                    <a:p>
                      <a:pPr marL="144000"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детей-инвалидов, получивших услуги в данных учреждениях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3 142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4363">
                <a:tc>
                  <a:txBody>
                    <a:bodyPr/>
                    <a:lstStyle/>
                    <a:p>
                      <a:pPr marL="144000" algn="l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 детей-инвалидов мероприятиями по социальной реабилитации (процент)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70,2 %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69 %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3028" y="182912"/>
            <a:ext cx="4410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охрану здоровья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59228" y="60001"/>
            <a:ext cx="4334495" cy="645932"/>
            <a:chOff x="413656" y="187123"/>
            <a:chExt cx="7825595" cy="108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781270" y="3986240"/>
            <a:ext cx="840377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инфраструктуры детского здравоохранения, повышение доступности и качества медицинских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 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 деятельности структурных подразделений медицинских организаций, расположенных в образовательных организациях, включая вопросы их кадрового обеспечения и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оснащения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инфраструктуры и повышение доступности паллиативной помощи детям, услуг социальной 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реабилитации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650482" y="3597129"/>
            <a:ext cx="1081344" cy="400110"/>
            <a:chOff x="1903999" y="1218652"/>
            <a:chExt cx="2935699" cy="40011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8638257" y="3586130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96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22514" y="280884"/>
            <a:ext cx="4354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ОБРАЗОВАНИЕ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696305"/>
              </p:ext>
            </p:extLst>
          </p:nvPr>
        </p:nvGraphicFramePr>
        <p:xfrm>
          <a:off x="250371" y="1326926"/>
          <a:ext cx="6259286" cy="52044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55068"/>
                <a:gridCol w="601406"/>
                <a:gridCol w="601406"/>
                <a:gridCol w="601406"/>
              </a:tblGrid>
              <a:tr h="437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об инклюзивном образовании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432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общеобразовательных школ, реализующих инклюзивное образование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78432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в них детей с ограниченными возможностями здоровья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432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не в специальных, а обычных классах общеобразовательных организаций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78432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количество обучающихся по форме дистанционного образования детей-инвалидов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432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обучающихся, нуждающихся в сопровождении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тьютера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noFill/>
                  </a:tcPr>
                </a:tc>
              </a:tr>
              <a:tr h="42278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тьютеров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указанных организациях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2780">
                <a:tc>
                  <a:txBody>
                    <a:bodyPr/>
                    <a:lstStyle/>
                    <a:p>
                      <a:pPr marL="14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дистанционных педагогов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91885" y="157973"/>
            <a:ext cx="4334495" cy="645932"/>
            <a:chOff x="413656" y="187123"/>
            <a:chExt cx="7825595" cy="108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6685188" y="1921452"/>
            <a:ext cx="32099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Независимая оценка качества условий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осуществления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 деятельности</a:t>
            </a:r>
          </a:p>
          <a:p>
            <a:pPr algn="just">
              <a:spcAft>
                <a:spcPts val="0"/>
              </a:spcAft>
            </a:pP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Показатель: доступность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инвалидов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Общий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уровень оценки по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 - 45,64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балла,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 числе: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организациях дошкольного образования - 46,25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балла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организациях общего образования - 47,08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балла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организациях дополнительного образования - 43,61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балла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всем другим критериям образовательные организации получили оценки от 79 до 95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баллов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44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14" y="1204015"/>
            <a:ext cx="997131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по повышению доступности дошкольного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детей от 2 месяцев до 3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по созданию дополнительных мест 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общеобразовательных организациях и снижению показателей обучения </a:t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 2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смену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дополнительных мер, направленных на развитие инклюзивной среды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образовании, становление инклюзивной культуры образовательного процесса, предусмотрев в том числе в необходимом объеме повышение квалификации педагогических работников и дальнейшее методическое сопровождение данного направления деятельности образовательных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мероприятий, направленных на дальнейшее развитие сети отдельных образовательных организаций, выполняющих в том числе функции учебно-методических (ресурсных) центров, оказывающих методическую помощь педагогическим работникам общеобразовательных (инклюзивных) организаций, психолого-педагогическую помощь детям и их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родителям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психологической службы в системе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514" y="280884"/>
            <a:ext cx="4354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ОБРАЗОВАНИЕ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91885" y="157973"/>
            <a:ext cx="4334495" cy="645932"/>
            <a:chOff x="413656" y="187123"/>
            <a:chExt cx="7825595" cy="108044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7644130" y="566715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668709" y="640985"/>
            <a:ext cx="1081344" cy="400110"/>
            <a:chOff x="1903999" y="1218652"/>
            <a:chExt cx="2935699" cy="40011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6596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6866" y="280884"/>
            <a:ext cx="5358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ОТДЫХ И ОЗДОРОВЛЕНИЕ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78320" y="157973"/>
            <a:ext cx="5257192" cy="645932"/>
            <a:chOff x="413656" y="187123"/>
            <a:chExt cx="7825595" cy="108044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189818" y="926816"/>
            <a:ext cx="938348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r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Постановление главного государственного санитарного врача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 от </a:t>
            </a: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июня 2020 г. № 16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коронавирусной инфекции (COVID-19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)»</a:t>
            </a:r>
          </a:p>
          <a:p>
            <a:pPr indent="-285750" algn="r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 </a:t>
            </a: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Губернатора Архангельской области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марта 2020 г. №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28-у</a:t>
            </a:r>
            <a:endParaRPr lang="ru-RU" alt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5329" y="2181219"/>
            <a:ext cx="568234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Реестр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 отдыха детей и их оздоровления Архангельской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</a:t>
            </a:r>
          </a:p>
          <a:p>
            <a:pPr>
              <a:spcAft>
                <a:spcPts val="18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398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организаций, из них: </a:t>
            </a: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загородных стационарных детских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оздоровительных лагеря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лагерей палаточного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типа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357 лагерей с дневным пребыванием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детей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5643" y="2260032"/>
            <a:ext cx="4713514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Работы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укреплению материально-технической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базы ДОЛ</a:t>
            </a:r>
          </a:p>
          <a:p>
            <a:pPr>
              <a:spcAft>
                <a:spcPts val="1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Средства областного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бюджета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- 35,5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млн.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рублей</a:t>
            </a:r>
          </a:p>
          <a:p>
            <a:pPr>
              <a:spcAft>
                <a:spcPts val="1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 организация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отдыха детей и их оздоровления, в том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числе:</a:t>
            </a:r>
          </a:p>
          <a:p>
            <a:pPr>
              <a:spcAft>
                <a:spcPts val="18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стационарным детским оздоровительным лагерям </a:t>
            </a:r>
            <a:b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лагерям палаточного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типа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120" y="5456045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Комплексный план мероприятий по организации занятости детей, их отдыха </a:t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оздоровления, получения ими услуг дополнительного образования 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Координатор - министерство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и науки Архангельской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936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3474703"/>
              </p:ext>
            </p:extLst>
          </p:nvPr>
        </p:nvGraphicFramePr>
        <p:xfrm>
          <a:off x="500744" y="4091743"/>
          <a:ext cx="5344884" cy="24505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72616"/>
                <a:gridCol w="690390"/>
                <a:gridCol w="690939"/>
                <a:gridCol w="690939"/>
              </a:tblGrid>
              <a:tr h="4647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1493">
                <a:tc>
                  <a:txBody>
                    <a:bodyPr/>
                    <a:lstStyle/>
                    <a:p>
                      <a:pPr marL="1079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учащихся школ, совершивших преступления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</a:tr>
              <a:tr h="678345">
                <a:tc>
                  <a:txBody>
                    <a:bodyPr/>
                    <a:lstStyle/>
                    <a:p>
                      <a:pPr marL="1079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учащихся школ, совершивших общественно-опасные деяния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189">
                <a:tc>
                  <a:txBody>
                    <a:bodyPr/>
                    <a:lstStyle/>
                    <a:p>
                      <a:pPr marL="1079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13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</a:tr>
              <a:tr h="342834">
                <a:tc>
                  <a:txBody>
                    <a:bodyPr/>
                    <a:lstStyle/>
                    <a:p>
                      <a:pPr marL="1079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17 лет (вкл.)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0746195"/>
              </p:ext>
            </p:extLst>
          </p:nvPr>
        </p:nvGraphicFramePr>
        <p:xfrm>
          <a:off x="761207" y="777438"/>
          <a:ext cx="8458994" cy="3006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97538"/>
                <a:gridCol w="1086861"/>
                <a:gridCol w="1086861"/>
                <a:gridCol w="1087734"/>
              </a:tblGrid>
              <a:tr h="545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несовершеннолетних,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совершивших преступления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всего: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</a:tr>
              <a:tr h="416748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несовершеннолетние, повторно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совершившие преступления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несовершеннолетних, совершивших общественно-опасные деяния до достижения возраста, с которого наступает уголовная ответственность, всего: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13 лет включительно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15 лет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</a:tr>
              <a:tr h="385167">
                <a:tc>
                  <a:txBody>
                    <a:bodyPr/>
                    <a:lstStyle/>
                    <a:p>
                      <a:pPr marL="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совершили ООД повторно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62886"/>
              </p:ext>
            </p:extLst>
          </p:nvPr>
        </p:nvGraphicFramePr>
        <p:xfrm>
          <a:off x="6056355" y="4375689"/>
          <a:ext cx="4176216" cy="17011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7483"/>
                <a:gridCol w="383489"/>
                <a:gridCol w="417622"/>
                <a:gridCol w="417622"/>
              </a:tblGrid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3895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преступлений, совершенных в отношении детей, всего: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</a:tr>
              <a:tr h="683895"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несовершеннолетних, пострадавших от преступлений, всего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1945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26772" y="280884"/>
            <a:ext cx="631371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Преступления совершенные детьми и в отношении детей</a:t>
            </a:r>
          </a:p>
        </p:txBody>
      </p:sp>
    </p:spTree>
    <p:extLst>
      <p:ext uri="{BB962C8B-B14F-4D97-AF65-F5344CB8AC3E}">
        <p14:creationId xmlns:p14="http://schemas.microsoft.com/office/powerpoint/2010/main" xmlns="" val="3649703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1114" y="1665879"/>
            <a:ext cx="857794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Расширение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сети организаций отдыха детей и их оздоровления, работающих с детьми Архангельской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 по увеличению финансирования мероприятий, направленных на укрепление материально-технической базы организаций отдыха детей и их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оздоровления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Расширение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возможности вовлечения несовершеннолетних в полезный познавательный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досуг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Применение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опыта комплексного подхода к занятости детей, полученного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летний период 2020 года как дополнение к традиционным мерам по организации отдыха и оздоровления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детей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7517" y="518971"/>
            <a:ext cx="5358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НА ОТДЫХ И ОЗДОРОВЛЕНИЕ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478971" y="396060"/>
            <a:ext cx="5257192" cy="645932"/>
            <a:chOff x="413656" y="187123"/>
            <a:chExt cx="7825595" cy="108044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644130" y="566715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668709" y="640985"/>
            <a:ext cx="1081344" cy="400110"/>
            <a:chOff x="1903999" y="1218652"/>
            <a:chExt cx="2935699" cy="40011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96425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FA5E1CA-1E93-49E3-9B10-38530121ABDE}"/>
              </a:ext>
            </a:extLst>
          </p:cNvPr>
          <p:cNvSpPr txBox="1">
            <a:spLocks/>
          </p:cNvSpPr>
          <p:nvPr/>
        </p:nvSpPr>
        <p:spPr>
          <a:xfrm>
            <a:off x="219827" y="208963"/>
            <a:ext cx="4591659" cy="40011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buFont typeface="Wingdings" panose="05000000000000000000" pitchFamily="2" charset="2"/>
              <a:buChar char="q"/>
              <a:defRPr sz="2000" b="1" cap="all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Проект «Качество детства»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EFF1CF31-0B26-684E-A8C4-5A5B48D2E2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766" y="1163122"/>
            <a:ext cx="6219815" cy="349864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F39B2AA-CD88-8743-ABA9-AD39612D3FE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2451" y="3508003"/>
            <a:ext cx="4191301" cy="2514127"/>
          </a:xfrm>
          <a:prstGeom prst="rect">
            <a:avLst/>
          </a:prstGeom>
          <a:effectLst>
            <a:outerShdw blurRad="647700" dist="38100" dir="2700000" sx="102000" sy="102000" algn="tl" rotWithShape="0">
              <a:srgbClr val="D4EFF8">
                <a:alpha val="40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1F1140F-3931-9E47-A764-676A2BCDCDC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2864" y="1893213"/>
            <a:ext cx="4623167" cy="2808985"/>
          </a:xfrm>
          <a:prstGeom prst="rect">
            <a:avLst/>
          </a:prstGeom>
          <a:effectLst>
            <a:outerShdw blurRad="647700" dist="38100" dir="2700000" sx="102000" sy="102000" algn="tl" rotWithShape="0">
              <a:srgbClr val="D4EFF8">
                <a:alpha val="40000"/>
              </a:srgbClr>
            </a:outerShdw>
          </a:effectLst>
        </p:spPr>
      </p:pic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BD529D8D-5C55-4C17-A008-549B740B7F66}"/>
              </a:ext>
            </a:extLst>
          </p:cNvPr>
          <p:cNvSpPr txBox="1">
            <a:spLocks/>
          </p:cNvSpPr>
          <p:nvPr/>
        </p:nvSpPr>
        <p:spPr>
          <a:xfrm>
            <a:off x="500737" y="4906053"/>
            <a:ext cx="5551714" cy="1600438"/>
          </a:xfrm>
          <a:prstGeom prst="rect">
            <a:avLst/>
          </a:prstGeom>
          <a:noFill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1400" b="1">
                <a:solidFill>
                  <a:srgbClr val="0070C0"/>
                </a:solidFill>
                <a:latin typeface="yandex-sans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Рейтинги </a:t>
            </a:r>
            <a:r>
              <a:rPr lang="ru-RU" dirty="0">
                <a:solidFill>
                  <a:srgbClr val="002060"/>
                </a:solidFill>
              </a:rPr>
              <a:t>регионов, сопоставление =&gt; выявить лучшие практики и распространить их</a:t>
            </a:r>
          </a:p>
          <a:p>
            <a:r>
              <a:rPr lang="ru-RU" dirty="0">
                <a:solidFill>
                  <a:srgbClr val="002060"/>
                </a:solidFill>
              </a:rPr>
              <a:t>Отслеживание «Качества детства» в динамике =&gt; понять, в правильном ли направлении мы движемся, оценить реальную эффективность </a:t>
            </a:r>
            <a:r>
              <a:rPr lang="ru-RU" dirty="0" smtClean="0">
                <a:solidFill>
                  <a:srgbClr val="002060"/>
                </a:solidFill>
              </a:rPr>
              <a:t>работы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Дефрагментировать «Качество детства» до уровня прав, показателей и факторов =</a:t>
            </a:r>
            <a:r>
              <a:rPr lang="en-US" dirty="0">
                <a:solidFill>
                  <a:srgbClr val="002060"/>
                </a:solidFill>
              </a:rPr>
              <a:t>&gt; </a:t>
            </a:r>
            <a:r>
              <a:rPr lang="ru-RU" dirty="0">
                <a:solidFill>
                  <a:srgbClr val="002060"/>
                </a:solidFill>
              </a:rPr>
              <a:t>найти причину </a:t>
            </a:r>
            <a:r>
              <a:rPr lang="en-US" dirty="0">
                <a:solidFill>
                  <a:srgbClr val="002060"/>
                </a:solidFill>
              </a:rPr>
              <a:t>=</a:t>
            </a:r>
            <a:r>
              <a:rPr lang="ru-RU" dirty="0">
                <a:solidFill>
                  <a:srgbClr val="002060"/>
                </a:solidFill>
              </a:rPr>
              <a:t>&gt; </a:t>
            </a:r>
            <a:r>
              <a:rPr lang="ru-RU" dirty="0" smtClean="0">
                <a:solidFill>
                  <a:srgbClr val="002060"/>
                </a:solidFill>
              </a:rPr>
              <a:t>исправить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28684" y="100472"/>
            <a:ext cx="4572000" cy="645932"/>
            <a:chOff x="413656" y="187123"/>
            <a:chExt cx="7825595" cy="108044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Объект 2">
            <a:extLst>
              <a:ext uri="{FF2B5EF4-FFF2-40B4-BE49-F238E27FC236}">
                <a16:creationId xmlns:a16="http://schemas.microsoft.com/office/drawing/2014/main" xmlns="" id="{0FA5E1CA-1E93-49E3-9B10-38530121ABDE}"/>
              </a:ext>
            </a:extLst>
          </p:cNvPr>
          <p:cNvSpPr txBox="1">
            <a:spLocks/>
          </p:cNvSpPr>
          <p:nvPr/>
        </p:nvSpPr>
        <p:spPr>
          <a:xfrm>
            <a:off x="3712029" y="902488"/>
            <a:ext cx="5856515" cy="36933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800" dirty="0"/>
              <a:t>Цифровая платформа анализа качества детства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B381B751-0D50-4A30-B1DC-EC1E0F667381}"/>
              </a:ext>
            </a:extLst>
          </p:cNvPr>
          <p:cNvSpPr txBox="1">
            <a:spLocks/>
          </p:cNvSpPr>
          <p:nvPr/>
        </p:nvSpPr>
        <p:spPr>
          <a:xfrm>
            <a:off x="328684" y="4440976"/>
            <a:ext cx="1850571" cy="40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>
            <a:defPPr>
              <a:defRPr lang="ru-RU"/>
            </a:defPPr>
            <a:lvl1pPr marR="0" indent="0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1600" b="1" i="0" u="none" strike="noStrike" cap="all" spc="0" baseline="0">
                <a:solidFill>
                  <a:srgbClr val="0070C0"/>
                </a:solidFill>
                <a:uFillTx/>
                <a:latin typeface="Arial Black" panose="020B0A040201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  <a:lvl2pPr marL="1270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2pPr>
            <a:lvl3pPr marL="1905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3pPr>
            <a:lvl4pPr marL="2540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4pPr>
            <a:lvl5pPr marL="3175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5pPr>
            <a:lvl6pPr marL="3810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6pPr>
            <a:lvl7pPr marL="4445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7pPr>
            <a:lvl8pPr marL="5080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8pPr>
            <a:lvl9pPr marL="5715000" marR="0" indent="-635000" defTabSz="82550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</a:defRPr>
            </a:lvl9pPr>
          </a:lstStyle>
          <a:p>
            <a:r>
              <a:rPr lang="ru-RU" dirty="0"/>
              <a:t>результат</a:t>
            </a:r>
            <a:endParaRPr lang="en" dirty="0"/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78721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B381B751-0D50-4A30-B1DC-EC1E0F667381}"/>
              </a:ext>
            </a:extLst>
          </p:cNvPr>
          <p:cNvSpPr txBox="1">
            <a:spLocks/>
          </p:cNvSpPr>
          <p:nvPr/>
        </p:nvSpPr>
        <p:spPr>
          <a:xfrm>
            <a:off x="732942" y="1153595"/>
            <a:ext cx="6337087" cy="2698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63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600" b="1" cap="all" dirty="0">
                <a:solidFill>
                  <a:srgbClr val="002060"/>
                </a:solidFill>
                <a:latin typeface="Arial Black" panose="020B0A040201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Давайте создавать «качество детства» вместе!</a:t>
            </a:r>
            <a:endParaRPr lang="en" sz="3600" b="1" cap="all" dirty="0">
              <a:solidFill>
                <a:srgbClr val="002060"/>
              </a:solidFill>
              <a:latin typeface="Arial Black" panose="020B0A040201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0" indent="0">
              <a:lnSpc>
                <a:spcPts val="7000"/>
              </a:lnSpc>
              <a:spcBef>
                <a:spcPts val="0"/>
              </a:spcBef>
              <a:buNone/>
            </a:pPr>
            <a:endParaRPr lang="en" sz="3600" b="1" cap="all" dirty="0">
              <a:solidFill>
                <a:srgbClr val="002060"/>
              </a:solidFill>
              <a:latin typeface="Arial Black" panose="020B0A040201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12557" y="3712419"/>
            <a:ext cx="3204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hlinkClick r:id="rId2"/>
              </a:rPr>
              <a:t>arhdeti@dvinaland.ru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51761" y="4174084"/>
            <a:ext cx="2531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hlinkClick r:id="rId3"/>
              </a:rPr>
              <a:t>deti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hlinkClick r:id="rId3"/>
              </a:rPr>
              <a:t>.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hlinkClick r:id="rId3"/>
              </a:rPr>
              <a:t>dvinaland.ru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167410" y="4877247"/>
          <a:ext cx="4298156" cy="1463040"/>
        </p:xfrm>
        <a:graphic>
          <a:graphicData uri="http://schemas.openxmlformats.org/drawingml/2006/table">
            <a:tbl>
              <a:tblPr/>
              <a:tblGrid>
                <a:gridCol w="4298156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8 (8182) 28-81-71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163000, г. Архангельск,</a:t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b="1" dirty="0">
                          <a:solidFill>
                            <a:srgbClr val="002060"/>
                          </a:solidFill>
                          <a:effectLst/>
                        </a:rPr>
                        <a:t>пр. Троицкий,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effectLst/>
                        </a:rPr>
                        <a:t>д.49, каб. 156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b="1" dirty="0">
                          <a:solidFill>
                            <a:srgbClr val="002060"/>
                          </a:solidFill>
                        </a:rPr>
                      </a:b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339943" y="5608767"/>
            <a:ext cx="277939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14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115000"/>
              </a:lnSpc>
            </a:pPr>
            <a:r>
              <a:rPr lang="ru-RU" sz="14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Молчанова </a:t>
            </a: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Елена </a:t>
            </a:r>
            <a:r>
              <a:rPr lang="ru-RU" sz="14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Владимировна</a:t>
            </a:r>
          </a:p>
        </p:txBody>
      </p:sp>
      <p:pic>
        <p:nvPicPr>
          <p:cNvPr id="12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377" y="94992"/>
            <a:ext cx="1199493" cy="127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5512876-F4CB-4291-9FF7-3A265E74B259}"/>
              </a:ext>
            </a:extLst>
          </p:cNvPr>
          <p:cNvSpPr txBox="1"/>
          <p:nvPr/>
        </p:nvSpPr>
        <p:spPr>
          <a:xfrm>
            <a:off x="10047768" y="1369455"/>
            <a:ext cx="196271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lnSpc>
                <a:spcPct val="115000"/>
              </a:lnSpc>
              <a:defRPr sz="1050" b="1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/>
              <a:t>Уполномоченный </a:t>
            </a:r>
            <a:br>
              <a:rPr lang="ru-RU" dirty="0"/>
            </a:br>
            <a:r>
              <a:rPr lang="ru-RU" dirty="0"/>
              <a:t>при Губернаторе </a:t>
            </a:r>
            <a:br>
              <a:rPr lang="ru-RU" dirty="0"/>
            </a:br>
            <a:r>
              <a:rPr lang="ru-RU" dirty="0"/>
              <a:t>Архангельской области</a:t>
            </a:r>
            <a:br>
              <a:rPr lang="ru-RU" dirty="0"/>
            </a:br>
            <a:r>
              <a:rPr lang="ru-RU" dirty="0"/>
              <a:t>по правам ребенка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26753120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88909" y="39828"/>
            <a:ext cx="86176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детского населения </a:t>
            </a: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8047" y="3369953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2020 год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31979" y="3334714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4310" y="3326527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59720" y="2149264"/>
            <a:ext cx="105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229 </a:t>
            </a:r>
            <a:r>
              <a:rPr lang="ru-RU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65953" y="2147299"/>
            <a:ext cx="105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228 389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99692" y="2340233"/>
            <a:ext cx="108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226 228</a:t>
            </a:r>
            <a:endParaRPr lang="ru-RU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5754" y="4810224"/>
            <a:ext cx="695761" cy="1174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94 387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77591" y="5045240"/>
            <a:ext cx="719143" cy="9491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90 695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33088" y="5304103"/>
            <a:ext cx="703383" cy="69031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85 876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621917" y="5530751"/>
            <a:ext cx="687284" cy="42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44 905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445555" y="5355893"/>
            <a:ext cx="710660" cy="5867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46 595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92569" y="5226058"/>
            <a:ext cx="707908" cy="70725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47 471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03038" y="5994413"/>
            <a:ext cx="107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/>
              <a:t>2020 год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2808" y="6008323"/>
            <a:ext cx="105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2018 </a:t>
            </a:r>
            <a:r>
              <a:rPr lang="ru-RU" sz="1200" dirty="0"/>
              <a:t>год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91098" y="5995846"/>
            <a:ext cx="11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2019 </a:t>
            </a:r>
            <a:r>
              <a:rPr lang="ru-RU" sz="1200" dirty="0"/>
              <a:t>год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819038" y="5027428"/>
            <a:ext cx="668060" cy="949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90 174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581035" y="4949172"/>
            <a:ext cx="731205" cy="10318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91 099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436036" y="4835410"/>
            <a:ext cx="683672" cy="11496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92 881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8904" y="1003965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800" dirty="0"/>
              <a:t>Общая </a:t>
            </a:r>
            <a:r>
              <a:rPr lang="ru-RU" sz="1800" dirty="0" smtClean="0"/>
              <a:t>численность (чел.)</a:t>
            </a:r>
            <a:endParaRPr lang="ru-RU" sz="18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6674888" y="1007983"/>
            <a:ext cx="2817571" cy="481574"/>
            <a:chOff x="1903999" y="1218652"/>
            <a:chExt cx="2935699" cy="40011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1848631" y="4226629"/>
            <a:ext cx="14542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0-6 лет (вкл.) </a:t>
            </a:r>
          </a:p>
        </p:txBody>
      </p:sp>
      <p:grpSp>
        <p:nvGrpSpPr>
          <p:cNvPr id="48" name="Группа 47"/>
          <p:cNvGrpSpPr/>
          <p:nvPr/>
        </p:nvGrpSpPr>
        <p:grpSpPr>
          <a:xfrm>
            <a:off x="1912694" y="4279422"/>
            <a:ext cx="1332732" cy="307475"/>
            <a:chOff x="1903999" y="1218652"/>
            <a:chExt cx="2935699" cy="400110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Прямоугольник 56"/>
          <p:cNvSpPr/>
          <p:nvPr/>
        </p:nvSpPr>
        <p:spPr>
          <a:xfrm>
            <a:off x="4571850" y="4299189"/>
            <a:ext cx="155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7-13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(вкл.)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3262" y="4341772"/>
            <a:ext cx="1659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14-17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(вкл.) 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7485855" y="4394565"/>
            <a:ext cx="1454244" cy="307475"/>
            <a:chOff x="1903999" y="1218652"/>
            <a:chExt cx="2935699" cy="400110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310068" y="4476162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94 387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1067173" y="1430551"/>
            <a:ext cx="2113729" cy="17681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Рамка 64"/>
          <p:cNvSpPr/>
          <p:nvPr/>
        </p:nvSpPr>
        <p:spPr>
          <a:xfrm>
            <a:off x="3975331" y="1555425"/>
            <a:ext cx="2113729" cy="1650098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6" name="Рамка 65"/>
          <p:cNvSpPr/>
          <p:nvPr/>
        </p:nvSpPr>
        <p:spPr>
          <a:xfrm>
            <a:off x="6809658" y="1838070"/>
            <a:ext cx="2113729" cy="1326162"/>
          </a:xfrm>
          <a:prstGeom prst="fram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/>
          <p:cNvSpPr/>
          <p:nvPr/>
        </p:nvSpPr>
        <p:spPr>
          <a:xfrm>
            <a:off x="3340051" y="2123696"/>
            <a:ext cx="405304" cy="4395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>
            <a:off x="6203600" y="2144790"/>
            <a:ext cx="405304" cy="439530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73391" y="6006589"/>
            <a:ext cx="107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/>
              <a:t>2020 год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3161" y="6020499"/>
            <a:ext cx="105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2018 </a:t>
            </a:r>
            <a:r>
              <a:rPr lang="ru-RU" sz="1200" dirty="0"/>
              <a:t>год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61451" y="6008022"/>
            <a:ext cx="11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2019 </a:t>
            </a:r>
            <a:r>
              <a:rPr lang="ru-RU" sz="1200" dirty="0"/>
              <a:t>год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56299" y="6027448"/>
            <a:ext cx="107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/>
              <a:t>2020 год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66069" y="6041358"/>
            <a:ext cx="105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2018 </a:t>
            </a:r>
            <a:r>
              <a:rPr lang="ru-RU" sz="1200" dirty="0"/>
              <a:t>год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44359" y="6028881"/>
            <a:ext cx="11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dirty="0" smtClean="0"/>
              <a:t>2019 </a:t>
            </a:r>
            <a:r>
              <a:rPr lang="ru-RU" sz="1200" dirty="0"/>
              <a:t>год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4532223" y="4363235"/>
            <a:ext cx="1556837" cy="307475"/>
            <a:chOff x="1903999" y="1218652"/>
            <a:chExt cx="2935699" cy="400110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350327" y="141886"/>
            <a:ext cx="7475554" cy="645932"/>
            <a:chOff x="413656" y="187123"/>
            <a:chExt cx="7825595" cy="108044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546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34143" y="2102612"/>
            <a:ext cx="740229" cy="3831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92828" y="2405743"/>
            <a:ext cx="707572" cy="35280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18856" y="3306964"/>
            <a:ext cx="718457" cy="26268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34145" y="1602234"/>
            <a:ext cx="74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8857" y="2972013"/>
            <a:ext cx="718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991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2829" y="2036833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1462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50124" y="6071570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2020 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414" y="6071570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07769" y="6071570"/>
            <a:ext cx="107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06812" y="1404532"/>
            <a:ext cx="2904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0681" y="145802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46266" y="2282526"/>
            <a:ext cx="428080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родственники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Многодетные семьи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Опекуны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Дети-сироты и дети, оставшиеся без попечения родителей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образовательных организаций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отбывающие наказания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организации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27739" y="1352490"/>
            <a:ext cx="3140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обратившихся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2145913" y="1510312"/>
            <a:ext cx="2935699" cy="400110"/>
            <a:chOff x="1903999" y="1218652"/>
            <a:chExt cx="2935699" cy="40011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6251204" y="1482306"/>
            <a:ext cx="3024875" cy="400110"/>
            <a:chOff x="5965371" y="1252900"/>
            <a:chExt cx="3024875" cy="40011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5965371" y="1653010"/>
              <a:ext cx="3024875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990246" y="1252900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351275" y="205692"/>
            <a:ext cx="5814559" cy="702203"/>
            <a:chOff x="413656" y="187123"/>
            <a:chExt cx="7825595" cy="1080442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413656" y="1267565"/>
              <a:ext cx="782436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238017" y="187123"/>
              <a:ext cx="1234" cy="10804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224642" y="2504243"/>
            <a:ext cx="359229" cy="32745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683324" y="2616319"/>
            <a:ext cx="359229" cy="3106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98469" y="3554550"/>
            <a:ext cx="359229" cy="2233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5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743029795"/>
              </p:ext>
            </p:extLst>
          </p:nvPr>
        </p:nvGraphicFramePr>
        <p:xfrm>
          <a:off x="314098" y="1253757"/>
          <a:ext cx="9504817" cy="543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578200" y="658881"/>
            <a:ext cx="2664897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2000" b="0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обращений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0681" y="145802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14098" y="745966"/>
            <a:ext cx="5686286" cy="1029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6733441" y="756264"/>
            <a:ext cx="2509656" cy="400110"/>
            <a:chOff x="6868886" y="773326"/>
            <a:chExt cx="2509656" cy="40011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6868886" y="1173436"/>
              <a:ext cx="2509656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373598" y="773326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988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29797" y="5946226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67543" y="877619"/>
            <a:ext cx="3058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вопросы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242008"/>
              </p:ext>
            </p:extLst>
          </p:nvPr>
        </p:nvGraphicFramePr>
        <p:xfrm>
          <a:off x="353507" y="1538461"/>
          <a:ext cx="4320007" cy="4906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8698"/>
                <a:gridCol w="831309"/>
              </a:tblGrid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опеки, усыновление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3099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ненадлежащее отношение к ребенку со стороны родителей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  <a:tr h="543099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порядка общения с ребенком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места жительства ребенка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внутрисемейные проблемы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3099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изъятие детей, лишение родительских прав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восстановление в родительских правах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3631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 детей на воспитание в семью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  <a:tr h="543099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разъяснение законодательства в семейных вопросах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0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отцовства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27" marR="641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748048" y="877619"/>
            <a:ext cx="16803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946747"/>
              </p:ext>
            </p:extLst>
          </p:nvPr>
        </p:nvGraphicFramePr>
        <p:xfrm>
          <a:off x="5072740" y="1507525"/>
          <a:ext cx="4659087" cy="4963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2553"/>
                <a:gridCol w="896534"/>
              </a:tblGrid>
              <a:tr h="365567">
                <a:tc>
                  <a:txBody>
                    <a:bodyPr/>
                    <a:lstStyle/>
                    <a:p>
                      <a:pPr marL="1800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19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  <a:tr h="318018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 образования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982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мест в ДДУ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  <a:tr h="29319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ДДУ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4000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ненадлежащее отношение к детям 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  <a:tr h="336544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дополнительное образование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8136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реорганизация образовательных организаций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  <a:tr h="37791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перевод из одного детского сада в другой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19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образовательных организаций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  <a:tr h="828226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прав в образовательных организациях для детей-сирот и детей, оставшихся без попечения родителей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197">
                <a:tc>
                  <a:txBody>
                    <a:bodyPr/>
                    <a:lstStyle/>
                    <a:p>
                      <a:pPr marL="18000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вопросы образования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42" marR="60542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95334" y="6425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98751" y="606589"/>
            <a:ext cx="5686286" cy="1029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7743250" y="946020"/>
            <a:ext cx="1677525" cy="400110"/>
            <a:chOff x="6868886" y="773326"/>
            <a:chExt cx="2509656" cy="40011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868886" y="1173436"/>
              <a:ext cx="2509656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373598" y="773326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2242457" y="946020"/>
            <a:ext cx="2435856" cy="329134"/>
            <a:chOff x="6868886" y="773326"/>
            <a:chExt cx="2509656" cy="400110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6868886" y="1173436"/>
              <a:ext cx="2509656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9373598" y="773326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788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0286667"/>
              </p:ext>
            </p:extLst>
          </p:nvPr>
        </p:nvGraphicFramePr>
        <p:xfrm>
          <a:off x="210681" y="1907626"/>
          <a:ext cx="4843466" cy="3897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1398"/>
                <a:gridCol w="932068"/>
              </a:tblGrid>
              <a:tr h="303559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559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8145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пособий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118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разъяснения законодательства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социальной сфере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07118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в получении мер социальной поддержки или адресной социальной помощи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8145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материнского капитала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351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помощь детям-инвалидам, реабилитация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8806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в социальных учреждениях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07118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земельных участков многодетным семьям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6606" y="990348"/>
            <a:ext cx="2727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вопросы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646739"/>
              </p:ext>
            </p:extLst>
          </p:nvPr>
        </p:nvGraphicFramePr>
        <p:xfrm>
          <a:off x="5236028" y="1450056"/>
          <a:ext cx="4615543" cy="5126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673"/>
                <a:gridCol w="888870"/>
              </a:tblGrid>
              <a:tr h="332230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540832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разъяснение законодательства по жилищным вопросам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жилья семьями с детьми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540832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жилье для детей - сирот и детей, оставшихся 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попечения родителей из их числа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жилищные вопросы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жилье для многодетных семей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0832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в предоставлении коммунальных услуг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жилье для семей с детьми-инвалидами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сделки с жильем несовершеннолетних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540832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детей на регистрацию и (или) получение гражданства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85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выселение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bg1"/>
                    </a:solidFill>
                  </a:tcPr>
                </a:tc>
              </a:tr>
              <a:tr h="252637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жилье по программе "Молодая семья"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1" marR="6314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07444" y="790293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/>
              <a:t>Жилищные вопросы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9796" y="68256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03213" y="668420"/>
            <a:ext cx="5686286" cy="1029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1156605" y="1049946"/>
            <a:ext cx="2727543" cy="400110"/>
            <a:chOff x="1903999" y="1218652"/>
            <a:chExt cx="2935699" cy="40011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307444" y="912484"/>
            <a:ext cx="2616294" cy="400110"/>
            <a:chOff x="1903999" y="1218652"/>
            <a:chExt cx="2935699" cy="40011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745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7962006"/>
              </p:ext>
            </p:extLst>
          </p:nvPr>
        </p:nvGraphicFramePr>
        <p:xfrm>
          <a:off x="675441" y="5248100"/>
          <a:ext cx="3953870" cy="1486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2632"/>
                <a:gridCol w="761238"/>
              </a:tblGrid>
              <a:tr h="2623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3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047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алиментные обязательства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12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имущественные права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83013" y="4533607"/>
            <a:ext cx="3182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вопросы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3225639"/>
              </p:ext>
            </p:extLst>
          </p:nvPr>
        </p:nvGraphicFramePr>
        <p:xfrm>
          <a:off x="457634" y="1441330"/>
          <a:ext cx="4268788" cy="3118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6814"/>
                <a:gridCol w="821974"/>
              </a:tblGrid>
              <a:tr h="3018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175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в получении медицинских услуг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5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 учреждений здравоохранения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50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лекарственными средствами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установление инвалидности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018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неоказание помощи детям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75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прав в учреждениях здравоохранения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83013" y="816664"/>
            <a:ext cx="3306871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/>
              <a:t>Вопросы здравоохранения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024" y="16446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81441" y="616610"/>
            <a:ext cx="5686286" cy="1029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1410200" y="872187"/>
            <a:ext cx="3272602" cy="400110"/>
            <a:chOff x="1903999" y="1218652"/>
            <a:chExt cx="2935699" cy="40011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1475830" y="4630276"/>
            <a:ext cx="3089273" cy="400110"/>
            <a:chOff x="1903999" y="1218652"/>
            <a:chExt cx="2935699" cy="40011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7852094"/>
              </p:ext>
            </p:extLst>
          </p:nvPr>
        </p:nvGraphicFramePr>
        <p:xfrm>
          <a:off x="5253557" y="1813924"/>
          <a:ext cx="4170265" cy="365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7513"/>
                <a:gridCol w="802752"/>
              </a:tblGrid>
              <a:tr h="332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обращений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Гибель детей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Причинение вреда здоровью, жестокое отношение к детям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Безопасность игровых площадок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53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в работе органов дознания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трудового законодательства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445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Гражданство, вид на жительство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38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Насилие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16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правил дорожного движения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4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Прочее 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247393" y="1127454"/>
            <a:ext cx="190616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/>
              <a:t>Иные вопросы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7120010" y="1144139"/>
            <a:ext cx="2160931" cy="455633"/>
            <a:chOff x="1903999" y="1218652"/>
            <a:chExt cx="2935699" cy="40011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8657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1827" y="280884"/>
            <a:ext cx="2460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деятельности Уполномоченного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Архангельской области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правам ребенка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</a:t>
            </a:r>
            <a:endParaRPr lang="ru-RU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31826" y="5804711"/>
            <a:ext cx="2460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</a:t>
            </a:r>
            <a:b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Владимировна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82894" y="1752600"/>
            <a:ext cx="2109105" cy="108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0681" y="145802"/>
            <a:ext cx="59179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обращениями граждан</a:t>
            </a:r>
            <a:endParaRPr lang="ru-RU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14098" y="745966"/>
            <a:ext cx="5686286" cy="1029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45701" y="1752600"/>
            <a:ext cx="879565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всех форм взаимодействия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гражданами 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организациями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принятию и рассмотрению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обращений, содержащих предложения, заявления, жалобу или информацию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вопросам, касающимся нарушения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 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законных интересов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детей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системы анализа обращений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их классификации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Всестороннее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рассмотрение обращений,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 числе с участием заинтересованных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ведомств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направление заинтересованным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ведомствам предложений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совершенствовании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 и выработке новых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управленческих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решений для проблем, имеющих системный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характер</a:t>
            </a:r>
            <a:endParaRPr lang="ru-RU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1966" y="756264"/>
            <a:ext cx="114858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indent="0" algn="ctr">
              <a:defRPr sz="2000" b="1" i="0" u="none" strike="noStrike" spc="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sz="2400" dirty="0" smtClean="0"/>
              <a:t>Задачи</a:t>
            </a:r>
            <a:endParaRPr lang="ru-RU" sz="24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7744278" y="838057"/>
            <a:ext cx="1210670" cy="400110"/>
            <a:chOff x="1903999" y="1218652"/>
            <a:chExt cx="2935699" cy="400110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903999" y="1618762"/>
              <a:ext cx="2935699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39698" y="1218652"/>
              <a:ext cx="0" cy="40011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742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2836</TotalTime>
  <Words>2050</Words>
  <Application>Microsoft Office PowerPoint</Application>
  <PresentationFormat>Произвольный</PresentationFormat>
  <Paragraphs>710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Молчанова Елена Владимировна</dc:creator>
  <cp:lastModifiedBy>Иванова Асия Александровна</cp:lastModifiedBy>
  <cp:revision>157</cp:revision>
  <cp:lastPrinted>2021-02-26T13:39:48Z</cp:lastPrinted>
  <dcterms:created xsi:type="dcterms:W3CDTF">2020-11-18T06:42:39Z</dcterms:created>
  <dcterms:modified xsi:type="dcterms:W3CDTF">2021-05-25T08:35:38Z</dcterms:modified>
</cp:coreProperties>
</file>