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12.xml" ContentType="application/vnd.openxmlformats-officedocument.themeOverr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heme/themeOverride10.xml" ContentType="application/vnd.openxmlformats-officedocument.themeOverr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Default Extension="jpeg" ContentType="image/jpeg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66" r:id="rId3"/>
    <p:sldId id="268" r:id="rId4"/>
    <p:sldId id="269" r:id="rId5"/>
    <p:sldId id="526" r:id="rId6"/>
    <p:sldId id="270" r:id="rId7"/>
    <p:sldId id="274" r:id="rId8"/>
    <p:sldId id="275" r:id="rId9"/>
    <p:sldId id="495" r:id="rId10"/>
    <p:sldId id="536" r:id="rId11"/>
    <p:sldId id="264" r:id="rId12"/>
    <p:sldId id="532" r:id="rId13"/>
    <p:sldId id="531" r:id="rId14"/>
    <p:sldId id="417" r:id="rId15"/>
    <p:sldId id="530" r:id="rId16"/>
    <p:sldId id="535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6600FF"/>
    <a:srgbClr val="336699"/>
    <a:srgbClr val="FFFF99"/>
    <a:srgbClr val="FFFFCC"/>
    <a:srgbClr val="00CC99"/>
    <a:srgbClr val="C9FFED"/>
    <a:srgbClr val="B7E7F0"/>
    <a:srgbClr val="7991CA"/>
    <a:srgbClr val="DDF2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BD04-755E-4C51-A8E6-9434231532A1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6CE61-2467-418B-902A-DBDB2445AD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17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C1DC8-5382-4791-B79B-0684D52F196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38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424B-BD83-4D4F-B8EA-64AA61FB768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45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424B-BD83-4D4F-B8EA-64AA61FB768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4776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68F16-16E0-40B9-AA48-C9CF8BE5A0E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568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68F16-16E0-40B9-AA48-C9CF8BE5A0E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70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615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A203BC-F68F-B2D8-4A42-3C82AD3F9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0E68AF8-2C1B-7DA1-C196-B8473282B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3113D6-8856-6E0D-4BB1-61F37621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FAFE51-A96C-B725-C46C-06414670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92D2CF-C3A2-2EB8-DE5A-6BE07119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014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DC71E9-2848-7049-1040-8C94CAF3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C583827-12B7-D5CD-26D9-C4912F6A9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610665-8F09-CE51-FA2A-A0CCA875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B8B7F2-6DDB-4E8B-7D8C-F0CF9048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BF4EBA-E2B3-AAEB-C382-32A51530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583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6C65DD9-C0A3-761E-F851-F45CF49F7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8551D42-7BC1-0FAC-A8C1-007E95791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6AD522-6F43-91D0-4279-E3F1A3AB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B12993-7E0D-8CF3-DA89-2DFC38AB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B040F4C-58C8-91C1-FB68-BE7CEA70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65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01D550-06C9-2EFB-E9F2-435C1E12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03EE2F-63E1-A6A6-EFE4-82AFFBEB3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227C2C-C911-6E44-0890-97A39542D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09A1F0-A2E2-D58A-A8B6-70390724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878757-E039-77C2-4513-F5FB3117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17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B0E3E0-4AF2-DD5C-6532-6480BE93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EA7DBE-2F5C-08A6-473B-DC1A07A11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EBC40F-325D-44FD-3B77-8A0C1019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6E3CAE-46B7-4C93-DD30-1C5989F9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BF2D7-850A-94D6-B6CC-2FFF2094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9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8703DF-6457-B138-B39E-30148F82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1E2D30-0BB0-B37E-8C54-FE51BB04F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32C38DB-F220-9214-351A-C0B29729E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E3AE449-1FAB-C300-D058-572557EB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552819E-9050-5C05-99CE-E3206AA2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B43EB1E-A870-AC70-435A-C32CECEF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27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87D87B-329B-DC41-9723-5D6BE081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A6557DF-19D0-E95B-26E7-72BE1696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669E5A3-AAB1-D87F-BC3A-DDB188A87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B1FD0FE-D48D-9EA0-A4D4-1BE9A66F3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A10D38-2B12-DCF7-6A9F-E47A280CB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AD94D68-77CD-3665-E874-3D9313E8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2D28108-DE08-A4D8-EC6A-F665A59F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90EE40E-3D46-E600-23E2-C6977C40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3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ED5DC-59AE-FACE-FB02-2213F171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5CABE60-E30E-A2F8-E606-A1097F3C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0CAD74B-1E5D-915D-AD67-B1FEF9BC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576EB0-D252-65C0-9FAE-52EF948C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79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2328924-8E21-4612-207F-0567D9A2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9F366DB-3117-1CCF-1773-3108A8B9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208B31E-7AED-FF84-A8A5-D2F9F27C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107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7A0EAD-CF8F-E6D5-1549-26AB411A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10C803-7C12-7CF0-DF14-9FF4CC7D1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A19CFDD-8EED-25DC-8BBE-371A96FBB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2B9110D-4BA8-CC18-96E9-0F2F8F7D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3640874-A1BA-98BF-707F-D6C8FDEC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964F384-0333-0796-7D62-97269BE0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1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67E201-9D24-4045-4AAF-888B15CD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A18735F-2AA8-D128-8A73-2DE1C4D97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A121DB2-0D18-6644-8DCD-91F10B3A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BFE6DE2-C9EC-FAAA-C77C-8F20A49F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88DA25C-782A-42AD-B18E-1A1CC8E3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9916AEF-994F-829F-8EE0-471A339F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692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679130-C527-7D13-42D6-E9F6CA9A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951BEA4-5C21-66D1-E3FA-6CABFA7E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07BDFF-8709-54F1-5201-0CD38BE4B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6F72-3C42-41D4-8778-AF3C5C01DFFC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7FFF23-9526-5175-50A4-2DC216555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5B0B3B-CA07-7501-A1BF-124893F5F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1706D-747B-4A33-8971-485DBE3A2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539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20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20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2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microsoft.com/office/2007/relationships/hdphoto" Target="../media/hdphoto3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рапеция 4">
            <a:extLst>
              <a:ext uri="{FF2B5EF4-FFF2-40B4-BE49-F238E27FC236}">
                <a16:creationId xmlns="" xmlns:a16="http://schemas.microsoft.com/office/drawing/2014/main" id="{70C5CC2C-60CF-5DF0-6F8F-FE20FE7F2933}"/>
              </a:ext>
            </a:extLst>
          </p:cNvPr>
          <p:cNvSpPr/>
          <p:nvPr/>
        </p:nvSpPr>
        <p:spPr>
          <a:xfrm>
            <a:off x="6886127" y="3255360"/>
            <a:ext cx="4764712" cy="1852792"/>
          </a:xfrm>
          <a:prstGeom prst="trapezoid">
            <a:avLst>
              <a:gd name="adj" fmla="val 0"/>
            </a:avLst>
          </a:prstGeom>
          <a:noFill/>
          <a:ln>
            <a:noFill/>
          </a:ln>
          <a:effectLst>
            <a:outerShdw blurRad="495300" dist="38100" dir="13500000" sx="113000" sy="113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О РЕАЛИЗАЦИИ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ГОСУДАРСТВЕННОЙ ПОЛИТИКИ </a:t>
            </a:r>
            <a:b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АРХАНГЕЛЬСКОЙ ОБЛАСТИ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В СФЕРЕ ОБРАЗОВАНИЯ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ЗА 2022 ГОД</a:t>
            </a:r>
            <a:endParaRPr lang="ru-RU" sz="19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9E1137F-97C0-71FE-F936-18D1709C9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257" y="414205"/>
            <a:ext cx="1532455" cy="1808296"/>
          </a:xfrm>
          <a:prstGeom prst="rect">
            <a:avLst/>
          </a:prstGeom>
          <a:noFill/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EBA89B52-C811-E7A2-BB57-A61A2619AE06}"/>
              </a:ext>
            </a:extLst>
          </p:cNvPr>
          <p:cNvSpPr txBox="1">
            <a:spLocks/>
          </p:cNvSpPr>
          <p:nvPr/>
        </p:nvSpPr>
        <p:spPr>
          <a:xfrm>
            <a:off x="7613518" y="2613025"/>
            <a:ext cx="3309931" cy="803275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ДОКЛАД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F04D32-7957-1231-52B1-4B9AFFCB17A6}"/>
              </a:ext>
            </a:extLst>
          </p:cNvPr>
          <p:cNvSpPr txBox="1"/>
          <p:nvPr/>
        </p:nvSpPr>
        <p:spPr>
          <a:xfrm>
            <a:off x="8572250" y="5531557"/>
            <a:ext cx="2670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>
                <a:solidFill>
                  <a:srgbClr val="002060"/>
                </a:solidFill>
                <a:latin typeface="Century Gothic" panose="020B0502020202020204" pitchFamily="34" charset="0"/>
              </a:rPr>
              <a:t>О.В. Русинов,</a:t>
            </a:r>
          </a:p>
          <a:p>
            <a:pPr algn="r"/>
            <a:r>
              <a:rPr lang="ru-RU" sz="1600">
                <a:solidFill>
                  <a:srgbClr val="002060"/>
                </a:solidFill>
                <a:latin typeface="Century Gothic" panose="020B0502020202020204" pitchFamily="34" charset="0"/>
              </a:rPr>
              <a:t>министр образования</a:t>
            </a:r>
          </a:p>
          <a:p>
            <a:pPr algn="r"/>
            <a:r>
              <a:rPr lang="ru-RU" sz="1600">
                <a:solidFill>
                  <a:srgbClr val="002060"/>
                </a:solidFill>
                <a:latin typeface="Century Gothic" panose="020B0502020202020204" pitchFamily="34" charset="0"/>
              </a:rPr>
              <a:t>Архангельской области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78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7973431" y="153965"/>
            <a:ext cx="40636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ФЕДЕРАЛЬНЫЙ ПРОЕКТ </a:t>
            </a:r>
            <a:b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«МОЛОДЫЕ ПРОФЕССИОНАЛЫ» </a:t>
            </a:r>
          </a:p>
          <a:p>
            <a:pPr algn="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НАЦИОНАЛЬНОГО ПРОЕКТА «ОБРАЗОВАНИЕ»</a:t>
            </a:r>
          </a:p>
        </p:txBody>
      </p:sp>
      <p:pic>
        <p:nvPicPr>
          <p:cNvPr id="15" name="Рисунок 14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42295" y="2398275"/>
            <a:ext cx="1314000" cy="633600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33215" y="3281745"/>
            <a:ext cx="1314000" cy="633600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873" y="1514805"/>
            <a:ext cx="1314000" cy="633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0505" y="1514805"/>
            <a:ext cx="1314938" cy="63360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3744805" y="1739606"/>
            <a:ext cx="6140933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ГАПОУ АО «</a:t>
            </a:r>
            <a:r>
              <a:rPr lang="ru-RU"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Коряжемский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индустриальный техникум»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29180" y="2680147"/>
            <a:ext cx="5796381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ГАПОУ АО «Котласский электромеханический техникум»</a:t>
            </a:r>
          </a:p>
        </p:txBody>
      </p:sp>
      <p:pic>
        <p:nvPicPr>
          <p:cNvPr id="1026" name="Picture 2" descr="http://bmfk-birsk.ru/worldskillsrussia/docs/verhlech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246" y="2398119"/>
            <a:ext cx="1314000" cy="6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cal42.ru/sveden/%D0%9C%D0%B8%D0%A1%D0%A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250" y="3281433"/>
            <a:ext cx="1314000" cy="6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mfk-birsk.ru/worldskillsrussia/docs/verhlech.jpg">
            <a:extLst>
              <a:ext uri="{FF2B5EF4-FFF2-40B4-BE49-F238E27FC236}">
                <a16:creationId xmlns="" xmlns:a16="http://schemas.microsoft.com/office/drawing/2014/main" id="{D8266A23-3F3A-6A08-62A5-3AD5BB98AF6C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0505" y="4165529"/>
            <a:ext cx="1314000" cy="6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edical42.ru/sveden/%D0%9C%D0%B8%D0%A1%D0%A3.png">
            <a:extLst>
              <a:ext uri="{FF2B5EF4-FFF2-40B4-BE49-F238E27FC236}">
                <a16:creationId xmlns="" xmlns:a16="http://schemas.microsoft.com/office/drawing/2014/main" id="{38689EA6-EC73-8C65-6E20-B133A9E50BF6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3214" y="4165215"/>
            <a:ext cx="1314000" cy="6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2F86E2E-44B8-3364-ECA3-B2C64AC909C9}"/>
              </a:ext>
            </a:extLst>
          </p:cNvPr>
          <p:cNvSpPr/>
          <p:nvPr/>
        </p:nvSpPr>
        <p:spPr>
          <a:xfrm>
            <a:off x="3729180" y="3564346"/>
            <a:ext cx="5581228" cy="30777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ГАПОУ АО «Няндомский железнодорожный колледж»</a:t>
            </a:r>
          </a:p>
        </p:txBody>
      </p:sp>
      <p:pic>
        <p:nvPicPr>
          <p:cNvPr id="8" name="Picture 2" descr="http://www.xn--f1anpb.xn--p1ai/about/education/1.jpg">
            <a:extLst>
              <a:ext uri="{FF2B5EF4-FFF2-40B4-BE49-F238E27FC236}">
                <a16:creationId xmlns="" xmlns:a16="http://schemas.microsoft.com/office/drawing/2014/main" id="{FDA77303-30E7-20E1-8C48-B936CD91D1A3}"/>
              </a:ext>
            </a:extLst>
          </p:cNvPr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0506" y="5048843"/>
            <a:ext cx="1314000" cy="6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1396348-8E43-216D-8004-030194896BCC}"/>
              </a:ext>
            </a:extLst>
          </p:cNvPr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30680" y="5048685"/>
            <a:ext cx="1314000" cy="6336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6508A31-F180-239C-E0D3-54081F0D90C6}"/>
              </a:ext>
            </a:extLst>
          </p:cNvPr>
          <p:cNvSpPr/>
          <p:nvPr/>
        </p:nvSpPr>
        <p:spPr>
          <a:xfrm>
            <a:off x="3760330" y="4469020"/>
            <a:ext cx="5437948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ГБПОУ АО «Северный техникум транспорта и технологий»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8EC1AF-7BBE-5A31-84FD-932769CA4202}"/>
              </a:ext>
            </a:extLst>
          </p:cNvPr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69854" y="5932157"/>
            <a:ext cx="1314000" cy="633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9B9A8DF-7AFF-FB26-BDAC-9B844055B593}"/>
              </a:ext>
            </a:extLst>
          </p:cNvPr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42296" y="5932157"/>
            <a:ext cx="1314000" cy="6336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0D010CC-1A58-F1D4-FFB0-DD8D7DDCE6A2}"/>
              </a:ext>
            </a:extLst>
          </p:cNvPr>
          <p:cNvSpPr/>
          <p:nvPr/>
        </p:nvSpPr>
        <p:spPr>
          <a:xfrm>
            <a:off x="3753485" y="5559829"/>
            <a:ext cx="5402072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ГАПОУ АО «Северодвинский техникум социальной инфраструктуры»</a:t>
            </a:r>
          </a:p>
        </p:txBody>
      </p:sp>
      <p:sp>
        <p:nvSpPr>
          <p:cNvPr id="5" name="object 4">
            <a:extLst>
              <a:ext uri="{FF2B5EF4-FFF2-40B4-BE49-F238E27FC236}">
                <a16:creationId xmlns="" xmlns:a16="http://schemas.microsoft.com/office/drawing/2014/main" id="{2A8250FF-6740-79C7-E38E-8E9C887E9F29}"/>
              </a:ext>
            </a:extLst>
          </p:cNvPr>
          <p:cNvSpPr txBox="1"/>
          <p:nvPr/>
        </p:nvSpPr>
        <p:spPr>
          <a:xfrm>
            <a:off x="412783" y="162792"/>
            <a:ext cx="5247750" cy="10534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СРЕДНЕЕ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ПРФЕССИОНАЛЬНОЕ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ОБРАЗОВАНИЕ</a:t>
            </a:r>
            <a:endParaRPr lang="ru-RU" sz="2200" dirty="0">
              <a:solidFill>
                <a:srgbClr val="C00000"/>
              </a:solidFill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3" name="Рисунок 2" descr="Изображение выглядит как текст, в помещении, офис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E69057B9-547F-7D61-5C27-37479721C7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23" y="3414779"/>
            <a:ext cx="3368047" cy="311201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зна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8282457-E9EA-08A4-6C39-8475DDD187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809" y="1752405"/>
            <a:ext cx="3386094" cy="11373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C8AC3D38-48A8-A54F-9885-F39837AD93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96763" y="2108228"/>
            <a:ext cx="4760550" cy="4356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B925E14B-8A04-347B-8E99-58A6BDEE2D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534" y="3023823"/>
            <a:ext cx="4760550" cy="4333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2DDA5F08-8A0B-ADC1-D210-7358A078192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96768" y="3887564"/>
            <a:ext cx="4760539" cy="4333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D7279C19-746F-2A64-0E60-3A58D873790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22321" y="5021724"/>
            <a:ext cx="4735744" cy="4333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BE7B15A6-66CA-24C3-5BB9-EDDD098CEF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96763" y="6116734"/>
            <a:ext cx="4735744" cy="433394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AC88B5AB-D8C4-CD6D-410C-0C067E6B53F8}"/>
              </a:ext>
            </a:extLst>
          </p:cNvPr>
          <p:cNvCxnSpPr>
            <a:cxnSpLocks/>
          </p:cNvCxnSpPr>
          <p:nvPr/>
        </p:nvCxnSpPr>
        <p:spPr>
          <a:xfrm>
            <a:off x="3896763" y="2600165"/>
            <a:ext cx="4813775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C6218FDB-EEDF-AF05-78FD-3246725DB7E9}"/>
              </a:ext>
            </a:extLst>
          </p:cNvPr>
          <p:cNvCxnSpPr>
            <a:cxnSpLocks/>
          </p:cNvCxnSpPr>
          <p:nvPr/>
        </p:nvCxnSpPr>
        <p:spPr>
          <a:xfrm>
            <a:off x="3896763" y="3547920"/>
            <a:ext cx="4813775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3F768243-F42C-9B6F-C053-91438C01E0B2}"/>
              </a:ext>
            </a:extLst>
          </p:cNvPr>
          <p:cNvCxnSpPr>
            <a:cxnSpLocks/>
          </p:cNvCxnSpPr>
          <p:nvPr/>
        </p:nvCxnSpPr>
        <p:spPr>
          <a:xfrm>
            <a:off x="3896763" y="4408229"/>
            <a:ext cx="4813775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="" xmlns:a16="http://schemas.microsoft.com/office/drawing/2014/main" id="{EB4BB2F6-2051-10CB-68E7-BAF18D1EE461}"/>
              </a:ext>
            </a:extLst>
          </p:cNvPr>
          <p:cNvCxnSpPr>
            <a:cxnSpLocks/>
          </p:cNvCxnSpPr>
          <p:nvPr/>
        </p:nvCxnSpPr>
        <p:spPr>
          <a:xfrm>
            <a:off x="3896763" y="5512587"/>
            <a:ext cx="4813775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8721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3777545" y="326292"/>
            <a:ext cx="41839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</a:t>
            </a:r>
          </a:p>
          <a:p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ЧЕМПИОНАТНОГО ДВИЖЕНИЯ ПРОФЕССИОНАЛЬНОГО МАСТЕРСТВА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623" y="1302577"/>
            <a:ext cx="2655042" cy="1769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623" y="3195620"/>
            <a:ext cx="2655042" cy="1769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7623" y="5088663"/>
            <a:ext cx="2655042" cy="17693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D1DAC3A-BEC0-DEA5-F8F8-5588FB8537ED}"/>
              </a:ext>
            </a:extLst>
          </p:cNvPr>
          <p:cNvSpPr/>
          <p:nvPr/>
        </p:nvSpPr>
        <p:spPr>
          <a:xfrm>
            <a:off x="8226421" y="326292"/>
            <a:ext cx="4091184" cy="7848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ВСЕРОССИЙСКИЙ ОТРАСЛЕВОЙ </a:t>
            </a:r>
          </a:p>
          <a:p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ЧЕМПИОНАТ В ЛЕСОПРОМЫШЛЕННОЙ </a:t>
            </a:r>
          </a:p>
          <a:p>
            <a:r>
              <a:rPr lang="ru-RU" sz="15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ОТРАСЛИ</a:t>
            </a:r>
          </a:p>
        </p:txBody>
      </p:sp>
      <p:sp>
        <p:nvSpPr>
          <p:cNvPr id="2" name="object 4">
            <a:extLst>
              <a:ext uri="{FF2B5EF4-FFF2-40B4-BE49-F238E27FC236}">
                <a16:creationId xmlns="" xmlns:a16="http://schemas.microsoft.com/office/drawing/2014/main" id="{4FE30BA1-762D-12A1-9B95-E81F4B180CB8}"/>
              </a:ext>
            </a:extLst>
          </p:cNvPr>
          <p:cNvSpPr txBox="1"/>
          <p:nvPr/>
        </p:nvSpPr>
        <p:spPr>
          <a:xfrm>
            <a:off x="412783" y="162792"/>
            <a:ext cx="5247750" cy="10534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СРЕДНЕЕ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ПРФЕССИОНАЛЬНОЕ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2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ОБРАЗОВАНИЕ</a:t>
            </a:r>
            <a:endParaRPr sz="2200" dirty="0">
              <a:solidFill>
                <a:srgbClr val="C00000"/>
              </a:solidFill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15" name="Рисунок 14" descr="Изображение выглядит как диаграмм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FDDF6D7-25DC-AC42-B01D-4A66A1E51A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2588" y="1485494"/>
            <a:ext cx="4549183" cy="342606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AEA237B-AA1A-3189-6438-94FDC1F90D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5939" y="1704746"/>
            <a:ext cx="3359505" cy="4775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BE51730-361E-A9AF-00AB-CD4C0996EE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2588" y="5494651"/>
            <a:ext cx="4091184" cy="95735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F66222-3F7D-746A-5215-54B6A7F5A1CF}"/>
              </a:ext>
            </a:extLst>
          </p:cNvPr>
          <p:cNvCxnSpPr>
            <a:cxnSpLocks/>
          </p:cNvCxnSpPr>
          <p:nvPr/>
        </p:nvCxnSpPr>
        <p:spPr>
          <a:xfrm rot="5400000">
            <a:off x="5458278" y="4004926"/>
            <a:ext cx="4813775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032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89053" y="301339"/>
            <a:ext cx="759275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ФЕДЕРАЛЬНЫЙ ПРОЕКТ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«ПРОФЕССИОНАЛИТЕТ»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351" y="1630"/>
            <a:ext cx="3859056" cy="68563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Users\Яна\Downloads\png-clipart-arkhangelsk-arhangelski-tselljulozno-bumažnyi-kombinat-pulp-and-paper-industry-business-business-blue-angle (1).png"/>
          <p:cNvPicPr>
            <a:picLocks noChangeAspect="1" noChangeArrowheads="1"/>
          </p:cNvPicPr>
          <p:nvPr/>
        </p:nvPicPr>
        <p:blipFill>
          <a:blip r:embed="rId7" cstate="print"/>
          <a:srcRect t="24655" b="24557"/>
          <a:stretch>
            <a:fillRect/>
          </a:stretch>
        </p:blipFill>
        <p:spPr bwMode="auto">
          <a:xfrm>
            <a:off x="4383717" y="5585710"/>
            <a:ext cx="1712283" cy="1080000"/>
          </a:xfrm>
          <a:prstGeom prst="rect">
            <a:avLst/>
          </a:prstGeom>
          <a:noFill/>
        </p:spPr>
      </p:pic>
      <p:pic>
        <p:nvPicPr>
          <p:cNvPr id="13" name="Picture 3" descr="C:\Users\Alex\Desktop\Untitldddded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3955" y="5612189"/>
            <a:ext cx="1576006" cy="975028"/>
          </a:xfrm>
          <a:prstGeom prst="rect">
            <a:avLst/>
          </a:prstGeom>
          <a:noFill/>
        </p:spPr>
      </p:pic>
      <p:pic>
        <p:nvPicPr>
          <p:cNvPr id="14" name="Picture 12" descr="C:\Users\Яна\Downloads\29043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7916" y="5592688"/>
            <a:ext cx="1219865" cy="975892"/>
          </a:xfrm>
          <a:prstGeom prst="rect">
            <a:avLst/>
          </a:prstGeom>
          <a:noFill/>
        </p:spPr>
      </p:pic>
      <p:pic>
        <p:nvPicPr>
          <p:cNvPr id="15" name="Picture 13" descr="C:\Users\Яна\Downloads\logo_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25661" y="5592688"/>
            <a:ext cx="1113457" cy="921385"/>
          </a:xfrm>
          <a:prstGeom prst="rect">
            <a:avLst/>
          </a:prstGeom>
          <a:noFill/>
        </p:spPr>
      </p:pic>
      <p:pic>
        <p:nvPicPr>
          <p:cNvPr id="16" name="Picture 15" descr="C:\Users\Яна\Downloads\pixlr-bg-resul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33336" y="5471218"/>
            <a:ext cx="1341971" cy="134197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39DDE78-31D4-F549-B361-CAD1EDC779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63495" y="3931586"/>
            <a:ext cx="824996" cy="82499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193628" y="4910824"/>
            <a:ext cx="1964729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 млн. руб.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AB96203-6C32-9341-9F17-AABCBC734B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75986" y="3931586"/>
            <a:ext cx="889077" cy="88907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016615" y="4883909"/>
            <a:ext cx="1187053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 СПО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660317" y="4883909"/>
            <a:ext cx="2247811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работодателей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72048" y="3072433"/>
            <a:ext cx="6435598" cy="67710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трудоустройство </a:t>
            </a:r>
            <a:r>
              <a:rPr lang="ru-RU" sz="2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85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обучившихся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программам профессионалитета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72048" y="1132551"/>
            <a:ext cx="6435598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образовательно-производственный центр (кластер)</a:t>
            </a:r>
            <a:b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лесной отрасли «ПрофиПром»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72048" y="2017480"/>
            <a:ext cx="6435598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интеграция колледжей и предприятий ЛПК для ускоренной массовой подготовки профессиональных кадров с учетом требований работодателей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0AB96203-6C32-9341-9F17-AABCBC734B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86923" y="3931586"/>
            <a:ext cx="889077" cy="88907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27965" y="199912"/>
            <a:ext cx="3511298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«ПрофиПром» 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создается на базе Новодвинского индустриального техникума</a:t>
            </a:r>
          </a:p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2023 году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="" xmlns:a16="http://schemas.microsoft.com/office/drawing/2014/main" id="{093ADB93-98FF-58A9-B975-663C94169795}"/>
              </a:ext>
            </a:extLst>
          </p:cNvPr>
          <p:cNvCxnSpPr>
            <a:cxnSpLocks/>
          </p:cNvCxnSpPr>
          <p:nvPr/>
        </p:nvCxnSpPr>
        <p:spPr>
          <a:xfrm>
            <a:off x="4939397" y="1847845"/>
            <a:ext cx="6692063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B052DBC7-F490-302D-74B6-D64203DF90C0}"/>
              </a:ext>
            </a:extLst>
          </p:cNvPr>
          <p:cNvCxnSpPr>
            <a:cxnSpLocks/>
          </p:cNvCxnSpPr>
          <p:nvPr/>
        </p:nvCxnSpPr>
        <p:spPr>
          <a:xfrm>
            <a:off x="4939397" y="2978996"/>
            <a:ext cx="6692063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AA6F1FFD-5D10-915B-C975-8AD31413A4C8}"/>
              </a:ext>
            </a:extLst>
          </p:cNvPr>
          <p:cNvCxnSpPr>
            <a:cxnSpLocks/>
          </p:cNvCxnSpPr>
          <p:nvPr/>
        </p:nvCxnSpPr>
        <p:spPr>
          <a:xfrm>
            <a:off x="4939397" y="5367576"/>
            <a:ext cx="6692063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4867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="" xmlns:a16="http://schemas.microsoft.com/office/drawing/2014/main" id="{B90FDF97-88F5-F547-218F-22D072A4D701}"/>
              </a:ext>
            </a:extLst>
          </p:cNvPr>
          <p:cNvSpPr txBox="1"/>
          <p:nvPr/>
        </p:nvSpPr>
        <p:spPr>
          <a:xfrm>
            <a:off x="657426" y="485249"/>
            <a:ext cx="5118422" cy="381515"/>
          </a:xfrm>
          <a:prstGeom prst="rect">
            <a:avLst/>
          </a:prstGeom>
          <a:effectLst/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КАДРОВОЕ ОБЕСПЕЧЕНИЕ</a:t>
            </a:r>
            <a:endParaRPr sz="2400" dirty="0">
              <a:solidFill>
                <a:srgbClr val="C00000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7EB3BE-A5C2-4D04-B2DE-489756DED193}"/>
              </a:ext>
            </a:extLst>
          </p:cNvPr>
          <p:cNvSpPr txBox="1"/>
          <p:nvPr/>
        </p:nvSpPr>
        <p:spPr>
          <a:xfrm>
            <a:off x="558208" y="1628506"/>
            <a:ext cx="609845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конкурс лучших педагогов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75 тыс. руб./ 200 тыс. руб.</a:t>
            </a:r>
          </a:p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единовременные выплаты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100 тыс. руб.</a:t>
            </a:r>
          </a:p>
          <a:p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выплаты студентам УГСН 44.00.00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 тыс. руб.</a:t>
            </a: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награды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государственные,  </a:t>
            </a:r>
          </a:p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ведомственные, региональные</a:t>
            </a:r>
          </a:p>
          <a:p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наставничество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A9A284D-5E36-91F6-7A7C-74DD19941226}"/>
              </a:ext>
            </a:extLst>
          </p:cNvPr>
          <p:cNvSpPr/>
          <p:nvPr/>
        </p:nvSpPr>
        <p:spPr>
          <a:xfrm>
            <a:off x="4986678" y="2972235"/>
            <a:ext cx="78917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380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F7B980C-8BA5-5045-4D30-B65DD423CF91}"/>
              </a:ext>
            </a:extLst>
          </p:cNvPr>
          <p:cNvSpPr/>
          <p:nvPr/>
        </p:nvSpPr>
        <p:spPr>
          <a:xfrm>
            <a:off x="5060279" y="1997731"/>
            <a:ext cx="71556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57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26E73B4-B0A6-9D76-B279-8AC50483CFF4}"/>
              </a:ext>
            </a:extLst>
          </p:cNvPr>
          <p:cNvSpPr/>
          <p:nvPr/>
        </p:nvSpPr>
        <p:spPr>
          <a:xfrm>
            <a:off x="5068988" y="3983668"/>
            <a:ext cx="70686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171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624D4D0-6320-788F-80D3-C3B9D01B7B51}"/>
              </a:ext>
            </a:extLst>
          </p:cNvPr>
          <p:cNvSpPr/>
          <p:nvPr/>
        </p:nvSpPr>
        <p:spPr>
          <a:xfrm>
            <a:off x="5051570" y="5215567"/>
            <a:ext cx="724278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966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08637B77-224A-0BFC-6C78-ED4AAA602763}"/>
              </a:ext>
            </a:extLst>
          </p:cNvPr>
          <p:cNvSpPr/>
          <p:nvPr/>
        </p:nvSpPr>
        <p:spPr>
          <a:xfrm>
            <a:off x="4868689" y="5918981"/>
            <a:ext cx="90715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1001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FE32080-E8F1-EA5F-3300-57E2393A4417}"/>
              </a:ext>
            </a:extLst>
          </p:cNvPr>
          <p:cNvSpPr txBox="1"/>
          <p:nvPr/>
        </p:nvSpPr>
        <p:spPr>
          <a:xfrm>
            <a:off x="5619533" y="442205"/>
            <a:ext cx="651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ПСИХОЛОГО-ПЕДАГОГИЧЕСКИЕ КЛАССЫ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4F5778E7-B332-1816-E92F-F73279BB42B7}"/>
              </a:ext>
            </a:extLst>
          </p:cNvPr>
          <p:cNvCxnSpPr>
            <a:cxnSpLocks/>
          </p:cNvCxnSpPr>
          <p:nvPr/>
        </p:nvCxnSpPr>
        <p:spPr>
          <a:xfrm>
            <a:off x="381086" y="2476949"/>
            <a:ext cx="5638714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59300164-16B0-0312-B18F-7D8801071CBA}"/>
              </a:ext>
            </a:extLst>
          </p:cNvPr>
          <p:cNvCxnSpPr>
            <a:cxnSpLocks/>
          </p:cNvCxnSpPr>
          <p:nvPr/>
        </p:nvCxnSpPr>
        <p:spPr>
          <a:xfrm>
            <a:off x="352753" y="3429449"/>
            <a:ext cx="5638714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D69E7245-71A3-8F97-2E3E-7F6A2A6D162C}"/>
              </a:ext>
            </a:extLst>
          </p:cNvPr>
          <p:cNvCxnSpPr>
            <a:cxnSpLocks/>
          </p:cNvCxnSpPr>
          <p:nvPr/>
        </p:nvCxnSpPr>
        <p:spPr>
          <a:xfrm>
            <a:off x="381086" y="4458149"/>
            <a:ext cx="5638714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8CAF8705-BE99-5C45-9A2D-031078AF8DC6}"/>
              </a:ext>
            </a:extLst>
          </p:cNvPr>
          <p:cNvCxnSpPr>
            <a:cxnSpLocks/>
          </p:cNvCxnSpPr>
          <p:nvPr/>
        </p:nvCxnSpPr>
        <p:spPr>
          <a:xfrm>
            <a:off x="352753" y="5690049"/>
            <a:ext cx="5638714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C45CE1B6-B114-B1BD-9D0C-AA21E85EE666}"/>
              </a:ext>
            </a:extLst>
          </p:cNvPr>
          <p:cNvCxnSpPr>
            <a:cxnSpLocks/>
          </p:cNvCxnSpPr>
          <p:nvPr/>
        </p:nvCxnSpPr>
        <p:spPr>
          <a:xfrm>
            <a:off x="352753" y="6375849"/>
            <a:ext cx="5638714" cy="0"/>
          </a:xfrm>
          <a:prstGeom prst="line">
            <a:avLst/>
          </a:prstGeom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FF92E7A-61EA-755D-44F4-C18B9F216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79400" y="1977862"/>
            <a:ext cx="4728491" cy="39818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8CF2F55A-4F32-96BC-1679-F6433007A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18124" y="1977862"/>
            <a:ext cx="1840076" cy="39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96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975DF8F3-B980-2F90-716E-5D9CC525F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9155166"/>
              </p:ext>
            </p:extLst>
          </p:nvPr>
        </p:nvGraphicFramePr>
        <p:xfrm>
          <a:off x="558363" y="1662720"/>
          <a:ext cx="11083158" cy="4871318"/>
        </p:xfrm>
        <a:graphic>
          <a:graphicData uri="http://schemas.openxmlformats.org/drawingml/2006/table">
            <a:tbl>
              <a:tblPr bandRow="1">
                <a:effectLst>
                  <a:outerShdw blurRad="304800" dist="177800" dir="5400000" algn="t" rotWithShape="0">
                    <a:prstClr val="black">
                      <a:alpha val="30000"/>
                    </a:prstClr>
                  </a:outerShdw>
                </a:effectLst>
                <a:tableStyleId>{7DF18680-E054-41AD-8BC1-D1AEF772440D}</a:tableStyleId>
              </a:tblPr>
              <a:tblGrid>
                <a:gridCol w="4851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9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14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10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1557">
                <a:tc>
                  <a:txBody>
                    <a:bodyPr/>
                    <a:lstStyle/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КАТЕГОРИЯ РАБОТНИКОВ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ФАКТ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2021 </a:t>
                      </a:r>
                    </a:p>
                  </a:txBody>
                  <a:tcPr marL="91415" marR="91415" marT="45730" marB="457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ФАКТ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2022 </a:t>
                      </a:r>
                    </a:p>
                  </a:txBody>
                  <a:tcPr marL="91415" marR="91415" marT="45730" marB="4573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Прирост СЗП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2021/2022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4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Педагогические работники 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дошкольных</a:t>
                      </a: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образовательных организаций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42 779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45 456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 </a:t>
                      </a: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1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Педагогические работники 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общеобразовательных</a:t>
                      </a: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организаций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47 567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52 560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</a:t>
                      </a: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 horzOverflow="overflow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1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Педагогические работники 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дополнительного</a:t>
                      </a: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образования детей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50 934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53 990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17754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Преподаватели и мастера 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производственного обучения образовательных учреждений начального и среднего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профессионального образования</a:t>
                      </a:r>
                      <a:endParaRPr kumimoji="0" lang="ru-RU" altLang="ru-RU" sz="1600" b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49 169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53 681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9,2 %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92500"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Педагогические работники организаций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для детей сирот и детей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, оставшихся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без попечения 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родителей </a:t>
                      </a:r>
                      <a:endParaRPr kumimoji="0" lang="ru-RU" altLang="ru-RU" sz="1600" b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64" marR="68564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48 009 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52 917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10,2 %</a:t>
                      </a:r>
                      <a:endParaRPr lang="ru-RU" sz="2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15" marR="91415" marT="45730" marB="4573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11" name="Rectangle 6">
            <a:extLst>
              <a:ext uri="{FF2B5EF4-FFF2-40B4-BE49-F238E27FC236}">
                <a16:creationId xmlns="" xmlns:a16="http://schemas.microsoft.com/office/drawing/2014/main" id="{5CDF46A5-01CC-1567-7CAE-CC19416F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362" y="148432"/>
            <a:ext cx="92841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УРОВНИ СРЕДНЕЙ ЗАРАБОТНОЙ ПЛАТЫ ПЕДАГОГИЧЕСКИХ РАБОТНИКОВ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ОБРАЗОВАТЕЛЬНЫХ ОРГАНИЗАЦИЙ АРХАНГЕЛЬСКОЙ ОБЛАСТИ</a:t>
            </a:r>
          </a:p>
        </p:txBody>
      </p:sp>
      <p:sp>
        <p:nvSpPr>
          <p:cNvPr id="3115" name="Rectangle 3">
            <a:extLst>
              <a:ext uri="{FF2B5EF4-FFF2-40B4-BE49-F238E27FC236}">
                <a16:creationId xmlns="" xmlns:a16="http://schemas.microsoft.com/office/drawing/2014/main" id="{19D20F61-418B-CBED-5917-AE4E836A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3271" y="1136733"/>
            <a:ext cx="2470150" cy="254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</a:rPr>
              <a:t>Указы № 597, 761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695524-5863-5334-9539-6D496499D63F}"/>
              </a:ext>
            </a:extLst>
          </p:cNvPr>
          <p:cNvSpPr txBox="1"/>
          <p:nvPr/>
        </p:nvSpPr>
        <p:spPr>
          <a:xfrm>
            <a:off x="6072794" y="1521804"/>
            <a:ext cx="5532562" cy="138499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«Мы запустили большую программу обновления школ. К концу этого года в общей сложности будет приведено в порядок почти три 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половиной тысячи школьных зданий…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Далее: мы поставили значимую цель – за период с 2019 по 2024 год построить более 1300 новых школ. 850 из них уже открыто. Планируется, что в текущем году будет введено ещё 400. Прошу регионы эти планы чётко выдерживать»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EC7D129-DD24-10DC-4A00-1A65C0F24D91}"/>
              </a:ext>
            </a:extLst>
          </p:cNvPr>
          <p:cNvSpPr txBox="1"/>
          <p:nvPr/>
        </p:nvSpPr>
        <p:spPr>
          <a:xfrm>
            <a:off x="6072794" y="3018657"/>
            <a:ext cx="5532562" cy="230832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«Мы должны существенно расширить проект «Профессионалитет», в рамках которого создаются образовательно-производственные кластеры, обновляется учебная база, а предприятия, работодатели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 тесном контакте с колледжами и техникумами формируют образовательные программы исходя из потребностей экономики.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Задача конкретная – за ближайшие пять лет подготовить порядка миллиона специалистов рабочих профессий для электронной промышленности, индустрии робототехники, машиностроения, металлургии, фармацевтики, сельского хозяйства и ОПК, строительства, транспорта, атомной и других отраслей, ключевых для обеспечения безопасности, суверенитета и конкурентоспособности России»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4AB7D0-BB5E-7099-FB3F-9B8824606E60}"/>
              </a:ext>
            </a:extLst>
          </p:cNvPr>
          <p:cNvSpPr txBox="1"/>
          <p:nvPr/>
        </p:nvSpPr>
        <p:spPr>
          <a:xfrm>
            <a:off x="6072796" y="5438839"/>
            <a:ext cx="5532560" cy="101566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«Учитель, преподаватель прямо участвует в строительстве будущего страны, и важно повысить общественную значимость учительского труда, чтобы родители больше говорили своим детям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 благодарности к учителю, а учителя – об уважении и любви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к родителям. Давайте помнить об этом всегда»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F235E2-1FD3-09C6-A0A0-0FA70823D1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3" r="11715"/>
          <a:stretch/>
        </p:blipFill>
        <p:spPr>
          <a:xfrm>
            <a:off x="618525" y="443996"/>
            <a:ext cx="4414345" cy="359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461F7E-AF5E-D19F-D129-8C4C7B29AF03}"/>
              </a:ext>
            </a:extLst>
          </p:cNvPr>
          <p:cNvSpPr txBox="1"/>
          <p:nvPr/>
        </p:nvSpPr>
        <p:spPr>
          <a:xfrm>
            <a:off x="618525" y="4261719"/>
            <a:ext cx="4528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Президент</a:t>
            </a:r>
            <a:r>
              <a:rPr lang="ru-RU" sz="14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Российской</a:t>
            </a:r>
            <a:r>
              <a:rPr lang="ru-RU" sz="14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Федерации</a:t>
            </a:r>
            <a:r>
              <a:rPr lang="ru-RU" sz="14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В.В.</a:t>
            </a:r>
            <a:r>
              <a:rPr lang="ru-RU" sz="14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spc="-1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Путин,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Courier New"/>
            </a:endParaRPr>
          </a:p>
          <a:p>
            <a:pPr marR="5080">
              <a:lnSpc>
                <a:spcPct val="100000"/>
              </a:lnSpc>
            </a:pP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Послание Федеральному Собранию</a:t>
            </a:r>
          </a:p>
          <a:p>
            <a:pPr marR="5080">
              <a:lnSpc>
                <a:spcPct val="100000"/>
              </a:lnSpc>
            </a:pP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(21</a:t>
            </a:r>
            <a:r>
              <a:rPr lang="ru-RU" sz="1400" spc="3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февраля</a:t>
            </a:r>
            <a:r>
              <a:rPr lang="ru-RU" sz="1400" spc="4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4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2023 года)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Courier Ne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14394A-9844-C06A-6D3A-76364AD56726}"/>
              </a:ext>
            </a:extLst>
          </p:cNvPr>
          <p:cNvSpPr txBox="1"/>
          <p:nvPr/>
        </p:nvSpPr>
        <p:spPr>
          <a:xfrm>
            <a:off x="6072794" y="394283"/>
            <a:ext cx="5532562" cy="101566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«Мы должны серьезно повысить качество школьных, вузовских учебных курсов, по гуманитарным наукам прежде всего, – истории, обществознанию, литературе, географии, – чтобы молодежь могла как можно больше узнать о России, ее великом прошлом, о нашей культуре и традициях»</a:t>
            </a:r>
          </a:p>
        </p:txBody>
      </p:sp>
    </p:spTree>
    <p:extLst>
      <p:ext uri="{BB962C8B-B14F-4D97-AF65-F5344CB8AC3E}">
        <p14:creationId xmlns:p14="http://schemas.microsoft.com/office/powerpoint/2010/main" xmlns="" val="235722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="" xmlns:a16="http://schemas.microsoft.com/office/drawing/2014/main" id="{B7C8E459-1AF6-8218-E351-7187B97060F6}"/>
              </a:ext>
            </a:extLst>
          </p:cNvPr>
          <p:cNvSpPr txBox="1">
            <a:spLocks/>
          </p:cNvSpPr>
          <p:nvPr/>
        </p:nvSpPr>
        <p:spPr>
          <a:xfrm>
            <a:off x="4000500" y="320246"/>
            <a:ext cx="3445043" cy="381515"/>
          </a:xfrm>
          <a:prstGeom prst="rect">
            <a:avLst/>
          </a:prstGeom>
          <a:effectLst/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95"/>
              </a:spcBef>
              <a:defRPr sz="2400" b="1" spc="1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ЗАДАЧИ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532588A-E95A-B632-90D0-F0C19D4BC1D4}"/>
              </a:ext>
            </a:extLst>
          </p:cNvPr>
          <p:cNvSpPr/>
          <p:nvPr/>
        </p:nvSpPr>
        <p:spPr>
          <a:xfrm>
            <a:off x="4000500" y="873615"/>
            <a:ext cx="7607300" cy="570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престижа педагогических профессий, развитие наставничества, привлечение в образовательные организации молодых педагогов, развитие института наставничества</a:t>
            </a: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качественное доступное общее и дополнительное образование для каждого ребенка в соответствии с его потребностями и интересами</a:t>
            </a: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воспитательной работы через единство ценностных ориентиров, формирование воспитательной среды, непрерывность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системность взаимодействия</a:t>
            </a: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инфраструктуры системы образования, создание современных условий обучения и воспитания во всех образовательных организациях Архангельской области, в том числе через участие в реализации мероприятий национального проекта «Образование»</a:t>
            </a: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синхронизация системы СПО и потребностей экономики Архангельской области и Российской Федерации, создание образовательно-производственных кластеров</a:t>
            </a:r>
          </a:p>
          <a:p>
            <a:pPr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</a:pPr>
            <a:r>
              <a:rPr lang="ru-RU" sz="1600" spc="-3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эффективности управления региональной </a:t>
            </a:r>
            <a:r>
              <a:rPr lang="en-US" sz="1600" spc="-3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</a:t>
            </a:r>
            <a:r>
              <a:rPr lang="ru-RU" sz="1600" spc="-3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муниципальными</a:t>
            </a:r>
            <a:r>
              <a:rPr lang="ru-RU" sz="16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системами образования</a:t>
            </a:r>
            <a:endParaRPr lang="ru-RU" sz="16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888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5729" y="390477"/>
            <a:ext cx="2997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Областной закон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от 2 июля 2013 года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№ 712-41-ОЗ </a:t>
            </a:r>
            <a:b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«Об образовании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Архангельской области» </a:t>
            </a:r>
          </a:p>
          <a:p>
            <a:pPr>
              <a:spcBef>
                <a:spcPts val="1200"/>
              </a:spcBef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(п. 2 ст. 45)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Порядок подготовки ежегодного доклада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 реализации государственной политики Архангельской области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сфере образования</a:t>
            </a:r>
          </a:p>
          <a:p>
            <a:pPr>
              <a:spcBef>
                <a:spcPts val="1200"/>
              </a:spcBef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(постановление Правительства Архангельской области от 24 февраля 2015 года № 71-пп)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5299" y="272307"/>
            <a:ext cx="78631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ГОСУДАРСТВЕННАЯ ПРОГРАММА АРХАНГЕЛЬСКОЙ ОБЛАСТИ </a:t>
            </a:r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«РАЗВИТИЕ ОБРАЗОВАНИЯ </a:t>
            </a:r>
            <a:r>
              <a:rPr lang="ru-RU" sz="24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НАУКИ АРХАНГЕЛЬСКОЙ ОБЛАСТИ»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spc="-3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(постановление Правительства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Архангельской области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от 12 октября 2012 года № 463-пп)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33C046-AE17-CA85-D82D-27CD0572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31548" y="2172794"/>
            <a:ext cx="928903" cy="928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581795-866B-185B-E174-4C5CA665D520}"/>
              </a:ext>
            </a:extLst>
          </p:cNvPr>
          <p:cNvSpPr txBox="1"/>
          <p:nvPr/>
        </p:nvSpPr>
        <p:spPr>
          <a:xfrm>
            <a:off x="6767409" y="2168262"/>
            <a:ext cx="449314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7991CA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32 741 435,9 </a:t>
            </a:r>
          </a:p>
          <a:p>
            <a:r>
              <a:rPr lang="ru-RU" sz="1600" dirty="0">
                <a:solidFill>
                  <a:srgbClr val="7991CA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тыс. рублей</a:t>
            </a:r>
            <a:endParaRPr lang="ru-RU" sz="1600" dirty="0">
              <a:solidFill>
                <a:srgbClr val="7991C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2A2AAB0-091A-90DB-B7A1-284091C5E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44404" y="3616483"/>
            <a:ext cx="7241867" cy="966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49C0B49-DEE7-E1CF-2B3E-C50636498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03351" y="5655746"/>
            <a:ext cx="7732751" cy="5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438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="" xmlns:a16="http://schemas.microsoft.com/office/drawing/2014/main" id="{40066838-8616-72B8-325F-E8AFB58F7517}"/>
              </a:ext>
            </a:extLst>
          </p:cNvPr>
          <p:cNvSpPr txBox="1"/>
          <p:nvPr/>
        </p:nvSpPr>
        <p:spPr>
          <a:xfrm>
            <a:off x="455507" y="455170"/>
            <a:ext cx="660569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ДОШКОЛЬНОЕ О</a:t>
            </a:r>
            <a:r>
              <a:rPr lang="ru-RU" sz="2400" b="1" spc="15" dirty="0" smtClean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БРАЗОВАНИЕ</a:t>
            </a:r>
            <a:endParaRPr sz="2400" dirty="0">
              <a:solidFill>
                <a:srgbClr val="C00000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856435" y="0"/>
            <a:ext cx="3171421" cy="3860800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ru-RU" b="1" dirty="0">
                <a:solidFill>
                  <a:srgbClr val="FFFFCC"/>
                </a:solidFill>
                <a:latin typeface="Century Gothic" panose="020B0502020202020204" pitchFamily="34" charset="0"/>
              </a:rPr>
              <a:t>НП «ДЕМОГРАФИЯ»</a:t>
            </a:r>
          </a:p>
          <a:p>
            <a:pPr marL="177800"/>
            <a:endParaRPr lang="ru-RU" sz="1600" b="1" dirty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177800"/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10 мест </a:t>
            </a:r>
          </a:p>
          <a:p>
            <a:pPr marL="177800"/>
            <a:r>
              <a:rPr lang="ru-RU" sz="16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в негосударственном </a:t>
            </a:r>
          </a:p>
          <a:p>
            <a:pPr marL="177800"/>
            <a:r>
              <a:rPr lang="ru-RU" sz="16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секторе</a:t>
            </a:r>
          </a:p>
          <a:p>
            <a:pPr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Обеспечение деятельности дошкольных мест у ИП –</a:t>
            </a:r>
          </a:p>
          <a:p>
            <a:pPr marL="177800">
              <a:spcBef>
                <a:spcPts val="600"/>
              </a:spcBef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5,3 млн. рублей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CEFE1EA-A455-4B9E-F8BA-77FB5EA58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552" y="1963600"/>
            <a:ext cx="489207" cy="48920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856435" y="4233788"/>
            <a:ext cx="3171421" cy="2624211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1800"/>
              </a:spcBef>
            </a:pPr>
            <a:endParaRPr lang="ru-RU" b="1" dirty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177800"/>
            <a:r>
              <a:rPr lang="ru-RU" b="1" dirty="0">
                <a:solidFill>
                  <a:srgbClr val="FFFFCC"/>
                </a:solidFill>
                <a:latin typeface="Century Gothic" panose="020B0502020202020204" pitchFamily="34" charset="0"/>
              </a:rPr>
              <a:t>КАПИТАЛЬНЫЙ РЕМОНТ </a:t>
            </a:r>
          </a:p>
          <a:p>
            <a:pPr marL="177800"/>
            <a:r>
              <a:rPr lang="ru-RU" b="1" dirty="0">
                <a:solidFill>
                  <a:srgbClr val="FFFFCC"/>
                </a:solidFill>
                <a:latin typeface="Century Gothic" panose="020B0502020202020204" pitchFamily="34" charset="0"/>
              </a:rPr>
              <a:t>ДЕТСКИХ САДОВ</a:t>
            </a:r>
          </a:p>
          <a:p>
            <a:pPr marL="177800"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 algn="ctr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1778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54,1 млн. рублей 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F56CCAA-EBAA-A67B-E28C-AF67B03BA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7460" y="2083907"/>
            <a:ext cx="1383538" cy="36443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B0471D98-478C-82C4-F69E-480FEA4847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09414" y="1261604"/>
            <a:ext cx="6672847" cy="528575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17684" y="299373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Малошуйка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17684" y="1580461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Черевково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17684" y="4413764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Лайский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док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2044" y="5800284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Белушья Губа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69059" y="4284589"/>
            <a:ext cx="1227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60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(КРСТ)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9161" y="1475676"/>
            <a:ext cx="1662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90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(КРСТ)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63261" y="2899857"/>
            <a:ext cx="1952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120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(НП «Образование»)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1508" y="5659118"/>
            <a:ext cx="2190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360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1400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(Минобороны России</a:t>
            </a:r>
            <a:r>
              <a:rPr lang="ru-RU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B01D0E76-F104-2CAD-1BB9-69190F5B3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551" y="5369340"/>
            <a:ext cx="489207" cy="4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9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="" xmlns:a16="http://schemas.microsoft.com/office/drawing/2014/main" id="{40066838-8616-72B8-325F-E8AFB58F7517}"/>
              </a:ext>
            </a:extLst>
          </p:cNvPr>
          <p:cNvSpPr txBox="1"/>
          <p:nvPr/>
        </p:nvSpPr>
        <p:spPr>
          <a:xfrm>
            <a:off x="320930" y="467244"/>
            <a:ext cx="42383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95"/>
              </a:spcBef>
              <a:defRPr sz="2800" b="1" spc="1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sz="2400" dirty="0">
                <a:solidFill>
                  <a:srgbClr val="C00000"/>
                </a:solidFill>
              </a:rPr>
              <a:t>ОБЩЕЕ ОБРАЗОВАНИЕ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="" xmlns:a16="http://schemas.microsoft.com/office/drawing/2014/main" id="{35221681-B608-3657-7253-5CC4DC85BE51}"/>
              </a:ext>
            </a:extLst>
          </p:cNvPr>
          <p:cNvSpPr txBox="1">
            <a:spLocks/>
          </p:cNvSpPr>
          <p:nvPr/>
        </p:nvSpPr>
        <p:spPr>
          <a:xfrm>
            <a:off x="8891078" y="166041"/>
            <a:ext cx="3021570" cy="54439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СТРОИТЕЛЬСТВО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8AF51D5E-58A6-B283-CC0B-F7D045DF9EC0}"/>
              </a:ext>
            </a:extLst>
          </p:cNvPr>
          <p:cNvSpPr/>
          <p:nvPr/>
        </p:nvSpPr>
        <p:spPr>
          <a:xfrm>
            <a:off x="8732756" y="796792"/>
            <a:ext cx="3307103" cy="689171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Архангельск –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1600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мест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31D61079-7064-482A-3BB5-C5A90210C162}"/>
              </a:ext>
            </a:extLst>
          </p:cNvPr>
          <p:cNvSpPr/>
          <p:nvPr/>
        </p:nvSpPr>
        <p:spPr>
          <a:xfrm>
            <a:off x="8732756" y="1542619"/>
            <a:ext cx="3307103" cy="896642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Ильинско-Подомское –               		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320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мест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7E78AF44-1E94-DC7D-CE9B-9EF188B82AF7}"/>
              </a:ext>
            </a:extLst>
          </p:cNvPr>
          <p:cNvSpPr/>
          <p:nvPr/>
        </p:nvSpPr>
        <p:spPr>
          <a:xfrm>
            <a:off x="8732756" y="2495917"/>
            <a:ext cx="3307103" cy="689171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Долгощелье – 	  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90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мест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B8C8B935-A8C3-C2AB-9D5E-67C7A1E34664}"/>
              </a:ext>
            </a:extLst>
          </p:cNvPr>
          <p:cNvSpPr/>
          <p:nvPr/>
        </p:nvSpPr>
        <p:spPr>
          <a:xfrm>
            <a:off x="8732756" y="3241744"/>
            <a:ext cx="3307103" cy="687727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Оксовский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–     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240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мест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A31EF1-0C81-FF3D-3B1B-E3D8F8BF1260}"/>
              </a:ext>
            </a:extLst>
          </p:cNvPr>
          <p:cNvSpPr/>
          <p:nvPr/>
        </p:nvSpPr>
        <p:spPr>
          <a:xfrm>
            <a:off x="8732756" y="3986127"/>
            <a:ext cx="3307103" cy="1758946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Горка 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Муравьевская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Катунино</a:t>
            </a:r>
          </a:p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Каргополь            по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320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Няндома                 мест</a:t>
            </a:r>
          </a:p>
          <a:p>
            <a:pPr marL="88900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Коноша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4CB7F538-0AA9-8199-7A77-506E5D077D5D}"/>
              </a:ext>
            </a:extLst>
          </p:cNvPr>
          <p:cNvSpPr/>
          <p:nvPr/>
        </p:nvSpPr>
        <p:spPr>
          <a:xfrm>
            <a:off x="8732756" y="5801729"/>
            <a:ext cx="3307103" cy="1056271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Архангельск –     </a:t>
            </a:r>
            <a:r>
              <a:rPr lang="ru-RU" sz="22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860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мест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 descr="Изображение выглядит как диаграмм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1D792A6-1083-BAEA-8001-6F168D03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934" y="1152973"/>
            <a:ext cx="6481475" cy="55265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62740" y="486541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Шалакуша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62740" y="148249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Архангельск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62740" y="374352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Котлас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62740" y="2608930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Ровдино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62740" y="5989494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Приводино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7D74E9B-1C3C-8D47-50B9-638C68E28324}"/>
              </a:ext>
            </a:extLst>
          </p:cNvPr>
          <p:cNvSpPr/>
          <p:nvPr/>
        </p:nvSpPr>
        <p:spPr>
          <a:xfrm>
            <a:off x="6471421" y="1431696"/>
            <a:ext cx="1308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860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D3473B4-2D6C-4E08-A1D9-83BFA73FF8A5}"/>
              </a:ext>
            </a:extLst>
          </p:cNvPr>
          <p:cNvSpPr/>
          <p:nvPr/>
        </p:nvSpPr>
        <p:spPr>
          <a:xfrm>
            <a:off x="6474090" y="3688601"/>
            <a:ext cx="1308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860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EC9596E-622E-0F2B-5218-EB897D7B9C12}"/>
              </a:ext>
            </a:extLst>
          </p:cNvPr>
          <p:cNvSpPr/>
          <p:nvPr/>
        </p:nvSpPr>
        <p:spPr>
          <a:xfrm>
            <a:off x="6474090" y="2539202"/>
            <a:ext cx="1308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250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FB156115-16B6-E4E9-8D1B-40FA78FC815C}"/>
              </a:ext>
            </a:extLst>
          </p:cNvPr>
          <p:cNvSpPr/>
          <p:nvPr/>
        </p:nvSpPr>
        <p:spPr>
          <a:xfrm>
            <a:off x="6480184" y="4788067"/>
            <a:ext cx="1456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352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7EE97023-A354-3714-9F42-9D452AD0EA77}"/>
              </a:ext>
            </a:extLst>
          </p:cNvPr>
          <p:cNvSpPr/>
          <p:nvPr/>
        </p:nvSpPr>
        <p:spPr>
          <a:xfrm>
            <a:off x="6471421" y="5937466"/>
            <a:ext cx="1308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200 </a:t>
            </a:r>
            <a:r>
              <a:rPr lang="ru-RU" b="1" spc="-3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</a:t>
            </a:r>
          </a:p>
        </p:txBody>
      </p:sp>
      <p:pic>
        <p:nvPicPr>
          <p:cNvPr id="29" name="Рисунок 28" descr="Изображение выглядит как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689AA586-7493-ED86-B08F-3E46EFE03A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00" y="2134706"/>
            <a:ext cx="1386334" cy="284701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3B9DA4D7-A3D6-A4B9-19E4-0080A6F52870}"/>
              </a:ext>
            </a:extLst>
          </p:cNvPr>
          <p:cNvSpPr/>
          <p:nvPr/>
        </p:nvSpPr>
        <p:spPr>
          <a:xfrm>
            <a:off x="8732756" y="-23534"/>
            <a:ext cx="3307103" cy="763670"/>
          </a:xfrm>
          <a:prstGeom prst="rect">
            <a:avLst/>
          </a:prstGeom>
          <a:solidFill>
            <a:srgbClr val="7991CA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25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203714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221681-B608-3657-7253-5CC4DC85BE51}"/>
              </a:ext>
            </a:extLst>
          </p:cNvPr>
          <p:cNvSpPr txBox="1">
            <a:spLocks/>
          </p:cNvSpPr>
          <p:nvPr/>
        </p:nvSpPr>
        <p:spPr>
          <a:xfrm>
            <a:off x="7820079" y="228601"/>
            <a:ext cx="4238370" cy="68333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336699"/>
                </a:solidFill>
                <a:latin typeface="Century Gothic" panose="020B0502020202020204" pitchFamily="34" charset="0"/>
              </a:rPr>
              <a:t>МОДЕРНИЗАЦИЯ ШКОЛЬНЫХ </a:t>
            </a:r>
          </a:p>
          <a:p>
            <a:pPr algn="r"/>
            <a:r>
              <a:rPr lang="ru-RU" sz="2000" b="1" dirty="0">
                <a:solidFill>
                  <a:srgbClr val="336699"/>
                </a:solidFill>
                <a:latin typeface="Century Gothic" panose="020B0502020202020204" pitchFamily="34" charset="0"/>
              </a:rPr>
              <a:t>СИСТЕМ ОБРАЗОВАНИЯ</a:t>
            </a:r>
            <a:endParaRPr lang="ru-RU" sz="2000" b="1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Скругленный прямоугольник 1">
            <a:extLst>
              <a:ext uri="{FF2B5EF4-FFF2-40B4-BE49-F238E27FC236}">
                <a16:creationId xmlns="" xmlns:a16="http://schemas.microsoft.com/office/drawing/2014/main" id="{84D469A1-F80B-8D99-BC92-D931CFDFFE72}"/>
              </a:ext>
            </a:extLst>
          </p:cNvPr>
          <p:cNvSpPr/>
          <p:nvPr/>
        </p:nvSpPr>
        <p:spPr>
          <a:xfrm>
            <a:off x="320930" y="957672"/>
            <a:ext cx="4330752" cy="381515"/>
          </a:xfrm>
          <a:prstGeom prst="roundRect">
            <a:avLst/>
          </a:prstGeom>
          <a:solidFill>
            <a:srgbClr val="336699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капитального ремонта </a:t>
            </a:r>
          </a:p>
        </p:txBody>
      </p:sp>
      <p:sp>
        <p:nvSpPr>
          <p:cNvPr id="4" name="Скругленный прямоугольник 30">
            <a:extLst>
              <a:ext uri="{FF2B5EF4-FFF2-40B4-BE49-F238E27FC236}">
                <a16:creationId xmlns="" xmlns:a16="http://schemas.microsoft.com/office/drawing/2014/main" id="{6EBD182B-8829-9AA1-1FBC-8B098C244D3D}"/>
              </a:ext>
            </a:extLst>
          </p:cNvPr>
          <p:cNvSpPr/>
          <p:nvPr/>
        </p:nvSpPr>
        <p:spPr>
          <a:xfrm>
            <a:off x="320930" y="1429676"/>
            <a:ext cx="4330752" cy="478138"/>
          </a:xfrm>
          <a:prstGeom prst="roundRect">
            <a:avLst/>
          </a:prstGeom>
          <a:solidFill>
            <a:srgbClr val="336699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Оснащение средствами обучения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 воспитания</a:t>
            </a:r>
          </a:p>
        </p:txBody>
      </p:sp>
      <p:sp>
        <p:nvSpPr>
          <p:cNvPr id="5" name="Скругленный прямоугольник 32">
            <a:extLst>
              <a:ext uri="{FF2B5EF4-FFF2-40B4-BE49-F238E27FC236}">
                <a16:creationId xmlns="" xmlns:a16="http://schemas.microsoft.com/office/drawing/2014/main" id="{01FF19D4-3C1E-E5DB-95F9-E422E9AB0E9F}"/>
              </a:ext>
            </a:extLst>
          </p:cNvPr>
          <p:cNvSpPr/>
          <p:nvPr/>
        </p:nvSpPr>
        <p:spPr>
          <a:xfrm>
            <a:off x="320930" y="2005427"/>
            <a:ext cx="4330752" cy="511636"/>
          </a:xfrm>
          <a:prstGeom prst="roundRect">
            <a:avLst/>
          </a:prstGeom>
          <a:solidFill>
            <a:srgbClr val="336699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Обеспечение требований антитеррористической защищенности</a:t>
            </a:r>
          </a:p>
        </p:txBody>
      </p:sp>
      <p:sp>
        <p:nvSpPr>
          <p:cNvPr id="6" name="Скругленный прямоугольник 33">
            <a:extLst>
              <a:ext uri="{FF2B5EF4-FFF2-40B4-BE49-F238E27FC236}">
                <a16:creationId xmlns="" xmlns:a16="http://schemas.microsoft.com/office/drawing/2014/main" id="{E9E188AD-56E9-EEE3-C036-ED39EDF01ECC}"/>
              </a:ext>
            </a:extLst>
          </p:cNvPr>
          <p:cNvSpPr/>
          <p:nvPr/>
        </p:nvSpPr>
        <p:spPr>
          <a:xfrm>
            <a:off x="320930" y="2598202"/>
            <a:ext cx="4330752" cy="511636"/>
          </a:xfrm>
          <a:prstGeom prst="roundRect">
            <a:avLst/>
          </a:prstGeom>
          <a:solidFill>
            <a:srgbClr val="336699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Обновление 100% учебников и учебных пособий</a:t>
            </a:r>
          </a:p>
        </p:txBody>
      </p:sp>
      <p:sp>
        <p:nvSpPr>
          <p:cNvPr id="7" name="Скругленный прямоугольник 34">
            <a:extLst>
              <a:ext uri="{FF2B5EF4-FFF2-40B4-BE49-F238E27FC236}">
                <a16:creationId xmlns="" xmlns:a16="http://schemas.microsoft.com/office/drawing/2014/main" id="{5803C5EA-C06E-1568-F4E7-C37EA4BB78C0}"/>
              </a:ext>
            </a:extLst>
          </p:cNvPr>
          <p:cNvSpPr/>
          <p:nvPr/>
        </p:nvSpPr>
        <p:spPr>
          <a:xfrm>
            <a:off x="320930" y="3196317"/>
            <a:ext cx="4330752" cy="517049"/>
          </a:xfrm>
          <a:prstGeom prst="roundRect">
            <a:avLst/>
          </a:prstGeom>
          <a:solidFill>
            <a:srgbClr val="336699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Создание инициативных групп: педагоги, обучающиеся, родители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419E6B6-0B59-2006-0DBC-78E7588F78D4}"/>
              </a:ext>
            </a:extLst>
          </p:cNvPr>
          <p:cNvSpPr txBox="1">
            <a:spLocks/>
          </p:cNvSpPr>
          <p:nvPr/>
        </p:nvSpPr>
        <p:spPr>
          <a:xfrm>
            <a:off x="4905079" y="1250814"/>
            <a:ext cx="2393878" cy="547783"/>
          </a:xfrm>
          <a:prstGeom prst="homePlate">
            <a:avLst/>
          </a:prstGeom>
          <a:solidFill>
            <a:srgbClr val="336699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2022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91F1C2EE-889D-1CBC-539E-E2C2E5A04373}"/>
              </a:ext>
            </a:extLst>
          </p:cNvPr>
          <p:cNvSpPr txBox="1">
            <a:spLocks/>
          </p:cNvSpPr>
          <p:nvPr/>
        </p:nvSpPr>
        <p:spPr>
          <a:xfrm>
            <a:off x="6735378" y="2062304"/>
            <a:ext cx="2177449" cy="52926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7</a:t>
            </a:r>
            <a:r>
              <a:rPr lang="ru-RU" sz="12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объектов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714A461-93AC-0A88-4F61-2E38EC3379E0}"/>
              </a:ext>
            </a:extLst>
          </p:cNvPr>
          <p:cNvSpPr txBox="1">
            <a:spLocks/>
          </p:cNvSpPr>
          <p:nvPr/>
        </p:nvSpPr>
        <p:spPr>
          <a:xfrm>
            <a:off x="4905079" y="2055268"/>
            <a:ext cx="2393878" cy="547783"/>
          </a:xfrm>
          <a:prstGeom prst="homePlate">
            <a:avLst/>
          </a:prstGeom>
          <a:solidFill>
            <a:srgbClr val="336699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FFFFCC"/>
                </a:solidFill>
              </a:rPr>
              <a:t>2022-2023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F5A0787-BD51-E58C-8146-3B2A2BAADCD6}"/>
              </a:ext>
            </a:extLst>
          </p:cNvPr>
          <p:cNvSpPr txBox="1">
            <a:spLocks/>
          </p:cNvSpPr>
          <p:nvPr/>
        </p:nvSpPr>
        <p:spPr>
          <a:xfrm>
            <a:off x="6735378" y="2865951"/>
            <a:ext cx="2177449" cy="54155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13 </a:t>
            </a:r>
            <a:r>
              <a:rPr lang="ru-RU" sz="12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объектов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44F866E7-C33A-AC6A-59D4-B8EDB9DCBB66}"/>
              </a:ext>
            </a:extLst>
          </p:cNvPr>
          <p:cNvSpPr txBox="1">
            <a:spLocks/>
          </p:cNvSpPr>
          <p:nvPr/>
        </p:nvSpPr>
        <p:spPr>
          <a:xfrm>
            <a:off x="4910868" y="2859722"/>
            <a:ext cx="2393878" cy="547783"/>
          </a:xfrm>
          <a:prstGeom prst="homePlate">
            <a:avLst/>
          </a:prstGeom>
          <a:solidFill>
            <a:srgbClr val="336699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CC"/>
                </a:solidFill>
                <a:latin typeface="Century Gothic" panose="020B0502020202020204" pitchFamily="34" charset="0"/>
              </a:rPr>
              <a:t>2023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5107839B-411A-8DB9-E45B-06183DF2E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4834746"/>
              </p:ext>
            </p:extLst>
          </p:nvPr>
        </p:nvGraphicFramePr>
        <p:xfrm>
          <a:off x="1498600" y="3941867"/>
          <a:ext cx="7157365" cy="1747733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1168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312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39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ГОД</a:t>
                      </a:r>
                    </a:p>
                    <a:p>
                      <a:pPr algn="ctr"/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7991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ФБ, </a:t>
                      </a:r>
                      <a:b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млн. рублей</a:t>
                      </a:r>
                    </a:p>
                  </a:txBody>
                  <a:tcPr anchor="ctr">
                    <a:solidFill>
                      <a:srgbClr val="7991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 (соф-е), </a:t>
                      </a:r>
                      <a:b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млн. рублей</a:t>
                      </a:r>
                    </a:p>
                  </a:txBody>
                  <a:tcPr anchor="ctr">
                    <a:solidFill>
                      <a:srgbClr val="7991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 (</a:t>
                      </a:r>
                      <a:r>
                        <a:rPr lang="ru-RU" sz="1200" b="1" kern="1200" dirty="0" err="1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доп</a:t>
                      </a: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), </a:t>
                      </a:r>
                      <a:b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млн. рублей</a:t>
                      </a:r>
                    </a:p>
                  </a:txBody>
                  <a:tcPr anchor="ctr">
                    <a:solidFill>
                      <a:srgbClr val="7991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МБ,</a:t>
                      </a:r>
                      <a:b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млн. рублей</a:t>
                      </a:r>
                    </a:p>
                  </a:txBody>
                  <a:tcPr anchor="ctr">
                    <a:solidFill>
                      <a:srgbClr val="7991C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</a:p>
                  </a:txBody>
                  <a:tcPr anchor="ctr">
                    <a:solidFill>
                      <a:srgbClr val="B7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1 220,3</a:t>
                      </a:r>
                    </a:p>
                  </a:txBody>
                  <a:tcPr marL="9525" marR="9525" marT="9525" marB="0" anchor="ctr">
                    <a:solidFill>
                      <a:srgbClr val="B7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135,6</a:t>
                      </a:r>
                    </a:p>
                  </a:txBody>
                  <a:tcPr marL="9525" marR="9525" marT="9525" marB="0" anchor="ctr">
                    <a:solidFill>
                      <a:srgbClr val="B7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206,0</a:t>
                      </a:r>
                    </a:p>
                  </a:txBody>
                  <a:tcPr marL="9525" marR="9525" marT="9525" marB="0" anchor="ctr">
                    <a:solidFill>
                      <a:srgbClr val="B7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49,2</a:t>
                      </a:r>
                    </a:p>
                  </a:txBody>
                  <a:tcPr marL="9525" marR="9525" marT="9525" marB="0" anchor="ctr">
                    <a:solidFill>
                      <a:srgbClr val="B7E7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68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 anchor="ctr">
                    <a:solidFill>
                      <a:srgbClr val="C9FF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774,1</a:t>
                      </a:r>
                    </a:p>
                  </a:txBody>
                  <a:tcPr marL="9525" marR="9525" marT="9525" marB="0" anchor="ctr">
                    <a:solidFill>
                      <a:srgbClr val="C9FF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86,0</a:t>
                      </a:r>
                    </a:p>
                  </a:txBody>
                  <a:tcPr marL="9525" marR="9525" marT="9525" marB="0" anchor="ctr">
                    <a:solidFill>
                      <a:srgbClr val="C9FF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432,2</a:t>
                      </a:r>
                    </a:p>
                  </a:txBody>
                  <a:tcPr marL="9525" marR="9525" marT="9525" marB="0" anchor="ctr">
                    <a:solidFill>
                      <a:srgbClr val="C9FF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kern="1200" dirty="0">
                          <a:solidFill>
                            <a:srgbClr val="013463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135,3</a:t>
                      </a:r>
                    </a:p>
                  </a:txBody>
                  <a:tcPr marL="9525" marR="9525" marT="9525" marB="0" anchor="ctr">
                    <a:solidFill>
                      <a:srgbClr val="C9FF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7D520AB4-3BD3-8E6D-675C-15D4D066D518}"/>
              </a:ext>
            </a:extLst>
          </p:cNvPr>
          <p:cNvSpPr txBox="1">
            <a:spLocks/>
          </p:cNvSpPr>
          <p:nvPr/>
        </p:nvSpPr>
        <p:spPr>
          <a:xfrm>
            <a:off x="6735378" y="1250814"/>
            <a:ext cx="2177449" cy="50872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17</a:t>
            </a:r>
            <a:r>
              <a:rPr lang="ru-RU" sz="1200" b="1" dirty="0">
                <a:solidFill>
                  <a:srgbClr val="01509B"/>
                </a:solidFill>
                <a:latin typeface="Century Gothic" panose="020B0502020202020204" pitchFamily="34" charset="0"/>
              </a:rPr>
              <a:t>объектов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192A49A-B4C7-C95A-C03A-4E28C6987A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930" y="4329872"/>
            <a:ext cx="933556" cy="92287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65219FA8-5A73-4DFE-951E-85A9946C59ED}"/>
              </a:ext>
            </a:extLst>
          </p:cNvPr>
          <p:cNvSpPr/>
          <p:nvPr/>
        </p:nvSpPr>
        <p:spPr>
          <a:xfrm>
            <a:off x="320930" y="5888613"/>
            <a:ext cx="8335035" cy="85037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ОБЛАСТНОЙ БЮДЖЕТ: 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ru-RU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68,6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млн. рублей – ремонт </a:t>
            </a:r>
            <a:r>
              <a:rPr lang="ru-RU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 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</a:t>
            </a:r>
          </a:p>
        </p:txBody>
      </p:sp>
      <p:sp>
        <p:nvSpPr>
          <p:cNvPr id="26" name="object 4">
            <a:extLst>
              <a:ext uri="{FF2B5EF4-FFF2-40B4-BE49-F238E27FC236}">
                <a16:creationId xmlns="" xmlns:a16="http://schemas.microsoft.com/office/drawing/2014/main" id="{15F53AE1-68C0-254F-D78F-F05002837DB6}"/>
              </a:ext>
            </a:extLst>
          </p:cNvPr>
          <p:cNvSpPr txBox="1"/>
          <p:nvPr/>
        </p:nvSpPr>
        <p:spPr>
          <a:xfrm>
            <a:off x="498730" y="330214"/>
            <a:ext cx="42383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95"/>
              </a:spcBef>
              <a:defRPr sz="2800" b="1" spc="1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sz="2400" dirty="0">
                <a:solidFill>
                  <a:srgbClr val="C00000"/>
                </a:solidFill>
              </a:rPr>
              <a:t>ОБЩЕЕ ОБРАЗОВАНИЕ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8" name="Рисунок 2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7B57231-076C-DFFF-F729-AD4348E41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5545" y="1023748"/>
            <a:ext cx="3349055" cy="571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629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="" xmlns:a16="http://schemas.microsoft.com/office/drawing/2014/main" id="{B5D3383C-F2BC-82FD-BABD-C321989A310E}"/>
              </a:ext>
            </a:extLst>
          </p:cNvPr>
          <p:cNvSpPr txBox="1"/>
          <p:nvPr/>
        </p:nvSpPr>
        <p:spPr>
          <a:xfrm>
            <a:off x="4982288" y="309155"/>
            <a:ext cx="4519329" cy="1859483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lang="ru-RU" sz="1400" b="1" spc="-1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«</a:t>
            </a:r>
            <a:r>
              <a:rPr sz="1400" b="1" spc="-1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Успешное</a:t>
            </a:r>
            <a:r>
              <a:rPr sz="1400" b="1" spc="10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будущее</a:t>
            </a:r>
            <a:r>
              <a:rPr sz="1400" b="1" spc="9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человека</a:t>
            </a:r>
            <a:r>
              <a:rPr sz="1400" b="1" spc="8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зависит</a:t>
            </a:r>
            <a:r>
              <a:rPr lang="ru-RU" sz="1400" b="1" spc="-1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от</a:t>
            </a:r>
            <a:r>
              <a:rPr sz="1400" b="1" spc="9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качественного</a:t>
            </a:r>
            <a:r>
              <a:rPr sz="1400" b="1" spc="-2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образования</a:t>
            </a:r>
            <a:r>
              <a:rPr sz="1400" b="1" spc="-2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и</a:t>
            </a:r>
            <a:r>
              <a:rPr sz="1400" b="1" spc="9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разностороннего</a:t>
            </a:r>
            <a:r>
              <a:rPr lang="ru-RU"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развития</a:t>
            </a:r>
            <a:r>
              <a:rPr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 MT"/>
              </a:rPr>
              <a:t>.</a:t>
            </a:r>
            <a:r>
              <a:rPr sz="1400" b="1" spc="-10" dirty="0">
                <a:solidFill>
                  <a:srgbClr val="002060"/>
                </a:solidFill>
                <a:latin typeface="Century Gothic" panose="020B0502020202020204" pitchFamily="34" charset="0"/>
                <a:cs typeface="Arial MT"/>
              </a:rPr>
              <a:t> </a:t>
            </a:r>
            <a:r>
              <a:rPr sz="1400" b="1" spc="-3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Такие</a:t>
            </a:r>
            <a:r>
              <a:rPr sz="1400" b="1" spc="7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возможности</a:t>
            </a:r>
            <a:r>
              <a:rPr sz="1400" b="1" spc="9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нужно</a:t>
            </a:r>
            <a:r>
              <a:rPr sz="1400" b="1" spc="7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обеспечить</a:t>
            </a:r>
            <a:r>
              <a:rPr lang="ru-RU"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повсеместно</a:t>
            </a:r>
            <a:r>
              <a:rPr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Arial MT"/>
              </a:rPr>
              <a:t>,</a:t>
            </a:r>
            <a:r>
              <a:rPr sz="1400" b="1" spc="5" dirty="0">
                <a:solidFill>
                  <a:srgbClr val="002060"/>
                </a:solidFill>
                <a:latin typeface="Century Gothic" panose="020B0502020202020204" pitchFamily="34" charset="0"/>
                <a:cs typeface="Arial MT"/>
              </a:rPr>
              <a:t> </a:t>
            </a:r>
            <a:r>
              <a:rPr sz="1400" b="1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в</a:t>
            </a:r>
            <a:r>
              <a:rPr sz="1400" b="1" spc="-1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любом</a:t>
            </a:r>
            <a:r>
              <a:rPr sz="1400" b="1" spc="-2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регионе</a:t>
            </a:r>
            <a:r>
              <a:rPr sz="1400" b="1" spc="-3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нашей</a:t>
            </a:r>
            <a:r>
              <a:rPr sz="1400" b="1" spc="9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400" b="1" spc="-5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страны</a:t>
            </a:r>
            <a:r>
              <a:rPr lang="ru-RU" sz="1400" b="1" spc="-5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</a:rPr>
              <a:t>»</a:t>
            </a:r>
          </a:p>
          <a:p>
            <a:pPr marR="5080" algn="r">
              <a:lnSpc>
                <a:spcPct val="100000"/>
              </a:lnSpc>
              <a:spcBef>
                <a:spcPts val="1200"/>
              </a:spcBef>
            </a:pP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Президент</a:t>
            </a:r>
            <a:r>
              <a:rPr lang="ru-RU" sz="10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РФ </a:t>
            </a:r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В.В.</a:t>
            </a:r>
            <a:r>
              <a:rPr lang="ru-RU" sz="10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1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Путин,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  <a:cs typeface="Courier New"/>
            </a:endParaRPr>
          </a:p>
          <a:p>
            <a:pPr marR="5080" algn="r">
              <a:lnSpc>
                <a:spcPct val="100000"/>
              </a:lnSpc>
            </a:pP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заседание</a:t>
            </a:r>
            <a:r>
              <a:rPr lang="ru-RU" sz="1000" spc="3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Совета</a:t>
            </a:r>
            <a:r>
              <a:rPr lang="ru-RU" sz="1000" spc="4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по</a:t>
            </a:r>
            <a:r>
              <a:rPr lang="ru-RU" sz="1000" spc="2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стратегическому</a:t>
            </a:r>
            <a:r>
              <a:rPr lang="ru-RU" sz="1000" spc="6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</a:p>
          <a:p>
            <a:pPr marR="5080" algn="r">
              <a:lnSpc>
                <a:spcPct val="100000"/>
              </a:lnSpc>
            </a:pP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развитию</a:t>
            </a:r>
            <a:r>
              <a:rPr lang="ru-RU" sz="1000" spc="3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и</a:t>
            </a:r>
            <a:r>
              <a:rPr lang="ru-RU" sz="1000" spc="4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нацпроектам</a:t>
            </a:r>
            <a:r>
              <a:rPr lang="ru-RU" sz="1000" spc="4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</a:p>
          <a:p>
            <a:pPr marR="5080" algn="r">
              <a:lnSpc>
                <a:spcPct val="100000"/>
              </a:lnSpc>
            </a:pP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(15</a:t>
            </a:r>
            <a:r>
              <a:rPr lang="ru-RU" sz="1000" spc="3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декабря</a:t>
            </a:r>
            <a:r>
              <a:rPr lang="ru-RU" sz="1000" spc="40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 </a:t>
            </a:r>
            <a:r>
              <a:rPr lang="ru-RU" sz="1000" spc="-5" dirty="0">
                <a:solidFill>
                  <a:srgbClr val="002060"/>
                </a:solidFill>
                <a:latin typeface="Century Gothic" panose="020B0502020202020204" pitchFamily="34" charset="0"/>
                <a:cs typeface="Courier New"/>
              </a:rPr>
              <a:t>2022 года)</a:t>
            </a:r>
            <a:endParaRPr sz="1000" b="1" dirty="0">
              <a:solidFill>
                <a:srgbClr val="002060"/>
              </a:solidFill>
              <a:latin typeface="Century Gothic" panose="020B0502020202020204" pitchFamily="34" charset="0"/>
              <a:cs typeface="Calibri"/>
            </a:endParaRPr>
          </a:p>
        </p:txBody>
      </p:sp>
      <p:pic>
        <p:nvPicPr>
          <p:cNvPr id="7" name="object 32">
            <a:extLst>
              <a:ext uri="{FF2B5EF4-FFF2-40B4-BE49-F238E27FC236}">
                <a16:creationId xmlns="" xmlns:a16="http://schemas.microsoft.com/office/drawing/2014/main" id="{178DE3DA-52B6-8595-FE5F-3A5641F4B6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2909" y="114824"/>
            <a:ext cx="2061632" cy="259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6D0883E1-4029-2686-88F8-5538529C6541}"/>
              </a:ext>
            </a:extLst>
          </p:cNvPr>
          <p:cNvGrpSpPr/>
          <p:nvPr/>
        </p:nvGrpSpPr>
        <p:grpSpPr>
          <a:xfrm>
            <a:off x="3465411" y="2680743"/>
            <a:ext cx="6309386" cy="3953364"/>
            <a:chOff x="3282997" y="2680743"/>
            <a:chExt cx="6309386" cy="395336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282997" y="3071918"/>
              <a:ext cx="6309386" cy="3562189"/>
            </a:xfrm>
            <a:prstGeom prst="rect">
              <a:avLst/>
            </a:prstGeom>
            <a:ln w="12700">
              <a:solidFill>
                <a:srgbClr val="002060"/>
              </a:solidFill>
            </a:ln>
          </p:spPr>
        </p:pic>
        <p:sp>
          <p:nvSpPr>
            <p:cNvPr id="11" name="object 4">
              <a:extLst>
                <a:ext uri="{FF2B5EF4-FFF2-40B4-BE49-F238E27FC236}">
                  <a16:creationId xmlns="" xmlns:a16="http://schemas.microsoft.com/office/drawing/2014/main" id="{40066838-8616-72B8-325F-E8AFB58F7517}"/>
                </a:ext>
              </a:extLst>
            </p:cNvPr>
            <p:cNvSpPr txBox="1"/>
            <p:nvPr/>
          </p:nvSpPr>
          <p:spPr>
            <a:xfrm>
              <a:off x="4354447" y="2680743"/>
              <a:ext cx="4166487" cy="2276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ru-RU" sz="1400" b="1" spc="15" dirty="0">
                  <a:solidFill>
                    <a:srgbClr val="002060"/>
                  </a:solidFill>
                  <a:latin typeface="Century Gothic" panose="020B0502020202020204" pitchFamily="34" charset="0"/>
                  <a:cs typeface="Tahoma"/>
                </a:rPr>
                <a:t>ШКОЛА</a:t>
              </a:r>
              <a:r>
                <a:rPr lang="ru-RU" sz="1400" b="1" spc="15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Tahoma"/>
                </a:rPr>
                <a:t> </a:t>
              </a:r>
              <a:r>
                <a:rPr lang="ru-RU" sz="1400" b="1" spc="15" dirty="0">
                  <a:solidFill>
                    <a:srgbClr val="002060"/>
                  </a:solidFill>
                  <a:latin typeface="Century Gothic" panose="020B0502020202020204" pitchFamily="34" charset="0"/>
                  <a:cs typeface="Tahoma"/>
                </a:rPr>
                <a:t>МИНПРОСВЕЩЕНИЯ РОССИИ</a:t>
              </a:r>
              <a:endPara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endParaRPr>
            </a:p>
          </p:txBody>
        </p:sp>
      </p:grpSp>
      <p:sp>
        <p:nvSpPr>
          <p:cNvPr id="18" name="object 4">
            <a:extLst>
              <a:ext uri="{FF2B5EF4-FFF2-40B4-BE49-F238E27FC236}">
                <a16:creationId xmlns="" xmlns:a16="http://schemas.microsoft.com/office/drawing/2014/main" id="{40066838-8616-72B8-325F-E8AFB58F7517}"/>
              </a:ext>
            </a:extLst>
          </p:cNvPr>
          <p:cNvSpPr txBox="1"/>
          <p:nvPr/>
        </p:nvSpPr>
        <p:spPr>
          <a:xfrm>
            <a:off x="19663" y="5065801"/>
            <a:ext cx="3519756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15" dirty="0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rPr>
              <a:t>ВВЕДЕНИЕ ОБНОВЛЕННЫХ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15" dirty="0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rPr>
              <a:t>ФГОС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="" xmlns:a16="http://schemas.microsoft.com/office/drawing/2014/main" id="{A7AAA7CE-6FA4-281B-6F4D-C667D99B9F25}"/>
              </a:ext>
            </a:extLst>
          </p:cNvPr>
          <p:cNvSpPr txBox="1"/>
          <p:nvPr/>
        </p:nvSpPr>
        <p:spPr>
          <a:xfrm>
            <a:off x="187768" y="1004391"/>
            <a:ext cx="3183546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400" b="1" spc="15" dirty="0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rPr>
              <a:t>ОБУЧЕНИЕ ДЕТЕЙ С ОВЗ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="" xmlns:a16="http://schemas.microsoft.com/office/drawing/2014/main" id="{E8D697B3-1EE5-629C-8C36-B6A79D23163A}"/>
              </a:ext>
            </a:extLst>
          </p:cNvPr>
          <p:cNvSpPr txBox="1"/>
          <p:nvPr/>
        </p:nvSpPr>
        <p:spPr>
          <a:xfrm>
            <a:off x="538500" y="331200"/>
            <a:ext cx="42383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95"/>
              </a:spcBef>
              <a:defRPr sz="2800" b="1" spc="1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sz="2400" dirty="0">
                <a:solidFill>
                  <a:srgbClr val="C00000"/>
                </a:solidFill>
              </a:rPr>
              <a:t>ОБЩЕЕ ОБРАЗОВАНИЕ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30" name="Рисунок 29" descr="Изображение выглядит как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523FA297-C916-EB2A-F96B-2AB215A1AD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520" y="1368891"/>
            <a:ext cx="2510042" cy="15861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4CFAA04B-B23F-0833-BB3F-1186F6D77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4520" y="3221195"/>
            <a:ext cx="2510042" cy="15784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B08EFCF5-C51E-866E-F3B0-F60B0A2BA9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6385" y="5539619"/>
            <a:ext cx="2446313" cy="10944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631CB04B-657B-DD88-AB5D-C12AF3918C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4907" y="3085974"/>
            <a:ext cx="1639634" cy="35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569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AAF3AD3-0B62-2852-A4D1-012D3F591105}"/>
              </a:ext>
            </a:extLst>
          </p:cNvPr>
          <p:cNvSpPr/>
          <p:nvPr/>
        </p:nvSpPr>
        <p:spPr>
          <a:xfrm>
            <a:off x="3527220" y="3845999"/>
            <a:ext cx="3863923" cy="3036010"/>
          </a:xfrm>
          <a:prstGeom prst="rect">
            <a:avLst/>
          </a:prstGeom>
          <a:solidFill>
            <a:srgbClr val="336699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endParaRPr lang="ru-RU" sz="2500" b="1" dirty="0">
              <a:solidFill>
                <a:srgbClr val="336699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9DA9156-E676-7734-704E-6BBC6960B070}"/>
              </a:ext>
            </a:extLst>
          </p:cNvPr>
          <p:cNvSpPr/>
          <p:nvPr/>
        </p:nvSpPr>
        <p:spPr>
          <a:xfrm>
            <a:off x="8107697" y="3845999"/>
            <a:ext cx="3512284" cy="3012002"/>
          </a:xfrm>
          <a:prstGeom prst="rect">
            <a:avLst/>
          </a:prstGeom>
          <a:solidFill>
            <a:srgbClr val="336699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endParaRPr lang="ru-RU" sz="2500" b="1" dirty="0">
              <a:solidFill>
                <a:srgbClr val="33669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="" xmlns:a16="http://schemas.microsoft.com/office/drawing/2014/main" id="{40066838-8616-72B8-325F-E8AFB58F7517}"/>
              </a:ext>
            </a:extLst>
          </p:cNvPr>
          <p:cNvSpPr txBox="1"/>
          <p:nvPr/>
        </p:nvSpPr>
        <p:spPr>
          <a:xfrm>
            <a:off x="405566" y="352694"/>
            <a:ext cx="3121654" cy="6097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95"/>
              </a:spcBef>
              <a:defRPr sz="2400" b="1" spc="1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ДОПОЛНИТЕЛЬНОЕ</a:t>
            </a:r>
          </a:p>
          <a:p>
            <a:r>
              <a:rPr lang="ru-RU" dirty="0">
                <a:solidFill>
                  <a:srgbClr val="C00000"/>
                </a:solidFill>
              </a:rPr>
              <a:t>ОБРАЗОВАНИЕ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14BD869-FBF3-E91A-E27D-B90ADBD76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9356" y="383595"/>
            <a:ext cx="1501200" cy="5406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F2121E-EC8A-A704-8727-4846C1C0E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5234" y="474189"/>
            <a:ext cx="1861200" cy="33087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A298039E-A3F7-5075-375A-0D8D1DFC2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4741" y="4160487"/>
            <a:ext cx="1733673" cy="11546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1539B6E-6F3D-C113-F575-CD8DFEC06BCC}"/>
              </a:ext>
            </a:extLst>
          </p:cNvPr>
          <p:cNvSpPr txBox="1"/>
          <p:nvPr/>
        </p:nvSpPr>
        <p:spPr>
          <a:xfrm>
            <a:off x="5535935" y="4058887"/>
            <a:ext cx="18151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Вельский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Коношский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Красноборский 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Лешуконский 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Мезенский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Няндомский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Устьянский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Верхнетоемский 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Вилегодский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Каргопольский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Котласский 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Плесецкий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02F8681-F3F5-1E9D-BF06-9611A9102B8A}"/>
              </a:ext>
            </a:extLst>
          </p:cNvPr>
          <p:cNvSpPr txBox="1"/>
          <p:nvPr/>
        </p:nvSpPr>
        <p:spPr>
          <a:xfrm>
            <a:off x="3664741" y="5518243"/>
            <a:ext cx="1803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99"/>
                </a:solidFill>
                <a:latin typeface="Century Gothic" panose="020B0502020202020204" pitchFamily="34" charset="0"/>
              </a:rPr>
              <a:t>3 500 </a:t>
            </a:r>
          </a:p>
          <a:p>
            <a:pPr algn="ctr"/>
            <a:r>
              <a:rPr lang="ru-RU" dirty="0">
                <a:solidFill>
                  <a:srgbClr val="FFFF99"/>
                </a:solidFill>
                <a:latin typeface="Century Gothic" panose="020B0502020202020204" pitchFamily="34" charset="0"/>
              </a:rPr>
              <a:t>обучающихся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2060505-00E0-4B6C-DDA0-01E974E6AFBA}"/>
              </a:ext>
            </a:extLst>
          </p:cNvPr>
          <p:cNvSpPr txBox="1"/>
          <p:nvPr/>
        </p:nvSpPr>
        <p:spPr>
          <a:xfrm>
            <a:off x="8497153" y="5518243"/>
            <a:ext cx="1208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99"/>
                </a:solidFill>
                <a:latin typeface="Century Gothic" panose="020B0502020202020204" pitchFamily="34" charset="0"/>
              </a:rPr>
              <a:t>10</a:t>
            </a:r>
          </a:p>
          <a:p>
            <a:pPr algn="ctr"/>
            <a:r>
              <a:rPr lang="ru-RU" dirty="0" err="1">
                <a:solidFill>
                  <a:srgbClr val="FFFF99"/>
                </a:solidFill>
                <a:latin typeface="Century Gothic" panose="020B0502020202020204" pitchFamily="34" charset="0"/>
              </a:rPr>
              <a:t>технозон</a:t>
            </a:r>
            <a:endParaRPr lang="ru-RU" dirty="0">
              <a:solidFill>
                <a:srgbClr val="FFFF99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468C7AE-7684-4828-D67A-C22D8BF430AB}"/>
              </a:ext>
            </a:extLst>
          </p:cNvPr>
          <p:cNvSpPr txBox="1"/>
          <p:nvPr/>
        </p:nvSpPr>
        <p:spPr>
          <a:xfrm>
            <a:off x="9981260" y="4058887"/>
            <a:ext cx="16387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Архангельск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Северодвинск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Новодвинск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Коряжма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Котлас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Мирный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Онежский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Мезенский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Устьянский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604B3BB6-8855-4949-B5D2-1855249EB6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365098" y="4058887"/>
            <a:ext cx="1405029" cy="1125441"/>
          </a:xfrm>
          <a:prstGeom prst="ellipse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92876058-3019-C6E1-73BE-A6AFB612C0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352" y="3224114"/>
            <a:ext cx="1303414" cy="3633886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645DF78-BCA2-C421-2704-E2F886AE03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26" y="1559444"/>
            <a:ext cx="2016007" cy="1664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09A5F45F-330A-337D-FC0F-15382227FA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18291" y="1461952"/>
            <a:ext cx="2238246" cy="196704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384ADCD-C0A3-9613-1D4D-EFA538BACD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50013" y="1461952"/>
            <a:ext cx="2238246" cy="196704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7AC79E8B-E1F0-7876-E464-449FBFBB8B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381735" y="1461952"/>
            <a:ext cx="2238246" cy="1967048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A54D1CB0-D6AC-CE74-3BD9-F56FCD179E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3421" y="227242"/>
            <a:ext cx="811257" cy="865916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логотип&#10;&#10;Автоматически созданное описание">
            <a:extLst>
              <a:ext uri="{FF2B5EF4-FFF2-40B4-BE49-F238E27FC236}">
                <a16:creationId xmlns="" xmlns:a16="http://schemas.microsoft.com/office/drawing/2014/main" id="{F5719712-1221-6EBB-8D0C-E13A4BC248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3859" y="226999"/>
            <a:ext cx="734884" cy="86638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220A559-1524-D264-4FF2-7C50696F340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9348" y="226999"/>
            <a:ext cx="1499833" cy="8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62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="" xmlns:a16="http://schemas.microsoft.com/office/drawing/2014/main" id="{40066838-8616-72B8-325F-E8AFB58F7517}"/>
              </a:ext>
            </a:extLst>
          </p:cNvPr>
          <p:cNvSpPr txBox="1"/>
          <p:nvPr/>
        </p:nvSpPr>
        <p:spPr>
          <a:xfrm>
            <a:off x="1224945" y="498279"/>
            <a:ext cx="3121654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600" b="1" spc="15" dirty="0">
                <a:solidFill>
                  <a:srgbClr val="C00000"/>
                </a:solidFill>
                <a:latin typeface="Century Gothic" panose="020B0502020202020204" pitchFamily="34" charset="0"/>
                <a:cs typeface="Tahoma"/>
              </a:rPr>
              <a:t>ВОСПИТАНИЕ</a:t>
            </a:r>
            <a:endParaRPr sz="2600" dirty="0">
              <a:solidFill>
                <a:srgbClr val="C00000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="" xmlns:a16="http://schemas.microsoft.com/office/drawing/2014/main" id="{2F57E079-50B2-B982-C8B1-E76F7EFD79E7}"/>
              </a:ext>
            </a:extLst>
          </p:cNvPr>
          <p:cNvSpPr txBox="1"/>
          <p:nvPr/>
        </p:nvSpPr>
        <p:spPr>
          <a:xfrm>
            <a:off x="1224945" y="1676618"/>
            <a:ext cx="6180020" cy="5437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b="1" spc="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СИ</a:t>
            </a:r>
            <a:r>
              <a:rPr sz="16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МВО</a:t>
            </a:r>
            <a:r>
              <a:rPr sz="1600" b="1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Л</a:t>
            </a:r>
            <a:r>
              <a:rPr sz="16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ОВ</a:t>
            </a:r>
            <a:r>
              <a:rPr sz="16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РФ  </a:t>
            </a:r>
            <a:r>
              <a:rPr lang="ru-RU" sz="1600" b="1" spc="-9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ПОДНЯТИЕ</a:t>
            </a:r>
            <a:r>
              <a:rPr lang="ru-RU" sz="16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(СПУСК)</a:t>
            </a:r>
            <a:r>
              <a:rPr lang="ru-RU" sz="16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ГОСУДАРСТВЕННОГО</a:t>
            </a:r>
            <a:r>
              <a:rPr lang="ru-RU" sz="16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ru-RU" sz="1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ФЛАГА</a:t>
            </a:r>
            <a:r>
              <a:rPr lang="ru-RU" sz="16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1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РФ </a:t>
            </a:r>
            <a:r>
              <a:rPr lang="ru-RU" sz="16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ЕЖЕНЕДЕЛЬНО</a:t>
            </a:r>
          </a:p>
        </p:txBody>
      </p:sp>
      <p:pic>
        <p:nvPicPr>
          <p:cNvPr id="6" name="object 13">
            <a:extLst>
              <a:ext uri="{FF2B5EF4-FFF2-40B4-BE49-F238E27FC236}">
                <a16:creationId xmlns="" xmlns:a16="http://schemas.microsoft.com/office/drawing/2014/main" id="{AD3175CE-95FD-65AD-5E4F-56598A8AFB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847" y="1661249"/>
            <a:ext cx="578407" cy="574476"/>
          </a:xfrm>
          <a:prstGeom prst="rect">
            <a:avLst/>
          </a:prstGeom>
        </p:spPr>
      </p:pic>
      <p:pic>
        <p:nvPicPr>
          <p:cNvPr id="7" name="object 14">
            <a:extLst>
              <a:ext uri="{FF2B5EF4-FFF2-40B4-BE49-F238E27FC236}">
                <a16:creationId xmlns="" xmlns:a16="http://schemas.microsoft.com/office/drawing/2014/main" id="{8E376924-C4FD-ED3A-8F9A-1753E916B10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1318" y="2499891"/>
            <a:ext cx="535465" cy="436581"/>
          </a:xfrm>
          <a:prstGeom prst="rect">
            <a:avLst/>
          </a:prstGeom>
        </p:spPr>
      </p:pic>
      <p:pic>
        <p:nvPicPr>
          <p:cNvPr id="8" name="object 15">
            <a:extLst>
              <a:ext uri="{FF2B5EF4-FFF2-40B4-BE49-F238E27FC236}">
                <a16:creationId xmlns="" xmlns:a16="http://schemas.microsoft.com/office/drawing/2014/main" id="{C24E6ABD-CC47-9A4D-3F9B-025E81EA884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1318" y="3243182"/>
            <a:ext cx="535465" cy="57878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="" xmlns:a16="http://schemas.microsoft.com/office/drawing/2014/main" id="{3F78B65C-A13B-550B-41E9-FEB399189659}"/>
              </a:ext>
            </a:extLst>
          </p:cNvPr>
          <p:cNvSpPr txBox="1">
            <a:spLocks/>
          </p:cNvSpPr>
          <p:nvPr/>
        </p:nvSpPr>
        <p:spPr>
          <a:xfrm>
            <a:off x="7996667" y="359403"/>
            <a:ext cx="36629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«РАЗГОВОРЫ О ВАЖНОМ»</a:t>
            </a:r>
            <a:endParaRPr lang="ru-RU" sz="2400" b="1" spc="-75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="" xmlns:a16="http://schemas.microsoft.com/office/drawing/2014/main" id="{65C09956-88D3-8476-E2CD-E342463A834C}"/>
              </a:ext>
            </a:extLst>
          </p:cNvPr>
          <p:cNvSpPr txBox="1">
            <a:spLocks/>
          </p:cNvSpPr>
          <p:nvPr/>
        </p:nvSpPr>
        <p:spPr>
          <a:xfrm>
            <a:off x="7996667" y="783862"/>
            <a:ext cx="3942784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ЦИКЛ ВНЕУРОЧНЫХ ЗАНЯТИЙ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50" dirty="0">
                <a:solidFill>
                  <a:srgbClr val="002060"/>
                </a:solidFill>
                <a:latin typeface="Century Gothic" panose="020B0502020202020204" pitchFamily="34" charset="0"/>
              </a:rPr>
              <a:t>ЕЖЕНЕДЕЛЬНО ПО ПОНЕДЕЛЬНИКАМ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="" xmlns:a16="http://schemas.microsoft.com/office/drawing/2014/main" id="{50FFF39C-E280-892F-9CD1-C6A6F0B8BC6F}"/>
              </a:ext>
            </a:extLst>
          </p:cNvPr>
          <p:cNvSpPr txBox="1">
            <a:spLocks/>
          </p:cNvSpPr>
          <p:nvPr/>
        </p:nvSpPr>
        <p:spPr>
          <a:xfrm>
            <a:off x="7996667" y="1676618"/>
            <a:ext cx="370984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50" dirty="0">
                <a:solidFill>
                  <a:srgbClr val="6600FF"/>
                </a:solidFill>
                <a:latin typeface="Century Gothic" panose="020B0502020202020204" pitchFamily="34" charset="0"/>
              </a:rPr>
              <a:t>ВОСПИТАТЕЛЬНАЯ СРЕДА</a:t>
            </a:r>
            <a:endParaRPr lang="ru-RU" sz="2400" b="1" spc="-75" dirty="0">
              <a:solidFill>
                <a:srgbClr val="6600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object 23">
            <a:extLst>
              <a:ext uri="{FF2B5EF4-FFF2-40B4-BE49-F238E27FC236}">
                <a16:creationId xmlns="" xmlns:a16="http://schemas.microsoft.com/office/drawing/2014/main" id="{CB6537BF-CF51-50FE-70E6-45956426BBA2}"/>
              </a:ext>
            </a:extLst>
          </p:cNvPr>
          <p:cNvGrpSpPr/>
          <p:nvPr/>
        </p:nvGrpSpPr>
        <p:grpSpPr>
          <a:xfrm>
            <a:off x="8013212" y="4111472"/>
            <a:ext cx="590400" cy="590400"/>
            <a:chOff x="2649601" y="650875"/>
            <a:chExt cx="727075" cy="727075"/>
          </a:xfrm>
        </p:grpSpPr>
        <p:sp>
          <p:nvSpPr>
            <p:cNvPr id="19" name="object 24">
              <a:extLst>
                <a:ext uri="{FF2B5EF4-FFF2-40B4-BE49-F238E27FC236}">
                  <a16:creationId xmlns="" xmlns:a16="http://schemas.microsoft.com/office/drawing/2014/main" id="{9DAA80FD-26E7-FA11-3363-97512C455505}"/>
                </a:ext>
              </a:extLst>
            </p:cNvPr>
            <p:cNvSpPr/>
            <p:nvPr/>
          </p:nvSpPr>
          <p:spPr>
            <a:xfrm>
              <a:off x="2649601" y="650875"/>
              <a:ext cx="727075" cy="727075"/>
            </a:xfrm>
            <a:custGeom>
              <a:avLst/>
              <a:gdLst/>
              <a:ahLst/>
              <a:cxnLst/>
              <a:rect l="l" t="t" r="r" b="b"/>
              <a:pathLst>
                <a:path w="727075" h="727075">
                  <a:moveTo>
                    <a:pt x="363347" y="0"/>
                  </a:moveTo>
                  <a:lnTo>
                    <a:pt x="315975" y="3048"/>
                  </a:lnTo>
                  <a:lnTo>
                    <a:pt x="270510" y="11937"/>
                  </a:lnTo>
                  <a:lnTo>
                    <a:pt x="227203" y="26415"/>
                  </a:lnTo>
                  <a:lnTo>
                    <a:pt x="186436" y="45847"/>
                  </a:lnTo>
                  <a:lnTo>
                    <a:pt x="148717" y="70103"/>
                  </a:lnTo>
                  <a:lnTo>
                    <a:pt x="114426" y="98678"/>
                  </a:lnTo>
                  <a:lnTo>
                    <a:pt x="83819" y="131190"/>
                  </a:lnTo>
                  <a:lnTo>
                    <a:pt x="57404" y="167259"/>
                  </a:lnTo>
                  <a:lnTo>
                    <a:pt x="35432" y="206501"/>
                  </a:lnTo>
                  <a:lnTo>
                    <a:pt x="18415" y="248538"/>
                  </a:lnTo>
                  <a:lnTo>
                    <a:pt x="6731" y="292988"/>
                  </a:lnTo>
                  <a:lnTo>
                    <a:pt x="762" y="339598"/>
                  </a:lnTo>
                  <a:lnTo>
                    <a:pt x="0" y="363474"/>
                  </a:lnTo>
                  <a:lnTo>
                    <a:pt x="762" y="387350"/>
                  </a:lnTo>
                  <a:lnTo>
                    <a:pt x="6731" y="433832"/>
                  </a:lnTo>
                  <a:lnTo>
                    <a:pt x="18415" y="478282"/>
                  </a:lnTo>
                  <a:lnTo>
                    <a:pt x="35432" y="520319"/>
                  </a:lnTo>
                  <a:lnTo>
                    <a:pt x="57404" y="559688"/>
                  </a:lnTo>
                  <a:lnTo>
                    <a:pt x="83819" y="595757"/>
                  </a:lnTo>
                  <a:lnTo>
                    <a:pt x="114426" y="628269"/>
                  </a:lnTo>
                  <a:lnTo>
                    <a:pt x="148717" y="656716"/>
                  </a:lnTo>
                  <a:lnTo>
                    <a:pt x="186436" y="680974"/>
                  </a:lnTo>
                  <a:lnTo>
                    <a:pt x="227203" y="700532"/>
                  </a:lnTo>
                  <a:lnTo>
                    <a:pt x="270510" y="714883"/>
                  </a:lnTo>
                  <a:lnTo>
                    <a:pt x="315975" y="723773"/>
                  </a:lnTo>
                  <a:lnTo>
                    <a:pt x="363347" y="726821"/>
                  </a:lnTo>
                  <a:lnTo>
                    <a:pt x="387223" y="726059"/>
                  </a:lnTo>
                  <a:lnTo>
                    <a:pt x="433831" y="720089"/>
                  </a:lnTo>
                  <a:lnTo>
                    <a:pt x="478281" y="708405"/>
                  </a:lnTo>
                  <a:lnTo>
                    <a:pt x="520319" y="691388"/>
                  </a:lnTo>
                  <a:lnTo>
                    <a:pt x="559562" y="669416"/>
                  </a:lnTo>
                  <a:lnTo>
                    <a:pt x="595630" y="643001"/>
                  </a:lnTo>
                  <a:lnTo>
                    <a:pt x="628141" y="612394"/>
                  </a:lnTo>
                  <a:lnTo>
                    <a:pt x="656716" y="578103"/>
                  </a:lnTo>
                  <a:lnTo>
                    <a:pt x="680974" y="540385"/>
                  </a:lnTo>
                  <a:lnTo>
                    <a:pt x="700404" y="499617"/>
                  </a:lnTo>
                  <a:lnTo>
                    <a:pt x="714883" y="456311"/>
                  </a:lnTo>
                  <a:lnTo>
                    <a:pt x="723773" y="410845"/>
                  </a:lnTo>
                  <a:lnTo>
                    <a:pt x="726821" y="363474"/>
                  </a:lnTo>
                  <a:lnTo>
                    <a:pt x="726059" y="339598"/>
                  </a:lnTo>
                  <a:lnTo>
                    <a:pt x="719963" y="292988"/>
                  </a:lnTo>
                  <a:lnTo>
                    <a:pt x="708278" y="248538"/>
                  </a:lnTo>
                  <a:lnTo>
                    <a:pt x="691261" y="206501"/>
                  </a:lnTo>
                  <a:lnTo>
                    <a:pt x="669416" y="167259"/>
                  </a:lnTo>
                  <a:lnTo>
                    <a:pt x="643001" y="131190"/>
                  </a:lnTo>
                  <a:lnTo>
                    <a:pt x="612394" y="98678"/>
                  </a:lnTo>
                  <a:lnTo>
                    <a:pt x="577976" y="70103"/>
                  </a:lnTo>
                  <a:lnTo>
                    <a:pt x="540257" y="45847"/>
                  </a:lnTo>
                  <a:lnTo>
                    <a:pt x="499618" y="26415"/>
                  </a:lnTo>
                  <a:lnTo>
                    <a:pt x="456311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" name="object 25">
              <a:extLst>
                <a:ext uri="{FF2B5EF4-FFF2-40B4-BE49-F238E27FC236}">
                  <a16:creationId xmlns="" xmlns:a16="http://schemas.microsoft.com/office/drawing/2014/main" id="{0EA75606-3B09-F3F1-62C9-A1D701DEA2E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0500" y="769937"/>
              <a:ext cx="515937" cy="515937"/>
            </a:xfrm>
            <a:prstGeom prst="rect">
              <a:avLst/>
            </a:prstGeom>
          </p:spPr>
        </p:pic>
      </p:grpSp>
      <p:sp>
        <p:nvSpPr>
          <p:cNvPr id="21" name="object 16">
            <a:extLst>
              <a:ext uri="{FF2B5EF4-FFF2-40B4-BE49-F238E27FC236}">
                <a16:creationId xmlns="" xmlns:a16="http://schemas.microsoft.com/office/drawing/2014/main" id="{6E320862-7449-BCB1-7497-1D6CFA7AF268}"/>
              </a:ext>
            </a:extLst>
          </p:cNvPr>
          <p:cNvSpPr txBox="1"/>
          <p:nvPr/>
        </p:nvSpPr>
        <p:spPr>
          <a:xfrm>
            <a:off x="8875110" y="4303085"/>
            <a:ext cx="20032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1400" b="1" spc="-7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ШКОЛЬНЫЕ ТЕАТРЫ</a:t>
            </a:r>
          </a:p>
        </p:txBody>
      </p:sp>
      <p:sp>
        <p:nvSpPr>
          <p:cNvPr id="22" name="object 16">
            <a:extLst>
              <a:ext uri="{FF2B5EF4-FFF2-40B4-BE49-F238E27FC236}">
                <a16:creationId xmlns="" xmlns:a16="http://schemas.microsoft.com/office/drawing/2014/main" id="{412E3F95-E3EB-62DD-1615-5142716C32E3}"/>
              </a:ext>
            </a:extLst>
          </p:cNvPr>
          <p:cNvSpPr txBox="1"/>
          <p:nvPr/>
        </p:nvSpPr>
        <p:spPr>
          <a:xfrm>
            <a:off x="10737354" y="4256919"/>
            <a:ext cx="723063" cy="351378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2200" b="1" spc="-180">
                <a:solidFill>
                  <a:srgbClr val="6600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object 20">
            <a:extLst>
              <a:ext uri="{FF2B5EF4-FFF2-40B4-BE49-F238E27FC236}">
                <a16:creationId xmlns="" xmlns:a16="http://schemas.microsoft.com/office/drawing/2014/main" id="{62F80BE7-1903-4BB3-54A7-6146CFD2F7BD}"/>
              </a:ext>
            </a:extLst>
          </p:cNvPr>
          <p:cNvGrpSpPr/>
          <p:nvPr/>
        </p:nvGrpSpPr>
        <p:grpSpPr>
          <a:xfrm>
            <a:off x="8013212" y="4939521"/>
            <a:ext cx="590400" cy="590400"/>
            <a:chOff x="4651375" y="647700"/>
            <a:chExt cx="727075" cy="725805"/>
          </a:xfrm>
        </p:grpSpPr>
        <p:sp>
          <p:nvSpPr>
            <p:cNvPr id="24" name="object 21">
              <a:extLst>
                <a:ext uri="{FF2B5EF4-FFF2-40B4-BE49-F238E27FC236}">
                  <a16:creationId xmlns="" xmlns:a16="http://schemas.microsoft.com/office/drawing/2014/main" id="{8227570B-D6BB-4893-E836-5DADF9AC2E81}"/>
                </a:ext>
              </a:extLst>
            </p:cNvPr>
            <p:cNvSpPr/>
            <p:nvPr/>
          </p:nvSpPr>
          <p:spPr>
            <a:xfrm>
              <a:off x="465137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847"/>
                  </a:lnTo>
                  <a:lnTo>
                    <a:pt x="148844" y="69976"/>
                  </a:lnTo>
                  <a:lnTo>
                    <a:pt x="114426" y="98425"/>
                  </a:lnTo>
                  <a:lnTo>
                    <a:pt x="83820" y="130937"/>
                  </a:lnTo>
                  <a:lnTo>
                    <a:pt x="57403" y="166877"/>
                  </a:lnTo>
                  <a:lnTo>
                    <a:pt x="35560" y="205994"/>
                  </a:lnTo>
                  <a:lnTo>
                    <a:pt x="18541" y="248030"/>
                  </a:lnTo>
                  <a:lnTo>
                    <a:pt x="6858" y="292353"/>
                  </a:lnTo>
                  <a:lnTo>
                    <a:pt x="762" y="338836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942"/>
                  </a:lnTo>
                  <a:lnTo>
                    <a:pt x="18541" y="477265"/>
                  </a:lnTo>
                  <a:lnTo>
                    <a:pt x="35560" y="519302"/>
                  </a:lnTo>
                  <a:lnTo>
                    <a:pt x="57403" y="558419"/>
                  </a:lnTo>
                  <a:lnTo>
                    <a:pt x="83820" y="594360"/>
                  </a:lnTo>
                  <a:lnTo>
                    <a:pt x="114426" y="626872"/>
                  </a:lnTo>
                  <a:lnTo>
                    <a:pt x="148844" y="655320"/>
                  </a:lnTo>
                  <a:lnTo>
                    <a:pt x="186562" y="679450"/>
                  </a:lnTo>
                  <a:lnTo>
                    <a:pt x="227202" y="699008"/>
                  </a:lnTo>
                  <a:lnTo>
                    <a:pt x="270510" y="713359"/>
                  </a:lnTo>
                  <a:lnTo>
                    <a:pt x="316102" y="722249"/>
                  </a:lnTo>
                  <a:lnTo>
                    <a:pt x="363474" y="725297"/>
                  </a:lnTo>
                  <a:lnTo>
                    <a:pt x="387350" y="724535"/>
                  </a:lnTo>
                  <a:lnTo>
                    <a:pt x="433832" y="718438"/>
                  </a:lnTo>
                  <a:lnTo>
                    <a:pt x="478282" y="706754"/>
                  </a:lnTo>
                  <a:lnTo>
                    <a:pt x="520319" y="689863"/>
                  </a:lnTo>
                  <a:lnTo>
                    <a:pt x="559688" y="668020"/>
                  </a:lnTo>
                  <a:lnTo>
                    <a:pt x="595757" y="641603"/>
                  </a:lnTo>
                  <a:lnTo>
                    <a:pt x="628269" y="611124"/>
                  </a:lnTo>
                  <a:lnTo>
                    <a:pt x="656716" y="576834"/>
                  </a:lnTo>
                  <a:lnTo>
                    <a:pt x="680974" y="539241"/>
                  </a:lnTo>
                  <a:lnTo>
                    <a:pt x="700532" y="498601"/>
                  </a:lnTo>
                  <a:lnTo>
                    <a:pt x="714883" y="455422"/>
                  </a:lnTo>
                  <a:lnTo>
                    <a:pt x="723773" y="409955"/>
                  </a:lnTo>
                  <a:lnTo>
                    <a:pt x="726821" y="362585"/>
                  </a:lnTo>
                  <a:lnTo>
                    <a:pt x="726059" y="338836"/>
                  </a:lnTo>
                  <a:lnTo>
                    <a:pt x="720089" y="292353"/>
                  </a:lnTo>
                  <a:lnTo>
                    <a:pt x="708405" y="248030"/>
                  </a:lnTo>
                  <a:lnTo>
                    <a:pt x="691388" y="205994"/>
                  </a:lnTo>
                  <a:lnTo>
                    <a:pt x="669416" y="166877"/>
                  </a:lnTo>
                  <a:lnTo>
                    <a:pt x="643001" y="130937"/>
                  </a:lnTo>
                  <a:lnTo>
                    <a:pt x="612394" y="98425"/>
                  </a:lnTo>
                  <a:lnTo>
                    <a:pt x="578103" y="69976"/>
                  </a:lnTo>
                  <a:lnTo>
                    <a:pt x="540385" y="45847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5" name="object 22">
              <a:extLst>
                <a:ext uri="{FF2B5EF4-FFF2-40B4-BE49-F238E27FC236}">
                  <a16:creationId xmlns="" xmlns:a16="http://schemas.microsoft.com/office/drawing/2014/main" id="{714E0E11-7D91-2F43-AD2E-50313133152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8375" y="793821"/>
              <a:ext cx="473075" cy="469900"/>
            </a:xfrm>
            <a:prstGeom prst="rect">
              <a:avLst/>
            </a:prstGeom>
          </p:spPr>
        </p:pic>
      </p:grpSp>
      <p:sp>
        <p:nvSpPr>
          <p:cNvPr id="26" name="object 17">
            <a:extLst>
              <a:ext uri="{FF2B5EF4-FFF2-40B4-BE49-F238E27FC236}">
                <a16:creationId xmlns="" xmlns:a16="http://schemas.microsoft.com/office/drawing/2014/main" id="{ED79C8A5-3825-AD59-4D11-AA75CD156B22}"/>
              </a:ext>
            </a:extLst>
          </p:cNvPr>
          <p:cNvSpPr txBox="1"/>
          <p:nvPr/>
        </p:nvSpPr>
        <p:spPr>
          <a:xfrm>
            <a:off x="8875110" y="4909279"/>
            <a:ext cx="2191575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1400" b="1" spc="-7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ШКОЛЬНЫЕ </a:t>
            </a:r>
          </a:p>
          <a:p>
            <a:r>
              <a:rPr lang="ru-RU" dirty="0"/>
              <a:t>СПОРТИВНЫЕ </a:t>
            </a:r>
          </a:p>
          <a:p>
            <a:r>
              <a:rPr lang="ru-RU" dirty="0"/>
              <a:t>КЛУБЫ</a:t>
            </a:r>
            <a:endParaRPr dirty="0"/>
          </a:p>
        </p:txBody>
      </p:sp>
      <p:sp>
        <p:nvSpPr>
          <p:cNvPr id="27" name="object 16">
            <a:extLst>
              <a:ext uri="{FF2B5EF4-FFF2-40B4-BE49-F238E27FC236}">
                <a16:creationId xmlns="" xmlns:a16="http://schemas.microsoft.com/office/drawing/2014/main" id="{909B5F01-534D-B99B-6345-875E49939ACF}"/>
              </a:ext>
            </a:extLst>
          </p:cNvPr>
          <p:cNvSpPr txBox="1"/>
          <p:nvPr/>
        </p:nvSpPr>
        <p:spPr>
          <a:xfrm>
            <a:off x="10737354" y="5084968"/>
            <a:ext cx="936937" cy="351378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2200" b="1" spc="-180">
                <a:solidFill>
                  <a:srgbClr val="6600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object 35">
            <a:extLst>
              <a:ext uri="{FF2B5EF4-FFF2-40B4-BE49-F238E27FC236}">
                <a16:creationId xmlns="" xmlns:a16="http://schemas.microsoft.com/office/drawing/2014/main" id="{E30EBD99-0C80-2937-F2FA-6A0D73627EB3}"/>
              </a:ext>
            </a:extLst>
          </p:cNvPr>
          <p:cNvGrpSpPr/>
          <p:nvPr/>
        </p:nvGrpSpPr>
        <p:grpSpPr>
          <a:xfrm>
            <a:off x="8013212" y="5777953"/>
            <a:ext cx="590400" cy="590400"/>
            <a:chOff x="4750592" y="2730867"/>
            <a:chExt cx="727075" cy="725805"/>
          </a:xfrm>
        </p:grpSpPr>
        <p:sp>
          <p:nvSpPr>
            <p:cNvPr id="31" name="object 37">
              <a:extLst>
                <a:ext uri="{FF2B5EF4-FFF2-40B4-BE49-F238E27FC236}">
                  <a16:creationId xmlns="" xmlns:a16="http://schemas.microsoft.com/office/drawing/2014/main" id="{8BA155FA-1EF3-5D9B-E709-89A44C88BCA5}"/>
                </a:ext>
              </a:extLst>
            </p:cNvPr>
            <p:cNvSpPr/>
            <p:nvPr/>
          </p:nvSpPr>
          <p:spPr>
            <a:xfrm>
              <a:off x="4750592" y="2730867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719"/>
                  </a:lnTo>
                  <a:lnTo>
                    <a:pt x="148844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560" y="205994"/>
                  </a:lnTo>
                  <a:lnTo>
                    <a:pt x="18541" y="247904"/>
                  </a:lnTo>
                  <a:lnTo>
                    <a:pt x="6858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816"/>
                  </a:lnTo>
                  <a:lnTo>
                    <a:pt x="18541" y="477266"/>
                  </a:lnTo>
                  <a:lnTo>
                    <a:pt x="35560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844" y="655319"/>
                  </a:lnTo>
                  <a:lnTo>
                    <a:pt x="186562" y="679450"/>
                  </a:lnTo>
                  <a:lnTo>
                    <a:pt x="227202" y="698881"/>
                  </a:lnTo>
                  <a:lnTo>
                    <a:pt x="270510" y="713232"/>
                  </a:lnTo>
                  <a:lnTo>
                    <a:pt x="316102" y="722122"/>
                  </a:lnTo>
                  <a:lnTo>
                    <a:pt x="363474" y="725297"/>
                  </a:lnTo>
                  <a:lnTo>
                    <a:pt x="387350" y="724407"/>
                  </a:lnTo>
                  <a:lnTo>
                    <a:pt x="433832" y="718438"/>
                  </a:lnTo>
                  <a:lnTo>
                    <a:pt x="478282" y="706755"/>
                  </a:lnTo>
                  <a:lnTo>
                    <a:pt x="520319" y="689737"/>
                  </a:lnTo>
                  <a:lnTo>
                    <a:pt x="559688" y="667893"/>
                  </a:lnTo>
                  <a:lnTo>
                    <a:pt x="595757" y="641476"/>
                  </a:lnTo>
                  <a:lnTo>
                    <a:pt x="628269" y="610997"/>
                  </a:lnTo>
                  <a:lnTo>
                    <a:pt x="656716" y="576707"/>
                  </a:lnTo>
                  <a:lnTo>
                    <a:pt x="680974" y="539115"/>
                  </a:lnTo>
                  <a:lnTo>
                    <a:pt x="700532" y="498475"/>
                  </a:lnTo>
                  <a:lnTo>
                    <a:pt x="714883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9" y="338709"/>
                  </a:lnTo>
                  <a:lnTo>
                    <a:pt x="720089" y="292354"/>
                  </a:lnTo>
                  <a:lnTo>
                    <a:pt x="708405" y="247904"/>
                  </a:lnTo>
                  <a:lnTo>
                    <a:pt x="691388" y="205994"/>
                  </a:lnTo>
                  <a:lnTo>
                    <a:pt x="669416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8103" y="69850"/>
                  </a:lnTo>
                  <a:lnTo>
                    <a:pt x="540385" y="45719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2" name="object 38">
              <a:extLst>
                <a:ext uri="{FF2B5EF4-FFF2-40B4-BE49-F238E27FC236}">
                  <a16:creationId xmlns="" xmlns:a16="http://schemas.microsoft.com/office/drawing/2014/main" id="{B94D7981-1946-7A6B-DC6D-0FBCF65281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29175" y="2789237"/>
              <a:ext cx="581025" cy="57943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1BA332E-E374-5D0E-D2EB-DAD88E852D46}"/>
              </a:ext>
            </a:extLst>
          </p:cNvPr>
          <p:cNvSpPr txBox="1"/>
          <p:nvPr/>
        </p:nvSpPr>
        <p:spPr>
          <a:xfrm>
            <a:off x="8875110" y="5811543"/>
            <a:ext cx="207845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1400" b="1" spc="-7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ПАТРИОТИЧЕСКИЕ </a:t>
            </a:r>
            <a:r>
              <a:rPr lang="ru-RU" dirty="0" smtClean="0"/>
              <a:t>ОБЪЕДИНЕНИЯ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F9897CA-220A-4C34-851F-68FA40FAC0AD}"/>
              </a:ext>
            </a:extLst>
          </p:cNvPr>
          <p:cNvSpPr txBox="1"/>
          <p:nvPr/>
        </p:nvSpPr>
        <p:spPr>
          <a:xfrm>
            <a:off x="10737354" y="5873098"/>
            <a:ext cx="777126" cy="351378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2200" b="1" spc="-180">
                <a:solidFill>
                  <a:srgbClr val="6600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560</a:t>
            </a:r>
          </a:p>
        </p:txBody>
      </p:sp>
      <p:grpSp>
        <p:nvGrpSpPr>
          <p:cNvPr id="39" name="object 26">
            <a:extLst>
              <a:ext uri="{FF2B5EF4-FFF2-40B4-BE49-F238E27FC236}">
                <a16:creationId xmlns="" xmlns:a16="http://schemas.microsoft.com/office/drawing/2014/main" id="{6F9425D5-E060-E613-C85A-6B81B22F54D5}"/>
              </a:ext>
            </a:extLst>
          </p:cNvPr>
          <p:cNvGrpSpPr/>
          <p:nvPr/>
        </p:nvGrpSpPr>
        <p:grpSpPr>
          <a:xfrm>
            <a:off x="8013212" y="2484937"/>
            <a:ext cx="590400" cy="589072"/>
            <a:chOff x="568325" y="647700"/>
            <a:chExt cx="727075" cy="725805"/>
          </a:xfrm>
        </p:grpSpPr>
        <p:sp>
          <p:nvSpPr>
            <p:cNvPr id="40" name="object 27">
              <a:extLst>
                <a:ext uri="{FF2B5EF4-FFF2-40B4-BE49-F238E27FC236}">
                  <a16:creationId xmlns="" xmlns:a16="http://schemas.microsoft.com/office/drawing/2014/main" id="{EA744D50-2D91-2297-3F7D-C4EE0F273440}"/>
                </a:ext>
              </a:extLst>
            </p:cNvPr>
            <p:cNvSpPr/>
            <p:nvPr/>
          </p:nvSpPr>
          <p:spPr>
            <a:xfrm>
              <a:off x="56832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48" y="0"/>
                  </a:moveTo>
                  <a:lnTo>
                    <a:pt x="316064" y="3048"/>
                  </a:lnTo>
                  <a:lnTo>
                    <a:pt x="270522" y="11937"/>
                  </a:lnTo>
                  <a:lnTo>
                    <a:pt x="227215" y="26288"/>
                  </a:lnTo>
                  <a:lnTo>
                    <a:pt x="186512" y="45847"/>
                  </a:lnTo>
                  <a:lnTo>
                    <a:pt x="148793" y="69976"/>
                  </a:lnTo>
                  <a:lnTo>
                    <a:pt x="114465" y="98425"/>
                  </a:lnTo>
                  <a:lnTo>
                    <a:pt x="83883" y="130937"/>
                  </a:lnTo>
                  <a:lnTo>
                    <a:pt x="57442" y="166877"/>
                  </a:lnTo>
                  <a:lnTo>
                    <a:pt x="35534" y="205994"/>
                  </a:lnTo>
                  <a:lnTo>
                    <a:pt x="18529" y="248030"/>
                  </a:lnTo>
                  <a:lnTo>
                    <a:pt x="6819" y="292353"/>
                  </a:lnTo>
                  <a:lnTo>
                    <a:pt x="774" y="338836"/>
                  </a:lnTo>
                  <a:lnTo>
                    <a:pt x="0" y="362585"/>
                  </a:lnTo>
                  <a:lnTo>
                    <a:pt x="774" y="386461"/>
                  </a:lnTo>
                  <a:lnTo>
                    <a:pt x="6819" y="432942"/>
                  </a:lnTo>
                  <a:lnTo>
                    <a:pt x="18529" y="477265"/>
                  </a:lnTo>
                  <a:lnTo>
                    <a:pt x="35534" y="519302"/>
                  </a:lnTo>
                  <a:lnTo>
                    <a:pt x="57442" y="558419"/>
                  </a:lnTo>
                  <a:lnTo>
                    <a:pt x="83883" y="594360"/>
                  </a:lnTo>
                  <a:lnTo>
                    <a:pt x="114465" y="626872"/>
                  </a:lnTo>
                  <a:lnTo>
                    <a:pt x="148793" y="655320"/>
                  </a:lnTo>
                  <a:lnTo>
                    <a:pt x="186512" y="679450"/>
                  </a:lnTo>
                  <a:lnTo>
                    <a:pt x="227215" y="699008"/>
                  </a:lnTo>
                  <a:lnTo>
                    <a:pt x="270522" y="713359"/>
                  </a:lnTo>
                  <a:lnTo>
                    <a:pt x="316064" y="722249"/>
                  </a:lnTo>
                  <a:lnTo>
                    <a:pt x="363448" y="725297"/>
                  </a:lnTo>
                  <a:lnTo>
                    <a:pt x="387337" y="724535"/>
                  </a:lnTo>
                  <a:lnTo>
                    <a:pt x="433844" y="718438"/>
                  </a:lnTo>
                  <a:lnTo>
                    <a:pt x="478320" y="706754"/>
                  </a:lnTo>
                  <a:lnTo>
                    <a:pt x="520382" y="689863"/>
                  </a:lnTo>
                  <a:lnTo>
                    <a:pt x="559625" y="668020"/>
                  </a:lnTo>
                  <a:lnTo>
                    <a:pt x="595706" y="641603"/>
                  </a:lnTo>
                  <a:lnTo>
                    <a:pt x="628205" y="611124"/>
                  </a:lnTo>
                  <a:lnTo>
                    <a:pt x="656767" y="576834"/>
                  </a:lnTo>
                  <a:lnTo>
                    <a:pt x="680986" y="539241"/>
                  </a:lnTo>
                  <a:lnTo>
                    <a:pt x="700493" y="498601"/>
                  </a:lnTo>
                  <a:lnTo>
                    <a:pt x="714883" y="455422"/>
                  </a:lnTo>
                  <a:lnTo>
                    <a:pt x="723772" y="409955"/>
                  </a:lnTo>
                  <a:lnTo>
                    <a:pt x="726947" y="362585"/>
                  </a:lnTo>
                  <a:lnTo>
                    <a:pt x="726059" y="338836"/>
                  </a:lnTo>
                  <a:lnTo>
                    <a:pt x="720090" y="292353"/>
                  </a:lnTo>
                  <a:lnTo>
                    <a:pt x="708406" y="248030"/>
                  </a:lnTo>
                  <a:lnTo>
                    <a:pt x="691349" y="205994"/>
                  </a:lnTo>
                  <a:lnTo>
                    <a:pt x="669442" y="166877"/>
                  </a:lnTo>
                  <a:lnTo>
                    <a:pt x="643001" y="130937"/>
                  </a:lnTo>
                  <a:lnTo>
                    <a:pt x="612419" y="98425"/>
                  </a:lnTo>
                  <a:lnTo>
                    <a:pt x="578091" y="69976"/>
                  </a:lnTo>
                  <a:lnTo>
                    <a:pt x="540372" y="45847"/>
                  </a:lnTo>
                  <a:lnTo>
                    <a:pt x="499668" y="26288"/>
                  </a:lnTo>
                  <a:lnTo>
                    <a:pt x="456361" y="11937"/>
                  </a:lnTo>
                  <a:lnTo>
                    <a:pt x="410819" y="3048"/>
                  </a:lnTo>
                  <a:lnTo>
                    <a:pt x="36344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1" name="object 28">
              <a:extLst>
                <a:ext uri="{FF2B5EF4-FFF2-40B4-BE49-F238E27FC236}">
                  <a16:creationId xmlns="" xmlns:a16="http://schemas.microsoft.com/office/drawing/2014/main" id="{B909726A-8A66-CF07-2BBA-B28492B7CEB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037" y="763651"/>
              <a:ext cx="482600" cy="479425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3DA2FAA-4C77-CA65-0567-7CC1A8E8D9E4}"/>
              </a:ext>
            </a:extLst>
          </p:cNvPr>
          <p:cNvSpPr txBox="1"/>
          <p:nvPr/>
        </p:nvSpPr>
        <p:spPr>
          <a:xfrm>
            <a:off x="8875110" y="2625585"/>
            <a:ext cx="22011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1400" b="1" spc="-7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ШКОЛЬНЫЕ МУЗЕИ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156C4BF-2424-E569-C6D6-007355231DD2}"/>
              </a:ext>
            </a:extLst>
          </p:cNvPr>
          <p:cNvSpPr txBox="1"/>
          <p:nvPr/>
        </p:nvSpPr>
        <p:spPr>
          <a:xfrm>
            <a:off x="10737354" y="2579418"/>
            <a:ext cx="718768" cy="351378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2200" b="1" spc="-180">
                <a:solidFill>
                  <a:srgbClr val="6600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</p:txBody>
      </p:sp>
      <p:grpSp>
        <p:nvGrpSpPr>
          <p:cNvPr id="45" name="object 43">
            <a:extLst>
              <a:ext uri="{FF2B5EF4-FFF2-40B4-BE49-F238E27FC236}">
                <a16:creationId xmlns="" xmlns:a16="http://schemas.microsoft.com/office/drawing/2014/main" id="{321254F4-24DE-A243-C321-36B16F6C7393}"/>
              </a:ext>
            </a:extLst>
          </p:cNvPr>
          <p:cNvGrpSpPr/>
          <p:nvPr/>
        </p:nvGrpSpPr>
        <p:grpSpPr>
          <a:xfrm>
            <a:off x="8013212" y="3298203"/>
            <a:ext cx="590400" cy="590400"/>
            <a:chOff x="6859651" y="2716276"/>
            <a:chExt cx="727075" cy="725805"/>
          </a:xfrm>
        </p:grpSpPr>
        <p:sp>
          <p:nvSpPr>
            <p:cNvPr id="47" name="object 45">
              <a:extLst>
                <a:ext uri="{FF2B5EF4-FFF2-40B4-BE49-F238E27FC236}">
                  <a16:creationId xmlns="" xmlns:a16="http://schemas.microsoft.com/office/drawing/2014/main" id="{FADF586D-EA77-02E1-A24D-6355013A813A}"/>
                </a:ext>
              </a:extLst>
            </p:cNvPr>
            <p:cNvSpPr/>
            <p:nvPr/>
          </p:nvSpPr>
          <p:spPr>
            <a:xfrm>
              <a:off x="6859651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347" y="0"/>
                  </a:moveTo>
                  <a:lnTo>
                    <a:pt x="315975" y="3048"/>
                  </a:lnTo>
                  <a:lnTo>
                    <a:pt x="270509" y="11937"/>
                  </a:lnTo>
                  <a:lnTo>
                    <a:pt x="227202" y="26288"/>
                  </a:lnTo>
                  <a:lnTo>
                    <a:pt x="186435" y="45719"/>
                  </a:lnTo>
                  <a:lnTo>
                    <a:pt x="148717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432" y="205994"/>
                  </a:lnTo>
                  <a:lnTo>
                    <a:pt x="18415" y="247904"/>
                  </a:lnTo>
                  <a:lnTo>
                    <a:pt x="6730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730" y="432816"/>
                  </a:lnTo>
                  <a:lnTo>
                    <a:pt x="18415" y="477266"/>
                  </a:lnTo>
                  <a:lnTo>
                    <a:pt x="35432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717" y="655319"/>
                  </a:lnTo>
                  <a:lnTo>
                    <a:pt x="186435" y="679450"/>
                  </a:lnTo>
                  <a:lnTo>
                    <a:pt x="227202" y="698881"/>
                  </a:lnTo>
                  <a:lnTo>
                    <a:pt x="270509" y="713232"/>
                  </a:lnTo>
                  <a:lnTo>
                    <a:pt x="315975" y="722122"/>
                  </a:lnTo>
                  <a:lnTo>
                    <a:pt x="363347" y="725297"/>
                  </a:lnTo>
                  <a:lnTo>
                    <a:pt x="387223" y="724407"/>
                  </a:lnTo>
                  <a:lnTo>
                    <a:pt x="433831" y="718438"/>
                  </a:lnTo>
                  <a:lnTo>
                    <a:pt x="478281" y="706755"/>
                  </a:lnTo>
                  <a:lnTo>
                    <a:pt x="520319" y="689737"/>
                  </a:lnTo>
                  <a:lnTo>
                    <a:pt x="559562" y="667893"/>
                  </a:lnTo>
                  <a:lnTo>
                    <a:pt x="595629" y="641476"/>
                  </a:lnTo>
                  <a:lnTo>
                    <a:pt x="628142" y="610997"/>
                  </a:lnTo>
                  <a:lnTo>
                    <a:pt x="656717" y="576707"/>
                  </a:lnTo>
                  <a:lnTo>
                    <a:pt x="680974" y="539115"/>
                  </a:lnTo>
                  <a:lnTo>
                    <a:pt x="700404" y="498475"/>
                  </a:lnTo>
                  <a:lnTo>
                    <a:pt x="714882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8" y="338709"/>
                  </a:lnTo>
                  <a:lnTo>
                    <a:pt x="719963" y="292354"/>
                  </a:lnTo>
                  <a:lnTo>
                    <a:pt x="708278" y="247904"/>
                  </a:lnTo>
                  <a:lnTo>
                    <a:pt x="691260" y="205994"/>
                  </a:lnTo>
                  <a:lnTo>
                    <a:pt x="669417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7976" y="69850"/>
                  </a:lnTo>
                  <a:lnTo>
                    <a:pt x="540257" y="45719"/>
                  </a:lnTo>
                  <a:lnTo>
                    <a:pt x="499618" y="26288"/>
                  </a:lnTo>
                  <a:lnTo>
                    <a:pt x="456310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object 46">
              <a:extLst>
                <a:ext uri="{FF2B5EF4-FFF2-40B4-BE49-F238E27FC236}">
                  <a16:creationId xmlns="" xmlns:a16="http://schemas.microsoft.com/office/drawing/2014/main" id="{6BA29D39-60DB-F012-A6D4-A8CFE96525C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9125" y="2832036"/>
              <a:ext cx="422275" cy="420687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37D6AB4-541C-82E7-A442-06531CAA7D9D}"/>
              </a:ext>
            </a:extLst>
          </p:cNvPr>
          <p:cNvSpPr txBox="1"/>
          <p:nvPr/>
        </p:nvSpPr>
        <p:spPr>
          <a:xfrm>
            <a:off x="8875110" y="3438852"/>
            <a:ext cx="190609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1400" b="1" spc="-75">
                <a:solidFill>
                  <a:srgbClr val="002060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/>
              <a:t>МЕДИА-ЦЕНТРЫ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DAE08E8-7FF7-25A0-B6BF-460981138527}"/>
              </a:ext>
            </a:extLst>
          </p:cNvPr>
          <p:cNvSpPr txBox="1"/>
          <p:nvPr/>
        </p:nvSpPr>
        <p:spPr>
          <a:xfrm>
            <a:off x="10737354" y="3392685"/>
            <a:ext cx="936936" cy="351378"/>
          </a:xfrm>
          <a:prstGeom prst="rect">
            <a:avLst/>
          </a:prstGeom>
          <a:effectLst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00"/>
              </a:spcBef>
              <a:defRPr sz="2200" b="1" spc="-180">
                <a:solidFill>
                  <a:srgbClr val="6600FF"/>
                </a:solidFill>
                <a:latin typeface="Century Gothic" panose="020B0502020202020204" pitchFamily="34" charset="0"/>
                <a:cs typeface="Tahoma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1DEED75-84D7-9D20-B9EC-C443D025A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90204" y="2773597"/>
            <a:ext cx="1556137" cy="19824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5C63330-C5BA-BE1D-A5B7-161E42EABD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32931" y="4939286"/>
            <a:ext cx="4108343" cy="174451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59F76AD-D5F7-5C48-E7CA-4726013722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9524" y="4094775"/>
            <a:ext cx="2614787" cy="1775001"/>
          </a:xfrm>
          <a:prstGeom prst="rect">
            <a:avLst/>
          </a:prstGeom>
        </p:spPr>
      </p:pic>
      <p:sp>
        <p:nvSpPr>
          <p:cNvPr id="46" name="object 12">
            <a:extLst>
              <a:ext uri="{FF2B5EF4-FFF2-40B4-BE49-F238E27FC236}">
                <a16:creationId xmlns="" xmlns:a16="http://schemas.microsoft.com/office/drawing/2014/main" id="{BC886117-6CA6-D877-B15E-6714B3C75764}"/>
              </a:ext>
            </a:extLst>
          </p:cNvPr>
          <p:cNvSpPr txBox="1"/>
          <p:nvPr/>
        </p:nvSpPr>
        <p:spPr>
          <a:xfrm>
            <a:off x="1224945" y="2500033"/>
            <a:ext cx="4017775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5244" marR="442595" indent="-43180">
              <a:lnSpc>
                <a:spcPct val="100000"/>
              </a:lnSpc>
            </a:pPr>
            <a:r>
              <a:rPr lang="ru-RU" sz="1600" b="1" spc="-6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ИСПОЛНЕНИЕ</a:t>
            </a:r>
            <a:r>
              <a:rPr lang="ru-RU" sz="16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ГОСУДАРСТВЕННОГО</a:t>
            </a:r>
            <a:r>
              <a:rPr lang="ru-RU" sz="1600" b="1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</a:p>
          <a:p>
            <a:pPr marL="55244" marR="442595" indent="-43180">
              <a:lnSpc>
                <a:spcPct val="100000"/>
              </a:lnSpc>
            </a:pPr>
            <a:r>
              <a:rPr lang="ru-RU" sz="1600" b="1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ГИМНА</a:t>
            </a:r>
            <a:r>
              <a:rPr lang="ru-RU" sz="1600" b="1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РФ </a:t>
            </a:r>
            <a:r>
              <a:rPr lang="ru-RU" sz="1600" b="1" spc="-3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ЕЖЕНЕДЕЛЬНО</a:t>
            </a:r>
          </a:p>
        </p:txBody>
      </p:sp>
      <p:sp>
        <p:nvSpPr>
          <p:cNvPr id="51" name="object 12">
            <a:extLst>
              <a:ext uri="{FF2B5EF4-FFF2-40B4-BE49-F238E27FC236}">
                <a16:creationId xmlns="" xmlns:a16="http://schemas.microsoft.com/office/drawing/2014/main" id="{205E8DFC-DD75-700F-9D53-3BA3ADA58B4A}"/>
              </a:ext>
            </a:extLst>
          </p:cNvPr>
          <p:cNvSpPr txBox="1"/>
          <p:nvPr/>
        </p:nvSpPr>
        <p:spPr>
          <a:xfrm>
            <a:off x="1224945" y="3281503"/>
            <a:ext cx="4017775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ПРО</a:t>
            </a:r>
            <a:r>
              <a:rPr lang="ru-RU" sz="1600" b="1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ВЕ</a:t>
            </a:r>
            <a:r>
              <a:rPr lang="ru-RU" sz="1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Д</a:t>
            </a:r>
            <a:r>
              <a:rPr lang="ru-RU" sz="1600" b="1" spc="-1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ЕНИЕ</a:t>
            </a:r>
            <a:r>
              <a:rPr lang="ru-RU" sz="16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7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УЧЕБНЫХ</a:t>
            </a:r>
            <a:r>
              <a:rPr lang="ru-RU" sz="16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ru-RU" sz="1600" b="1" spc="-13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З</a:t>
            </a:r>
            <a:r>
              <a:rPr lang="ru-RU" sz="1600" b="1" spc="-114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АНЯТИЙ</a:t>
            </a:r>
            <a:r>
              <a:rPr lang="ru-RU" sz="1600" b="1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</a:p>
          <a:p>
            <a:pPr marL="12700">
              <a:lnSpc>
                <a:spcPct val="100000"/>
              </a:lnSpc>
            </a:pPr>
            <a:r>
              <a:rPr lang="ru-RU" sz="16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П</a:t>
            </a:r>
            <a:r>
              <a:rPr lang="ru-RU" sz="1600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О </a:t>
            </a:r>
            <a:r>
              <a:rPr lang="ru-RU" sz="1600" b="1" spc="-125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И</a:t>
            </a:r>
            <a:r>
              <a:rPr lang="ru-RU" sz="1600" b="1" spc="-11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З</a:t>
            </a:r>
            <a:r>
              <a:rPr lang="ru-RU" sz="1600" b="1" spc="-9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УЧЕНИЮ </a:t>
            </a:r>
            <a:r>
              <a:rPr lang="ru-RU" sz="1600" b="1" spc="-2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Г</a:t>
            </a:r>
            <a:r>
              <a:rPr lang="ru-RU" sz="16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О</a:t>
            </a:r>
            <a:r>
              <a:rPr lang="ru-RU" sz="16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СУДАРСТВЕННЫХ СИМВОЛОВ</a:t>
            </a:r>
            <a:r>
              <a:rPr lang="ru-RU" sz="1600" b="1" spc="-1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Tahoma"/>
              </a:rPr>
              <a:t> </a:t>
            </a:r>
            <a:endParaRPr lang="ru-RU" sz="1600" b="1" spc="-15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899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7A8AC374-EC4C-DA2E-C319-F54BBCBF2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703" y="49173"/>
            <a:ext cx="12164593" cy="2081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ACE22910-5910-6633-0064-78E9833CE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599" y="2372483"/>
            <a:ext cx="12200892" cy="208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6669B831-1FF8-6C96-E8F9-C4553C1B9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4699660"/>
            <a:ext cx="12200891" cy="208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740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</TotalTime>
  <Words>985</Words>
  <Application>Microsoft Office PowerPoint</Application>
  <PresentationFormat>Произвольный</PresentationFormat>
  <Paragraphs>283</Paragraphs>
  <Slides>16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Попова</dc:creator>
  <cp:lastModifiedBy>Иванова Асия Александровна</cp:lastModifiedBy>
  <cp:revision>76</cp:revision>
  <dcterms:created xsi:type="dcterms:W3CDTF">2023-03-18T20:11:57Z</dcterms:created>
  <dcterms:modified xsi:type="dcterms:W3CDTF">2023-06-02T11:14:04Z</dcterms:modified>
</cp:coreProperties>
</file>