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96" r:id="rId4"/>
    <p:sldId id="294" r:id="rId5"/>
    <p:sldId id="329" r:id="rId6"/>
    <p:sldId id="298" r:id="rId7"/>
    <p:sldId id="333" r:id="rId8"/>
    <p:sldId id="327" r:id="rId9"/>
    <p:sldId id="299" r:id="rId10"/>
    <p:sldId id="309" r:id="rId11"/>
    <p:sldId id="320" r:id="rId12"/>
    <p:sldId id="307" r:id="rId13"/>
    <p:sldId id="316" r:id="rId14"/>
    <p:sldId id="312" r:id="rId15"/>
    <p:sldId id="323" r:id="rId16"/>
    <p:sldId id="305" r:id="rId17"/>
    <p:sldId id="322" r:id="rId18"/>
    <p:sldId id="326" r:id="rId19"/>
    <p:sldId id="331" r:id="rId20"/>
    <p:sldId id="332" r:id="rId21"/>
    <p:sldId id="328" r:id="rId22"/>
    <p:sldId id="324" r:id="rId23"/>
    <p:sldId id="325" r:id="rId24"/>
    <p:sldId id="314" r:id="rId25"/>
    <p:sldId id="334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45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82A"/>
    <a:srgbClr val="568636"/>
    <a:srgbClr val="FFFFFF"/>
    <a:srgbClr val="B9DAA2"/>
    <a:srgbClr val="E39667"/>
    <a:srgbClr val="7B380B"/>
    <a:srgbClr val="EEB84A"/>
    <a:srgbClr val="595959"/>
    <a:srgbClr val="62C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96" autoAdjust="0"/>
  </p:normalViewPr>
  <p:slideViewPr>
    <p:cSldViewPr>
      <p:cViewPr varScale="1">
        <p:scale>
          <a:sx n="108" d="100"/>
          <a:sy n="108" d="100"/>
        </p:scale>
        <p:origin x="102" y="78"/>
      </p:cViewPr>
      <p:guideLst>
        <p:guide pos="545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2FF71-51B7-4239-8F8C-EDC28BFADBE2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68F16-16E0-40B9-AA48-C9CF8BE5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3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87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72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364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20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4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54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015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2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01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19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0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9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81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103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68F16-16E0-40B9-AA48-C9CF8BE5A0E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8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08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7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3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68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9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1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9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35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3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4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CCBE-26D9-4F7F-910A-B0C17B3B8D9B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68C0F-EA56-4591-BEE3-CA64E6500D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2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jpeg"/><Relationship Id="rId7" Type="http://schemas.openxmlformats.org/officeDocument/2006/relationships/image" Target="../media/image5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3.png"/><Relationship Id="rId4" Type="http://schemas.openxmlformats.org/officeDocument/2006/relationships/image" Target="../media/image11.jpe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39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4.png"/><Relationship Id="rId3" Type="http://schemas.openxmlformats.org/officeDocument/2006/relationships/image" Target="../media/image27.jpeg"/><Relationship Id="rId7" Type="http://schemas.openxmlformats.org/officeDocument/2006/relationships/image" Target="../media/image59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14.png"/><Relationship Id="rId5" Type="http://schemas.openxmlformats.org/officeDocument/2006/relationships/image" Target="../media/image11.jpeg"/><Relationship Id="rId15" Type="http://schemas.openxmlformats.org/officeDocument/2006/relationships/image" Target="../media/image36.png"/><Relationship Id="rId10" Type="http://schemas.openxmlformats.org/officeDocument/2006/relationships/image" Target="../media/image62.jpeg"/><Relationship Id="rId4" Type="http://schemas.openxmlformats.org/officeDocument/2006/relationships/image" Target="../media/image1.jpeg"/><Relationship Id="rId9" Type="http://schemas.openxmlformats.org/officeDocument/2006/relationships/image" Target="../media/image61.jpeg"/><Relationship Id="rId1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1.jpeg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68.jpeg"/><Relationship Id="rId5" Type="http://schemas.openxmlformats.org/officeDocument/2006/relationships/image" Target="../media/image39.jpe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11.jpeg"/><Relationship Id="rId9" Type="http://schemas.openxmlformats.org/officeDocument/2006/relationships/image" Target="../media/image66.png"/><Relationship Id="rId1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73.jpeg"/><Relationship Id="rId4" Type="http://schemas.openxmlformats.org/officeDocument/2006/relationships/image" Target="../media/image11.jpe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4.png"/><Relationship Id="rId18" Type="http://schemas.openxmlformats.org/officeDocument/2006/relationships/image" Target="../media/image65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12" Type="http://schemas.openxmlformats.org/officeDocument/2006/relationships/image" Target="../media/image79.png"/><Relationship Id="rId17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78.png"/><Relationship Id="rId5" Type="http://schemas.openxmlformats.org/officeDocument/2006/relationships/image" Target="../media/image39.jpe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19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76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86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8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21.png"/><Relationship Id="rId5" Type="http://schemas.openxmlformats.org/officeDocument/2006/relationships/image" Target="../media/image39.jpeg"/><Relationship Id="rId10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1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91.jpeg"/><Relationship Id="rId5" Type="http://schemas.openxmlformats.org/officeDocument/2006/relationships/image" Target="../media/image39.jpeg"/><Relationship Id="rId10" Type="http://schemas.openxmlformats.org/officeDocument/2006/relationships/image" Target="../media/image90.pn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92.jpeg"/><Relationship Id="rId5" Type="http://schemas.openxmlformats.org/officeDocument/2006/relationships/image" Target="../media/image39.jpeg"/><Relationship Id="rId10" Type="http://schemas.openxmlformats.org/officeDocument/2006/relationships/image" Target="../media/image21.png"/><Relationship Id="rId4" Type="http://schemas.openxmlformats.org/officeDocument/2006/relationships/image" Target="../media/image11.jpe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21.png"/><Relationship Id="rId5" Type="http://schemas.openxmlformats.org/officeDocument/2006/relationships/image" Target="../media/image39.jpeg"/><Relationship Id="rId10" Type="http://schemas.openxmlformats.org/officeDocument/2006/relationships/image" Target="../media/image36.png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14.png"/><Relationship Id="rId5" Type="http://schemas.openxmlformats.org/officeDocument/2006/relationships/image" Target="../media/image93.jpeg"/><Relationship Id="rId10" Type="http://schemas.openxmlformats.org/officeDocument/2006/relationships/image" Target="../media/image81.png"/><Relationship Id="rId4" Type="http://schemas.openxmlformats.org/officeDocument/2006/relationships/image" Target="../media/image1.jpe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5.jpe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67.png"/><Relationship Id="rId5" Type="http://schemas.openxmlformats.org/officeDocument/2006/relationships/image" Target="../media/image39.jpeg"/><Relationship Id="rId10" Type="http://schemas.openxmlformats.org/officeDocument/2006/relationships/image" Target="../media/image4.png"/><Relationship Id="rId4" Type="http://schemas.openxmlformats.org/officeDocument/2006/relationships/image" Target="../media/image11.jpe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1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11" Type="http://schemas.openxmlformats.org/officeDocument/2006/relationships/image" Target="../media/image102.jpeg"/><Relationship Id="rId5" Type="http://schemas.openxmlformats.org/officeDocument/2006/relationships/image" Target="../media/image96.jpeg"/><Relationship Id="rId10" Type="http://schemas.openxmlformats.org/officeDocument/2006/relationships/image" Target="../media/image101.jpeg"/><Relationship Id="rId4" Type="http://schemas.openxmlformats.org/officeDocument/2006/relationships/image" Target="../media/image11.jpeg"/><Relationship Id="rId9" Type="http://schemas.openxmlformats.org/officeDocument/2006/relationships/image" Target="../media/image10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0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11.jpeg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21.png"/><Relationship Id="rId1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12" Type="http://schemas.openxmlformats.org/officeDocument/2006/relationships/image" Target="../media/image20.png"/><Relationship Id="rId17" Type="http://schemas.openxmlformats.org/officeDocument/2006/relationships/image" Target="../media/image36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5" Type="http://schemas.openxmlformats.org/officeDocument/2006/relationships/image" Target="../media/image35.png"/><Relationship Id="rId10" Type="http://schemas.openxmlformats.org/officeDocument/2006/relationships/image" Target="../media/image4.png"/><Relationship Id="rId19" Type="http://schemas.openxmlformats.org/officeDocument/2006/relationships/image" Target="../media/image38.png"/><Relationship Id="rId4" Type="http://schemas.openxmlformats.org/officeDocument/2006/relationships/image" Target="../media/image11.jpeg"/><Relationship Id="rId9" Type="http://schemas.openxmlformats.org/officeDocument/2006/relationships/image" Target="../media/image32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2.jpeg"/><Relationship Id="rId4" Type="http://schemas.openxmlformats.org/officeDocument/2006/relationships/image" Target="../media/image11.jpe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image" Target="../media/image11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11.jpeg"/><Relationship Id="rId15" Type="http://schemas.openxmlformats.org/officeDocument/2006/relationships/image" Target="../media/image3.png"/><Relationship Id="rId10" Type="http://schemas.openxmlformats.org/officeDocument/2006/relationships/image" Target="../media/image48.png"/><Relationship Id="rId4" Type="http://schemas.openxmlformats.org/officeDocument/2006/relationships/image" Target="../media/image4.pn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2664" y="188640"/>
            <a:ext cx="303508" cy="6192688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364" y="188640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736172" y="188640"/>
            <a:ext cx="3582082" cy="6192688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29210" y="444967"/>
            <a:ext cx="3552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государственной политики Архангельской области в сфере образования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19367" y="3861048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5372" y="4476124"/>
            <a:ext cx="3762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Русинов Олег Владимирович,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министр образования Архангельской области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апреля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г.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6947" y="458397"/>
            <a:ext cx="30710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качество образования прямо влияет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национальные приоритеты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085" y="2005393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364" y="3417979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70581" y="3599528"/>
            <a:ext cx="33408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«Образование»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призван ускорить модернизацию российского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989" y="5214788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9" name="Рисунок 38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5798" y="188640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055107" y="455392"/>
            <a:ext cx="29690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России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может быть никакой другой объединяющей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идеи, кроме патриотизма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1999237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3" name="Рисунок 42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99401" y="3417979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5268606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5" name="TextBox 44"/>
          <p:cNvSpPr txBox="1"/>
          <p:nvPr/>
        </p:nvSpPr>
        <p:spPr>
          <a:xfrm>
            <a:off x="9055107" y="3693993"/>
            <a:ext cx="30710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Каждый ребенок одарен, раскрыть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его способности – наша задача.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этом – успех России</a:t>
            </a:r>
          </a:p>
          <a:p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87406" y="188640"/>
            <a:ext cx="293957" cy="29571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87913" y="3417979"/>
            <a:ext cx="293957" cy="29571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511841" y="188640"/>
            <a:ext cx="293957" cy="295713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504002" y="3417979"/>
            <a:ext cx="293957" cy="295713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693" y="2918766"/>
            <a:ext cx="899560" cy="899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1" name="Прямоугольник 60"/>
          <p:cNvSpPr/>
          <p:nvPr/>
        </p:nvSpPr>
        <p:spPr>
          <a:xfrm>
            <a:off x="5224483" y="257324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111494" y="258987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17879" y="5768040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111494" y="5780173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</p:spTree>
    <p:extLst>
      <p:ext uri="{BB962C8B-B14F-4D97-AF65-F5344CB8AC3E}">
        <p14:creationId xmlns:p14="http://schemas.microsoft.com/office/powerpoint/2010/main" val="39019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571901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478847" y="7727002"/>
            <a:ext cx="147055" cy="864443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2342" y="200242"/>
            <a:ext cx="11255991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78109" y="1403845"/>
            <a:ext cx="3650877" cy="5090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77874" y="2040503"/>
            <a:ext cx="3650877" cy="5020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2" name="Рисунок 191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3028" y="1403845"/>
            <a:ext cx="3660913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5" name="Прямоугольник 194"/>
          <p:cNvSpPr/>
          <p:nvPr/>
        </p:nvSpPr>
        <p:spPr>
          <a:xfrm>
            <a:off x="1051243" y="1665019"/>
            <a:ext cx="3982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 «Образование»</a:t>
            </a:r>
          </a:p>
        </p:txBody>
      </p:sp>
      <p:sp>
        <p:nvSpPr>
          <p:cNvPr id="223" name="Прямоугольник 222"/>
          <p:cNvSpPr/>
          <p:nvPr/>
        </p:nvSpPr>
        <p:spPr>
          <a:xfrm rot="5400000">
            <a:off x="6432799" y="-4374874"/>
            <a:ext cx="155074" cy="1125599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9" name="Picture 10" descr="https://img.lovepik.com/element/40160/8598.png_120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841" y="335975"/>
            <a:ext cx="849826" cy="79455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Рисунок 229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09" y="366409"/>
            <a:ext cx="873009" cy="77874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1" name="Рисунок 230" descr="https://img.freepik.com/free-vector/student-graduation-uniform-icon_24877-10967.jpg?size=626&amp;ext=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604" y="351432"/>
            <a:ext cx="874311" cy="78032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2" name="TextBox 81"/>
          <p:cNvSpPr txBox="1"/>
          <p:nvPr/>
        </p:nvSpPr>
        <p:spPr>
          <a:xfrm>
            <a:off x="1127448" y="335975"/>
            <a:ext cx="70322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ДОСТИЖЕНИЕ НАЦИОНАЛЬНЫХ ЦЕЛЕЙ / 2021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4" name="Рисунок 83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8607" y="2874071"/>
            <a:ext cx="3660913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1022736" y="3095098"/>
            <a:ext cx="326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проект «Демография»</a:t>
            </a:r>
          </a:p>
        </p:txBody>
      </p:sp>
      <p:pic>
        <p:nvPicPr>
          <p:cNvPr id="86" name="Рисунок 85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00269" y="4284615"/>
            <a:ext cx="3660913" cy="11662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976434" y="4394663"/>
            <a:ext cx="3854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«Безопасные и качественные дороги»</a:t>
            </a:r>
          </a:p>
        </p:txBody>
      </p:sp>
      <p:pic>
        <p:nvPicPr>
          <p:cNvPr id="89" name="Рисунок 88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2337" y="5743803"/>
            <a:ext cx="3660913" cy="9914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0" name="Прямоугольник 89"/>
          <p:cNvSpPr/>
          <p:nvPr/>
        </p:nvSpPr>
        <p:spPr>
          <a:xfrm>
            <a:off x="976434" y="5898762"/>
            <a:ext cx="3505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Национальная программа «Цифровая экономика РФ»</a:t>
            </a:r>
          </a:p>
        </p:txBody>
      </p:sp>
      <p:pic>
        <p:nvPicPr>
          <p:cNvPr id="92" name="Рисунок 91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7841" y="1403204"/>
            <a:ext cx="3336830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Рисунок 94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7841" y="2874071"/>
            <a:ext cx="3336830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Рисунок 9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87622" y="4278499"/>
            <a:ext cx="3650877" cy="11723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Рисунок 101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18876" y="4284614"/>
            <a:ext cx="3325795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951984" y="1462410"/>
            <a:ext cx="387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517,50 млн. руб.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735960" y="4438804"/>
            <a:ext cx="2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12,59 млн. руб.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8807841" y="4278499"/>
            <a:ext cx="3505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«Безопасность дорожного движения»: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 результатов: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проведение мероприятий, приобретение автобусов, создание классов по БДД, работа с родителями, проведение летних профильных смен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8863423" y="2950987"/>
            <a:ext cx="3505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«Содействие занятости»: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100 % доступности дошкольного образования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94627" y="2881747"/>
            <a:ext cx="3650877" cy="11040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958349" y="2062414"/>
            <a:ext cx="262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929,08 млн. руб.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8849512" y="1374486"/>
            <a:ext cx="3505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«Современная школа»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«Успех каждого ребенка»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«Цифровая образовательная среда»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«Молодые профессионалы»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«Социальная активность»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«Патриотическое воспитание»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99259" y="5743803"/>
            <a:ext cx="3639239" cy="991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Рисунок 112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7841" y="5735702"/>
            <a:ext cx="3330492" cy="9914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4" name="Прямоугольник 113"/>
          <p:cNvSpPr/>
          <p:nvPr/>
        </p:nvSpPr>
        <p:spPr>
          <a:xfrm>
            <a:off x="8807841" y="5723477"/>
            <a:ext cx="35052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«Информационная инфраструктура»</a:t>
            </a:r>
          </a:p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РП «Кадры для цифровой экономики»: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подключение СЗО к сети «Интернет», проведение цифровых уроков, обучение цифровой грамотности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280862" y="5886658"/>
            <a:ext cx="316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федеральный бюджет</a:t>
            </a: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2648300" y="876720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5400000">
            <a:off x="2641001" y="787971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2633760" y="2246018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5400000">
            <a:off x="2633760" y="3692204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5400000">
            <a:off x="2641060" y="2307015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5400000">
            <a:off x="2641062" y="3765213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rot="5400000">
            <a:off x="6483867" y="-4325149"/>
            <a:ext cx="52933" cy="11255998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6620967" y="780908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6639306" y="2237417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 rot="5400000">
            <a:off x="6632301" y="3693927"/>
            <a:ext cx="161518" cy="36788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6646981" y="3755212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 rot="5400000">
            <a:off x="6632623" y="2320427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5400000">
            <a:off x="6639601" y="844867"/>
            <a:ext cx="146916" cy="367884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A0C8D86-67CC-475E-ADD8-21BDA2B69C9D}"/>
              </a:ext>
            </a:extLst>
          </p:cNvPr>
          <p:cNvSpPr txBox="1"/>
          <p:nvPr/>
        </p:nvSpPr>
        <p:spPr>
          <a:xfrm>
            <a:off x="4977577" y="1561275"/>
            <a:ext cx="1769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A322326-66B9-4F5D-812F-5F46B9571A1E}"/>
              </a:ext>
            </a:extLst>
          </p:cNvPr>
          <p:cNvSpPr txBox="1"/>
          <p:nvPr/>
        </p:nvSpPr>
        <p:spPr>
          <a:xfrm>
            <a:off x="5192448" y="2159316"/>
            <a:ext cx="1769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стройки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592F7A6-36C8-4992-BF93-41FE42699B70}"/>
              </a:ext>
            </a:extLst>
          </p:cNvPr>
          <p:cNvSpPr txBox="1"/>
          <p:nvPr/>
        </p:nvSpPr>
        <p:spPr>
          <a:xfrm>
            <a:off x="5769772" y="3046228"/>
            <a:ext cx="2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Century Gothic" panose="020B0502020202020204" pitchFamily="34" charset="0"/>
                <a:cs typeface="Arial" panose="020B0604020202020204" pitchFamily="34" charset="0"/>
              </a:rPr>
              <a:t>864,57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388387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45252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57416" y="5022474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3666" y="4835688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2837" y="1782407"/>
            <a:ext cx="7009791" cy="56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«БЕЗОПАСНЫЕ И КАЧЕСТВЕННЫЕ ДОРОГИ» + ГОСУДАРСТВЕННАЯ ПРОГРАММА</a:t>
            </a:r>
          </a:p>
        </p:txBody>
      </p:sp>
      <p:pic>
        <p:nvPicPr>
          <p:cNvPr id="40" name="Рисунок 3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32837" y="2294760"/>
            <a:ext cx="7223403" cy="41976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63324" y="441113"/>
            <a:ext cx="111256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УЧАСТИЕ МИНИСТЕРСТВА ОБРАЗОВАНИЯ В НАЦИОНАЛЬНЫХ ПРОЕКТАХ</a:t>
            </a:r>
            <a:endParaRPr lang="ru-RU" sz="2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0462" y="2532136"/>
            <a:ext cx="376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111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АВТОБУСОВ: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7129" y="2576880"/>
            <a:ext cx="359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 РП «БДД»: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99385" y="4945458"/>
            <a:ext cx="142091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школ сетью «Интернет»</a:t>
            </a:r>
          </a:p>
          <a:p>
            <a:pPr algn="ctr"/>
            <a:endParaRPr lang="ru-RU" sz="12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331 школа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4562610" y="2639731"/>
            <a:ext cx="0" cy="3721889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4AC74A1-3756-4DA4-8E46-6271CE10B33D}"/>
              </a:ext>
            </a:extLst>
          </p:cNvPr>
          <p:cNvSpPr/>
          <p:nvPr/>
        </p:nvSpPr>
        <p:spPr>
          <a:xfrm>
            <a:off x="2808939" y="5865584"/>
            <a:ext cx="611720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BFDADFA-5145-4FF8-BCF0-97DCAAA337A4}"/>
              </a:ext>
            </a:extLst>
          </p:cNvPr>
          <p:cNvSpPr/>
          <p:nvPr/>
        </p:nvSpPr>
        <p:spPr>
          <a:xfrm>
            <a:off x="7765720" y="5984456"/>
            <a:ext cx="611720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14D934F-962F-4322-99A7-6866567C11A2}"/>
              </a:ext>
            </a:extLst>
          </p:cNvPr>
          <p:cNvCxnSpPr/>
          <p:nvPr/>
        </p:nvCxnSpPr>
        <p:spPr>
          <a:xfrm>
            <a:off x="1343472" y="5080868"/>
            <a:ext cx="2878994" cy="0"/>
          </a:xfrm>
          <a:prstGeom prst="line">
            <a:avLst/>
          </a:prstGeom>
          <a:ln>
            <a:solidFill>
              <a:srgbClr val="436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59C04DF-7DCA-4D33-9932-FF3D503D3FFC}"/>
              </a:ext>
            </a:extLst>
          </p:cNvPr>
          <p:cNvSpPr txBox="1"/>
          <p:nvPr/>
        </p:nvSpPr>
        <p:spPr>
          <a:xfrm>
            <a:off x="1270962" y="5250031"/>
            <a:ext cx="2592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том числе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рамках регионального проекта «БДД»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E659DEF3-42DD-41B2-B009-E0CBDC3848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65" y="3135590"/>
            <a:ext cx="3072726" cy="173420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A22D261-7D93-4D56-8B94-3908832F2654}"/>
              </a:ext>
            </a:extLst>
          </p:cNvPr>
          <p:cNvSpPr txBox="1"/>
          <p:nvPr/>
        </p:nvSpPr>
        <p:spPr>
          <a:xfrm>
            <a:off x="4662938" y="3104004"/>
            <a:ext cx="37698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«Всероссийский конкурс юных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инспекторов движения </a:t>
            </a:r>
          </a:p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“Безопасное колесо”»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«Лучшая страница по безопасности дорожного движения»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мастер-классы по изготовлению </a:t>
            </a:r>
            <a:r>
              <a:rPr lang="ru-RU" sz="12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световозвращающих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элементов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профилактическое мероприятие «Безопасное колесико»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родительские собрания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летние смены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19B038B9-A265-4BE9-B096-86C8E2207683}"/>
              </a:ext>
            </a:extLst>
          </p:cNvPr>
          <p:cNvSpPr/>
          <p:nvPr/>
        </p:nvSpPr>
        <p:spPr>
          <a:xfrm>
            <a:off x="8976320" y="1824919"/>
            <a:ext cx="350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НАЦИОНАЛЬНАЯ ПРОГРАММА «ЦИФРОВАЯ ЭКОНОМИКА РФ»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2019 - 2021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D786D22C-CBE5-4E3C-ABD6-9DA9E23776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5695" y="2745061"/>
            <a:ext cx="1890905" cy="20494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08987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571901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478847" y="7727002"/>
            <a:ext cx="147055" cy="864443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2342" y="20024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25157" y="518814"/>
            <a:ext cx="11261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ФИНАНСИРОВАНИЕ ГОСУЧРЕЖДЕНИЙ/6,0 млрд. руб./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20%</a:t>
            </a:r>
            <a:r>
              <a:rPr lang="ru-RU" sz="1600" dirty="0">
                <a:solidFill>
                  <a:srgbClr val="C00000"/>
                </a:solidFill>
              </a:rPr>
              <a:t>                      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78109" y="1494208"/>
            <a:ext cx="3650877" cy="2409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" name="Прямоугольник 131"/>
          <p:cNvSpPr/>
          <p:nvPr/>
        </p:nvSpPr>
        <p:spPr>
          <a:xfrm>
            <a:off x="5059450" y="1538908"/>
            <a:ext cx="449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общеобразовательных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программ, в том числе адаптированных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8845946" y="1562595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1,19 млрд. руб.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5062539" y="2015874"/>
            <a:ext cx="449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программ среднего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профессионального образования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5075328" y="2514783"/>
            <a:ext cx="356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дополнительных общеразвивающих программ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5075328" y="3442369"/>
            <a:ext cx="356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жизнедеятельности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детей-сирот</a:t>
            </a:r>
          </a:p>
        </p:txBody>
      </p:sp>
      <p:pic>
        <p:nvPicPr>
          <p:cNvPr id="182" name="Рисунок 181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05888" y="4174635"/>
            <a:ext cx="3622864" cy="25543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" name="Прямоугольник 182"/>
          <p:cNvSpPr/>
          <p:nvPr/>
        </p:nvSpPr>
        <p:spPr>
          <a:xfrm>
            <a:off x="5093824" y="4285608"/>
            <a:ext cx="3514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текущие ремонты и укрепление материально-технической базы</a:t>
            </a:r>
          </a:p>
        </p:txBody>
      </p:sp>
      <p:pic>
        <p:nvPicPr>
          <p:cNvPr id="192" name="Рисунок 191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63735" y="1378351"/>
            <a:ext cx="3660913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5" name="Прямоугольник 194"/>
          <p:cNvSpPr/>
          <p:nvPr/>
        </p:nvSpPr>
        <p:spPr>
          <a:xfrm>
            <a:off x="1029435" y="1603755"/>
            <a:ext cx="3873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приоритетные направления</a:t>
            </a:r>
          </a:p>
        </p:txBody>
      </p:sp>
      <p:sp>
        <p:nvSpPr>
          <p:cNvPr id="213" name="Прямоугольник 212"/>
          <p:cNvSpPr/>
          <p:nvPr/>
        </p:nvSpPr>
        <p:spPr>
          <a:xfrm>
            <a:off x="11415798" y="1625181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2800</a:t>
            </a:r>
          </a:p>
        </p:txBody>
      </p:sp>
      <p:sp>
        <p:nvSpPr>
          <p:cNvPr id="223" name="Прямоугольник 222"/>
          <p:cNvSpPr/>
          <p:nvPr/>
        </p:nvSpPr>
        <p:spPr>
          <a:xfrm rot="5400000">
            <a:off x="6358905" y="-4300980"/>
            <a:ext cx="165183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8" name="Прямая соединительная линия 227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 flipV="1">
            <a:off x="4878109" y="4042893"/>
            <a:ext cx="7110769" cy="1220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5071186" y="2981419"/>
            <a:ext cx="449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программ дополнительного профессионального образования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8940845" y="4322549"/>
            <a:ext cx="17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0,39 млрд. руб.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8966463" y="4884548"/>
            <a:ext cx="17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0,12 млрд. руб.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8966503" y="5471694"/>
            <a:ext cx="17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0,39 млрд. руб.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8957073" y="6134345"/>
            <a:ext cx="17427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0,13 млрд. руб.</a:t>
            </a:r>
          </a:p>
        </p:txBody>
      </p:sp>
      <p:sp>
        <p:nvSpPr>
          <p:cNvPr id="94" name="Прямоугольник 93"/>
          <p:cNvSpPr/>
          <p:nvPr/>
        </p:nvSpPr>
        <p:spPr>
          <a:xfrm rot="16200000">
            <a:off x="3909208" y="5277086"/>
            <a:ext cx="17176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целевые субсидии</a:t>
            </a:r>
          </a:p>
        </p:txBody>
      </p:sp>
      <p:sp>
        <p:nvSpPr>
          <p:cNvPr id="95" name="Прямоугольник 94"/>
          <p:cNvSpPr/>
          <p:nvPr/>
        </p:nvSpPr>
        <p:spPr>
          <a:xfrm rot="16200000">
            <a:off x="3493412" y="2347571"/>
            <a:ext cx="25004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государственное задание</a:t>
            </a:r>
          </a:p>
        </p:txBody>
      </p:sp>
      <p:pic>
        <p:nvPicPr>
          <p:cNvPr id="98" name="Рисунок 97" descr="https://ies.rusoil.net/files/%D0%A1%D0%A5%D0%A2/2021/worldskills-Russia-SHT-1-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7" y="3351023"/>
            <a:ext cx="1525435" cy="99149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0" name="Рисунок 99" descr="https://i.ytimg.com/vi/tJv_cgVAu5o/maxresdefault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42" y="4476792"/>
            <a:ext cx="1531259" cy="96248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3" name="Рисунок 102" descr="https://narovchat.pnzreg.ru/upload/iblock/3ec/3ec3f585843dbbc7ac833505cdb7f56c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835" y="3344712"/>
            <a:ext cx="1506497" cy="97965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2" name="Рисунок 111" descr="https://cont.ws/uploads/pic/2018/4/MVLomonosov_after_G.C.Prenner_middle_of_19th_c_MGU%20%281%2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2" y="5570349"/>
            <a:ext cx="1519449" cy="103990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4" name="Рисунок 113" descr="https://avatars.mds.yandex.net/get-zen_doc/4034194/pub_60b9e7f0bcbf42494e2f06be_60b9e83c7f99d3334f993811/scale_120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8" t="11787" b="3883"/>
          <a:stretch/>
        </p:blipFill>
        <p:spPr bwMode="auto">
          <a:xfrm>
            <a:off x="1140776" y="5560461"/>
            <a:ext cx="1523843" cy="104979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6" name="Прямоугольник 115"/>
          <p:cNvSpPr/>
          <p:nvPr/>
        </p:nvSpPr>
        <p:spPr>
          <a:xfrm>
            <a:off x="8870644" y="2015541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2,39 млрд. руб.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1400742" y="2049137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18842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8880014" y="2506235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0,20 млрд. руб.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11424592" y="2481064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9625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11508160" y="3430733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684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8905779" y="3491213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0,74 млрд. руб.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8893393" y="2976087"/>
            <a:ext cx="1726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0,13 млрд. руб.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09196" y="1961455"/>
            <a:ext cx="364891" cy="364891"/>
          </a:xfrm>
          <a:prstGeom prst="rect">
            <a:avLst/>
          </a:prstGeom>
        </p:spPr>
      </p:pic>
      <p:pic>
        <p:nvPicPr>
          <p:cNvPr id="62" name="Рисунок 61" descr="https://clipart-best.com/img/teacher/teacher-clip-art-17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036" y="2914296"/>
            <a:ext cx="445215" cy="4114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6360" y="3378097"/>
            <a:ext cx="364891" cy="364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8772" y="4219669"/>
            <a:ext cx="360066" cy="36006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7" name="Прямоугольник 66"/>
          <p:cNvSpPr/>
          <p:nvPr/>
        </p:nvSpPr>
        <p:spPr>
          <a:xfrm>
            <a:off x="11508160" y="4271958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1354353" y="4884422"/>
            <a:ext cx="898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18314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1392603" y="5330644"/>
            <a:ext cx="898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11148</a:t>
            </a:r>
          </a:p>
          <a:p>
            <a:endParaRPr lang="ru-RU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10921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3947" y="5471694"/>
            <a:ext cx="364891" cy="364891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1478847" y="2142613"/>
            <a:ext cx="2627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профориентационная работа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411381" y="2553889"/>
            <a:ext cx="28427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профессиональное мастерство</a:t>
            </a:r>
          </a:p>
        </p:txBody>
      </p:sp>
      <p:pic>
        <p:nvPicPr>
          <p:cNvPr id="76" name="Рисунок 75" descr="https://gimnas3.ru/old/content/novosti/2019-2020/26-05-20/1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7"/>
          <a:stretch/>
        </p:blipFill>
        <p:spPr bwMode="auto">
          <a:xfrm>
            <a:off x="2862834" y="4470386"/>
            <a:ext cx="1506497" cy="95394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09196" y="1533718"/>
            <a:ext cx="378896" cy="37889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99806" y="2436272"/>
            <a:ext cx="378896" cy="378896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8011" y="4839023"/>
            <a:ext cx="378896" cy="37889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34859" y="2991498"/>
            <a:ext cx="333298" cy="305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70116" y="6045345"/>
            <a:ext cx="378896" cy="37889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40676" y="6085356"/>
            <a:ext cx="333298" cy="3054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83" name="Прямоугольник 82"/>
          <p:cNvSpPr/>
          <p:nvPr/>
        </p:nvSpPr>
        <p:spPr>
          <a:xfrm>
            <a:off x="5077066" y="4807605"/>
            <a:ext cx="449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проведение государственной итоговой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аттестации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071186" y="5358464"/>
            <a:ext cx="3393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выплата стипендий, обеспечение питанием, обмундирование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062216" y="5954231"/>
            <a:ext cx="3563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приоритетных направлений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учебно-воспитательной, профориентационной  работы</a:t>
            </a:r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6344694" y="-4231407"/>
            <a:ext cx="172468" cy="11115901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7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7" y="1473212"/>
            <a:ext cx="7874637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6252" y="4360425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88938" y="-4262407"/>
            <a:ext cx="232052" cy="11118313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75983" y="478279"/>
            <a:ext cx="11351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НОВЫЕ ПОДХОДЫ К ПРОФЕССИОНАЛЬНОЙ ОРИЕНТАЦИИ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32746" y="1581490"/>
            <a:ext cx="78697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Профессиональная ориентация – это государственная по масштабам, экономическая по результатам, социальная по содержанию, педагогическая по методам сложная и многогранная задача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83433FD8-6EEF-1A4A-9309-2958B09AB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1872" y="6033530"/>
            <a:ext cx="645461" cy="6454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8C85D3F-7D8E-D64F-A755-90FDCA4431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714" y="4559680"/>
            <a:ext cx="611485" cy="6114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E03BFC0F-AE4D-A647-BD0F-33FA24487C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2118" y="4532433"/>
            <a:ext cx="663247" cy="66324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DA16C1D-E15E-904B-B58A-D64369A4CD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1059" y="5361985"/>
            <a:ext cx="650761" cy="65076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139941" y="4815831"/>
            <a:ext cx="1900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541мероприятий 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093265" y="5371931"/>
            <a:ext cx="196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 экскурсий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31 организация</a:t>
            </a:r>
          </a:p>
        </p:txBody>
      </p:sp>
      <p:pic>
        <p:nvPicPr>
          <p:cNvPr id="46" name="Рисунок 45" descr="https://www.smolnews.ru/img/7aa1c157a003a5131390c22d151e7298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65" y="2446752"/>
            <a:ext cx="2993515" cy="195506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7" name="Рисунок 46" descr="https://ozerkischool.ru/uploads/posts/2021-11/1635950698_23_11_2020_14_37_50_proektoriya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65" y="4612699"/>
            <a:ext cx="2993515" cy="192732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49" name="Рисунок 48"/>
          <p:cNvPicPr/>
          <p:nvPr/>
        </p:nvPicPr>
        <p:blipFill rotWithShape="1">
          <a:blip r:embed="rId13" cstate="print"/>
          <a:srcRect b="19547"/>
          <a:stretch/>
        </p:blipFill>
        <p:spPr bwMode="auto">
          <a:xfrm>
            <a:off x="5309453" y="4665540"/>
            <a:ext cx="2977787" cy="182164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9029950" y="1639183"/>
            <a:ext cx="29366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…И с неожиданной грустью я подумал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несовершенстве механизма человеческого самопонимания, при котором виртуозы бухгалтеры грустят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несостоявшихся судьбах отважных мореходов, гениальные портные жалеют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 утраченных возможностях стать журналистами, а видные врачи-кардиологи считают, что их талант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по-настоящему мог расцвести только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театральных подмостках…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460776" y="3355672"/>
            <a:ext cx="1596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Братья Вайнеры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6119" y="2487413"/>
            <a:ext cx="2959496" cy="1950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https://sun9-31.userapi.com/c855732/v855732679/d2cb/qS8k-_5cTAQ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7202" r="72058" b="6917"/>
          <a:stretch/>
        </p:blipFill>
        <p:spPr bwMode="auto">
          <a:xfrm>
            <a:off x="6817108" y="3151318"/>
            <a:ext cx="1450975" cy="1282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371307" y="2541122"/>
            <a:ext cx="27936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центр содействия профессиональному самоопределению обучающихся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Архангельской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области на базе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АО ИОО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4C7B7E-3233-4388-AAC1-CD40FAC8271B}"/>
              </a:ext>
            </a:extLst>
          </p:cNvPr>
          <p:cNvSpPr txBox="1"/>
          <p:nvPr/>
        </p:nvSpPr>
        <p:spPr>
          <a:xfrm>
            <a:off x="1325223" y="3841607"/>
            <a:ext cx="3179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СПО      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МО       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2742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участника</a:t>
            </a:r>
          </a:p>
          <a:p>
            <a:pPr algn="ctr"/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123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урока 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1235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проб 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1200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рекомендаций</a:t>
            </a:r>
          </a:p>
        </p:txBody>
      </p:sp>
      <p:pic>
        <p:nvPicPr>
          <p:cNvPr id="29" name="Picture 17" descr="Логотип Образование">
            <a:extLst>
              <a:ext uri="{FF2B5EF4-FFF2-40B4-BE49-F238E27FC236}">
                <a16:creationId xmlns:a16="http://schemas.microsoft.com/office/drawing/2014/main" xmlns="" id="{DBA1051F-4120-4BA7-8C3D-3BF0B444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46233" y="2562696"/>
            <a:ext cx="548827" cy="453697"/>
          </a:xfrm>
          <a:prstGeom prst="rect">
            <a:avLst/>
          </a:prstGeom>
          <a:noFill/>
        </p:spPr>
      </p:pic>
      <p:pic>
        <p:nvPicPr>
          <p:cNvPr id="39" name="Picture 17" descr="Логотип Образование">
            <a:extLst>
              <a:ext uri="{FF2B5EF4-FFF2-40B4-BE49-F238E27FC236}">
                <a16:creationId xmlns:a16="http://schemas.microsoft.com/office/drawing/2014/main" xmlns="" id="{FB5C3D07-870C-4D5A-BACE-50AA4953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0220" y="4755207"/>
            <a:ext cx="532830" cy="440473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A9BD8D8-AAF5-4620-9E2C-5B69AB1949CC}"/>
              </a:ext>
            </a:extLst>
          </p:cNvPr>
          <p:cNvSpPr txBox="1"/>
          <p:nvPr/>
        </p:nvSpPr>
        <p:spPr>
          <a:xfrm>
            <a:off x="9779407" y="6237321"/>
            <a:ext cx="2184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порядка 70 000 детей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5F70C3-0508-4967-AB4D-B3864E5BACA5}"/>
              </a:ext>
            </a:extLst>
          </p:cNvPr>
          <p:cNvSpPr txBox="1"/>
          <p:nvPr/>
        </p:nvSpPr>
        <p:spPr>
          <a:xfrm>
            <a:off x="2011102" y="6342359"/>
            <a:ext cx="18484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59 705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участников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70AF2A3-3FA1-4828-B32A-841BB4EE6654}"/>
              </a:ext>
            </a:extLst>
          </p:cNvPr>
          <p:cNvSpPr txBox="1"/>
          <p:nvPr/>
        </p:nvSpPr>
        <p:spPr>
          <a:xfrm>
            <a:off x="2158549" y="5979605"/>
            <a:ext cx="61118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открытыеуроки.рф</a:t>
            </a:r>
          </a:p>
        </p:txBody>
      </p:sp>
    </p:spTree>
    <p:extLst>
      <p:ext uri="{BB962C8B-B14F-4D97-AF65-F5344CB8AC3E}">
        <p14:creationId xmlns:p14="http://schemas.microsoft.com/office/powerpoint/2010/main" val="1332890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77459" y="469133"/>
            <a:ext cx="106767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ПРОФЕССИОНАЛЬНОГО МАСТЕРСТВА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9" y="1497044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4" descr="http://copp161.ru/img/copp/news/4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76" y="1871288"/>
            <a:ext cx="6568466" cy="39895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6200049" y="1617258"/>
            <a:ext cx="1111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Навыки </a:t>
            </a:r>
          </a:p>
          <a:p>
            <a:r>
              <a:rPr lang="ru-RU" dirty="0">
                <a:latin typeface="Century Gothic" panose="020B0502020202020204" pitchFamily="34" charset="0"/>
              </a:rPr>
              <a:t>мудрых</a:t>
            </a:r>
          </a:p>
          <a:p>
            <a:r>
              <a:rPr lang="ru-RU" dirty="0">
                <a:latin typeface="Century Gothic" panose="020B0502020202020204" pitchFamily="34" charset="0"/>
              </a:rPr>
              <a:t>50 +</a:t>
            </a:r>
          </a:p>
        </p:txBody>
      </p:sp>
      <p:sp>
        <p:nvSpPr>
          <p:cNvPr id="41" name="Овал 40"/>
          <p:cNvSpPr/>
          <p:nvPr/>
        </p:nvSpPr>
        <p:spPr>
          <a:xfrm>
            <a:off x="7253821" y="1717969"/>
            <a:ext cx="572161" cy="55622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7350643" y="1782108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25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675124" y="5273825"/>
            <a:ext cx="1125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Беби</a:t>
            </a:r>
          </a:p>
          <a:p>
            <a:r>
              <a:rPr lang="ru-RU" dirty="0">
                <a:latin typeface="Century Gothic" panose="020B0502020202020204" pitchFamily="34" charset="0"/>
              </a:rPr>
              <a:t>скиллс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5-</a:t>
            </a:r>
            <a:r>
              <a:rPr lang="ru-RU" dirty="0">
                <a:latin typeface="Century Gothic" panose="020B0502020202020204" pitchFamily="34" charset="0"/>
              </a:rPr>
              <a:t>7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лет</a:t>
            </a:r>
          </a:p>
        </p:txBody>
      </p:sp>
      <p:sp>
        <p:nvSpPr>
          <p:cNvPr id="44" name="Овал 43"/>
          <p:cNvSpPr/>
          <p:nvPr/>
        </p:nvSpPr>
        <p:spPr>
          <a:xfrm>
            <a:off x="3340986" y="3321074"/>
            <a:ext cx="570051" cy="53997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3387238" y="5327432"/>
            <a:ext cx="573855" cy="556788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006194" y="5313952"/>
            <a:ext cx="537688" cy="54684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68349" y="5402708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3961094" y="496089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Юниор</a:t>
            </a:r>
          </a:p>
          <a:p>
            <a:r>
              <a:rPr lang="ru-RU" dirty="0">
                <a:latin typeface="Century Gothic" panose="020B0502020202020204" pitchFamily="34" charset="0"/>
              </a:rPr>
              <a:t>скиллс</a:t>
            </a:r>
          </a:p>
          <a:p>
            <a:r>
              <a:rPr lang="ru-RU" dirty="0">
                <a:latin typeface="Century Gothic" panose="020B0502020202020204" pitchFamily="34" charset="0"/>
              </a:rPr>
              <a:t>14-16 лет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3453776" y="5439119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3</a:t>
            </a:r>
            <a:r>
              <a:rPr lang="ru-RU" dirty="0"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3486058" y="2381970"/>
            <a:ext cx="222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Молодые профессионалы</a:t>
            </a:r>
          </a:p>
          <a:p>
            <a:r>
              <a:rPr lang="ru-RU" dirty="0">
                <a:latin typeface="Century Gothic" panose="020B0502020202020204" pitchFamily="34" charset="0"/>
              </a:rPr>
              <a:t>16-22 лет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3336050" y="3379526"/>
            <a:ext cx="6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220</a:t>
            </a:r>
          </a:p>
        </p:txBody>
      </p:sp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011663" y="2579956"/>
            <a:ext cx="3180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рейтинг </a:t>
            </a:r>
          </a:p>
          <a:p>
            <a:r>
              <a:rPr lang="ru-RU" dirty="0">
                <a:latin typeface="Century Gothic" panose="020B0502020202020204" pitchFamily="34" charset="0"/>
              </a:rPr>
              <a:t>региона в движении</a:t>
            </a:r>
          </a:p>
          <a:p>
            <a:r>
              <a:rPr lang="ru-RU" dirty="0">
                <a:latin typeface="Century Gothic" panose="020B0502020202020204" pitchFamily="34" charset="0"/>
              </a:rPr>
              <a:t>Ворлдскиллс в 2021 году</a:t>
            </a:r>
          </a:p>
        </p:txBody>
      </p:sp>
      <p:sp>
        <p:nvSpPr>
          <p:cNvPr id="58" name="Овал 57"/>
          <p:cNvSpPr/>
          <p:nvPr/>
        </p:nvSpPr>
        <p:spPr>
          <a:xfrm>
            <a:off x="11353505" y="2354335"/>
            <a:ext cx="575554" cy="527902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1386223" y="2377943"/>
            <a:ext cx="54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3</a:t>
            </a:r>
            <a:r>
              <a:rPr lang="ru-RU" sz="2400" dirty="0">
                <a:latin typeface="Century Gothic" panose="020B0502020202020204" pitchFamily="34" charset="0"/>
              </a:rPr>
              <a:t>4</a:t>
            </a: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6125467" y="4556327"/>
            <a:ext cx="254766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20</a:t>
            </a:r>
            <a:r>
              <a:rPr lang="ru-RU" sz="1400" dirty="0">
                <a:latin typeface="Century Gothic" panose="020B0502020202020204" pitchFamily="34" charset="0"/>
              </a:rPr>
              <a:t> компетенций</a:t>
            </a:r>
          </a:p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246</a:t>
            </a:r>
            <a:r>
              <a:rPr lang="ru-RU" sz="1400" dirty="0">
                <a:latin typeface="Century Gothic" panose="020B0502020202020204" pitchFamily="34" charset="0"/>
              </a:rPr>
              <a:t> экспертов, в т.ч.</a:t>
            </a:r>
          </a:p>
          <a:p>
            <a:pPr algn="r"/>
            <a:r>
              <a:rPr lang="ru-RU" sz="1400" b="1" dirty="0">
                <a:latin typeface="Century Gothic" panose="020B0502020202020204" pitchFamily="34" charset="0"/>
              </a:rPr>
              <a:t>13</a:t>
            </a:r>
            <a:r>
              <a:rPr lang="ru-RU" sz="1400" dirty="0">
                <a:latin typeface="Century Gothic" panose="020B0502020202020204" pitchFamily="34" charset="0"/>
              </a:rPr>
              <a:t> национальных</a:t>
            </a:r>
          </a:p>
          <a:p>
            <a:endParaRPr lang="ru-RU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региональный компонент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dirty="0">
                <a:latin typeface="Century Gothic" panose="020B0502020202020204" pitchFamily="34" charset="0"/>
              </a:rPr>
              <a:t>чемпионат «Лесоруб</a:t>
            </a:r>
            <a:r>
              <a:rPr lang="en-US" dirty="0">
                <a:latin typeface="Century Gothic" panose="020B0502020202020204" pitchFamily="34" charset="0"/>
              </a:rPr>
              <a:t> XXI </a:t>
            </a:r>
            <a:r>
              <a:rPr lang="ru-RU" dirty="0">
                <a:latin typeface="Century Gothic" panose="020B0502020202020204" pitchFamily="34" charset="0"/>
              </a:rPr>
              <a:t>века» </a:t>
            </a: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35065" y="1612831"/>
            <a:ext cx="5018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полного жизненного цикла</a:t>
            </a:r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2" descr="https://otcx.ru/images/2021/03/01/bwxsagpg1pq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51" y="1502958"/>
            <a:ext cx="3234269" cy="8461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EABBA35-77BB-4820-B431-F82211D503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60" y="3994896"/>
            <a:ext cx="3510738" cy="197448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67014DC-30BD-48C5-B6AF-B8FADCE42FEF}"/>
              </a:ext>
            </a:extLst>
          </p:cNvPr>
          <p:cNvSpPr txBox="1"/>
          <p:nvPr/>
        </p:nvSpPr>
        <p:spPr>
          <a:xfrm>
            <a:off x="9011664" y="5527093"/>
            <a:ext cx="30233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V</a:t>
            </a:r>
            <a:r>
              <a:rPr lang="ru-RU" sz="1200" dirty="0">
                <a:latin typeface="Century Gothic" panose="020B0502020202020204" pitchFamily="34" charset="0"/>
              </a:rPr>
              <a:t> региональный чемпионат профессионального мастерства «</a:t>
            </a:r>
            <a:r>
              <a:rPr lang="ru-RU" sz="1200" dirty="0" err="1">
                <a:latin typeface="Century Gothic" panose="020B0502020202020204" pitchFamily="34" charset="0"/>
              </a:rPr>
              <a:t>Абилимпикс</a:t>
            </a:r>
            <a:r>
              <a:rPr lang="ru-RU" sz="1200" dirty="0">
                <a:latin typeface="Century Gothic" panose="020B0502020202020204" pitchFamily="34" charset="0"/>
              </a:rPr>
              <a:t>» по </a:t>
            </a:r>
            <a:r>
              <a:rPr lang="ru-RU" sz="1200" b="1" dirty="0">
                <a:latin typeface="Century Gothic" panose="020B0502020202020204" pitchFamily="34" charset="0"/>
              </a:rPr>
              <a:t>16</a:t>
            </a:r>
            <a:r>
              <a:rPr lang="ru-RU" sz="1200" dirty="0">
                <a:latin typeface="Century Gothic" panose="020B0502020202020204" pitchFamily="34" charset="0"/>
              </a:rPr>
              <a:t> компетенциям,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общая численность участников – </a:t>
            </a:r>
            <a:r>
              <a:rPr lang="ru-RU" sz="1200" b="1" dirty="0">
                <a:latin typeface="Century Gothic" panose="020B0502020202020204" pitchFamily="34" charset="0"/>
              </a:rPr>
              <a:t>139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3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27447" y="2211508"/>
            <a:ext cx="6001327" cy="10778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1192" y="6230928"/>
            <a:ext cx="383575" cy="383575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983432" y="462398"/>
            <a:ext cx="113515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МОДЕРНИЗАЦИЯ СИСТЕМЫ ПРОФЕССИОНАЛЬНОГО ОБРАЗОВАНИЯ</a:t>
            </a:r>
            <a:endParaRPr lang="ru-RU" sz="2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50803" y="1693989"/>
            <a:ext cx="1183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мастерских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628496" y="6272704"/>
            <a:ext cx="183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66,5 млн.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18455" y="1567149"/>
            <a:ext cx="29318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Выплаты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 кураторство групп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965E7E-EDD5-A448-A33A-2CD570389AB4}"/>
              </a:ext>
            </a:extLst>
          </p:cNvPr>
          <p:cNvSpPr txBox="1"/>
          <p:nvPr/>
        </p:nvSpPr>
        <p:spPr>
          <a:xfrm>
            <a:off x="1023092" y="1649252"/>
            <a:ext cx="512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ГАПОУ «Архангельский политехнический техникум» - 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направление «Строительство»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A1081404-22C1-C242-8216-5A9BD13607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4189" y="2275276"/>
            <a:ext cx="760123" cy="760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02C4E26-6BFB-734F-A5FF-D062C5AD67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3551" y="2112492"/>
            <a:ext cx="1081392" cy="10813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D02AF04-EC22-B941-9851-7E0CBB6737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2640" y="2199454"/>
            <a:ext cx="877045" cy="8770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4EAE219-F00D-974E-8588-E142BACFDF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6000" y="2293845"/>
            <a:ext cx="759857" cy="759857"/>
          </a:xfrm>
          <a:prstGeom prst="rect">
            <a:avLst/>
          </a:prstGeom>
        </p:spPr>
      </p:pic>
      <p:pic>
        <p:nvPicPr>
          <p:cNvPr id="36" name="Рисунок 35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37165" y="3870363"/>
            <a:ext cx="6001327" cy="106829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4614" y="3364733"/>
            <a:ext cx="75114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ГАПОУ «Котласский педагогический колледж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имени А.М. Меркушева»  - направление «Социальная сфера»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83433FD8-6EEF-1A4A-9309-2958B09AB4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93121" y="3784384"/>
            <a:ext cx="910173" cy="91017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22227" y="3921407"/>
            <a:ext cx="792088" cy="79208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D22FEE38-D1B5-164C-99E4-C08A9A882B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7682" y="3863599"/>
            <a:ext cx="807325" cy="8073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4DD1BDA-0394-2541-BCB8-FFC4B3F01DB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8703" y="3944189"/>
            <a:ext cx="714639" cy="714639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035009" y="4973775"/>
            <a:ext cx="75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ГАПОУ «Техникум строительства и городского хозяйства» -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направление «Строительство» </a:t>
            </a:r>
          </a:p>
        </p:txBody>
      </p:sp>
      <p:pic>
        <p:nvPicPr>
          <p:cNvPr id="47" name="Рисунок 46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27447" y="5541302"/>
            <a:ext cx="6001327" cy="1116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7AF75AE-B8B2-754E-ABFC-4EB7BA5B63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4064" y="5595021"/>
            <a:ext cx="760123" cy="7601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3778C0B-F7DE-3843-8224-6A0D7DE70A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4086" y="5444283"/>
            <a:ext cx="1081392" cy="10813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0DD2D15C-D0BE-BB4B-9398-50422A5F7B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5539" y="5576154"/>
            <a:ext cx="768635" cy="76863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B8C85D3F-7D8E-D64F-A755-90FDCA4431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30173" y="5574170"/>
            <a:ext cx="819586" cy="819586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613520" y="4419736"/>
            <a:ext cx="183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Демоэкзамен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71121" y="4698749"/>
            <a:ext cx="381264" cy="3812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628496" y="4798812"/>
            <a:ext cx="183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31 организация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B8C85D3F-7D8E-D64F-A755-90FDCA44314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1121" y="5169303"/>
            <a:ext cx="412303" cy="412303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624953" y="5291620"/>
            <a:ext cx="2011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24 компетенции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71121" y="5724902"/>
            <a:ext cx="391584" cy="3915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627944" y="5841672"/>
            <a:ext cx="2011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1 078 студентов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FA3FEE5-614E-445C-9703-784603BE7012}"/>
              </a:ext>
            </a:extLst>
          </p:cNvPr>
          <p:cNvSpPr txBox="1"/>
          <p:nvPr/>
        </p:nvSpPr>
        <p:spPr>
          <a:xfrm>
            <a:off x="1137165" y="2962813"/>
            <a:ext cx="176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малярные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декоративные работы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5871E51-2761-4FFE-9F87-0CF82674B83B}"/>
              </a:ext>
            </a:extLst>
          </p:cNvPr>
          <p:cNvSpPr txBox="1"/>
          <p:nvPr/>
        </p:nvSpPr>
        <p:spPr>
          <a:xfrm>
            <a:off x="2857460" y="3062660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столярное дело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B0503BF-70E7-4AC2-AED1-3BA1DD161DAB}"/>
              </a:ext>
            </a:extLst>
          </p:cNvPr>
          <p:cNvSpPr txBox="1"/>
          <p:nvPr/>
        </p:nvSpPr>
        <p:spPr>
          <a:xfrm>
            <a:off x="4365280" y="3069580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ландшафтный дизайн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8D3293D-F5DF-4265-9CD4-A627DB8E8662}"/>
              </a:ext>
            </a:extLst>
          </p:cNvPr>
          <p:cNvSpPr txBox="1"/>
          <p:nvPr/>
        </p:nvSpPr>
        <p:spPr>
          <a:xfrm>
            <a:off x="6056710" y="3060356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электромонтаж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46453D76-58D8-4C02-B798-0DCE1393C8E8}"/>
              </a:ext>
            </a:extLst>
          </p:cNvPr>
          <p:cNvSpPr txBox="1"/>
          <p:nvPr/>
        </p:nvSpPr>
        <p:spPr>
          <a:xfrm>
            <a:off x="1218652" y="4655935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дошкольное воспитание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0B8CA14-C478-4861-AB11-ADFC3FB83572}"/>
              </a:ext>
            </a:extLst>
          </p:cNvPr>
          <p:cNvSpPr txBox="1"/>
          <p:nvPr/>
        </p:nvSpPr>
        <p:spPr>
          <a:xfrm>
            <a:off x="2769697" y="4655935"/>
            <a:ext cx="176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преподавание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младших классах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841AFF9D-6C5B-4C23-86A6-2663041773FC}"/>
              </a:ext>
            </a:extLst>
          </p:cNvPr>
          <p:cNvSpPr txBox="1"/>
          <p:nvPr/>
        </p:nvSpPr>
        <p:spPr>
          <a:xfrm>
            <a:off x="4423739" y="4662210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социальная работа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A46AE7C-0605-4410-91A6-4991CA2AE88C}"/>
              </a:ext>
            </a:extLst>
          </p:cNvPr>
          <p:cNvSpPr txBox="1"/>
          <p:nvPr/>
        </p:nvSpPr>
        <p:spPr>
          <a:xfrm>
            <a:off x="5841067" y="4655459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физическая культура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93B3D043-4436-4A2E-8BB7-F2C6F4E3CBFD}"/>
              </a:ext>
            </a:extLst>
          </p:cNvPr>
          <p:cNvSpPr txBox="1"/>
          <p:nvPr/>
        </p:nvSpPr>
        <p:spPr>
          <a:xfrm>
            <a:off x="2861991" y="3062679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столярное дело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1F714D60-C863-48A3-803E-706EE6C93015}"/>
              </a:ext>
            </a:extLst>
          </p:cNvPr>
          <p:cNvSpPr txBox="1"/>
          <p:nvPr/>
        </p:nvSpPr>
        <p:spPr>
          <a:xfrm>
            <a:off x="2653871" y="6387332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плотницкое дело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7FEAC6C-38F2-4DA2-AD61-DC145B510C79}"/>
              </a:ext>
            </a:extLst>
          </p:cNvPr>
          <p:cNvSpPr txBox="1"/>
          <p:nvPr/>
        </p:nvSpPr>
        <p:spPr>
          <a:xfrm>
            <a:off x="4355388" y="6453916"/>
            <a:ext cx="1769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облицовка плиткой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422FBBD-4F3A-4F8B-8C93-B50AAF6411FE}"/>
              </a:ext>
            </a:extLst>
          </p:cNvPr>
          <p:cNvSpPr txBox="1"/>
          <p:nvPr/>
        </p:nvSpPr>
        <p:spPr>
          <a:xfrm>
            <a:off x="1138410" y="6360521"/>
            <a:ext cx="176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малярные </a:t>
            </a:r>
          </a:p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декоративные работы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2AAE1F25-E365-4282-A177-A047B777ED1A}"/>
              </a:ext>
            </a:extLst>
          </p:cNvPr>
          <p:cNvSpPr txBox="1"/>
          <p:nvPr/>
        </p:nvSpPr>
        <p:spPr>
          <a:xfrm>
            <a:off x="5770494" y="6383079"/>
            <a:ext cx="1769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сухое строительство </a:t>
            </a:r>
            <a:b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штукатурные работы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9793" y="2959076"/>
            <a:ext cx="445823" cy="44582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09249" y="2275276"/>
            <a:ext cx="486271" cy="486271"/>
          </a:xfrm>
          <a:prstGeom prst="rect">
            <a:avLst/>
          </a:prstGeom>
        </p:spPr>
      </p:pic>
      <p:sp>
        <p:nvSpPr>
          <p:cNvPr id="79" name="Прямоугольник 78"/>
          <p:cNvSpPr/>
          <p:nvPr/>
        </p:nvSpPr>
        <p:spPr>
          <a:xfrm>
            <a:off x="10029472" y="2262284"/>
            <a:ext cx="1183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Gothic" panose="020B0502020202020204" pitchFamily="34" charset="0"/>
                <a:cs typeface="Arial" panose="020B0604020202020204" pitchFamily="34" charset="0"/>
              </a:rPr>
              <a:t>811</a:t>
            </a:r>
          </a:p>
          <a:p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029472" y="3043559"/>
            <a:ext cx="1835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41,5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103693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324176" y="2983794"/>
            <a:ext cx="227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125 860 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детей от 5 до 18 лет</a:t>
            </a: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035066" y="4474501"/>
            <a:ext cx="2778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инновационные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площадки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990508" y="1720079"/>
            <a:ext cx="5759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Внедрена целевая модель развития региональной системы дополнительного образования детей</a:t>
            </a:r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983432" y="478006"/>
            <a:ext cx="11351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ДОПОЛНИТЕЛЬНОЕ ОБРАЗОВАНИЕ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621" y="2800134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3020588" y="376561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модельный центр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базе ГБОУ «ДДЮТ»</a:t>
            </a:r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53192" y="2552878"/>
            <a:ext cx="2505397" cy="11617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2E9D1634-CB4C-964F-8AEB-7C7AD4557312}"/>
              </a:ext>
            </a:extLst>
          </p:cNvPr>
          <p:cNvSpPr/>
          <p:nvPr/>
        </p:nvSpPr>
        <p:spPr>
          <a:xfrm>
            <a:off x="1140609" y="2616342"/>
            <a:ext cx="2551696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равного доступа</a:t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 современным дополнительным общеобразовательным программам детей, в том числе из сельской местности</a:t>
            </a:r>
          </a:p>
        </p:txBody>
      </p:sp>
      <p:pic>
        <p:nvPicPr>
          <p:cNvPr id="69" name="Рисунок 68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879976" y="2552878"/>
            <a:ext cx="2505397" cy="11617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2E9D1634-CB4C-964F-8AEB-7C7AD4557312}"/>
              </a:ext>
            </a:extLst>
          </p:cNvPr>
          <p:cNvSpPr/>
          <p:nvPr/>
        </p:nvSpPr>
        <p:spPr>
          <a:xfrm>
            <a:off x="5921464" y="2606046"/>
            <a:ext cx="2547450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навигатор дополнительного образования – эффективная система навигации для детей и родителей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625985" y="4293835"/>
            <a:ext cx="244452" cy="1060967"/>
          </a:xfrm>
          <a:prstGeom prst="downArrow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72" y="5354802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3169742" y="6300206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муниципальные опорные центры</a:t>
            </a:r>
          </a:p>
        </p:txBody>
      </p:sp>
      <p:pic>
        <p:nvPicPr>
          <p:cNvPr id="74" name="Рисунок 73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47391" y="4412042"/>
            <a:ext cx="2505397" cy="71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2E9D1634-CB4C-964F-8AEB-7C7AD4557312}"/>
              </a:ext>
            </a:extLst>
          </p:cNvPr>
          <p:cNvSpPr/>
          <p:nvPr/>
        </p:nvSpPr>
        <p:spPr>
          <a:xfrm>
            <a:off x="1193553" y="4243860"/>
            <a:ext cx="2445809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персонифицированное финансирование дополнительного образования</a:t>
            </a:r>
          </a:p>
        </p:txBody>
      </p:sp>
      <p:pic>
        <p:nvPicPr>
          <p:cNvPr id="76" name="Рисунок 75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879976" y="4412042"/>
            <a:ext cx="2505397" cy="71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2E9D1634-CB4C-964F-8AEB-7C7AD4557312}"/>
              </a:ext>
            </a:extLst>
          </p:cNvPr>
          <p:cNvSpPr/>
          <p:nvPr/>
        </p:nvSpPr>
        <p:spPr>
          <a:xfrm>
            <a:off x="5886766" y="4284244"/>
            <a:ext cx="2445809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персонифицированный учет каждого ребенка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157106" y="6028892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25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16000"/>
          </a:blip>
          <a:stretch>
            <a:fillRect/>
          </a:stretch>
        </p:blipFill>
        <p:spPr>
          <a:xfrm>
            <a:off x="1415907" y="5232032"/>
            <a:ext cx="1531481" cy="1439594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621" y="5664611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3695" y="5216388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037" y="6216874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403689" y="5659560"/>
            <a:ext cx="1262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648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организаций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176" y="6427657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445" y="5741170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7" name="Рисунок 86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192" y="1840397"/>
            <a:ext cx="1273749" cy="10924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1300168" y="1683926"/>
            <a:ext cx="70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79%</a:t>
            </a:r>
          </a:p>
        </p:txBody>
      </p:sp>
      <p:pic>
        <p:nvPicPr>
          <p:cNvPr id="90" name="Рисунок 89" descr="https://old2.vdvsn.ru/upload/iblock/7da/7da7a8af3a04b303c1359f54798cd474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52" y="5689058"/>
            <a:ext cx="1358383" cy="83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Рисунок 90" descr="https://narfu.ru/upload/iblock/966/Oblozhka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365" y="5689058"/>
            <a:ext cx="1358383" cy="8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879976" y="5467876"/>
            <a:ext cx="2505397" cy="716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2E9D1634-CB4C-964F-8AEB-7C7AD4557312}"/>
              </a:ext>
            </a:extLst>
          </p:cNvPr>
          <p:cNvSpPr/>
          <p:nvPr/>
        </p:nvSpPr>
        <p:spPr>
          <a:xfrm>
            <a:off x="5957622" y="5308875"/>
            <a:ext cx="2445809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экспертиза программ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553190" y="4606728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43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65086F6-4677-4DD5-AA8E-4322854018BD}"/>
              </a:ext>
            </a:extLst>
          </p:cNvPr>
          <p:cNvSpPr txBox="1"/>
          <p:nvPr/>
        </p:nvSpPr>
        <p:spPr>
          <a:xfrm>
            <a:off x="3056023" y="352811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координатор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8A8DBED-AB0A-4E6D-B2D4-A5F43A45A7AD}"/>
              </a:ext>
            </a:extLst>
          </p:cNvPr>
          <p:cNvSpPr txBox="1"/>
          <p:nvPr/>
        </p:nvSpPr>
        <p:spPr>
          <a:xfrm>
            <a:off x="9009379" y="5059395"/>
            <a:ext cx="27780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новые места 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A80BD61-D0FF-43FF-96E5-EE4BA99F1699}"/>
              </a:ext>
            </a:extLst>
          </p:cNvPr>
          <p:cNvSpPr txBox="1"/>
          <p:nvPr/>
        </p:nvSpPr>
        <p:spPr>
          <a:xfrm>
            <a:off x="10530616" y="5019426"/>
            <a:ext cx="89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6863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504CDA8-4322-4B69-88E7-D11A1EEB9063}"/>
              </a:ext>
            </a:extLst>
          </p:cNvPr>
          <p:cNvSpPr txBox="1"/>
          <p:nvPr/>
        </p:nvSpPr>
        <p:spPr>
          <a:xfrm>
            <a:off x="3093953" y="2394875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межведомственный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совет</a:t>
            </a:r>
          </a:p>
        </p:txBody>
      </p:sp>
    </p:spTree>
    <p:extLst>
      <p:ext uri="{BB962C8B-B14F-4D97-AF65-F5344CB8AC3E}">
        <p14:creationId xmlns:p14="http://schemas.microsoft.com/office/powerpoint/2010/main" val="3796399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11182" y="468050"/>
            <a:ext cx="11351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ТАЛАНТОВ У ДЕТЕЙ И МОЛОДЕЖИ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http://molod29.ru/uploads/5a6847fcc66b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1607540"/>
            <a:ext cx="7322482" cy="245740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8906040" y="1450919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Центр по выявлению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и поддержке талантливых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детей «Созвездие»</a:t>
            </a: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96178" y="2374503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96178" y="3246617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4498" y="4151558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Рисунок 40"/>
          <p:cNvPicPr/>
          <p:nvPr/>
        </p:nvPicPr>
        <p:blipFill rotWithShape="1">
          <a:blip r:embed="rId7"/>
          <a:srcRect l="40766" t="28396" r="39850" b="48316"/>
          <a:stretch/>
        </p:blipFill>
        <p:spPr bwMode="auto">
          <a:xfrm>
            <a:off x="5087888" y="4303741"/>
            <a:ext cx="3362041" cy="23071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 descr="https://dvina29.ru/wp-content/uploads/2021/09/img_8163-1000x63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7" y="4285249"/>
            <a:ext cx="3398595" cy="230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30012" y="6005694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Рисунок 4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24746" y="5067321"/>
            <a:ext cx="3080051" cy="7050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8906265" y="2540807"/>
            <a:ext cx="5018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Открытие – 1 сентября 2021 года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8936696" y="332730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Архангельский театр драмы им. М.В. Ломоносова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8896178" y="5928483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Субсидия        ПСД           Ремонт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202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млн. руб.    30.03.22       2022/24</a:t>
            </a:r>
          </a:p>
          <a:p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8867776" y="414954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«Наука»   «Искусство»   «Спорт»</a:t>
            </a:r>
          </a:p>
          <a:p>
            <a:r>
              <a:rPr lang="ru-RU" sz="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  </a:t>
            </a: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сетевая форма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8956521" y="5140387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46 программ/3 316 человек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20 мероприятий/ 34 480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98678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177385" y="2193369"/>
            <a:ext cx="227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19 000</a:t>
            </a:r>
          </a:p>
          <a:p>
            <a:pPr algn="ctr"/>
            <a:endParaRPr lang="ru-RU" sz="800" dirty="0">
              <a:latin typeface="Century Gothic" panose="020B0502020202020204" pitchFamily="34" charset="0"/>
            </a:endParaRP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человек</a:t>
            </a: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8919992" y="4325752"/>
            <a:ext cx="3173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Игры: Зарница, Салют, Орленок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Смотр почетных караулов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Проекты к Дню победы: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       «Георгиевская ленточка», «Письмо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       победы», «Открытка ветерану»,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       «Бессмертный полк», «Свеча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       памяти»</a:t>
            </a:r>
          </a:p>
          <a:p>
            <a:endParaRPr lang="ru-RU" sz="12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«Урок Победы»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876205" y="1541592"/>
            <a:ext cx="778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Федеральный проект </a:t>
            </a:r>
          </a:p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«Патриотическое воспитание граждан Российской Федерации» </a:t>
            </a:r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71487" y="2381132"/>
            <a:ext cx="7569143" cy="20450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6000"/>
          </a:blip>
          <a:stretch>
            <a:fillRect/>
          </a:stretch>
        </p:blipFill>
        <p:spPr>
          <a:xfrm>
            <a:off x="1612791" y="4533078"/>
            <a:ext cx="2329246" cy="2189494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4644" y="5511478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089" y="4765303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8037" y="6216874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176" y="6427657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5374" y="5618988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6" name="Прямоугольник 35"/>
          <p:cNvSpPr/>
          <p:nvPr/>
        </p:nvSpPr>
        <p:spPr>
          <a:xfrm>
            <a:off x="1155067" y="436056"/>
            <a:ext cx="1027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ПАТРИОТИЧЕСКОЕ ВОСПИТАНИЕ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1257" y="2500789"/>
            <a:ext cx="68109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«В России не может быть никакой другой объединяющей идеи, кроме патриотизма» 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89375" y="292954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pic>
        <p:nvPicPr>
          <p:cNvPr id="40" name="Рисунок 39" descr="https://e7.pngegg.com/pngimages/356/150/png-clipart-permskiy-tekhnikum-otraslevykh-tekhnologiy-orlyonok-ulitsa-gazety-zvezda-others-child-food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43" y="1827788"/>
            <a:ext cx="1790041" cy="16992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2" name="Прямоугольник 41"/>
          <p:cNvSpPr/>
          <p:nvPr/>
        </p:nvSpPr>
        <p:spPr>
          <a:xfrm>
            <a:off x="7273875" y="402155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86441" y="3348169"/>
            <a:ext cx="719400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разработаны и внедрены программы воспитания: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детские сады – 98%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школы – 100%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СПО – 100%</a:t>
            </a: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1283" y="4470815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24052" y="4753181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2" name="Рисунок 51" descr="https://img2.freepng.ru/20180218/trq/kisspng-columbidae-bible-christianity-clip-art-dove-vector-5a8a429c0c23b8.628668551519010460049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07" y="4692923"/>
            <a:ext cx="3246423" cy="192521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E571696-0F4E-4E27-B46F-9976F96DEE14}"/>
              </a:ext>
            </a:extLst>
          </p:cNvPr>
          <p:cNvSpPr txBox="1"/>
          <p:nvPr/>
        </p:nvSpPr>
        <p:spPr>
          <a:xfrm>
            <a:off x="1057539" y="4714689"/>
            <a:ext cx="399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252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военно-патриотических объединений/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8 376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человек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768B8126-F480-457F-9C5A-559275B384C4}"/>
              </a:ext>
            </a:extLst>
          </p:cNvPr>
          <p:cNvSpPr txBox="1"/>
          <p:nvPr/>
        </p:nvSpPr>
        <p:spPr>
          <a:xfrm>
            <a:off x="1049649" y="5073736"/>
            <a:ext cx="389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262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спортивно-технических объединений/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4 927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человек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5C1853E-4A2B-4CDD-8066-40269C08AC84}"/>
              </a:ext>
            </a:extLst>
          </p:cNvPr>
          <p:cNvSpPr txBox="1"/>
          <p:nvPr/>
        </p:nvSpPr>
        <p:spPr>
          <a:xfrm>
            <a:off x="1146530" y="5507852"/>
            <a:ext cx="3538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объединения «Почетный караул»/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656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человек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DB5F6EB-915C-40D8-A0C6-5F70A8CBB8C0}"/>
              </a:ext>
            </a:extLst>
          </p:cNvPr>
          <p:cNvSpPr txBox="1"/>
          <p:nvPr/>
        </p:nvSpPr>
        <p:spPr>
          <a:xfrm>
            <a:off x="948742" y="5932617"/>
            <a:ext cx="3990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68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организаций/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256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кадетских классов /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5 645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человек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BA24A735-9351-44F5-B772-31E14F6708C4}"/>
              </a:ext>
            </a:extLst>
          </p:cNvPr>
          <p:cNvCxnSpPr>
            <a:cxnSpLocks/>
          </p:cNvCxnSpPr>
          <p:nvPr/>
        </p:nvCxnSpPr>
        <p:spPr>
          <a:xfrm flipV="1">
            <a:off x="1320353" y="3278455"/>
            <a:ext cx="6954983" cy="38385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73D994E0-DA28-422A-BD16-58AE588865CA}"/>
              </a:ext>
            </a:extLst>
          </p:cNvPr>
          <p:cNvSpPr/>
          <p:nvPr/>
        </p:nvSpPr>
        <p:spPr>
          <a:xfrm>
            <a:off x="9760719" y="154447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A97BC51-9A58-4110-836F-636A882EC95E}"/>
              </a:ext>
            </a:extLst>
          </p:cNvPr>
          <p:cNvSpPr txBox="1"/>
          <p:nvPr/>
        </p:nvSpPr>
        <p:spPr>
          <a:xfrm>
            <a:off x="9792009" y="6260274"/>
            <a:ext cx="276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entury Gothic" panose="020B0502020202020204" pitchFamily="34" charset="0"/>
              </a:rPr>
              <a:t>- 22 000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17835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324176" y="2983794"/>
            <a:ext cx="2276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8 208</a:t>
            </a: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члены РДШ</a:t>
            </a: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058474" y="4587433"/>
            <a:ext cx="301419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охват мероприятиями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 9 500 чел.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Летний форум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Осенний слет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Медиаслет «Наше дело»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Акция «Я – гражданин России»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7621" y="3303839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3041672" y="422550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региональное отделение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базе ГБОУ «ДДЮТ»</a:t>
            </a:r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53192" y="2539163"/>
            <a:ext cx="2505397" cy="15835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625985" y="4748726"/>
            <a:ext cx="244452" cy="639798"/>
          </a:xfrm>
          <a:prstGeom prst="downArrow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72" y="5354802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3178249" y="623732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местных отделений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2E9D1634-CB4C-964F-8AEB-7C7AD4557312}"/>
              </a:ext>
            </a:extLst>
          </p:cNvPr>
          <p:cNvSpPr/>
          <p:nvPr/>
        </p:nvSpPr>
        <p:spPr>
          <a:xfrm>
            <a:off x="1203837" y="2813943"/>
            <a:ext cx="2445809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Российское движение школьников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182368" y="6010405"/>
            <a:ext cx="49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6000"/>
          </a:blip>
          <a:stretch>
            <a:fillRect/>
          </a:stretch>
        </p:blipFill>
        <p:spPr>
          <a:xfrm>
            <a:off x="1162701" y="4869160"/>
            <a:ext cx="1778993" cy="1672256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2621" y="5664611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554" y="4809950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037" y="6216874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388294" y="5312231"/>
            <a:ext cx="1262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30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первичных отделений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9176" y="6427657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445" y="5741170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7" name="Рисунок 86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8192" y="1840397"/>
            <a:ext cx="1273749" cy="109243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7" name="Рисунок 46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809131" y="2539163"/>
            <a:ext cx="2505397" cy="158356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52947" y="2684613"/>
            <a:ext cx="221776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составляющая системы воспитания в части воспитания высоконравственных, социально успешных граждан</a:t>
            </a:r>
          </a:p>
        </p:txBody>
      </p:sp>
      <p:pic>
        <p:nvPicPr>
          <p:cNvPr id="35" name="Рисунок 34" descr="https://www.ridus.ru/images/2017/8/12/628761/d40f0894d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754" y="4724190"/>
            <a:ext cx="2514710" cy="14833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082581" y="1580495"/>
            <a:ext cx="7654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Воспитательное направление – это целая категория различных систем, которые охватывают процесс формирования </a:t>
            </a: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личности ребенка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C1B0502-1D94-4A3F-9F35-0B9C3B85CA13}"/>
              </a:ext>
            </a:extLst>
          </p:cNvPr>
          <p:cNvSpPr/>
          <p:nvPr/>
        </p:nvSpPr>
        <p:spPr>
          <a:xfrm>
            <a:off x="1155067" y="436056"/>
            <a:ext cx="1027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ПАТРИОТИЧЕСКОЕ ВОСПИТАНИЕ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38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2664" y="188639"/>
            <a:ext cx="303508" cy="6414753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736172" y="188639"/>
            <a:ext cx="3582082" cy="63950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29210" y="444967"/>
            <a:ext cx="3552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государственной политики Архангельской области в сфере образования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19367" y="3861048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99291" y="209593"/>
            <a:ext cx="7048133" cy="11964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4703678" y="200147"/>
            <a:ext cx="293957" cy="120588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01383" y="1532343"/>
            <a:ext cx="293957" cy="128284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693" y="2918766"/>
            <a:ext cx="899560" cy="899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7" name="TextBox 26"/>
          <p:cNvSpPr txBox="1"/>
          <p:nvPr/>
        </p:nvSpPr>
        <p:spPr>
          <a:xfrm>
            <a:off x="5034939" y="309310"/>
            <a:ext cx="680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Определение приоритетов деятельности министерства образования Архангельской области в 2021 году: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95341" y="1533150"/>
            <a:ext cx="3188892" cy="12732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001255" y="2873986"/>
            <a:ext cx="3182977" cy="12559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5617" y="4201764"/>
            <a:ext cx="3198615" cy="12633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868" y="5543570"/>
            <a:ext cx="3202364" cy="10452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4701382" y="2887032"/>
            <a:ext cx="293957" cy="1237823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681873" y="5551512"/>
            <a:ext cx="293957" cy="1051881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701382" y="4196696"/>
            <a:ext cx="293957" cy="126842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5094322" y="995158"/>
            <a:ext cx="315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НАЦИОНАЛЬНЫЕ ЦЕЛИ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837125" y="1010839"/>
            <a:ext cx="315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ГЛОБАЛЬНЫЕ ВЫЗОВЫ</a:t>
            </a:r>
            <a:endParaRPr lang="en-US" sz="16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41109" y="1531812"/>
            <a:ext cx="3188892" cy="12732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8547152" y="1543491"/>
            <a:ext cx="293957" cy="1270730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41109" y="2873986"/>
            <a:ext cx="3188892" cy="1273241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Рисунок 77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58532" y="4196696"/>
            <a:ext cx="3188892" cy="12732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Рисунок 78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58532" y="5536965"/>
            <a:ext cx="3188892" cy="1041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Прямоугольник 79"/>
          <p:cNvSpPr/>
          <p:nvPr/>
        </p:nvSpPr>
        <p:spPr>
          <a:xfrm>
            <a:off x="8547151" y="2873769"/>
            <a:ext cx="293957" cy="1273458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8564575" y="4203054"/>
            <a:ext cx="293957" cy="129754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8564575" y="5540267"/>
            <a:ext cx="293957" cy="1048579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8849013" y="1555123"/>
            <a:ext cx="2359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Организация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полноценного дистанционного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обучения/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144 тыс.чел.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857065" y="2876860"/>
            <a:ext cx="3136648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технической подготовленности педагогического </a:t>
            </a:r>
          </a:p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состава/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12 тыс. чел.</a:t>
            </a:r>
            <a:endParaRPr lang="en-US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890048" y="5562355"/>
            <a:ext cx="3451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техническим цифровым  </a:t>
            </a:r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оборудованием/</a:t>
            </a:r>
            <a:r>
              <a:rPr lang="ru-RU" sz="1400" b="1" dirty="0">
                <a:latin typeface="Century Gothic" panose="020B0502020202020204" pitchFamily="34" charset="0"/>
                <a:cs typeface="Arial" panose="020B0604020202020204" pitchFamily="34" charset="0"/>
              </a:rPr>
              <a:t>21 тыс. ед.</a:t>
            </a:r>
            <a:endParaRPr lang="en-US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900746" y="4203054"/>
            <a:ext cx="2908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бесплатным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цифровым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образовательным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контентом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educont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ru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)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 descr="https://st4.depositphotos.com/21408458/29199/v/1600/depositphotos_291995268-stock-illustration-big-set-of-thin-lin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4" t="20822" r="60105" b="62446"/>
          <a:stretch/>
        </p:blipFill>
        <p:spPr bwMode="auto">
          <a:xfrm>
            <a:off x="7342577" y="2001355"/>
            <a:ext cx="815322" cy="812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Рисунок 96" descr="https://st4.depositphotos.com/21408458/29199/v/1600/depositphotos_291995268-stock-illustration-big-set-of-thin-lin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37796" r="59962" b="43987"/>
          <a:stretch/>
        </p:blipFill>
        <p:spPr bwMode="auto">
          <a:xfrm>
            <a:off x="11013711" y="1638616"/>
            <a:ext cx="1043940" cy="112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Рисунок 97" descr="https://st4.depositphotos.com/21408458/29199/v/1600/depositphotos_291995268-stock-illustration-big-set-of-thin-lin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t="20198" r="77859" b="61205"/>
          <a:stretch/>
        </p:blipFill>
        <p:spPr bwMode="auto">
          <a:xfrm>
            <a:off x="10895534" y="4166035"/>
            <a:ext cx="1151890" cy="115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Рисунок 98" descr="https://st4.depositphotos.com/21408458/29199/v/1600/depositphotos_291995268-stock-illustration-big-set-of-thin-line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1473" r="58235" b="78920"/>
          <a:stretch/>
        </p:blipFill>
        <p:spPr bwMode="auto">
          <a:xfrm>
            <a:off x="1450179" y="4283472"/>
            <a:ext cx="2207191" cy="2008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079709" y="1840899"/>
            <a:ext cx="3152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17250" y="4478266"/>
            <a:ext cx="304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Национальная программа «Цифровая экономика РФ»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094322" y="5691671"/>
            <a:ext cx="30341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«Безопасные качественные дороги»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A1771B65-15A3-4358-A263-F0030C18DD7C}"/>
              </a:ext>
            </a:extLst>
          </p:cNvPr>
          <p:cNvCxnSpPr>
            <a:cxnSpLocks/>
          </p:cNvCxnSpPr>
          <p:nvPr/>
        </p:nvCxnSpPr>
        <p:spPr>
          <a:xfrm>
            <a:off x="8367819" y="894085"/>
            <a:ext cx="12534" cy="5674254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C378208E-47F6-45C0-9048-887D4A0AF970}"/>
              </a:ext>
            </a:extLst>
          </p:cNvPr>
          <p:cNvSpPr txBox="1"/>
          <p:nvPr/>
        </p:nvSpPr>
        <p:spPr>
          <a:xfrm>
            <a:off x="5122406" y="3222328"/>
            <a:ext cx="2661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«Демография»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8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196318" y="1597515"/>
            <a:ext cx="22768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12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направлений:</a:t>
            </a: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  <a:p>
            <a:pPr algn="ctr"/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058474" y="4587433"/>
            <a:ext cx="30141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участники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 11 969 человек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r>
              <a:rPr lang="ru-RU" sz="1400" dirty="0">
                <a:latin typeface="Century Gothic" panose="020B0502020202020204" pitchFamily="34" charset="0"/>
              </a:rPr>
              <a:t>победители – 6 человек</a:t>
            </a: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155067" y="2342344"/>
            <a:ext cx="3099494" cy="22914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2E9D1634-CB4C-964F-8AEB-7C7AD4557312}"/>
              </a:ext>
            </a:extLst>
          </p:cNvPr>
          <p:cNvSpPr/>
          <p:nvPr/>
        </p:nvSpPr>
        <p:spPr>
          <a:xfrm>
            <a:off x="1306347" y="2833350"/>
            <a:ext cx="2885251" cy="103480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«Большая перемена» – проект президентской платформы «Россия – страна возможностей»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6000"/>
          </a:blip>
          <a:stretch>
            <a:fillRect/>
          </a:stretch>
        </p:blipFill>
        <p:spPr>
          <a:xfrm>
            <a:off x="1455075" y="4750411"/>
            <a:ext cx="1980971" cy="1862116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2621" y="5664611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554" y="4809950"/>
            <a:ext cx="310283" cy="33630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5770" y="6192493"/>
            <a:ext cx="380799" cy="4127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818721" y="5127471"/>
            <a:ext cx="160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полуфинал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9176" y="6427657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0310" y="5551662"/>
            <a:ext cx="239527" cy="2596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Прямоугольник 4"/>
          <p:cNvSpPr/>
          <p:nvPr/>
        </p:nvSpPr>
        <p:spPr>
          <a:xfrm>
            <a:off x="1155067" y="1581474"/>
            <a:ext cx="696294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Главная цель конкурса – дать возможность каждому участнику найти свои сильные стороны и раскрыть свои таланты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4382602" y="3206619"/>
            <a:ext cx="88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это</a:t>
            </a:r>
          </a:p>
        </p:txBody>
      </p:sp>
      <p:pic>
        <p:nvPicPr>
          <p:cNvPr id="40" name="Рисунок 39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358285" y="2343204"/>
            <a:ext cx="3099494" cy="22914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452392" y="2485619"/>
            <a:ext cx="35086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умение работать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команде, коммуникативные </a:t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качества, способность находить нестандартные решения в сложных ситуациях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6117" y="5456974"/>
            <a:ext cx="266409" cy="26640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8448" y="4668504"/>
            <a:ext cx="282891" cy="28289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802267" y="5840034"/>
            <a:ext cx="160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финал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46" name="Рисунок 45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762" y="5084992"/>
            <a:ext cx="741799" cy="5645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4253573" y="5182593"/>
            <a:ext cx="430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Gothic" panose="020B0502020202020204" pitchFamily="34" charset="0"/>
              </a:rPr>
              <a:t>32 человека /22 организации/9 МО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51" name="Рисунок 50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38" y="5768978"/>
            <a:ext cx="741799" cy="56453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4305485" y="5892677"/>
            <a:ext cx="415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12 человек / МДЦ «Артек», Крым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32259" y="5787036"/>
            <a:ext cx="611823" cy="61182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656178" y="5726837"/>
            <a:ext cx="2089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премии: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200 тыс. рублей;</a:t>
            </a:r>
          </a:p>
          <a:p>
            <a:pPr algn="ctr"/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млн. рублей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677182" y="2297418"/>
            <a:ext cx="345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Century Gothic" panose="020B0502020202020204" pitchFamily="34" charset="0"/>
              </a:rPr>
              <a:t>«Помни!» (историческая память)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«Делай добро!» (</a:t>
            </a:r>
            <a:r>
              <a:rPr lang="ru-RU" sz="1200" dirty="0" err="1">
                <a:latin typeface="Century Gothic" panose="020B0502020202020204" pitchFamily="34" charset="0"/>
              </a:rPr>
              <a:t>волонтерство</a:t>
            </a:r>
            <a:r>
              <a:rPr lang="ru-RU" sz="1200" dirty="0">
                <a:latin typeface="Century Gothic" panose="020B0502020202020204" pitchFamily="34" charset="0"/>
              </a:rPr>
              <a:t>)</a:t>
            </a:r>
          </a:p>
          <a:p>
            <a:pPr algn="ctr"/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специальное направление </a:t>
            </a:r>
          </a:p>
          <a:p>
            <a:pPr algn="ctr"/>
            <a:r>
              <a:rPr lang="ru-RU" sz="1200" dirty="0">
                <a:latin typeface="Century Gothic" panose="020B0502020202020204" pitchFamily="34" charset="0"/>
              </a:rPr>
              <a:t>«Служи Отечеству!»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83432" y="477846"/>
            <a:ext cx="11351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РАСКРЫТИЕ ТАЛАНТОВ У ДЕТЕЙ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9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23602" y="1287125"/>
            <a:ext cx="5107354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63681" y="2609722"/>
            <a:ext cx="5067275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704030" y="273283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модернизация профессиональных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образовательных организаций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737646" y="1391496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детекция по наиболее востребованным, новым и перспективным профессиям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и компетенциям отрасли</a:t>
            </a:r>
          </a:p>
        </p:txBody>
      </p:sp>
      <p:pic>
        <p:nvPicPr>
          <p:cNvPr id="19" name="Рисунок 18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63681" y="3951675"/>
            <a:ext cx="5067275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683495" y="4061723"/>
            <a:ext cx="4787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меры материального стимулирования,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в том числе посредством участия в конкурсах, федеральных программах</a:t>
            </a:r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63681" y="5323023"/>
            <a:ext cx="5067275" cy="14094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214218" y="155888"/>
            <a:ext cx="11767860" cy="857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22588" y="362118"/>
            <a:ext cx="1008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СИСТЕМЫ КАДРОВОГО ОБЕСПЕЧЕНИЯ ОТРАСЛИ</a:t>
            </a:r>
          </a:p>
        </p:txBody>
      </p:sp>
      <p:pic>
        <p:nvPicPr>
          <p:cNvPr id="26" name="Рисунок 25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4" y="1417745"/>
            <a:ext cx="1246505" cy="109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6" y="2653981"/>
            <a:ext cx="1246505" cy="109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2" y="3932319"/>
            <a:ext cx="1246505" cy="1090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1" y="5410305"/>
            <a:ext cx="1246505" cy="10909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86411" y="5410305"/>
            <a:ext cx="48009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повышение заработной платы категорий работников, определенных указами Президента Российской Федерации                                       </a:t>
            </a:r>
          </a:p>
        </p:txBody>
      </p:sp>
      <p:pic>
        <p:nvPicPr>
          <p:cNvPr id="22" name="Рисунок 21" descr="https://atv-parts.ru/files/uploads/__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149" y="268886"/>
            <a:ext cx="979744" cy="6769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3" name="Рисунок 2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74724" y="1281448"/>
            <a:ext cx="5107354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7093662" y="1371542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целевой прием на приоритетные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для экономики области направления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и специальности, в том числе для образовательной отрасли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1162307" y="1991660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94763" y="2622675"/>
            <a:ext cx="5067275" cy="1143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087416" y="2665623"/>
            <a:ext cx="75114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модернизация педагогических профессиональных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образовательных организаций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3433FD8-6EEF-1A4A-9309-2958B09AB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2874" y="3131007"/>
            <a:ext cx="622142" cy="6221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7153" y="3181435"/>
            <a:ext cx="519786" cy="51978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22FEE38-D1B5-164C-99E4-C08A9A882B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93017" y="3123319"/>
            <a:ext cx="601633" cy="6016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4DD1BDA-0394-2541-BCB8-FFC4B3F01D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0598" y="3188843"/>
            <a:ext cx="503110" cy="503110"/>
          </a:xfrm>
          <a:prstGeom prst="rect">
            <a:avLst/>
          </a:prstGeom>
        </p:spPr>
      </p:pic>
      <p:pic>
        <p:nvPicPr>
          <p:cNvPr id="39" name="Рисунок 38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74724" y="3922851"/>
            <a:ext cx="5067275" cy="27897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7060565" y="3889870"/>
            <a:ext cx="751149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конкурс лучших педагогов</a:t>
            </a:r>
          </a:p>
          <a:p>
            <a:endParaRPr lang="ru-RU" sz="8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75 тыс. руб./ 200 тыс. руб.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единовременные выплаты</a:t>
            </a:r>
          </a:p>
          <a:p>
            <a:endParaRPr lang="ru-RU" sz="8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100 тыс. руб.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«Земский учитель»</a:t>
            </a:r>
          </a:p>
          <a:p>
            <a:endParaRPr lang="ru-RU" sz="8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 млн. руб.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выплаты студентам УГСН 44.00.00</a:t>
            </a:r>
          </a:p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5 тыс. руб.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559" y="4032905"/>
            <a:ext cx="551705" cy="551705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1305852" y="4058489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57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152290" y="4696748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270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76173" y="4778311"/>
            <a:ext cx="540141" cy="47494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0285" y="5451839"/>
            <a:ext cx="506979" cy="506979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1449964" y="5494105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307556" y="6137683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97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03B9EA3C-F01E-3E4C-978E-ED61482095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0285" y="6082586"/>
            <a:ext cx="562864" cy="562864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6239437" y="6161914"/>
            <a:ext cx="130037" cy="509633"/>
          </a:xfrm>
          <a:prstGeom prst="downArrow">
            <a:avLst/>
          </a:prstGeom>
          <a:solidFill>
            <a:srgbClr val="92D050"/>
          </a:solidFill>
          <a:ln>
            <a:solidFill>
              <a:srgbClr val="568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 rot="5400000">
            <a:off x="6015020" y="-4786997"/>
            <a:ext cx="165920" cy="1176819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 rot="5400000">
            <a:off x="6032094" y="-4696935"/>
            <a:ext cx="134276" cy="1172561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3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2" y="4384257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59886" y="2377031"/>
            <a:ext cx="333354" cy="3084987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6137" y="2196371"/>
            <a:ext cx="320852" cy="3084987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20532" y="413044"/>
            <a:ext cx="1091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ПРОФЕССИОНАЛЬНЫЙ РОСТ КАДРОВ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Рисунок 6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31340" y="2701086"/>
            <a:ext cx="3414726" cy="16758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2360" y="1582645"/>
            <a:ext cx="69629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ЦНППМ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ведущий институт вовлечения педагогических работников и управленческих кадров в национальную систему профессионального роста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67245" y="2812673"/>
            <a:ext cx="48510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выявление профессиональных  дефицитов, разработка индивидуальных образовательных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маршрутов (ИОМ)</a:t>
            </a:r>
          </a:p>
        </p:txBody>
      </p:sp>
      <p:pic>
        <p:nvPicPr>
          <p:cNvPr id="26" name="Рисунок 25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00899" y="4739912"/>
            <a:ext cx="3403627" cy="17165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267245" y="4829199"/>
            <a:ext cx="42386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фасилитация переноса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приобретенных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профкомпетенций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ежедневную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педагогическую </a:t>
            </a:r>
          </a:p>
          <a:p>
            <a:pPr lvl="3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практику</a:t>
            </a: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51736" y="2701706"/>
            <a:ext cx="3528392" cy="16758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196" y="3655860"/>
            <a:ext cx="692146" cy="6342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30" name="Рисунок 29" descr="https://clipart-best.com/img/teacher/teacher-clip-art-17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5694120"/>
            <a:ext cx="785104" cy="6833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35" name="Рисунок 34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51736" y="4739911"/>
            <a:ext cx="3496540" cy="17165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171144" y="4829199"/>
            <a:ext cx="3027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выявление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распространение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новых рациональных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эффективных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педагогических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практик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44960" y="2879409"/>
            <a:ext cx="3080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создание сети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муниципальной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методической поддержки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7620" y="3617152"/>
            <a:ext cx="690030" cy="74789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1DA16C1D-E15E-904B-B58A-D64369A4CD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97620" y="5694119"/>
            <a:ext cx="679568" cy="679568"/>
          </a:xfrm>
          <a:prstGeom prst="rect">
            <a:avLst/>
          </a:prstGeom>
          <a:effectLst/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61213" y="3018728"/>
            <a:ext cx="372799" cy="37279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734012" y="3096263"/>
            <a:ext cx="1835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  <a:cs typeface="Arial" panose="020B0604020202020204" pitchFamily="34" charset="0"/>
              </a:rPr>
              <a:t>11,03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млн. руб.</a:t>
            </a:r>
          </a:p>
        </p:txBody>
      </p:sp>
      <p:pic>
        <p:nvPicPr>
          <p:cNvPr id="48" name="Рисунок 47" descr="https://im0-tub-ru.yandex.net/i?id=b3b09575bdd5c54c71bd7a395d271a14-l&amp;ref=rim&amp;n=13&amp;w=1080&amp;h=60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58" y="1607477"/>
            <a:ext cx="2828751" cy="127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Рисунок 51" descr="https://clipart-best.com/img/teacher/teacher-clip-art-17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871" y="6033903"/>
            <a:ext cx="694462" cy="5867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DA16C1D-E15E-904B-B58A-D64369A4CD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15090" y="5358871"/>
            <a:ext cx="549941" cy="549941"/>
          </a:xfrm>
          <a:prstGeom prst="rect">
            <a:avLst/>
          </a:prstGeom>
          <a:effectLst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5078" y="4613229"/>
            <a:ext cx="596048" cy="54619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869758" y="4782895"/>
            <a:ext cx="1802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диагностика –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900 чел.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841457" y="5532002"/>
            <a:ext cx="2039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обучение 1314 чел.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841457" y="6065667"/>
            <a:ext cx="203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 –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 231 чел.</a:t>
            </a:r>
          </a:p>
        </p:txBody>
      </p:sp>
    </p:spTree>
    <p:extLst>
      <p:ext uri="{BB962C8B-B14F-4D97-AF65-F5344CB8AC3E}">
        <p14:creationId xmlns:p14="http://schemas.microsoft.com/office/powerpoint/2010/main" val="400172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13558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27448" y="388707"/>
            <a:ext cx="10703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ВХОЖДЕНИЕ РОССИИ В ЧИСЛО ДЕСЯТИ ВЕДУЩИХ СТРАН МИРА  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 КАЧЕСТВУ ОБЩЕГО ОБРАЗОВАНИЯ</a:t>
            </a:r>
            <a:endParaRPr lang="ru-RU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002798" y="1790960"/>
            <a:ext cx="229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Всероссийская олимпиада школьников</a:t>
            </a:r>
          </a:p>
        </p:txBody>
      </p:sp>
      <p:pic>
        <p:nvPicPr>
          <p:cNvPr id="25" name="Рисунок 2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7" y="2964620"/>
            <a:ext cx="3080051" cy="13558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7" y="4458465"/>
            <a:ext cx="3080051" cy="13558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7" y="5969534"/>
            <a:ext cx="3080051" cy="7596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038575" y="5197890"/>
            <a:ext cx="285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«Золотая надежда Архангельской области»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035644" y="3115670"/>
            <a:ext cx="22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Функциональная грамотность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9071480" y="4581503"/>
            <a:ext cx="22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Наследники Ломоносова</a:t>
            </a:r>
          </a:p>
        </p:txBody>
      </p:sp>
      <p:pic>
        <p:nvPicPr>
          <p:cNvPr id="31" name="Рисунок 30" descr="https://www.arhcity.ru/data/0_a/16nov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936" y="4526481"/>
            <a:ext cx="1074733" cy="8587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5" name="Рисунок 34" descr="https://kamgov.ru/files/2022/03/10/c5f79345c7417781ca942f915f8c120a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" t="19313" r="64816" b="20921"/>
          <a:stretch/>
        </p:blipFill>
        <p:spPr bwMode="auto">
          <a:xfrm>
            <a:off x="10793097" y="1759777"/>
            <a:ext cx="1013138" cy="92081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Рисунок 35" descr="https://fsd.multiurok.ru/html/2019/09/20/s_5d849a52741ad/img_s1208174_1_16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378" y="3014065"/>
            <a:ext cx="985291" cy="7770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7" name="Рисунок 36" descr="https://www.adm-alekseevka.ru/media/cache/bb/8e/bb8e9f3f7f50990beab3c73cad873802.jp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0"/>
          <a:stretch/>
        </p:blipFill>
        <p:spPr bwMode="auto">
          <a:xfrm>
            <a:off x="1127448" y="1774887"/>
            <a:ext cx="7283713" cy="469355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1464" y="1769009"/>
            <a:ext cx="3744416" cy="1996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707206" y="2384370"/>
            <a:ext cx="287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Указ Президента Российской Федерации №204 от 07 мая 2018 года</a:t>
            </a:r>
          </a:p>
        </p:txBody>
      </p:sp>
      <p:pic>
        <p:nvPicPr>
          <p:cNvPr id="41" name="Рисунок 40" descr="https://listaj.ru/wp-content/uploads/2020/06/prezident-rossii-vladimir-putin-obratilsja-k-rossijanam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1769009"/>
            <a:ext cx="3240360" cy="200584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4F58AE6-F257-44F6-9AFA-536E0F4CB09A}"/>
              </a:ext>
            </a:extLst>
          </p:cNvPr>
          <p:cNvSpPr txBox="1"/>
          <p:nvPr/>
        </p:nvSpPr>
        <p:spPr>
          <a:xfrm>
            <a:off x="9026726" y="3808455"/>
            <a:ext cx="2937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ГИА/ОГЭ – </a:t>
            </a:r>
            <a:r>
              <a:rPr lang="ru-RU" sz="1600" b="1" dirty="0">
                <a:latin typeface="Century Gothic" panose="020B0502020202020204" pitchFamily="34" charset="0"/>
              </a:rPr>
              <a:t>18 314 человек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85F07C2-D65B-42D0-A433-4102360903B8}"/>
              </a:ext>
            </a:extLst>
          </p:cNvPr>
          <p:cNvSpPr txBox="1"/>
          <p:nvPr/>
        </p:nvSpPr>
        <p:spPr>
          <a:xfrm>
            <a:off x="11526040" y="6299168"/>
            <a:ext cx="68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EF4FB160-23C6-4D26-8620-A4C6CFD34E75}"/>
              </a:ext>
            </a:extLst>
          </p:cNvPr>
          <p:cNvSpPr txBox="1"/>
          <p:nvPr/>
        </p:nvSpPr>
        <p:spPr>
          <a:xfrm>
            <a:off x="8967307" y="2564364"/>
            <a:ext cx="2997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1 победитель /9 призеров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122BB0A-481B-4FDE-8EB5-2B9D711EB75D}"/>
              </a:ext>
            </a:extLst>
          </p:cNvPr>
          <p:cNvSpPr txBox="1"/>
          <p:nvPr/>
        </p:nvSpPr>
        <p:spPr>
          <a:xfrm>
            <a:off x="11533711" y="5276396"/>
            <a:ext cx="68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19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9C80131-A521-4A1A-A1EF-3B108F334791}"/>
              </a:ext>
            </a:extLst>
          </p:cNvPr>
          <p:cNvSpPr txBox="1"/>
          <p:nvPr/>
        </p:nvSpPr>
        <p:spPr>
          <a:xfrm>
            <a:off x="9094155" y="6041041"/>
            <a:ext cx="229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Стипендии Губернатора АО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759F20E-0960-4DC7-B975-8183FDB19EAC}"/>
              </a:ext>
            </a:extLst>
          </p:cNvPr>
          <p:cNvSpPr txBox="1"/>
          <p:nvPr/>
        </p:nvSpPr>
        <p:spPr>
          <a:xfrm>
            <a:off x="10446430" y="4847189"/>
            <a:ext cx="68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1356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644058" y="813592"/>
            <a:ext cx="6338020" cy="1019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5913877" y="1158590"/>
            <a:ext cx="5498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реализация национальных проектов</a:t>
            </a:r>
          </a:p>
        </p:txBody>
      </p:sp>
      <p:pic>
        <p:nvPicPr>
          <p:cNvPr id="34" name="Рисунок 33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644058" y="2093203"/>
            <a:ext cx="6338020" cy="1019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902406" y="2173398"/>
            <a:ext cx="5971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развитие инфраструктуры и МТБ образовательных организаций, реализация программы «Модернизация школьных систем образования»</a:t>
            </a:r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644058" y="3384373"/>
            <a:ext cx="6338020" cy="1019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644058" y="4662220"/>
            <a:ext cx="6338020" cy="10195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5870574" y="3478625"/>
            <a:ext cx="566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entury Gothic" panose="020B0502020202020204" pitchFamily="34" charset="0"/>
              </a:rPr>
              <a:t>повышение качества образования в современной школе, усиление воспитательной функции образования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807968" y="4850411"/>
            <a:ext cx="9095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развитие системы подготовки квалифицированных </a:t>
            </a:r>
          </a:p>
          <a:p>
            <a:r>
              <a:rPr lang="ru-RU" sz="1600" dirty="0" smtClean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кадров </a:t>
            </a:r>
            <a:r>
              <a:rPr lang="ru-RU" sz="1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и формирование прикладных квалификаций</a:t>
            </a:r>
            <a:endParaRPr lang="ru-RU" sz="1600" dirty="0">
              <a:latin typeface="Century Gothic" panose="020B0502020202020204" pitchFamily="34" charset="0"/>
            </a:endParaRPr>
          </a:p>
          <a:p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8684638" y="2644454"/>
            <a:ext cx="245999" cy="6345230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 rot="5400000">
            <a:off x="8691611" y="2836800"/>
            <a:ext cx="232052" cy="6345231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5704" y="161222"/>
            <a:ext cx="303508" cy="5974785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https://catherineasquithgallery.com/uploads/posts/2021-02/1612478957_30-p-razmitii-serii-fon-dlya-fotoshopa-33.jpg">
            <a:extLst>
              <a:ext uri="{FF2B5EF4-FFF2-40B4-BE49-F238E27FC236}">
                <a16:creationId xmlns:a16="http://schemas.microsoft.com/office/drawing/2014/main" xmlns="" id="{7A19D613-BE5D-4506-AF5A-7ACE8582702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04779" y="171409"/>
            <a:ext cx="11175474" cy="4457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397171B-4642-4A6E-AB23-1E5D7281714A}"/>
              </a:ext>
            </a:extLst>
          </p:cNvPr>
          <p:cNvSpPr txBox="1"/>
          <p:nvPr/>
        </p:nvSpPr>
        <p:spPr>
          <a:xfrm>
            <a:off x="3602025" y="208526"/>
            <a:ext cx="597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ПОДГОТОВКА К РЕШЕНИЮ ЗАДАЧ 2022 ГОДА</a:t>
            </a: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xmlns="" id="{A2F2D1E5-D7FF-4C1B-9C24-DA7726AE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6" y="1137558"/>
            <a:ext cx="4496750" cy="44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st4.depositphotos.com/21408458/29199/v/1600/depositphotos_291995268-stock-illustration-big-set-of-thin-lin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37796" r="59962" b="43987"/>
          <a:stretch/>
        </p:blipFill>
        <p:spPr bwMode="auto">
          <a:xfrm>
            <a:off x="10890706" y="741540"/>
            <a:ext cx="1043940" cy="1128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16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2664" y="188640"/>
            <a:ext cx="303508" cy="6192688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364" y="188640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736172" y="188640"/>
            <a:ext cx="3582082" cy="6192688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29210" y="444967"/>
            <a:ext cx="3552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реализации государственной политики Архангельской области в сфере образования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19367" y="3861048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5372" y="4476124"/>
            <a:ext cx="37627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Русинов Олег Владимирович,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министр образования Архангельской области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апреля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2022 г.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6947" y="458397"/>
            <a:ext cx="30710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качество образования прямо влияет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 национальные приоритеты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085" y="2005393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981364" y="3417979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170581" y="3599528"/>
            <a:ext cx="33408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«Образование»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призван ускорить модернизацию российского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8989" y="5214788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39" name="Рисунок 38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05798" y="188640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9055107" y="455392"/>
            <a:ext cx="296907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России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может быть никакой другой объединяющей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идеи, кроме патриотизма</a:t>
            </a:r>
          </a:p>
          <a:p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1999237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3" name="Рисунок 42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99401" y="3417979"/>
            <a:ext cx="3224781" cy="2957132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520" y="5268606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5" name="TextBox 44"/>
          <p:cNvSpPr txBox="1"/>
          <p:nvPr/>
        </p:nvSpPr>
        <p:spPr>
          <a:xfrm>
            <a:off x="9055107" y="3693993"/>
            <a:ext cx="30710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Каждый ребенок одарен, раскрыть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его способности – наша задача.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этом – успех России</a:t>
            </a:r>
          </a:p>
          <a:p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87406" y="188640"/>
            <a:ext cx="293957" cy="29571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87913" y="3417979"/>
            <a:ext cx="293957" cy="29571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8511841" y="188640"/>
            <a:ext cx="293957" cy="295713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504002" y="3417979"/>
            <a:ext cx="293957" cy="295713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693" y="2918766"/>
            <a:ext cx="899560" cy="899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61" name="Прямоугольник 60"/>
          <p:cNvSpPr/>
          <p:nvPr/>
        </p:nvSpPr>
        <p:spPr>
          <a:xfrm>
            <a:off x="5224483" y="257324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9111494" y="2589871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17879" y="5768040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9111494" y="5780173"/>
            <a:ext cx="1964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В.В. Путин</a:t>
            </a:r>
          </a:p>
        </p:txBody>
      </p:sp>
    </p:spTree>
    <p:extLst>
      <p:ext uri="{BB962C8B-B14F-4D97-AF65-F5344CB8AC3E}">
        <p14:creationId xmlns:p14="http://schemas.microsoft.com/office/powerpoint/2010/main" val="222272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32664" y="188639"/>
            <a:ext cx="303508" cy="6389753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736172" y="188639"/>
            <a:ext cx="3582082" cy="63897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850143" y="336736"/>
            <a:ext cx="35525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Объем финансирования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мероприятий госпрограммы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«Развитие образования и науки Архангельской области»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50143" y="3422167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81039" y="188640"/>
            <a:ext cx="7448964" cy="4222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Прямоугольник 46"/>
          <p:cNvSpPr/>
          <p:nvPr/>
        </p:nvSpPr>
        <p:spPr>
          <a:xfrm rot="5400000">
            <a:off x="8158542" y="-2788861"/>
            <a:ext cx="293957" cy="7448965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8158541" y="-2965550"/>
            <a:ext cx="293957" cy="744896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48097" y="187602"/>
            <a:ext cx="7494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ЭТАПЫ ДЕЯТЕЛЬНОСТИ МИНИСТЕРСТВА /2021 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81036" y="1160914"/>
            <a:ext cx="3373292" cy="38602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96950" y="5533117"/>
            <a:ext cx="7433052" cy="10452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Прямоугольник 41"/>
          <p:cNvSpPr/>
          <p:nvPr/>
        </p:nvSpPr>
        <p:spPr>
          <a:xfrm rot="5400000">
            <a:off x="6119383" y="3631499"/>
            <a:ext cx="293957" cy="337593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6119384" y="3474587"/>
            <a:ext cx="293957" cy="3375931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966908" y="5342940"/>
            <a:ext cx="1070305" cy="46737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67812" y="5932222"/>
            <a:ext cx="1078692" cy="462772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615345" y="1134550"/>
            <a:ext cx="38542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Завершение работ </a:t>
            </a:r>
            <a:b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достижению ключевых 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задач 2020 года: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строительство общеобразовательных организаций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Архангельск/860 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Шенкурск /250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 доступности дошкольного образования</a:t>
            </a: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</a:t>
            </a:r>
            <a:r>
              <a:rPr lang="ru-RU" sz="1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Няндома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/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Мезень/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Архангельск/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280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23363" y="5538897"/>
            <a:ext cx="6779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комплексных процессных мероприятий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для подготовки к решению задач 2022 года: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введение обновленных ФГОС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формирование функциональной грамотности, цифровая </a:t>
            </a:r>
            <a:b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трансформация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отрасли, капитальные ремонты школ, ГЧП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122" y="3600582"/>
            <a:ext cx="961658" cy="9616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7" name="Прямоугольник 36"/>
          <p:cNvSpPr/>
          <p:nvPr/>
        </p:nvSpPr>
        <p:spPr>
          <a:xfrm>
            <a:off x="2224467" y="4822648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30,33 млрд. руб.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57618" y="4740698"/>
            <a:ext cx="1088886" cy="474037"/>
          </a:xfrm>
          <a:prstGeom prst="rect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195107" y="5420666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195107" y="4814280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195107" y="6003038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219666" y="5407911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26,80 млрд. руб.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231675" y="5965151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23,08 млрд. руб.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2379977" y="3550517"/>
            <a:ext cx="1613796" cy="993362"/>
          </a:xfrm>
          <a:prstGeom prst="cloudCallout">
            <a:avLst/>
          </a:prstGeom>
          <a:solidFill>
            <a:srgbClr val="568636">
              <a:alpha val="52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582478" y="3790205"/>
            <a:ext cx="1497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+ 13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,2 %</a:t>
            </a:r>
          </a:p>
        </p:txBody>
      </p:sp>
      <p:pic>
        <p:nvPicPr>
          <p:cNvPr id="58" name="Рисунок 57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67116" y="1160892"/>
            <a:ext cx="3555210" cy="38726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Прямоугольник 69"/>
          <p:cNvSpPr/>
          <p:nvPr/>
        </p:nvSpPr>
        <p:spPr>
          <a:xfrm rot="5400000">
            <a:off x="10097742" y="3394218"/>
            <a:ext cx="293957" cy="3555209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10097741" y="3528971"/>
            <a:ext cx="293957" cy="3555208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586930" y="1201891"/>
            <a:ext cx="312449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Решение ключевых задач 2021 года: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модернизация инфраструктуры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формирование системы выявления, поддержки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развития способностей и талантов у детей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ресурсного потенциала организаций</a:t>
            </a:r>
          </a:p>
          <a:p>
            <a:endParaRPr lang="ru-RU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системы воспитания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096" y="2650957"/>
            <a:ext cx="899560" cy="8995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03B9EA3C-F01E-3E4C-978E-ED6148209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3110" y="1920644"/>
            <a:ext cx="800212" cy="7303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8" name="Прямоугольник 37"/>
          <p:cNvSpPr/>
          <p:nvPr/>
        </p:nvSpPr>
        <p:spPr>
          <a:xfrm>
            <a:off x="7540960" y="1215690"/>
            <a:ext cx="402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584602" y="1162163"/>
            <a:ext cx="402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48161" y="5580695"/>
            <a:ext cx="4028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2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389753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72147" y="97674"/>
            <a:ext cx="3692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Объем финансирования</a:t>
            </a:r>
          </a:p>
        </p:txBody>
      </p:sp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81039" y="188640"/>
            <a:ext cx="7448964" cy="4222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Прямоугольник 46"/>
          <p:cNvSpPr/>
          <p:nvPr/>
        </p:nvSpPr>
        <p:spPr>
          <a:xfrm rot="5400000">
            <a:off x="8158542" y="-2788861"/>
            <a:ext cx="293957" cy="7448965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 rot="5400000">
            <a:off x="8158541" y="-2965550"/>
            <a:ext cx="293957" cy="744896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196631" y="198853"/>
            <a:ext cx="683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УПРАВЛЕНИЕ ОБРАЗОВАТЕЛЬНОЙ СЕТЬЮ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81036" y="1160914"/>
            <a:ext cx="3650877" cy="1815107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2174168" y="13776342"/>
            <a:ext cx="1744424" cy="45719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Прямоугольник 41"/>
          <p:cNvSpPr/>
          <p:nvPr/>
        </p:nvSpPr>
        <p:spPr>
          <a:xfrm rot="5400000">
            <a:off x="6258175" y="3492708"/>
            <a:ext cx="293957" cy="365351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 rot="5400000">
            <a:off x="6258175" y="3297503"/>
            <a:ext cx="293957" cy="3653516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596949" y="1152961"/>
            <a:ext cx="3854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ДЕТСКИЕ САДЫ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5400000">
            <a:off x="10051357" y="3280459"/>
            <a:ext cx="293957" cy="3647976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10051356" y="3495479"/>
            <a:ext cx="293957" cy="3647978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95958" y="1765472"/>
            <a:ext cx="1964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государственные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организации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100871" y="2390598"/>
            <a:ext cx="134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национальные проекты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95958" y="1152435"/>
            <a:ext cx="2267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межбюджетные трансферты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107981" y="2952667"/>
            <a:ext cx="1203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иные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мероприятия</a:t>
            </a:r>
          </a:p>
        </p:txBody>
      </p:sp>
      <p:pic>
        <p:nvPicPr>
          <p:cNvPr id="81" name="Рисунок 80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570306" y="3151716"/>
            <a:ext cx="3661607" cy="1815107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Рисунок 84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379125" y="3142360"/>
            <a:ext cx="3643200" cy="1815107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" name="Прямоугольник 86"/>
          <p:cNvSpPr/>
          <p:nvPr/>
        </p:nvSpPr>
        <p:spPr>
          <a:xfrm>
            <a:off x="4596949" y="3099547"/>
            <a:ext cx="3854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ДОПОЛНИТЕЛЬНОЕ 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431538" y="3137300"/>
            <a:ext cx="38542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ПРОФЕССИОНАЛЬНОЕ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241" y="1968291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5762" y="2244699"/>
            <a:ext cx="702505" cy="702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97" name="Picture 2" descr="https://narfu.ru/upload/medialibrary/c24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31" y="5486224"/>
            <a:ext cx="867972" cy="65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C46A07D6-92A5-DA47-A15C-11E186945C8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16000"/>
          </a:blip>
          <a:stretch>
            <a:fillRect/>
          </a:stretch>
        </p:blipFill>
        <p:spPr>
          <a:xfrm>
            <a:off x="1179796" y="3921595"/>
            <a:ext cx="2849758" cy="2678775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  <a:reflection endPos="0" dist="50800" dir="5400000" sy="-100000" algn="bl" rotWithShape="0"/>
            <a:softEdge rad="12700"/>
          </a:effec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989" y="5789292"/>
            <a:ext cx="833572" cy="83357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466" y="4286616"/>
            <a:ext cx="567862" cy="56786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536" y="3942311"/>
            <a:ext cx="223713" cy="2237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604" y="3856644"/>
            <a:ext cx="407064" cy="40706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02" y="5288539"/>
            <a:ext cx="223713" cy="2237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9241" y="6205153"/>
            <a:ext cx="365151" cy="3651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032" name="Picture 8" descr="https://dpo.nsmu.ru/pluginfile.php/1/theme_adaptable/logo/1637672769/lo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177" y="5484708"/>
            <a:ext cx="640796" cy="6631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Прямоугольник 118"/>
          <p:cNvSpPr/>
          <p:nvPr/>
        </p:nvSpPr>
        <p:spPr>
          <a:xfrm>
            <a:off x="9678979" y="6464369"/>
            <a:ext cx="1477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сотрудничество</a:t>
            </a:r>
          </a:p>
        </p:txBody>
      </p:sp>
      <p:pic>
        <p:nvPicPr>
          <p:cNvPr id="122" name="Рисунок 12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356096" y="1140664"/>
            <a:ext cx="3650877" cy="1815107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4" name="Прямоугольник 123"/>
          <p:cNvSpPr/>
          <p:nvPr/>
        </p:nvSpPr>
        <p:spPr>
          <a:xfrm>
            <a:off x="8418641" y="1135479"/>
            <a:ext cx="3854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ШКОЛЫ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0537193" y="2606689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429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0620794" y="4588135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670180" y="4599796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648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6712277" y="2632184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491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0" name="Picture 10" descr="https://img.lovepik.com/element/40160/8598.png_1200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203" y="1930650"/>
            <a:ext cx="1039140" cy="9852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7807" y="1949176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8701" y="3939701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87807" y="3938749"/>
            <a:ext cx="952478" cy="10323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34" name="Прямоугольник 133"/>
          <p:cNvSpPr/>
          <p:nvPr/>
        </p:nvSpPr>
        <p:spPr>
          <a:xfrm>
            <a:off x="5638205" y="1851461"/>
            <a:ext cx="1204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59529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5" name="Рисунок 134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04" y="1920443"/>
            <a:ext cx="1050705" cy="9565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6" name="Прямоугольник 135"/>
          <p:cNvSpPr/>
          <p:nvPr/>
        </p:nvSpPr>
        <p:spPr>
          <a:xfrm>
            <a:off x="9392661" y="1788522"/>
            <a:ext cx="1329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127881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7" name="Рисунок 136" descr="https://p2.zoon.ru/b/1/5554a56e40c08866448c0128_60af584fb2fba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99" y="3881805"/>
            <a:ext cx="1136865" cy="10352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8" name="Рисунок 137" descr="https://img.freepik.com/free-vector/student-graduation-uniform-icon_24877-10967.jpg?size=626&amp;ext=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616" y="3883639"/>
            <a:ext cx="1015766" cy="10254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9" name="Прямоугольник 138"/>
          <p:cNvSpPr/>
          <p:nvPr/>
        </p:nvSpPr>
        <p:spPr>
          <a:xfrm>
            <a:off x="5721095" y="3789213"/>
            <a:ext cx="1222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125860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388416" y="3757913"/>
            <a:ext cx="1101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18842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Скругленный прямоугольник 1032"/>
          <p:cNvSpPr/>
          <p:nvPr/>
        </p:nvSpPr>
        <p:spPr>
          <a:xfrm>
            <a:off x="2834025" y="1213362"/>
            <a:ext cx="1404448" cy="359715"/>
          </a:xfrm>
          <a:prstGeom prst="roundRect">
            <a:avLst/>
          </a:prstGeom>
          <a:solidFill>
            <a:srgbClr val="B9DAA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/>
          <p:cNvSpPr/>
          <p:nvPr/>
        </p:nvSpPr>
        <p:spPr>
          <a:xfrm>
            <a:off x="2893282" y="1213763"/>
            <a:ext cx="12859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20,1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5" name="Скругленный прямоугольник 154"/>
          <p:cNvSpPr/>
          <p:nvPr/>
        </p:nvSpPr>
        <p:spPr>
          <a:xfrm>
            <a:off x="2842694" y="1816686"/>
            <a:ext cx="1404448" cy="359715"/>
          </a:xfrm>
          <a:prstGeom prst="roundRect">
            <a:avLst/>
          </a:prstGeom>
          <a:solidFill>
            <a:srgbClr val="B9DAA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3262166" y="1815605"/>
            <a:ext cx="620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6,0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Скругленный прямоугольник 156"/>
          <p:cNvSpPr/>
          <p:nvPr/>
        </p:nvSpPr>
        <p:spPr>
          <a:xfrm>
            <a:off x="2846280" y="2423252"/>
            <a:ext cx="1404448" cy="359715"/>
          </a:xfrm>
          <a:prstGeom prst="roundRect">
            <a:avLst/>
          </a:prstGeom>
          <a:solidFill>
            <a:srgbClr val="B9DAA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3286104" y="2429207"/>
            <a:ext cx="91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2,5</a:t>
            </a:r>
            <a:endParaRPr lang="ru-RU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Скругленный прямоугольник 159"/>
          <p:cNvSpPr/>
          <p:nvPr/>
        </p:nvSpPr>
        <p:spPr>
          <a:xfrm>
            <a:off x="2845955" y="2993346"/>
            <a:ext cx="1404448" cy="359715"/>
          </a:xfrm>
          <a:prstGeom prst="roundRect">
            <a:avLst/>
          </a:prstGeom>
          <a:solidFill>
            <a:srgbClr val="B9DAA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3281881" y="3015588"/>
            <a:ext cx="9137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1,7</a:t>
            </a:r>
            <a:endParaRPr lang="ru-RU" sz="1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144" y="5487950"/>
            <a:ext cx="365151" cy="3651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0827" y="4213642"/>
            <a:ext cx="365151" cy="36515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65" name="Прямоугольник 164"/>
          <p:cNvSpPr/>
          <p:nvPr/>
        </p:nvSpPr>
        <p:spPr>
          <a:xfrm>
            <a:off x="2800371" y="3510473"/>
            <a:ext cx="1964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30,3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млрд. руб.</a:t>
            </a:r>
          </a:p>
        </p:txBody>
      </p:sp>
      <p:sp>
        <p:nvSpPr>
          <p:cNvPr id="166" name="Прямоугольник 165"/>
          <p:cNvSpPr/>
          <p:nvPr/>
        </p:nvSpPr>
        <p:spPr>
          <a:xfrm>
            <a:off x="682695" y="4386478"/>
            <a:ext cx="3854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ДЕТСКИЕ ДОМА</a:t>
            </a:r>
          </a:p>
        </p:txBody>
      </p:sp>
      <p:pic>
        <p:nvPicPr>
          <p:cNvPr id="167" name="Рисунок 166" descr="https://r1.nubex.ru/s4928-a2e/f2716_80/logo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79" y="4796334"/>
            <a:ext cx="1236980" cy="114998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Прямоугольник 167"/>
          <p:cNvSpPr/>
          <p:nvPr/>
        </p:nvSpPr>
        <p:spPr>
          <a:xfrm>
            <a:off x="2970063" y="5790742"/>
            <a:ext cx="504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22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1093294" y="4826874"/>
            <a:ext cx="898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684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596949" y="5566177"/>
            <a:ext cx="1726403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599221" y="6229529"/>
            <a:ext cx="1724131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505509" y="5556696"/>
            <a:ext cx="1726403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505509" y="6229529"/>
            <a:ext cx="1726403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4633587" y="5672637"/>
            <a:ext cx="1918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организаций 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1631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4511362" y="6326922"/>
            <a:ext cx="1918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детей 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207 000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6394406" y="5685430"/>
            <a:ext cx="1918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работников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42 500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6411211" y="6354445"/>
            <a:ext cx="1918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педагогов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21 000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9482566" y="5556695"/>
            <a:ext cx="1726403" cy="52207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9388416" y="5586898"/>
            <a:ext cx="1964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негосударственные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организации 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33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8598128" y="6381562"/>
            <a:ext cx="3280139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9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23602" y="1287126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730427" y="131229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дошкольных образовательных организаций</a:t>
            </a:r>
          </a:p>
        </p:txBody>
      </p:sp>
      <p:pic>
        <p:nvPicPr>
          <p:cNvPr id="24" name="Рисунок 23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214218" y="155888"/>
            <a:ext cx="11767860" cy="857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22588" y="362118"/>
            <a:ext cx="10081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СРЕДНЯЯ ЗАРАБОТНАЯ ПЛАТА ПЕДАГОГИЧЕСКИХ РАБОТНИКОВ</a:t>
            </a:r>
          </a:p>
        </p:txBody>
      </p:sp>
      <p:pic>
        <p:nvPicPr>
          <p:cNvPr id="26" name="Рисунок 25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5" y="1325417"/>
            <a:ext cx="929588" cy="6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74724" y="1281449"/>
            <a:ext cx="5107354" cy="7639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6968006" y="1332740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9"/>
            </a:pPr>
            <a:r>
              <a:rPr lang="ru-RU" sz="1400" b="1" dirty="0">
                <a:latin typeface="Century Gothic" panose="020B0502020202020204" pitchFamily="34" charset="0"/>
              </a:rPr>
              <a:t>                      2020                         2021            </a:t>
            </a:r>
          </a:p>
          <a:p>
            <a:pPr marL="342900" indent="-342900">
              <a:buAutoNum type="arabicPlain" startAt="2019"/>
            </a:pP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36 276,0 руб.       38 240,0 руб.          42 857,0 руб.                                            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C8F72A2-FB58-3644-912E-969D9A03BC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310" y="278827"/>
            <a:ext cx="725322" cy="725322"/>
          </a:xfrm>
          <a:prstGeom prst="rect">
            <a:avLst/>
          </a:prstGeom>
        </p:spPr>
      </p:pic>
      <p:pic>
        <p:nvPicPr>
          <p:cNvPr id="45" name="Рисунок 44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33223" y="2220700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33223" y="5212042"/>
            <a:ext cx="5107354" cy="151290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Рисунок 5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33223" y="4181395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Рисунок 52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521313" y="3172701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660115" y="223260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общеобразовательных </a:t>
            </a:r>
          </a:p>
          <a:p>
            <a:r>
              <a:rPr lang="ru-RU" dirty="0">
                <a:latin typeface="Century Gothic" panose="020B0502020202020204" pitchFamily="34" charset="0"/>
              </a:rPr>
              <a:t>организаций</a:t>
            </a:r>
          </a:p>
        </p:txBody>
      </p:sp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61817" y="2218942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9" name="Прямоугольник 58"/>
          <p:cNvSpPr/>
          <p:nvPr/>
        </p:nvSpPr>
        <p:spPr>
          <a:xfrm>
            <a:off x="11118745" y="1270997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100,1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7013393" y="2263497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9"/>
            </a:pPr>
            <a:r>
              <a:rPr lang="ru-RU" sz="1400" b="1" dirty="0">
                <a:latin typeface="Century Gothic" panose="020B0502020202020204" pitchFamily="34" charset="0"/>
              </a:rPr>
              <a:t>                      2020                         2021            </a:t>
            </a:r>
          </a:p>
          <a:p>
            <a:pPr marL="342900" indent="-342900">
              <a:buAutoNum type="arabicPlain" startAt="2019"/>
            </a:pP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41 745, 0 руб.      46 416,0 руб.          47 135,0 руб.                                           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1156874" y="2206507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96,9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672025" y="317270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организаций дополнительного образования детей</a:t>
            </a:r>
          </a:p>
        </p:txBody>
      </p:sp>
      <p:pic>
        <p:nvPicPr>
          <p:cNvPr id="64" name="Рисунок 63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6" y="2252684"/>
            <a:ext cx="929588" cy="6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4" y="3238010"/>
            <a:ext cx="929588" cy="6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Рисунок 65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" y="4211401"/>
            <a:ext cx="929588" cy="62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 descr="https://fb.ru/misc/i/gallery/87586/25262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5" y="5247624"/>
            <a:ext cx="929588" cy="62008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730427" y="4211401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профессиональных</a:t>
            </a:r>
          </a:p>
          <a:p>
            <a:r>
              <a:rPr lang="ru-RU" dirty="0">
                <a:latin typeface="Century Gothic" panose="020B0502020202020204" pitchFamily="34" charset="0"/>
              </a:rPr>
              <a:t>образовательных организаций</a:t>
            </a:r>
          </a:p>
        </p:txBody>
      </p:sp>
      <p:pic>
        <p:nvPicPr>
          <p:cNvPr id="70" name="Рисунок 69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98605" y="5216861"/>
            <a:ext cx="5107354" cy="15080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Рисунок 7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85904" y="4187694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Рисунок 7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6885904" y="3172701"/>
            <a:ext cx="5107354" cy="75070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672025" y="5247624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образовательных организаций, медицинских организаций или организаций, оказывающих социальные услуги детям-сиротам и детям, оставшимся без попечения родителей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6960097" y="3196918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9"/>
            </a:pPr>
            <a:r>
              <a:rPr lang="ru-RU" sz="1400" b="1" dirty="0">
                <a:latin typeface="Century Gothic" panose="020B0502020202020204" pitchFamily="34" charset="0"/>
              </a:rPr>
              <a:t>                      2020                         2021            </a:t>
            </a:r>
          </a:p>
          <a:p>
            <a:pPr marL="342900" indent="-342900">
              <a:buAutoNum type="arabicPlain" startAt="2019"/>
            </a:pP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42 629, 0 руб.      46 661,0 руб.          51 114,0 руб.                                            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1045784" y="3194162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102,8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6988738" y="4224709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9"/>
            </a:pPr>
            <a:r>
              <a:rPr lang="ru-RU" sz="1400" b="1" dirty="0">
                <a:latin typeface="Century Gothic" panose="020B0502020202020204" pitchFamily="34" charset="0"/>
              </a:rPr>
              <a:t>                      2020                         2021            </a:t>
            </a:r>
          </a:p>
          <a:p>
            <a:pPr marL="342900" indent="-342900">
              <a:buAutoNum type="arabicPlain" startAt="2019"/>
            </a:pP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41 764, 0 руб.      44 336,0 руб.          47 777,0 руб.                                            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11115976" y="4196012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98,2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6996619" y="5266280"/>
            <a:ext cx="4968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9"/>
            </a:pPr>
            <a:r>
              <a:rPr lang="ru-RU" sz="1400" b="1" dirty="0">
                <a:latin typeface="Century Gothic" panose="020B0502020202020204" pitchFamily="34" charset="0"/>
              </a:rPr>
              <a:t>                      2020                         2021            </a:t>
            </a:r>
          </a:p>
          <a:p>
            <a:pPr marL="342900" indent="-342900">
              <a:buAutoNum type="arabicPlain" startAt="2019"/>
            </a:pP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41 880, 0 руб.      45 644,0 руб.          48 042,0 руб.                                           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11142629" y="5282137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98,7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660622" y="1319851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+12,1 %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5755386" y="2273273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+1,5 %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55480" y="3175630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+10,4 %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791908" y="4211400"/>
            <a:ext cx="1204711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+5,4 %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925287" y="5247170"/>
            <a:ext cx="716619" cy="3385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+5 %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 rot="5400000">
            <a:off x="6027445" y="-4800906"/>
            <a:ext cx="117446" cy="11758006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 rot="5400000">
            <a:off x="6033942" y="-4725394"/>
            <a:ext cx="128750" cy="1176819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400256" y="1312294"/>
            <a:ext cx="0" cy="534394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912424" y="1270997"/>
            <a:ext cx="0" cy="534394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4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571901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478847" y="7727002"/>
            <a:ext cx="147055" cy="864443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2342" y="20024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01935" y="538756"/>
            <a:ext cx="9709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МЕЖБЮДЖЕТНЫЕ ТРАНСФЕРТЫ/ 20,10 млрд. рублей/ </a:t>
            </a:r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66 %</a:t>
            </a:r>
            <a:endParaRPr lang="ru-RU" sz="1600" dirty="0">
              <a:solidFill>
                <a:srgbClr val="C00000"/>
              </a:solidFill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8" name="Рисунок 2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96500" y="1494207"/>
            <a:ext cx="3632486" cy="29700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1120" y="1492613"/>
            <a:ext cx="1259536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Рисунок 68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1120" y="1965046"/>
            <a:ext cx="1259536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Рисунок 72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09" y="2451431"/>
            <a:ext cx="1268020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Рисунок 73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1120" y="2996071"/>
            <a:ext cx="1259536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Рисунок 78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1120" y="3541407"/>
            <a:ext cx="1259535" cy="403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0" name="Рисунок 79" descr="https://catherineasquithgallery.com/uploads/posts/2021-02/1612478957_30-p-razmitii-serii-fon-dlya-fotoshopa-33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17" y="4035382"/>
            <a:ext cx="1257736" cy="4370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2" name="Прямоугольник 131"/>
          <p:cNvSpPr/>
          <p:nvPr/>
        </p:nvSpPr>
        <p:spPr>
          <a:xfrm>
            <a:off x="5054066" y="1593877"/>
            <a:ext cx="449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реализация общеобразовательных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 (зарплата)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8828533" y="1626409"/>
            <a:ext cx="17913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15,62 млрд. руб.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5054066" y="2128976"/>
            <a:ext cx="4490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вознаграждение за классное руководство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8863226" y="2105029"/>
            <a:ext cx="1572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0,90 млрд. руб.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5062271" y="2550104"/>
            <a:ext cx="35625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меры социальной поддержки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8862638" y="2577662"/>
            <a:ext cx="1714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0,56 млрд. руб.</a:t>
            </a:r>
          </a:p>
        </p:txBody>
      </p:sp>
      <p:sp>
        <p:nvSpPr>
          <p:cNvPr id="143" name="Прямоугольник 142"/>
          <p:cNvSpPr/>
          <p:nvPr/>
        </p:nvSpPr>
        <p:spPr>
          <a:xfrm>
            <a:off x="5049626" y="2974942"/>
            <a:ext cx="356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горячим питанием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(1-4 классы) + пришкольные интернаты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8883511" y="3042970"/>
            <a:ext cx="15519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cs typeface="Arial" panose="020B0604020202020204" pitchFamily="34" charset="0"/>
              </a:rPr>
              <a:t>0,68 млрд. руб.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5029409" y="3562110"/>
            <a:ext cx="44909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компенсация части родительской платы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8874387" y="3535852"/>
            <a:ext cx="15667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0,51 млрд. руб.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5036877" y="4048498"/>
            <a:ext cx="33888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обеспечение детей-сирот жильем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8874387" y="4066796"/>
            <a:ext cx="19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0,46 млрд. руб.</a:t>
            </a:r>
          </a:p>
        </p:txBody>
      </p:sp>
      <p:pic>
        <p:nvPicPr>
          <p:cNvPr id="166" name="Рисунок 165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21" y="6235025"/>
            <a:ext cx="1257734" cy="501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7" name="Прямоугольник 166"/>
          <p:cNvSpPr/>
          <p:nvPr/>
        </p:nvSpPr>
        <p:spPr>
          <a:xfrm>
            <a:off x="8898519" y="6437218"/>
            <a:ext cx="19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0,57 млрд. руб.</a:t>
            </a:r>
          </a:p>
        </p:txBody>
      </p: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8351" y="6166606"/>
            <a:ext cx="584831" cy="5848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76" name="Прямоугольник 175"/>
          <p:cNvSpPr/>
          <p:nvPr/>
        </p:nvSpPr>
        <p:spPr>
          <a:xfrm>
            <a:off x="11317604" y="6421987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15/62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Рисунок 178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21" y="5493186"/>
            <a:ext cx="1257734" cy="501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0" name="Прямоугольник 179"/>
          <p:cNvSpPr/>
          <p:nvPr/>
        </p:nvSpPr>
        <p:spPr>
          <a:xfrm>
            <a:off x="8890924" y="5708479"/>
            <a:ext cx="19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0,18 млрд. руб.</a:t>
            </a:r>
          </a:p>
        </p:txBody>
      </p:sp>
      <p:pic>
        <p:nvPicPr>
          <p:cNvPr id="181" name="Рисунок 180" descr="https://catherineasquithgallery.com/uploads/posts/2021-02/1612478957_30-p-razmitii-serii-fon-dlya-fotoshopa-33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742920" y="4746598"/>
            <a:ext cx="1250543" cy="5012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2" name="Рисунок 181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4880357" y="4742898"/>
            <a:ext cx="3650877" cy="19588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3" name="Прямоугольник 182"/>
          <p:cNvSpPr/>
          <p:nvPr/>
        </p:nvSpPr>
        <p:spPr>
          <a:xfrm>
            <a:off x="5021732" y="4884012"/>
            <a:ext cx="3678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приобретение средств обучения </a:t>
            </a:r>
            <a:b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воспитания, учебников и учебных пособий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8895720" y="4975259"/>
            <a:ext cx="196472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0,58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pic>
        <p:nvPicPr>
          <p:cNvPr id="185" name="Рисунок 184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6677" y="5429890"/>
            <a:ext cx="584831" cy="5848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6" name="Прямоугольник 185"/>
          <p:cNvSpPr/>
          <p:nvPr/>
        </p:nvSpPr>
        <p:spPr>
          <a:xfrm>
            <a:off x="11596026" y="5686139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27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0" name="Рисунок 189" descr="https://clipartart.com/images/icon-clipart-book-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961" y="4764713"/>
            <a:ext cx="409372" cy="44139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92" name="Рисунок 191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11087" y="1497045"/>
            <a:ext cx="3451999" cy="1500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5" name="Прямоугольник 194"/>
          <p:cNvSpPr/>
          <p:nvPr/>
        </p:nvSpPr>
        <p:spPr>
          <a:xfrm>
            <a:off x="1310842" y="1700559"/>
            <a:ext cx="2776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Социальная направленность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«основные» МБТ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11482417" y="4142730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178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9" name="Рисунок 198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936577" y="4769103"/>
            <a:ext cx="3446307" cy="14748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0" name="Прямоугольник 199"/>
          <p:cNvSpPr/>
          <p:nvPr/>
        </p:nvSpPr>
        <p:spPr>
          <a:xfrm>
            <a:off x="1418133" y="4997215"/>
            <a:ext cx="2776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 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модернизация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«основные» МБТ</a:t>
            </a:r>
          </a:p>
        </p:txBody>
      </p:sp>
      <p:sp>
        <p:nvSpPr>
          <p:cNvPr id="201" name="Прямоугольник 200"/>
          <p:cNvSpPr/>
          <p:nvPr/>
        </p:nvSpPr>
        <p:spPr>
          <a:xfrm>
            <a:off x="11283156" y="3649537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56000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11276323" y="3128427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53000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7" name="Рисунок 206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2634" y="4072465"/>
            <a:ext cx="360066" cy="36975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11" name="Прямоугольник 210"/>
          <p:cNvSpPr/>
          <p:nvPr/>
        </p:nvSpPr>
        <p:spPr>
          <a:xfrm>
            <a:off x="11276323" y="2566615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12000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11354308" y="2054502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11223176" y="1558388"/>
            <a:ext cx="8987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18900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 rot="5400000">
            <a:off x="6358905" y="-4300980"/>
            <a:ext cx="165183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 rot="5400000">
            <a:off x="2523918" y="1396332"/>
            <a:ext cx="218361" cy="3459974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 rot="5400000">
            <a:off x="2528599" y="4660582"/>
            <a:ext cx="262261" cy="3446308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Прямоугольник 225"/>
          <p:cNvSpPr/>
          <p:nvPr/>
        </p:nvSpPr>
        <p:spPr>
          <a:xfrm rot="5400000">
            <a:off x="2516852" y="1526698"/>
            <a:ext cx="225673" cy="3466793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9" name="Picture 10" descr="https://img.lovepik.com/element/40160/8598.png_1200.pn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0" y="3472497"/>
            <a:ext cx="1039140" cy="98520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0" name="Рисунок 229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96" y="3542574"/>
            <a:ext cx="989291" cy="92987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1" name="Рисунок 230" descr="https://img.freepik.com/free-vector/student-graduation-uniform-icon_24877-10967.jpg?size=626&amp;ext=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854" y="3470404"/>
            <a:ext cx="987829" cy="9872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2" name="Прямоугольник 231"/>
          <p:cNvSpPr/>
          <p:nvPr/>
        </p:nvSpPr>
        <p:spPr>
          <a:xfrm rot="5400000">
            <a:off x="2519402" y="4838231"/>
            <a:ext cx="280653" cy="3446309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 descr="https://clipart-best.com/img/teacher/teacher-clip-art-17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71" y="2510610"/>
            <a:ext cx="429452" cy="3398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82" name="Рисунок 81" descr="https://clipart-best.com/img/teacher/teacher-clip-art-17.pn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786" y="1533218"/>
            <a:ext cx="389306" cy="34252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CCFC406A-6EC2-504A-8769-1428CB57B7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4114" y="3547100"/>
            <a:ext cx="370138" cy="37013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4A98BD02-29FA-E446-81DE-4204DFA43F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865356" y="3007810"/>
            <a:ext cx="378896" cy="37889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C11C2636-7942-3846-B854-4017B419350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00406" y="2005492"/>
            <a:ext cx="333298" cy="3332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A3956DD8-5FD9-F24B-ADE7-5FDF74719AC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55653" y="4720039"/>
            <a:ext cx="556494" cy="559731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5029409" y="5558492"/>
            <a:ext cx="4490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капремонты детских садов +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укрепление МТБ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021732" y="6190225"/>
            <a:ext cx="3393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капремонты школ + укрепление МТБ </a:t>
            </a:r>
          </a:p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пищеблоков </a:t>
            </a:r>
          </a:p>
        </p:txBody>
      </p:sp>
      <p:sp>
        <p:nvSpPr>
          <p:cNvPr id="66" name="Прямоугольник 65"/>
          <p:cNvSpPr/>
          <p:nvPr/>
        </p:nvSpPr>
        <p:spPr>
          <a:xfrm rot="5400000">
            <a:off x="6345243" y="-4208918"/>
            <a:ext cx="180540" cy="11115901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16200000">
            <a:off x="966432" y="3838348"/>
            <a:ext cx="7321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организация, координация, совершенствование системы </a:t>
            </a:r>
          </a:p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межбюджетных отношений министерством образования АО</a:t>
            </a:r>
          </a:p>
        </p:txBody>
      </p:sp>
    </p:spTree>
    <p:extLst>
      <p:ext uri="{BB962C8B-B14F-4D97-AF65-F5344CB8AC3E}">
        <p14:creationId xmlns:p14="http://schemas.microsoft.com/office/powerpoint/2010/main" val="31502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1" y="4376761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2837" y="1782407"/>
            <a:ext cx="7009791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«ДЕМОГРАФИЯ» +РЕГИОНАЛЬНЫЕ ПРОГРАММЫ</a:t>
            </a:r>
          </a:p>
        </p:txBody>
      </p:sp>
      <p:pic>
        <p:nvPicPr>
          <p:cNvPr id="40" name="Рисунок 39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32837" y="2294760"/>
            <a:ext cx="7223403" cy="41976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9547" y="5749797"/>
            <a:ext cx="611823" cy="61182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63324" y="441113"/>
            <a:ext cx="111256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 ДОШКОЛЬНОГО ОБРАЗОВАНИЯ</a:t>
            </a:r>
            <a:endParaRPr lang="ru-RU" sz="2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104" y="2576880"/>
            <a:ext cx="33185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ВВЕДЕНЫ В ЭКСПЛУАТАЦИЮ </a:t>
            </a:r>
          </a:p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 – 560 мест </a:t>
            </a: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 детских сада)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Северодвинск – 280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Няндома – 60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Мезенский район – 220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Ленский район – 220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241,97 млн. рублей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7129" y="2576880"/>
            <a:ext cx="35902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ВЕДЕТСЯ СТРОИТЕЛЬСТВО: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Красноборский район – 90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Онежский район – 120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Приморский район – 60 мест</a:t>
            </a:r>
          </a:p>
        </p:txBody>
      </p:sp>
      <p:pic>
        <p:nvPicPr>
          <p:cNvPr id="22" name="Picture 10" descr="https://img.lovepik.com/element/40160/8598.png_1200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18" y="1635152"/>
            <a:ext cx="1191962" cy="10045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545194" y="1861866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59529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39018" y="2686448"/>
            <a:ext cx="1191962" cy="807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24149" y="2774320"/>
            <a:ext cx="142091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</a:t>
            </a:r>
          </a:p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2-х месяцев до 3 лет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552754" y="2801198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99,4 %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09478" y="4542520"/>
            <a:ext cx="1191962" cy="807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995000" y="4634094"/>
            <a:ext cx="1420918" cy="677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Всего создано мест</a:t>
            </a:r>
          </a:p>
          <a:p>
            <a:pPr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1643</a:t>
            </a:r>
            <a:endParaRPr lang="ru-RU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481775" y="4506862"/>
            <a:ext cx="1493386" cy="3077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1340+293+10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218350" y="5770444"/>
            <a:ext cx="1835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более </a:t>
            </a:r>
          </a:p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 млрд. руб.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4562610" y="2639731"/>
            <a:ext cx="0" cy="3721889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 descr="https://xn--80aapampemcchfmo7a3c9ehj.xn--p1ai/upload/iblock/21a/21ade877336cb8d85afca9ce7fdd0e4f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55" y="4477263"/>
            <a:ext cx="2977853" cy="188435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4AC74A1-3756-4DA4-8E46-6271CE10B33D}"/>
              </a:ext>
            </a:extLst>
          </p:cNvPr>
          <p:cNvSpPr/>
          <p:nvPr/>
        </p:nvSpPr>
        <p:spPr>
          <a:xfrm>
            <a:off x="4032818" y="6004510"/>
            <a:ext cx="611720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6BFDADFA-5145-4FF8-BCF0-97DCAAA337A4}"/>
              </a:ext>
            </a:extLst>
          </p:cNvPr>
          <p:cNvSpPr/>
          <p:nvPr/>
        </p:nvSpPr>
        <p:spPr>
          <a:xfrm>
            <a:off x="7765720" y="5984456"/>
            <a:ext cx="611720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321560A-780B-4824-8B11-3F9F36D68A60}"/>
              </a:ext>
            </a:extLst>
          </p:cNvPr>
          <p:cNvSpPr txBox="1"/>
          <p:nvPr/>
        </p:nvSpPr>
        <p:spPr>
          <a:xfrm>
            <a:off x="10237999" y="5120787"/>
            <a:ext cx="1115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стройка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1EBC0B2-276F-48E1-AD22-EF2BC3FBB054}"/>
              </a:ext>
            </a:extLst>
          </p:cNvPr>
          <p:cNvSpPr txBox="1"/>
          <p:nvPr/>
        </p:nvSpPr>
        <p:spPr>
          <a:xfrm>
            <a:off x="10838652" y="5554165"/>
            <a:ext cx="1286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частные сады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4608368B-80EE-4A4B-A25F-67E50D1C484E}"/>
              </a:ext>
            </a:extLst>
          </p:cNvPr>
          <p:cNvCxnSpPr/>
          <p:nvPr/>
        </p:nvCxnSpPr>
        <p:spPr>
          <a:xfrm flipH="1">
            <a:off x="11225457" y="4779459"/>
            <a:ext cx="318982" cy="835856"/>
          </a:xfrm>
          <a:prstGeom prst="straightConnector1">
            <a:avLst/>
          </a:prstGeom>
          <a:ln>
            <a:solidFill>
              <a:srgbClr val="436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E7C06579-2454-428B-A5E5-427881A23B8B}"/>
              </a:ext>
            </a:extLst>
          </p:cNvPr>
          <p:cNvCxnSpPr>
            <a:cxnSpLocks/>
          </p:cNvCxnSpPr>
          <p:nvPr/>
        </p:nvCxnSpPr>
        <p:spPr>
          <a:xfrm flipH="1">
            <a:off x="10585445" y="4767524"/>
            <a:ext cx="199359" cy="448559"/>
          </a:xfrm>
          <a:prstGeom prst="straightConnector1">
            <a:avLst/>
          </a:prstGeom>
          <a:ln>
            <a:solidFill>
              <a:srgbClr val="436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14D934F-962F-4322-99A7-6866567C11A2}"/>
              </a:ext>
            </a:extLst>
          </p:cNvPr>
          <p:cNvCxnSpPr/>
          <p:nvPr/>
        </p:nvCxnSpPr>
        <p:spPr>
          <a:xfrm>
            <a:off x="1343472" y="5549105"/>
            <a:ext cx="2878994" cy="0"/>
          </a:xfrm>
          <a:prstGeom prst="line">
            <a:avLst/>
          </a:prstGeom>
          <a:ln>
            <a:solidFill>
              <a:srgbClr val="4368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59C04DF-7DCA-4D33-9932-FF3D503D3FFC}"/>
              </a:ext>
            </a:extLst>
          </p:cNvPr>
          <p:cNvSpPr txBox="1"/>
          <p:nvPr/>
        </p:nvSpPr>
        <p:spPr>
          <a:xfrm>
            <a:off x="1274452" y="5816610"/>
            <a:ext cx="2359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ПАО «ГАЗМПРОМ»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F8999FA-66D5-4E9E-8CEF-646879BDC3FE}"/>
              </a:ext>
            </a:extLst>
          </p:cNvPr>
          <p:cNvSpPr txBox="1"/>
          <p:nvPr/>
        </p:nvSpPr>
        <p:spPr>
          <a:xfrm>
            <a:off x="1265852" y="5118218"/>
            <a:ext cx="2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859,43  млн. рублей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D321560A-780B-4824-8B11-3F9F36D68A60}"/>
              </a:ext>
            </a:extLst>
          </p:cNvPr>
          <p:cNvSpPr txBox="1"/>
          <p:nvPr/>
        </p:nvSpPr>
        <p:spPr>
          <a:xfrm>
            <a:off x="9887237" y="5524223"/>
            <a:ext cx="1115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капремонты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E7C06579-2454-428B-A5E5-427881A23B8B}"/>
              </a:ext>
            </a:extLst>
          </p:cNvPr>
          <p:cNvCxnSpPr>
            <a:cxnSpLocks/>
          </p:cNvCxnSpPr>
          <p:nvPr/>
        </p:nvCxnSpPr>
        <p:spPr>
          <a:xfrm flipH="1">
            <a:off x="10795828" y="4749819"/>
            <a:ext cx="340389" cy="827962"/>
          </a:xfrm>
          <a:prstGeom prst="straightConnector1">
            <a:avLst/>
          </a:prstGeom>
          <a:ln>
            <a:solidFill>
              <a:srgbClr val="4368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3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45808" y="147052"/>
            <a:ext cx="11118313" cy="9754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441152" y="147052"/>
            <a:ext cx="303508" cy="6613489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6320121" y="-4351803"/>
            <a:ext cx="169686" cy="11118313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catherineasquithgallery.com/uploads/posts/2021-02/1612478957_30-p-razmitii-serii-fon-dlya-fotoshopa-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72701" y="1497277"/>
            <a:ext cx="7776102" cy="52319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Рисунок 55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884069" y="1497043"/>
            <a:ext cx="3080051" cy="208709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Рисунок 59" descr="https://catherineasquithgallery.com/uploads/posts/2021-02/1612478957_30-p-razmitii-serii-fon-dlya-fotoshopa-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905041" y="4376761"/>
            <a:ext cx="3080051" cy="23446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Прямоугольник 61"/>
          <p:cNvSpPr/>
          <p:nvPr/>
        </p:nvSpPr>
        <p:spPr>
          <a:xfrm rot="5400000">
            <a:off x="10262352" y="2379498"/>
            <a:ext cx="333354" cy="308005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10268604" y="2198839"/>
            <a:ext cx="320852" cy="3080052"/>
          </a:xfrm>
          <a:prstGeom prst="rect">
            <a:avLst/>
          </a:prstGeom>
          <a:solidFill>
            <a:schemeClr val="accent2">
              <a:lumMod val="75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 rot="5400000">
            <a:off x="6290602" y="-4260742"/>
            <a:ext cx="232052" cy="11114984"/>
          </a:xfrm>
          <a:prstGeom prst="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32837" y="1782407"/>
            <a:ext cx="7009791" cy="565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НАЦИОНАЛЬНЫЕ ПРОЕКТЫ «ОБРАЗОВАНИЕ» + «ЖИЛЬЕ И ГОРОДСКАЯ СРЕДА» +РЕГИОНАЛЬНЫЕ ПРОГРАММЫ</a:t>
            </a:r>
          </a:p>
        </p:txBody>
      </p:sp>
      <p:pic>
        <p:nvPicPr>
          <p:cNvPr id="40" name="Рисунок 39" descr="https://catherineasquithgallery.com/uploads/posts/2021-02/1612478957_30-p-razmitii-serii-fon-dlya-fotoshopa-33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032837" y="2294760"/>
            <a:ext cx="7223403" cy="419768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239DDE78-31D4-F549-B361-CAD1EDC779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5761" y="4667026"/>
            <a:ext cx="934574" cy="93457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63324" y="441113"/>
            <a:ext cx="111256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ДОСТУПНОСТЬ ШКОЛЬНОГО ОБРАЗОВАНИЯ</a:t>
            </a:r>
            <a:endParaRPr lang="ru-RU" sz="21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4104" y="2576880"/>
            <a:ext cx="331850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ВВЕДЕНЫ В ЭКСПЛУАТАЦИЮ: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 – 860 мест 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Шенкурский район – 250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200" dirty="0">
                <a:solidFill>
                  <a:schemeClr val="bg1">
                    <a:lumMod val="95000"/>
                  </a:schemeClr>
                </a:solidFill>
              </a:rPr>
              <a:t>                 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7129" y="2576880"/>
            <a:ext cx="35902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ВЕДЕТСЯ СТРОИТЕЛЬСТВО: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 – 1 600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Котлас – 860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Мезенский район – 90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Вилегодский район – 320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Котласский район – 200 мест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Няндомский район – 352 места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545194" y="1861866"/>
            <a:ext cx="1311446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127881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39018" y="2686448"/>
            <a:ext cx="1191962" cy="807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037218" y="2840651"/>
            <a:ext cx="142091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Всего создано мест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2021 году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719395" y="2791441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1110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4564515-AB9A-4253-BC48-17E316151888}"/>
              </a:ext>
            </a:extLst>
          </p:cNvPr>
          <p:cNvSpPr txBox="1"/>
          <p:nvPr/>
        </p:nvSpPr>
        <p:spPr>
          <a:xfrm>
            <a:off x="10456901" y="4694422"/>
            <a:ext cx="1310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 год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929,08 </a:t>
            </a:r>
          </a:p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C11C95C1-7DB1-4CE6-88B6-EE543A5603DE}"/>
              </a:ext>
            </a:extLst>
          </p:cNvPr>
          <p:cNvCxnSpPr>
            <a:cxnSpLocks/>
          </p:cNvCxnSpPr>
          <p:nvPr/>
        </p:nvCxnSpPr>
        <p:spPr>
          <a:xfrm>
            <a:off x="4580380" y="2617978"/>
            <a:ext cx="0" cy="3721889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  <a:alpha val="1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https://e7.pngegg.com/pngimages/437/467/png-clipart-male-and-female-holding-chalk-student-school-education-dijak-junior-high-school-students-child-hand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666" y="1648582"/>
            <a:ext cx="1147774" cy="9565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" name="Picture 2" descr="https://kargopolye.online/wp-content/uploads/sites/10/2021/12/kargopolye-%D1%88%D0%BA%D0%BE%D0%BB%D0%B0-1024x68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4419" y="4239540"/>
            <a:ext cx="3153570" cy="21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9EBFC6F-095E-4B41-B413-85CF44B458F8}"/>
              </a:ext>
            </a:extLst>
          </p:cNvPr>
          <p:cNvSpPr/>
          <p:nvPr/>
        </p:nvSpPr>
        <p:spPr>
          <a:xfrm>
            <a:off x="9170710" y="5684725"/>
            <a:ext cx="1191962" cy="807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EC95D43-6974-4EE2-B323-D7BBD8E5D512}"/>
              </a:ext>
            </a:extLst>
          </p:cNvPr>
          <p:cNvSpPr txBox="1"/>
          <p:nvPr/>
        </p:nvSpPr>
        <p:spPr>
          <a:xfrm>
            <a:off x="9051750" y="5685422"/>
            <a:ext cx="142091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всего создано мест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2022 году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C317F7ED-2528-49E5-81A3-D71F517C7450}"/>
              </a:ext>
            </a:extLst>
          </p:cNvPr>
          <p:cNvSpPr/>
          <p:nvPr/>
        </p:nvSpPr>
        <p:spPr>
          <a:xfrm>
            <a:off x="10765619" y="5870089"/>
            <a:ext cx="1204711" cy="461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3422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7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441152" y="188640"/>
            <a:ext cx="303508" cy="6552728"/>
          </a:xfrm>
          <a:prstGeom prst="rect">
            <a:avLst/>
          </a:prstGeom>
          <a:solidFill>
            <a:srgbClr val="568636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https://catherineasquithgallery.com/uploads/posts/2021-02/1612478957_30-p-razmitii-serii-fon-dlya-fotoshopa-3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1478847" y="7727002"/>
            <a:ext cx="147055" cy="864443"/>
          </a:xfrm>
          <a:prstGeom prst="rect">
            <a:avLst/>
          </a:prstGeom>
          <a:noFill/>
          <a:ln>
            <a:noFill/>
          </a:ln>
          <a:effectLst>
            <a:outerShdw blurRad="304800" dist="127000" dir="5400000" sx="107000" sy="107000" algn="ctr" rotWithShape="0">
              <a:srgbClr val="000000">
                <a:alpha val="2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catherineasquithgallery.com/uploads/posts/2021-02/1612478957_30-p-razmitii-serii-fon-dlya-fotoshopa-3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865999" y="180299"/>
            <a:ext cx="4435955" cy="857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61753" y="106989"/>
            <a:ext cx="517659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ДОСТИЖЕНИЕ </a:t>
            </a:r>
          </a:p>
          <a:p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НАЦИОНАЛЬНЫХ ЦЕЛЕЙ/2021</a:t>
            </a:r>
          </a:p>
          <a:p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62106" y="1734672"/>
            <a:ext cx="1198393" cy="276999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2951762" y="1756522"/>
            <a:ext cx="1669461" cy="276999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результаты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57413" y="2248556"/>
            <a:ext cx="1212543" cy="461665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финансовые мероприятия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2945976" y="2271221"/>
            <a:ext cx="1679531" cy="461665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образовательные организации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850860" y="2918757"/>
            <a:ext cx="1203437" cy="461665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созданные сущности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2962531" y="2912741"/>
            <a:ext cx="1646420" cy="461665"/>
          </a:xfrm>
          <a:prstGeom prst="rect">
            <a:avLst/>
          </a:prstGeom>
          <a:solidFill>
            <a:srgbClr val="B9DAA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кассовое</a:t>
            </a:r>
          </a:p>
          <a:p>
            <a:pPr algn="ctr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исполнение</a:t>
            </a:r>
          </a:p>
        </p:txBody>
      </p:sp>
      <p:sp>
        <p:nvSpPr>
          <p:cNvPr id="134" name="Прямоугольник 133"/>
          <p:cNvSpPr/>
          <p:nvPr/>
        </p:nvSpPr>
        <p:spPr>
          <a:xfrm>
            <a:off x="2157800" y="1725744"/>
            <a:ext cx="8263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4687817" y="1709809"/>
            <a:ext cx="7732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100 %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2213205" y="2378795"/>
            <a:ext cx="416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4737373" y="2380704"/>
            <a:ext cx="598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175</a:t>
            </a:r>
          </a:p>
        </p:txBody>
      </p:sp>
      <p:sp>
        <p:nvSpPr>
          <p:cNvPr id="138" name="Прямоугольник 137"/>
          <p:cNvSpPr/>
          <p:nvPr/>
        </p:nvSpPr>
        <p:spPr>
          <a:xfrm>
            <a:off x="2240213" y="3029743"/>
            <a:ext cx="416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4725321" y="3023744"/>
            <a:ext cx="643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93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</a:t>
            </a:r>
          </a:p>
        </p:txBody>
      </p: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831" y="3570495"/>
            <a:ext cx="1035211" cy="10352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92" y="5681080"/>
            <a:ext cx="1011607" cy="10116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50" name="Прямоугольник 149"/>
          <p:cNvSpPr/>
          <p:nvPr/>
        </p:nvSpPr>
        <p:spPr>
          <a:xfrm>
            <a:off x="881446" y="4296964"/>
            <a:ext cx="1007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2019-2021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954847" y="6382125"/>
            <a:ext cx="1007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2021-2022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808171" y="1250701"/>
            <a:ext cx="408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НАЦИОНАЛЬНЫЙ ПРОЕКТ «ОБРАЗОВАНИЕ»</a:t>
            </a:r>
          </a:p>
        </p:txBody>
      </p:sp>
      <p:pic>
        <p:nvPicPr>
          <p:cNvPr id="171" name="Рисунок 170" descr="https://catherineasquithgallery.com/uploads/posts/2021-02/1612478957_30-p-razmitii-serii-fon-dlya-fotoshopa-3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41"/>
          <a:stretch/>
        </p:blipFill>
        <p:spPr bwMode="auto">
          <a:xfrm>
            <a:off x="5395805" y="180299"/>
            <a:ext cx="6674748" cy="6552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2" name="Прямоугольник 171"/>
          <p:cNvSpPr/>
          <p:nvPr/>
        </p:nvSpPr>
        <p:spPr>
          <a:xfrm>
            <a:off x="5855231" y="339422"/>
            <a:ext cx="5841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СОЗДАНИЕ ЕДИНОЙ ОБРАЗОВАТЕЛЬНОЙ ЭКОСИСТЕМЫ</a:t>
            </a:r>
          </a:p>
        </p:txBody>
      </p:sp>
      <p:pic>
        <p:nvPicPr>
          <p:cNvPr id="173" name="Рисунок 172">
            <a:extLst>
              <a:ext uri="{FF2B5EF4-FFF2-40B4-BE49-F238E27FC236}">
                <a16:creationId xmlns:a16="http://schemas.microsoft.com/office/drawing/2014/main" xmlns="" id="{C4D00796-B359-E84A-A957-44D276A5B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101" y="1031092"/>
            <a:ext cx="2124470" cy="15392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" name="Picture 2" descr="http://granpri-design.ru/a/granpridesign/files/multifile/2388/neyrokvant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54" y="3125693"/>
            <a:ext cx="2141429" cy="14649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8" descr="https://mtdata.ru/u12/photo3700/20622941728-0/origin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78" y="5156548"/>
            <a:ext cx="2165442" cy="1517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" descr="https://phonoteka.org/uploads/posts/2021-05/1620784620_12-phonoteka_org-p-shkolnii-sportzal-fon-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021" y="5244886"/>
            <a:ext cx="2011680" cy="14478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Рисунок 176"/>
          <p:cNvPicPr/>
          <p:nvPr/>
        </p:nvPicPr>
        <p:blipFill rotWithShape="1">
          <a:blip r:embed="rId10"/>
          <a:srcRect l="40766" t="28396" r="39850" b="48316"/>
          <a:stretch/>
        </p:blipFill>
        <p:spPr bwMode="auto">
          <a:xfrm>
            <a:off x="7792059" y="1020637"/>
            <a:ext cx="2064845" cy="15501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" name="Прямоугольник 177"/>
          <p:cNvSpPr/>
          <p:nvPr/>
        </p:nvSpPr>
        <p:spPr>
          <a:xfrm>
            <a:off x="5504507" y="704964"/>
            <a:ext cx="213606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Точка роста</a:t>
            </a:r>
          </a:p>
        </p:txBody>
      </p:sp>
      <p:sp>
        <p:nvSpPr>
          <p:cNvPr id="180" name="Прямоугольник 179"/>
          <p:cNvSpPr/>
          <p:nvPr/>
        </p:nvSpPr>
        <p:spPr>
          <a:xfrm>
            <a:off x="6991555" y="956530"/>
            <a:ext cx="737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5496449" y="2799962"/>
            <a:ext cx="214412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Кванториум</a:t>
            </a:r>
          </a:p>
        </p:txBody>
      </p:sp>
      <p:sp>
        <p:nvSpPr>
          <p:cNvPr id="184" name="Прямоугольник 183"/>
          <p:cNvSpPr/>
          <p:nvPr/>
        </p:nvSpPr>
        <p:spPr>
          <a:xfrm>
            <a:off x="7313607" y="3042601"/>
            <a:ext cx="5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7304631" y="5057453"/>
            <a:ext cx="5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88" name="Рисунок 18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4527" y="3116126"/>
            <a:ext cx="2062027" cy="146118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9" name="Прямоугольник 188"/>
          <p:cNvSpPr/>
          <p:nvPr/>
        </p:nvSpPr>
        <p:spPr>
          <a:xfrm>
            <a:off x="7795536" y="2799961"/>
            <a:ext cx="206136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Новые места ДОД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5490886" y="4837684"/>
            <a:ext cx="2174899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Доброшкола</a:t>
            </a:r>
          </a:p>
        </p:txBody>
      </p:sp>
      <p:sp>
        <p:nvSpPr>
          <p:cNvPr id="191" name="Прямоугольник 190"/>
          <p:cNvSpPr/>
          <p:nvPr/>
        </p:nvSpPr>
        <p:spPr>
          <a:xfrm>
            <a:off x="7783811" y="704964"/>
            <a:ext cx="2064845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Созвездие</a:t>
            </a:r>
          </a:p>
        </p:txBody>
      </p:sp>
      <p:sp>
        <p:nvSpPr>
          <p:cNvPr id="195" name="Прямоугольник 194"/>
          <p:cNvSpPr/>
          <p:nvPr/>
        </p:nvSpPr>
        <p:spPr>
          <a:xfrm>
            <a:off x="8904181" y="3042601"/>
            <a:ext cx="121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2378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7811366" y="4978795"/>
            <a:ext cx="202623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Ремонт спортзалов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9311979" y="5147432"/>
            <a:ext cx="1048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99" name="Picture 12" descr="https://st1.vvsu.ru/photos/DD3ABB92_A2E8_4F2F_9A93_A0D6AE65004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023" y="1014806"/>
            <a:ext cx="1937625" cy="154354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Прямоугольник 199"/>
          <p:cNvSpPr/>
          <p:nvPr/>
        </p:nvSpPr>
        <p:spPr>
          <a:xfrm>
            <a:off x="9983181" y="712860"/>
            <a:ext cx="194546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Мастерские</a:t>
            </a:r>
          </a:p>
        </p:txBody>
      </p:sp>
      <p:pic>
        <p:nvPicPr>
          <p:cNvPr id="201" name="Рисунок 200">
            <a:extLst>
              <a:ext uri="{FF2B5EF4-FFF2-40B4-BE49-F238E27FC236}">
                <a16:creationId xmlns:a16="http://schemas.microsoft.com/office/drawing/2014/main" xmlns="" id="{0AB96203-6C32-9341-9F17-AABCBC734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92" y="4627856"/>
            <a:ext cx="1035211" cy="10352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02" name="Прямоугольник 201"/>
          <p:cNvSpPr/>
          <p:nvPr/>
        </p:nvSpPr>
        <p:spPr>
          <a:xfrm>
            <a:off x="957312" y="5365229"/>
            <a:ext cx="10079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2019-2021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11311845" y="941496"/>
            <a:ext cx="731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205" name="Picture 4" descr="https://pc-consultant.ru/wp-content/uploads/2021/01/TOP-17-kursov-po-obucheniju-na-graficheskogo-dizajnera-s-nuly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58" y="3125693"/>
            <a:ext cx="1930082" cy="144204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" name="Прямоугольник 205"/>
          <p:cNvSpPr/>
          <p:nvPr/>
        </p:nvSpPr>
        <p:spPr>
          <a:xfrm>
            <a:off x="9998566" y="2808349"/>
            <a:ext cx="194546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Внедрение ЦОС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11357771" y="3011823"/>
            <a:ext cx="69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82</a:t>
            </a:r>
          </a:p>
        </p:txBody>
      </p:sp>
      <p:pic>
        <p:nvPicPr>
          <p:cNvPr id="209" name="Picture 24" descr="http://www.eduportal44.ru/Galich/domdiu/SiteAssets/SitePages/%D0%9F%D0%B5%D0%B4%D0%B0%D0%B3%D0%BE%D0%B3%D0%B8%D1%87%D0%B5%D1%81%D0%BA%D0%B8%D0%B9%20%D0%BA%D0%BE%D0%BB%D0%BB%D0%B5%D0%BA%D1%82%D0%B8%D0%B2/%D0%BA%D0%B0%D0%B4%D1%80%D1%8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258" y="5145461"/>
            <a:ext cx="1937114" cy="15472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Прямоугольник 209"/>
          <p:cNvSpPr/>
          <p:nvPr/>
        </p:nvSpPr>
        <p:spPr>
          <a:xfrm>
            <a:off x="9997905" y="4818156"/>
            <a:ext cx="194546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ЦНППМ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11624516" y="5029967"/>
            <a:ext cx="514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4" name="Рисунок 213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2778" y="3570495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15" name="Прямоугольник 214"/>
          <p:cNvSpPr/>
          <p:nvPr/>
        </p:nvSpPr>
        <p:spPr>
          <a:xfrm>
            <a:off x="746394" y="4435792"/>
            <a:ext cx="144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808171" y="5492180"/>
            <a:ext cx="144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пос. Ровдино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737999" y="6529734"/>
            <a:ext cx="1446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г. Архангельск</a:t>
            </a:r>
          </a:p>
          <a:p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8" name="Рисунок 217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90699" y="4646754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219" name="Рисунок 218">
            <a:extLst>
              <a:ext uri="{FF2B5EF4-FFF2-40B4-BE49-F238E27FC236}">
                <a16:creationId xmlns:a16="http://schemas.microsoft.com/office/drawing/2014/main" xmlns="" id="{6917BEE8-3363-FF44-82CD-6B3F6AC8E0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2777" y="5723012"/>
            <a:ext cx="1106505" cy="110650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220" name="Прямоугольник 219"/>
          <p:cNvSpPr/>
          <p:nvPr/>
        </p:nvSpPr>
        <p:spPr>
          <a:xfrm>
            <a:off x="4054340" y="4177922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860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4071387" y="5255154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250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Прямоугольник 221"/>
          <p:cNvSpPr/>
          <p:nvPr/>
        </p:nvSpPr>
        <p:spPr>
          <a:xfrm>
            <a:off x="4020893" y="6345068"/>
            <a:ext cx="898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1600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A81832C-680A-4F64-9B70-FF0DB51689E2}"/>
              </a:ext>
            </a:extLst>
          </p:cNvPr>
          <p:cNvSpPr txBox="1"/>
          <p:nvPr/>
        </p:nvSpPr>
        <p:spPr>
          <a:xfrm>
            <a:off x="7738598" y="4538735"/>
            <a:ext cx="22950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региональный компонент </a:t>
            </a:r>
          </a:p>
          <a:p>
            <a:pPr algn="ctr"/>
            <a:r>
              <a:rPr lang="ru-RU" sz="1000" b="1" dirty="0">
                <a:latin typeface="Century Gothic" panose="020B0502020202020204" pitchFamily="34" charset="0"/>
                <a:cs typeface="Arial" panose="020B0604020202020204" pitchFamily="34" charset="0"/>
              </a:rPr>
              <a:t>10 ДАТА-парков</a:t>
            </a:r>
          </a:p>
        </p:txBody>
      </p:sp>
    </p:spTree>
    <p:extLst>
      <p:ext uri="{BB962C8B-B14F-4D97-AF65-F5344CB8AC3E}">
        <p14:creationId xmlns:p14="http://schemas.microsoft.com/office/powerpoint/2010/main" val="23878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11070</TotalTime>
  <Words>2150</Words>
  <Application>Microsoft Office PowerPoint</Application>
  <PresentationFormat>Широкоэкранный</PresentationFormat>
  <Paragraphs>718</Paragraphs>
  <Slides>25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отчет за  2021 год</dc:title>
  <dc:creator>dasha</dc:creator>
  <cp:lastModifiedBy>Ковалева Юлия Леонидовна</cp:lastModifiedBy>
  <cp:revision>680</cp:revision>
  <cp:lastPrinted>2022-03-14T12:50:17Z</cp:lastPrinted>
  <dcterms:created xsi:type="dcterms:W3CDTF">2021-12-20T06:54:54Z</dcterms:created>
  <dcterms:modified xsi:type="dcterms:W3CDTF">2022-04-12T11:54:11Z</dcterms:modified>
</cp:coreProperties>
</file>