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74" r:id="rId2"/>
    <p:sldId id="349" r:id="rId3"/>
    <p:sldId id="350" r:id="rId4"/>
    <p:sldId id="370" r:id="rId5"/>
    <p:sldId id="352" r:id="rId6"/>
    <p:sldId id="353" r:id="rId7"/>
    <p:sldId id="355" r:id="rId8"/>
    <p:sldId id="356" r:id="rId9"/>
    <p:sldId id="376" r:id="rId10"/>
    <p:sldId id="383" r:id="rId11"/>
    <p:sldId id="377" r:id="rId12"/>
    <p:sldId id="381" r:id="rId13"/>
    <p:sldId id="380" r:id="rId14"/>
    <p:sldId id="382" r:id="rId15"/>
    <p:sldId id="358" r:id="rId16"/>
    <p:sldId id="378" r:id="rId17"/>
    <p:sldId id="343" r:id="rId18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0000FF"/>
    <a:srgbClr val="A50021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3" autoAdjust="0"/>
  </p:normalViewPr>
  <p:slideViewPr>
    <p:cSldViewPr>
      <p:cViewPr varScale="1">
        <p:scale>
          <a:sx n="109" d="100"/>
          <a:sy n="109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rgbClr val="B5F1FD"/>
              </a:solidFill>
            </a:ln>
          </c:spPr>
          <c:dLbls>
            <c:dLbl>
              <c:idx val="0"/>
              <c:layout>
                <c:manualLayout>
                  <c:x val="-1.6330144620243816E-3"/>
                  <c:y val="1.1918318540465189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6.3519432268310163E-3"/>
                  <c:y val="2.1511621278929773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8.7112682735293705E-3"/>
                  <c:y val="1.9961821859835402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5.5328350626597314E-3"/>
                  <c:y val="3.5273612115669595E-2"/>
                </c:manualLayout>
              </c:layout>
              <c:dLblPos val="outEnd"/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400" b="1" baseline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12699.2</c:v>
                </c:pt>
                <c:pt idx="1">
                  <c:v>13078.6</c:v>
                </c:pt>
                <c:pt idx="2">
                  <c:v>14173.9</c:v>
                </c:pt>
                <c:pt idx="3">
                  <c:v>15823.6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территориальный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rgbClr val="8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20854.7</c:v>
                </c:pt>
                <c:pt idx="1">
                  <c:v>21397.200000000001</c:v>
                </c:pt>
                <c:pt idx="2">
                  <c:v>23187.200000000001</c:v>
                </c:pt>
                <c:pt idx="3">
                  <c:v>25873.599999999984</c:v>
                </c:pt>
              </c:numCache>
            </c:numRef>
          </c:val>
        </c:ser>
        <c:axId val="117884800"/>
        <c:axId val="117886336"/>
      </c:barChart>
      <c:catAx>
        <c:axId val="117884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7886336"/>
        <c:crosses val="autoZero"/>
        <c:auto val="1"/>
        <c:lblAlgn val="ctr"/>
        <c:lblOffset val="100"/>
      </c:catAx>
      <c:valAx>
        <c:axId val="117886336"/>
        <c:scaling>
          <c:orientation val="minMax"/>
        </c:scaling>
        <c:delete val="1"/>
        <c:axPos val="l"/>
        <c:numFmt formatCode="#,##0.0" sourceLinked="1"/>
        <c:tickLblPos val="none"/>
        <c:crossAx val="117884800"/>
        <c:crosses val="autoZero"/>
        <c:crossBetween val="between"/>
      </c:valAx>
      <c:spPr>
        <a:noFill/>
        <a:ln w="25335">
          <a:noFill/>
        </a:ln>
      </c:spPr>
    </c:plotArea>
    <c:legend>
      <c:legendPos val="b"/>
      <c:layout/>
      <c:txPr>
        <a:bodyPr/>
        <a:lstStyle/>
        <a:p>
          <a:pPr>
            <a:defRPr sz="16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rotY val="0"/>
      <c:perspective val="110"/>
    </c:view3D>
    <c:plotArea>
      <c:layout>
        <c:manualLayout>
          <c:layoutTarget val="inner"/>
          <c:xMode val="edge"/>
          <c:yMode val="edge"/>
          <c:x val="0.34545150656167978"/>
          <c:y val="2.3659395481275668E-2"/>
          <c:w val="0.64281516010498685"/>
          <c:h val="0.96317415940132411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1.8133333333333345E-2"/>
                  <c:y val="2.150854134661420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377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4933333333333333E-2"/>
                  <c:y val="-6.452562403984274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573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4933333333333333E-2"/>
                  <c:y val="2.150854134661420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119</a:t>
                    </a:r>
                    <a:r>
                      <a:rPr lang="ru-RU" dirty="0" smtClean="0"/>
                      <a:t>,4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0666666666666675E-2"/>
                  <c:y val="-6.452562403984196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143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8.5333333333333424E-3"/>
                  <c:y val="-4.301708269322841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240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5.3333333333333418E-3"/>
                  <c:y val="2.150854134661420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00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8.5333333333333424E-3"/>
                  <c:y val="1.93576872119528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484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6.4000000000000038E-3"/>
                  <c:y val="2.36593954812756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584</a:t>
                    </a:r>
                    <a:r>
                      <a:rPr lang="ru-RU" smtClean="0"/>
                      <a:t>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Софинансирование мед. организаций
 (на оплату труда и за выявление онкозаболеваний)</c:v>
                </c:pt>
                <c:pt idx="1">
                  <c:v>Дополнительная оплата медицинской помощи застрахованным лицам с COVID-19</c:v>
                </c:pt>
                <c:pt idx="2">
                  <c:v>Нормированный страховой запас 
(обучение врачей, ремонт 
и закупка оборудования)</c:v>
                </c:pt>
                <c:pt idx="3">
                  <c:v>Расходы на выполнение функций 
ТФОМС АО</c:v>
                </c:pt>
                <c:pt idx="4">
                  <c:v>Ведение дела СМО</c:v>
                </c:pt>
                <c:pt idx="5">
                  <c:v>Оплата мед. помощи жителям АО 
в мед. организациях РФ</c:v>
                </c:pt>
                <c:pt idx="6">
                  <c:v>Оплата за жителей РФ, пролеченных 
в мед. организациях АО</c:v>
                </c:pt>
                <c:pt idx="7">
                  <c:v>Оплата мед. помощи жителям АО 
в мед. организациях АО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3771</c:v>
                </c:pt>
                <c:pt idx="1">
                  <c:v>5730</c:v>
                </c:pt>
                <c:pt idx="2">
                  <c:v>1194</c:v>
                </c:pt>
                <c:pt idx="3">
                  <c:v>1431</c:v>
                </c:pt>
                <c:pt idx="4">
                  <c:v>2409</c:v>
                </c:pt>
                <c:pt idx="5">
                  <c:v>8000</c:v>
                </c:pt>
                <c:pt idx="6">
                  <c:v>4840</c:v>
                </c:pt>
                <c:pt idx="7">
                  <c:v>24584.1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>
                <c:manualLayout>
                  <c:x val="2.1333333333333353E-2"/>
                  <c:y val="-2.15085413466142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4933333333333333E-2"/>
                  <c:y val="-1.72068330772914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560000000000001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8.5333333333333424E-3"/>
                  <c:y val="-4.301708269322841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6000000000000014E-2"/>
                  <c:y val="-2.150854134661420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267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4.2666666666666721E-3"/>
                  <c:y val="-8.603416538645701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840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1.1733333333333342E-2"/>
                  <c:y val="-6.4525624039842742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566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8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725,5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Софинансирование мед. организаций
 (на оплату труда и за выявление онкозаболеваний)</c:v>
                </c:pt>
                <c:pt idx="1">
                  <c:v>Дополнительная оплата медицинской помощи застрахованным лицам с COVID-19</c:v>
                </c:pt>
                <c:pt idx="2">
                  <c:v>Нормированный страховой запас 
(обучение врачей, ремонт 
и закупка оборудования)</c:v>
                </c:pt>
                <c:pt idx="3">
                  <c:v>Расходы на выполнение функций 
ТФОМС АО</c:v>
                </c:pt>
                <c:pt idx="4">
                  <c:v>Ведение дела СМО</c:v>
                </c:pt>
                <c:pt idx="5">
                  <c:v>Оплата мед. помощи жителям АО 
в мед. организациях РФ</c:v>
                </c:pt>
                <c:pt idx="6">
                  <c:v>Оплата за жителей РФ, пролеченных 
в мед. организациях АО</c:v>
                </c:pt>
                <c:pt idx="7">
                  <c:v>Оплата мед. помощи жителям АО 
в мед. организациях АО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653</c:v>
                </c:pt>
                <c:pt idx="3">
                  <c:v>1510</c:v>
                </c:pt>
                <c:pt idx="4">
                  <c:v>2673</c:v>
                </c:pt>
                <c:pt idx="5">
                  <c:v>8400</c:v>
                </c:pt>
                <c:pt idx="6">
                  <c:v>5668</c:v>
                </c:pt>
                <c:pt idx="7">
                  <c:v>26725.5</c:v>
                </c:pt>
              </c:numCache>
            </c:numRef>
          </c:val>
        </c:ser>
        <c:gapWidth val="75"/>
        <c:gapDepth val="205"/>
        <c:shape val="box"/>
        <c:axId val="152561536"/>
        <c:axId val="152563072"/>
        <c:axId val="0"/>
      </c:bar3DChart>
      <c:catAx>
        <c:axId val="152561536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2563072"/>
        <c:crosses val="autoZero"/>
        <c:auto val="1"/>
        <c:lblAlgn val="ctr"/>
        <c:lblOffset val="100"/>
      </c:catAx>
      <c:valAx>
        <c:axId val="152563072"/>
        <c:scaling>
          <c:orientation val="minMax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one"/>
        <c:crossAx val="152561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0236480839895008"/>
          <c:y val="0.88868212086411458"/>
          <c:w val="0.14407029921259842"/>
          <c:h val="5.9697379904010979E-2"/>
        </c:manualLayout>
      </c:layout>
      <c:txPr>
        <a:bodyPr/>
        <a:lstStyle/>
        <a:p>
          <a:pPr>
            <a:defRPr sz="20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6B039-916E-4502-A2F8-251B2C5DF512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045F9F0-4C19-41E4-AFEC-1216242CCBD2}">
      <dgm:prSet phldrT="[Текст]" custT="1"/>
      <dgm:spPr/>
      <dgm:t>
        <a:bodyPr/>
        <a:lstStyle/>
        <a:p>
          <a:r>
            <a:rPr lang="ru-RU" sz="12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увеличены нормативы объема медицинской помощи на 1 застрахованное лицо (ЗЛ) и финансовых затрат </a:t>
          </a:r>
          <a:br>
            <a:rPr lang="ru-RU" sz="12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 единицу объема мед. помощи по проведению диспансеризации застрахованных лиц и углубленной диспансеризации застрахованных по ОМС лиц, перенесших новую </a:t>
          </a:r>
          <a:r>
            <a:rPr lang="ru-RU" sz="1200" b="1" u="none" baseline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коронавирусную инфекцию </a:t>
          </a:r>
          <a:br>
            <a:rPr lang="ru-RU" sz="1200" b="1" u="none" baseline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1" u="none" baseline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 целью установления единых подходов при оплате профилактических  мероприятий,  а также диспансерного наблюдения, изменен способ оплаты медицинской помощи, указанная медицинская помощь будет оплачиваться за единицу объема</a:t>
          </a:r>
          <a:endParaRPr lang="ru-RU" sz="1200" b="1" u="none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AF613-AE2D-4500-A2D5-AD3618F2B4BA}" type="parTrans" cxnId="{03202269-7F65-4FB8-BA9E-21ED8A59A132}">
      <dgm:prSet/>
      <dgm:spPr/>
      <dgm:t>
        <a:bodyPr/>
        <a:lstStyle/>
        <a:p>
          <a:endParaRPr lang="ru-RU" sz="1600" b="1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40D4D491-4C9E-4AD5-BAEA-AEB2F90B3193}" type="sibTrans" cxnId="{03202269-7F65-4FB8-BA9E-21ED8A59A132}">
      <dgm:prSet/>
      <dgm:spPr/>
      <dgm:t>
        <a:bodyPr/>
        <a:lstStyle/>
        <a:p>
          <a:endParaRPr lang="ru-RU" sz="1600" b="1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4F928A44-AF18-41BC-8DA4-C2EC01320965}">
      <dgm:prSet phldrT="[Текст]" custT="1"/>
      <dgm:spPr/>
      <dgm:t>
        <a:bodyPr/>
        <a:lstStyle/>
        <a:p>
          <a:r>
            <a:rPr lang="ru-RU" sz="12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установлены нормативы объема медицинской помощи на одно ЗЛ и нормативы финансовых затрат </a:t>
          </a:r>
        </a:p>
        <a:p>
          <a:r>
            <a:rPr lang="ru-RU" sz="12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 единицу объема медицинской помощи на проведение диспансерного наблюдения</a:t>
          </a:r>
          <a:endParaRPr lang="ru-RU" sz="1200" b="1" u="none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A50C37-979E-48EE-A3AD-B08126BCEACA}" type="parTrans" cxnId="{8C0F4E2B-A6B2-4985-B47A-D1069CE9DAF4}">
      <dgm:prSet/>
      <dgm:spPr/>
      <dgm:t>
        <a:bodyPr/>
        <a:lstStyle/>
        <a:p>
          <a:endParaRPr lang="ru-RU" sz="1600" b="1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13EC56B0-4537-4EE8-BE15-E39981768295}" type="sibTrans" cxnId="{8C0F4E2B-A6B2-4985-B47A-D1069CE9DAF4}">
      <dgm:prSet/>
      <dgm:spPr/>
      <dgm:t>
        <a:bodyPr/>
        <a:lstStyle/>
        <a:p>
          <a:endParaRPr lang="ru-RU" sz="1600" b="1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F517656A-3888-4850-AD6D-CA03A506BD43}">
      <dgm:prSet phldrT="[Текст]" custT="1"/>
      <dgm:spPr/>
      <dgm:t>
        <a:bodyPr/>
        <a:lstStyle/>
        <a:p>
          <a:r>
            <a:rPr lang="ru-RU" sz="12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медицинская помощь по профилю «медицинская реабилитация» выделена в отдельный раздел, </a:t>
          </a:r>
          <a:br>
            <a:rPr lang="ru-RU" sz="12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нормативы объема медицинской помощи и нормативы финансовых затрат на единицу объема медицинской помощи предусмотрены в амбулаторных условиях, в условиях дневного и круглосуточного стационара</a:t>
          </a:r>
          <a:endParaRPr lang="ru-RU" sz="1200" b="1" u="none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5EE9AD-2034-48E7-9584-381C5036F16C}" type="parTrans" cxnId="{648E6FF0-177D-473F-91D4-1294AEDF77A3}">
      <dgm:prSet/>
      <dgm:spPr/>
      <dgm:t>
        <a:bodyPr/>
        <a:lstStyle/>
        <a:p>
          <a:endParaRPr lang="ru-RU"/>
        </a:p>
      </dgm:t>
    </dgm:pt>
    <dgm:pt modelId="{34E5D7A9-E3A8-477A-A1CD-E275BF0734B1}" type="sibTrans" cxnId="{648E6FF0-177D-473F-91D4-1294AEDF77A3}">
      <dgm:prSet/>
      <dgm:spPr/>
      <dgm:t>
        <a:bodyPr/>
        <a:lstStyle/>
        <a:p>
          <a:endParaRPr lang="ru-RU"/>
        </a:p>
      </dgm:t>
    </dgm:pt>
    <dgm:pt modelId="{257F9E8F-6761-42F7-AA9E-B62B57213D39}">
      <dgm:prSet phldrT="[Текст]" custT="1"/>
      <dgm:spPr/>
      <dgm:t>
        <a:bodyPr/>
        <a:lstStyle/>
        <a:p>
          <a:r>
            <a:rPr lang="ru-RU" sz="12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сохранен уровень гарантий оказания специализированной медицинской помощи пациентам с новой </a:t>
          </a:r>
          <a:r>
            <a:rPr lang="ru-RU" sz="1200" b="1" u="none" baseline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коронавирусной</a:t>
          </a:r>
          <a:r>
            <a:rPr lang="ru-RU" sz="12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инфекцией</a:t>
          </a:r>
          <a:endParaRPr lang="ru-RU" sz="1200" b="1" u="none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54955A-34B9-4194-B999-5084FC2DC44B}" type="parTrans" cxnId="{D5399CEA-80A4-443D-8333-76CE8AC9A99C}">
      <dgm:prSet/>
      <dgm:spPr/>
      <dgm:t>
        <a:bodyPr/>
        <a:lstStyle/>
        <a:p>
          <a:endParaRPr lang="ru-RU"/>
        </a:p>
      </dgm:t>
    </dgm:pt>
    <dgm:pt modelId="{FC7BC1E7-A1D0-4E66-8DEB-569081E86A61}" type="sibTrans" cxnId="{D5399CEA-80A4-443D-8333-76CE8AC9A99C}">
      <dgm:prSet/>
      <dgm:spPr/>
      <dgm:t>
        <a:bodyPr/>
        <a:lstStyle/>
        <a:p>
          <a:endParaRPr lang="ru-RU"/>
        </a:p>
      </dgm:t>
    </dgm:pt>
    <dgm:pt modelId="{1724E008-02E9-4744-A326-454216866821}">
      <dgm:prSet phldrT="[Текст]" custT="1"/>
      <dgm:spPr/>
      <dgm:t>
        <a:bodyPr/>
        <a:lstStyle/>
        <a:p>
          <a:r>
            <a:rPr lang="ru-RU" sz="12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нормативы объемов диагностических исследований  предусмотрены с отличием от базовых нормативов </a:t>
          </a:r>
        </a:p>
        <a:p>
          <a:r>
            <a:rPr lang="ru-RU" sz="12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 учетом их фактического потребления за 8 месяцев 2022 года  </a:t>
          </a:r>
          <a:endParaRPr lang="ru-RU" sz="1200" b="1" u="none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1E4907-D0AC-4C5C-A1C5-0924435F3EBF}" type="parTrans" cxnId="{362EA745-B1C3-414C-9C59-7141EB3A37DA}">
      <dgm:prSet/>
      <dgm:spPr/>
      <dgm:t>
        <a:bodyPr/>
        <a:lstStyle/>
        <a:p>
          <a:endParaRPr lang="ru-RU"/>
        </a:p>
      </dgm:t>
    </dgm:pt>
    <dgm:pt modelId="{FB4F32D9-EB1B-49ED-A8F8-B6CA7BD284A4}" type="sibTrans" cxnId="{362EA745-B1C3-414C-9C59-7141EB3A37DA}">
      <dgm:prSet/>
      <dgm:spPr/>
      <dgm:t>
        <a:bodyPr/>
        <a:lstStyle/>
        <a:p>
          <a:endParaRPr lang="ru-RU"/>
        </a:p>
      </dgm:t>
    </dgm:pt>
    <dgm:pt modelId="{0B24616B-DE9A-47D6-B415-00E58749A1E4}">
      <dgm:prSet phldrT="[Текст]" custT="1"/>
      <dgm:spPr/>
      <dgm:t>
        <a:bodyPr/>
        <a:lstStyle/>
        <a:p>
          <a:r>
            <a:rPr lang="ru-RU" sz="12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увеличен норматив объема медицинской помощи на одно ЗЛ по профилю «онкология» в условиях дневного стационара </a:t>
          </a:r>
          <a:r>
            <a:rPr lang="ru-RU" sz="1200" b="1" u="none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200" b="1" u="none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FAE3EA-8196-43E1-B90A-EECEB1FB811F}" type="parTrans" cxnId="{01540C3C-F7EA-452D-BBC8-2DAD1053B2DF}">
      <dgm:prSet/>
      <dgm:spPr/>
      <dgm:t>
        <a:bodyPr/>
        <a:lstStyle/>
        <a:p>
          <a:endParaRPr lang="ru-RU"/>
        </a:p>
      </dgm:t>
    </dgm:pt>
    <dgm:pt modelId="{70532B43-DEB2-4ACD-A1F5-5886AE0A30CD}" type="sibTrans" cxnId="{01540C3C-F7EA-452D-BBC8-2DAD1053B2DF}">
      <dgm:prSet/>
      <dgm:spPr/>
      <dgm:t>
        <a:bodyPr/>
        <a:lstStyle/>
        <a:p>
          <a:endParaRPr lang="ru-RU"/>
        </a:p>
      </dgm:t>
    </dgm:pt>
    <dgm:pt modelId="{4268999F-9FC6-40BA-B947-44F6C3D744BB}">
      <dgm:prSet phldrT="[Текст]" custT="1"/>
      <dgm:spPr/>
      <dgm:t>
        <a:bodyPr/>
        <a:lstStyle/>
        <a:p>
          <a:r>
            <a:rPr lang="ru-RU" sz="1200" b="1" u="none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актуализация видов и методов ВМП, оказываемой в рамках базовой программы ОМС </a:t>
          </a:r>
          <a:endParaRPr lang="ru-RU" sz="1200" b="1" u="none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859ED-1E79-44C5-AD6D-20CC6FD988F8}" type="parTrans" cxnId="{6D46453D-BEA4-4B9E-BBE6-5D7829F6F9AF}">
      <dgm:prSet/>
      <dgm:spPr/>
      <dgm:t>
        <a:bodyPr/>
        <a:lstStyle/>
        <a:p>
          <a:endParaRPr lang="ru-RU"/>
        </a:p>
      </dgm:t>
    </dgm:pt>
    <dgm:pt modelId="{75ECD2A2-9D36-4348-8646-69003275C685}" type="sibTrans" cxnId="{6D46453D-BEA4-4B9E-BBE6-5D7829F6F9AF}">
      <dgm:prSet/>
      <dgm:spPr/>
      <dgm:t>
        <a:bodyPr/>
        <a:lstStyle/>
        <a:p>
          <a:endParaRPr lang="ru-RU"/>
        </a:p>
      </dgm:t>
    </dgm:pt>
    <dgm:pt modelId="{1B85869B-387D-4041-9AED-E83F027ACEB7}" type="pres">
      <dgm:prSet presAssocID="{F536B039-916E-4502-A2F8-251B2C5DF51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683123A-4ADD-435A-AE5C-848AEC365DC1}" type="pres">
      <dgm:prSet presAssocID="{F536B039-916E-4502-A2F8-251B2C5DF512}" presName="Name1" presStyleCnt="0"/>
      <dgm:spPr/>
      <dgm:t>
        <a:bodyPr/>
        <a:lstStyle/>
        <a:p>
          <a:endParaRPr lang="ru-RU"/>
        </a:p>
      </dgm:t>
    </dgm:pt>
    <dgm:pt modelId="{739A411A-3606-4D93-A731-6B79B8586F7B}" type="pres">
      <dgm:prSet presAssocID="{F536B039-916E-4502-A2F8-251B2C5DF512}" presName="cycle" presStyleCnt="0"/>
      <dgm:spPr/>
      <dgm:t>
        <a:bodyPr/>
        <a:lstStyle/>
        <a:p>
          <a:endParaRPr lang="ru-RU"/>
        </a:p>
      </dgm:t>
    </dgm:pt>
    <dgm:pt modelId="{BE8EF951-9AF7-4630-91D1-38894D051852}" type="pres">
      <dgm:prSet presAssocID="{F536B039-916E-4502-A2F8-251B2C5DF512}" presName="srcNode" presStyleLbl="node1" presStyleIdx="0" presStyleCnt="7"/>
      <dgm:spPr/>
      <dgm:t>
        <a:bodyPr/>
        <a:lstStyle/>
        <a:p>
          <a:endParaRPr lang="ru-RU"/>
        </a:p>
      </dgm:t>
    </dgm:pt>
    <dgm:pt modelId="{CE9D5793-A729-4C5D-9724-4D3AD25E1E4C}" type="pres">
      <dgm:prSet presAssocID="{F536B039-916E-4502-A2F8-251B2C5DF512}" presName="conn" presStyleLbl="parChTrans1D2" presStyleIdx="0" presStyleCnt="1"/>
      <dgm:spPr/>
      <dgm:t>
        <a:bodyPr/>
        <a:lstStyle/>
        <a:p>
          <a:endParaRPr lang="ru-RU"/>
        </a:p>
      </dgm:t>
    </dgm:pt>
    <dgm:pt modelId="{ECEB8789-60B4-40E0-AC2D-1DEFB5060E59}" type="pres">
      <dgm:prSet presAssocID="{F536B039-916E-4502-A2F8-251B2C5DF512}" presName="extraNode" presStyleLbl="node1" presStyleIdx="0" presStyleCnt="7"/>
      <dgm:spPr/>
      <dgm:t>
        <a:bodyPr/>
        <a:lstStyle/>
        <a:p>
          <a:endParaRPr lang="ru-RU"/>
        </a:p>
      </dgm:t>
    </dgm:pt>
    <dgm:pt modelId="{83F69A3D-35F3-48F4-96A1-479665D70041}" type="pres">
      <dgm:prSet presAssocID="{F536B039-916E-4502-A2F8-251B2C5DF512}" presName="dstNode" presStyleLbl="node1" presStyleIdx="0" presStyleCnt="7"/>
      <dgm:spPr/>
      <dgm:t>
        <a:bodyPr/>
        <a:lstStyle/>
        <a:p>
          <a:endParaRPr lang="ru-RU"/>
        </a:p>
      </dgm:t>
    </dgm:pt>
    <dgm:pt modelId="{370A820E-AC1B-4193-BEAA-104CE0CE073C}" type="pres">
      <dgm:prSet presAssocID="{2045F9F0-4C19-41E4-AFEC-1216242CCBD2}" presName="text_1" presStyleLbl="node1" presStyleIdx="0" presStyleCnt="7" custScaleY="214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3E4DF-092E-4FF2-8937-D17FE469A4DC}" type="pres">
      <dgm:prSet presAssocID="{2045F9F0-4C19-41E4-AFEC-1216242CCBD2}" presName="accent_1" presStyleCnt="0"/>
      <dgm:spPr/>
      <dgm:t>
        <a:bodyPr/>
        <a:lstStyle/>
        <a:p>
          <a:endParaRPr lang="ru-RU"/>
        </a:p>
      </dgm:t>
    </dgm:pt>
    <dgm:pt modelId="{9F150A5E-C221-4DC6-96A6-3A7866B8CC34}" type="pres">
      <dgm:prSet presAssocID="{2045F9F0-4C19-41E4-AFEC-1216242CCBD2}" presName="accentRepeatNode" presStyleLbl="solidFgAcc1" presStyleIdx="0" presStyleCnt="7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8AB3A1D7-A351-43D2-A965-62D766A1D026}" type="pres">
      <dgm:prSet presAssocID="{4F928A44-AF18-41BC-8DA4-C2EC01320965}" presName="text_2" presStyleLbl="node1" presStyleIdx="1" presStyleCnt="7" custScaleY="111594" custLinFactNeighborX="17" custLinFactNeighborY="21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033D2-02C5-405C-A62A-42C612483F4D}" type="pres">
      <dgm:prSet presAssocID="{4F928A44-AF18-41BC-8DA4-C2EC01320965}" presName="accent_2" presStyleCnt="0"/>
      <dgm:spPr/>
      <dgm:t>
        <a:bodyPr/>
        <a:lstStyle/>
        <a:p>
          <a:endParaRPr lang="ru-RU"/>
        </a:p>
      </dgm:t>
    </dgm:pt>
    <dgm:pt modelId="{9446FEE9-550F-43BE-B529-B23797A59D8E}" type="pres">
      <dgm:prSet presAssocID="{4F928A44-AF18-41BC-8DA4-C2EC01320965}" presName="accentRepeatNode" presStyleLbl="solidFgAcc1" presStyleIdx="1" presStyleCnt="7" custScaleY="77050" custLinFactNeighborX="-13293" custLinFactNeighborY="20378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79B8DF91-D498-49B0-8421-4876A4A36B7B}" type="pres">
      <dgm:prSet presAssocID="{1724E008-02E9-4744-A326-454216866821}" presName="text_3" presStyleLbl="node1" presStyleIdx="2" presStyleCnt="7" custLinFactNeighborX="-201" custLinFactNeighborY="8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CC82B-8063-4FA6-BC6B-AB15FEEE3321}" type="pres">
      <dgm:prSet presAssocID="{1724E008-02E9-4744-A326-454216866821}" presName="accent_3" presStyleCnt="0"/>
      <dgm:spPr/>
      <dgm:t>
        <a:bodyPr/>
        <a:lstStyle/>
        <a:p>
          <a:endParaRPr lang="ru-RU"/>
        </a:p>
      </dgm:t>
    </dgm:pt>
    <dgm:pt modelId="{7B55D296-11A1-41D2-BD69-9AA900AEA177}" type="pres">
      <dgm:prSet presAssocID="{1724E008-02E9-4744-A326-454216866821}" presName="accentRepeatNode" presStyleLbl="solidFgAcc1" presStyleIdx="2" presStyleCnt="7" custScaleY="89572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C008DD2F-86B3-4815-8A18-29DD3AE250AD}" type="pres">
      <dgm:prSet presAssocID="{F517656A-3888-4850-AD6D-CA03A506BD43}" presName="text_4" presStyleLbl="node1" presStyleIdx="3" presStyleCnt="7" custScaleY="148304" custLinFactNeighborX="2876" custLinFactNeighborY="-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1F604-6E31-469A-86A9-150DD42D644A}" type="pres">
      <dgm:prSet presAssocID="{F517656A-3888-4850-AD6D-CA03A506BD43}" presName="accent_4" presStyleCnt="0"/>
      <dgm:spPr/>
      <dgm:t>
        <a:bodyPr/>
        <a:lstStyle/>
        <a:p>
          <a:endParaRPr lang="ru-RU"/>
        </a:p>
      </dgm:t>
    </dgm:pt>
    <dgm:pt modelId="{7046712E-9F04-4C1A-9120-DDBD6CF515F5}" type="pres">
      <dgm:prSet presAssocID="{F517656A-3888-4850-AD6D-CA03A506BD43}" presName="accentRepeatNode" presStyleLbl="solidFgAcc1" presStyleIdx="3" presStyleCnt="7" custScaleY="94454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4016DC5F-2D8A-4431-997F-0756656F52F2}" type="pres">
      <dgm:prSet presAssocID="{257F9E8F-6761-42F7-AA9E-B62B57213D39}" presName="text_5" presStyleLbl="node1" presStyleIdx="4" presStyleCnt="7" custLinFactNeighborX="1100" custLinFactNeighborY="6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EB2E9-6D18-42B4-B5A9-C0FF355067AA}" type="pres">
      <dgm:prSet presAssocID="{257F9E8F-6761-42F7-AA9E-B62B57213D39}" presName="accent_5" presStyleCnt="0"/>
      <dgm:spPr/>
      <dgm:t>
        <a:bodyPr/>
        <a:lstStyle/>
        <a:p>
          <a:endParaRPr lang="ru-RU"/>
        </a:p>
      </dgm:t>
    </dgm:pt>
    <dgm:pt modelId="{2A7E2692-C307-4138-AFAB-517A2F410E08}" type="pres">
      <dgm:prSet presAssocID="{257F9E8F-6761-42F7-AA9E-B62B57213D39}" presName="accentRepeatNode" presStyleLbl="solidFgAcc1" presStyleIdx="4" presStyleCnt="7" custScaleY="89444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3944901A-E81B-4A04-993C-94D4F021327A}" type="pres">
      <dgm:prSet presAssocID="{4268999F-9FC6-40BA-B947-44F6C3D744BB}" presName="text_6" presStyleLbl="node1" presStyleIdx="5" presStyleCnt="7" custLinFactNeighborX="2746" custLinFactNeighborY="1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CF982-FB32-4B2D-B1AE-C46524BE517D}" type="pres">
      <dgm:prSet presAssocID="{4268999F-9FC6-40BA-B947-44F6C3D744BB}" presName="accent_6" presStyleCnt="0"/>
      <dgm:spPr/>
      <dgm:t>
        <a:bodyPr/>
        <a:lstStyle/>
        <a:p>
          <a:endParaRPr lang="ru-RU"/>
        </a:p>
      </dgm:t>
    </dgm:pt>
    <dgm:pt modelId="{DC365237-F1E0-41AC-82ED-169F718C1978}" type="pres">
      <dgm:prSet presAssocID="{4268999F-9FC6-40BA-B947-44F6C3D744BB}" presName="accentRepeatNode" presStyleLbl="solidFgAcc1" presStyleIdx="5" presStyleCnt="7" custScaleY="82086" custLinFactNeighborX="-1556" custLinFactNeighborY="-1981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0AF0E656-0671-4290-826B-402E11422BA5}" type="pres">
      <dgm:prSet presAssocID="{0B24616B-DE9A-47D6-B415-00E58749A1E4}" presName="text_7" presStyleLbl="node1" presStyleIdx="6" presStyleCnt="7" custScaleX="100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9DC62-EEDA-49FF-A550-1C028BDD71B3}" type="pres">
      <dgm:prSet presAssocID="{0B24616B-DE9A-47D6-B415-00E58749A1E4}" presName="accent_7" presStyleCnt="0"/>
      <dgm:spPr/>
      <dgm:t>
        <a:bodyPr/>
        <a:lstStyle/>
        <a:p>
          <a:endParaRPr lang="ru-RU"/>
        </a:p>
      </dgm:t>
    </dgm:pt>
    <dgm:pt modelId="{31262893-71A4-4AD2-AA01-6AD0E960147A}" type="pres">
      <dgm:prSet presAssocID="{0B24616B-DE9A-47D6-B415-00E58749A1E4}" presName="accentRepeatNode" presStyleLbl="solidFgAcc1" presStyleIdx="6" presStyleCnt="7" custScaleY="89492"/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03202269-7F65-4FB8-BA9E-21ED8A59A132}" srcId="{F536B039-916E-4502-A2F8-251B2C5DF512}" destId="{2045F9F0-4C19-41E4-AFEC-1216242CCBD2}" srcOrd="0" destOrd="0" parTransId="{928AF613-AE2D-4500-A2D5-AD3618F2B4BA}" sibTransId="{40D4D491-4C9E-4AD5-BAEA-AEB2F90B3193}"/>
    <dgm:cxn modelId="{81119B90-4DEA-4613-BB7F-5BEA17111B0C}" type="presOf" srcId="{F517656A-3888-4850-AD6D-CA03A506BD43}" destId="{C008DD2F-86B3-4815-8A18-29DD3AE250AD}" srcOrd="0" destOrd="0" presId="urn:microsoft.com/office/officeart/2008/layout/VerticalCurvedList"/>
    <dgm:cxn modelId="{8C0F4E2B-A6B2-4985-B47A-D1069CE9DAF4}" srcId="{F536B039-916E-4502-A2F8-251B2C5DF512}" destId="{4F928A44-AF18-41BC-8DA4-C2EC01320965}" srcOrd="1" destOrd="0" parTransId="{F5A50C37-979E-48EE-A3AD-B08126BCEACA}" sibTransId="{13EC56B0-4537-4EE8-BE15-E39981768295}"/>
    <dgm:cxn modelId="{648E6FF0-177D-473F-91D4-1294AEDF77A3}" srcId="{F536B039-916E-4502-A2F8-251B2C5DF512}" destId="{F517656A-3888-4850-AD6D-CA03A506BD43}" srcOrd="3" destOrd="0" parTransId="{565EE9AD-2034-48E7-9584-381C5036F16C}" sibTransId="{34E5D7A9-E3A8-477A-A1CD-E275BF0734B1}"/>
    <dgm:cxn modelId="{71EEEE97-545F-4CD4-90C5-383FDD143FC6}" type="presOf" srcId="{40D4D491-4C9E-4AD5-BAEA-AEB2F90B3193}" destId="{CE9D5793-A729-4C5D-9724-4D3AD25E1E4C}" srcOrd="0" destOrd="0" presId="urn:microsoft.com/office/officeart/2008/layout/VerticalCurvedList"/>
    <dgm:cxn modelId="{DE59E148-52F2-4DE9-AAEC-8BA887E155D7}" type="presOf" srcId="{0B24616B-DE9A-47D6-B415-00E58749A1E4}" destId="{0AF0E656-0671-4290-826B-402E11422BA5}" srcOrd="0" destOrd="0" presId="urn:microsoft.com/office/officeart/2008/layout/VerticalCurvedList"/>
    <dgm:cxn modelId="{D6B9223A-DFFD-4785-B18A-F1D1AF41AF01}" type="presOf" srcId="{1724E008-02E9-4744-A326-454216866821}" destId="{79B8DF91-D498-49B0-8421-4876A4A36B7B}" srcOrd="0" destOrd="0" presId="urn:microsoft.com/office/officeart/2008/layout/VerticalCurvedList"/>
    <dgm:cxn modelId="{D4974023-858D-43A1-B992-561D10F194D4}" type="presOf" srcId="{4F928A44-AF18-41BC-8DA4-C2EC01320965}" destId="{8AB3A1D7-A351-43D2-A965-62D766A1D026}" srcOrd="0" destOrd="0" presId="urn:microsoft.com/office/officeart/2008/layout/VerticalCurvedList"/>
    <dgm:cxn modelId="{6D46453D-BEA4-4B9E-BBE6-5D7829F6F9AF}" srcId="{F536B039-916E-4502-A2F8-251B2C5DF512}" destId="{4268999F-9FC6-40BA-B947-44F6C3D744BB}" srcOrd="5" destOrd="0" parTransId="{505859ED-1E79-44C5-AD6D-20CC6FD988F8}" sibTransId="{75ECD2A2-9D36-4348-8646-69003275C685}"/>
    <dgm:cxn modelId="{01540C3C-F7EA-452D-BBC8-2DAD1053B2DF}" srcId="{F536B039-916E-4502-A2F8-251B2C5DF512}" destId="{0B24616B-DE9A-47D6-B415-00E58749A1E4}" srcOrd="6" destOrd="0" parTransId="{8AFAE3EA-8196-43E1-B90A-EECEB1FB811F}" sibTransId="{70532B43-DEB2-4ACD-A1F5-5886AE0A30CD}"/>
    <dgm:cxn modelId="{362EA745-B1C3-414C-9C59-7141EB3A37DA}" srcId="{F536B039-916E-4502-A2F8-251B2C5DF512}" destId="{1724E008-02E9-4744-A326-454216866821}" srcOrd="2" destOrd="0" parTransId="{181E4907-D0AC-4C5C-A1C5-0924435F3EBF}" sibTransId="{FB4F32D9-EB1B-49ED-A8F8-B6CA7BD284A4}"/>
    <dgm:cxn modelId="{7412265C-8EEF-42F9-ABB0-F20155C00AD7}" type="presOf" srcId="{F536B039-916E-4502-A2F8-251B2C5DF512}" destId="{1B85869B-387D-4041-9AED-E83F027ACEB7}" srcOrd="0" destOrd="0" presId="urn:microsoft.com/office/officeart/2008/layout/VerticalCurvedList"/>
    <dgm:cxn modelId="{D5399CEA-80A4-443D-8333-76CE8AC9A99C}" srcId="{F536B039-916E-4502-A2F8-251B2C5DF512}" destId="{257F9E8F-6761-42F7-AA9E-B62B57213D39}" srcOrd="4" destOrd="0" parTransId="{A254955A-34B9-4194-B999-5084FC2DC44B}" sibTransId="{FC7BC1E7-A1D0-4E66-8DEB-569081E86A61}"/>
    <dgm:cxn modelId="{5E34C775-FCD3-4912-9242-ED05ECA28556}" type="presOf" srcId="{2045F9F0-4C19-41E4-AFEC-1216242CCBD2}" destId="{370A820E-AC1B-4193-BEAA-104CE0CE073C}" srcOrd="0" destOrd="0" presId="urn:microsoft.com/office/officeart/2008/layout/VerticalCurvedList"/>
    <dgm:cxn modelId="{DEC62723-4ECE-4842-9B3E-745D2E5367AA}" type="presOf" srcId="{4268999F-9FC6-40BA-B947-44F6C3D744BB}" destId="{3944901A-E81B-4A04-993C-94D4F021327A}" srcOrd="0" destOrd="0" presId="urn:microsoft.com/office/officeart/2008/layout/VerticalCurvedList"/>
    <dgm:cxn modelId="{31ED0116-9B5B-4EA2-8D37-3E3D1F3469A6}" type="presOf" srcId="{257F9E8F-6761-42F7-AA9E-B62B57213D39}" destId="{4016DC5F-2D8A-4431-997F-0756656F52F2}" srcOrd="0" destOrd="0" presId="urn:microsoft.com/office/officeart/2008/layout/VerticalCurvedList"/>
    <dgm:cxn modelId="{11945703-4F69-47CA-9F90-4C69E4E6097D}" type="presParOf" srcId="{1B85869B-387D-4041-9AED-E83F027ACEB7}" destId="{B683123A-4ADD-435A-AE5C-848AEC365DC1}" srcOrd="0" destOrd="0" presId="urn:microsoft.com/office/officeart/2008/layout/VerticalCurvedList"/>
    <dgm:cxn modelId="{249E38F7-10EF-47FB-8863-0CDC73CF9160}" type="presParOf" srcId="{B683123A-4ADD-435A-AE5C-848AEC365DC1}" destId="{739A411A-3606-4D93-A731-6B79B8586F7B}" srcOrd="0" destOrd="0" presId="urn:microsoft.com/office/officeart/2008/layout/VerticalCurvedList"/>
    <dgm:cxn modelId="{106196FB-F58B-4643-84FB-1CEAC1FAF283}" type="presParOf" srcId="{739A411A-3606-4D93-A731-6B79B8586F7B}" destId="{BE8EF951-9AF7-4630-91D1-38894D051852}" srcOrd="0" destOrd="0" presId="urn:microsoft.com/office/officeart/2008/layout/VerticalCurvedList"/>
    <dgm:cxn modelId="{13A15BF1-49E5-4E2E-A3AD-D5852E78DEC1}" type="presParOf" srcId="{739A411A-3606-4D93-A731-6B79B8586F7B}" destId="{CE9D5793-A729-4C5D-9724-4D3AD25E1E4C}" srcOrd="1" destOrd="0" presId="urn:microsoft.com/office/officeart/2008/layout/VerticalCurvedList"/>
    <dgm:cxn modelId="{A8D9D563-C13E-4BCE-90C5-27304A5E7CCF}" type="presParOf" srcId="{739A411A-3606-4D93-A731-6B79B8586F7B}" destId="{ECEB8789-60B4-40E0-AC2D-1DEFB5060E59}" srcOrd="2" destOrd="0" presId="urn:microsoft.com/office/officeart/2008/layout/VerticalCurvedList"/>
    <dgm:cxn modelId="{3DEE272E-00CA-46D5-821C-F72841DAB9D2}" type="presParOf" srcId="{739A411A-3606-4D93-A731-6B79B8586F7B}" destId="{83F69A3D-35F3-48F4-96A1-479665D70041}" srcOrd="3" destOrd="0" presId="urn:microsoft.com/office/officeart/2008/layout/VerticalCurvedList"/>
    <dgm:cxn modelId="{6AB2F6B1-34C8-4D75-B236-9222D4F01C15}" type="presParOf" srcId="{B683123A-4ADD-435A-AE5C-848AEC365DC1}" destId="{370A820E-AC1B-4193-BEAA-104CE0CE073C}" srcOrd="1" destOrd="0" presId="urn:microsoft.com/office/officeart/2008/layout/VerticalCurvedList"/>
    <dgm:cxn modelId="{84D2513B-177C-4390-B1CD-FA4CDF12D689}" type="presParOf" srcId="{B683123A-4ADD-435A-AE5C-848AEC365DC1}" destId="{F5F3E4DF-092E-4FF2-8937-D17FE469A4DC}" srcOrd="2" destOrd="0" presId="urn:microsoft.com/office/officeart/2008/layout/VerticalCurvedList"/>
    <dgm:cxn modelId="{F8BEF166-E5AD-437A-9C2F-E323772A1F23}" type="presParOf" srcId="{F5F3E4DF-092E-4FF2-8937-D17FE469A4DC}" destId="{9F150A5E-C221-4DC6-96A6-3A7866B8CC34}" srcOrd="0" destOrd="0" presId="urn:microsoft.com/office/officeart/2008/layout/VerticalCurvedList"/>
    <dgm:cxn modelId="{930AE32A-E837-4431-AD8B-C3EB5B6ED893}" type="presParOf" srcId="{B683123A-4ADD-435A-AE5C-848AEC365DC1}" destId="{8AB3A1D7-A351-43D2-A965-62D766A1D026}" srcOrd="3" destOrd="0" presId="urn:microsoft.com/office/officeart/2008/layout/VerticalCurvedList"/>
    <dgm:cxn modelId="{630C93FD-0C21-440A-AAE5-7C92781EF817}" type="presParOf" srcId="{B683123A-4ADD-435A-AE5C-848AEC365DC1}" destId="{4AD033D2-02C5-405C-A62A-42C612483F4D}" srcOrd="4" destOrd="0" presId="urn:microsoft.com/office/officeart/2008/layout/VerticalCurvedList"/>
    <dgm:cxn modelId="{2ADAB8F1-4D47-4E28-9ADA-F9ADC8C4226E}" type="presParOf" srcId="{4AD033D2-02C5-405C-A62A-42C612483F4D}" destId="{9446FEE9-550F-43BE-B529-B23797A59D8E}" srcOrd="0" destOrd="0" presId="urn:microsoft.com/office/officeart/2008/layout/VerticalCurvedList"/>
    <dgm:cxn modelId="{74657874-89C2-4EAD-AF66-D796DE9F04F8}" type="presParOf" srcId="{B683123A-4ADD-435A-AE5C-848AEC365DC1}" destId="{79B8DF91-D498-49B0-8421-4876A4A36B7B}" srcOrd="5" destOrd="0" presId="urn:microsoft.com/office/officeart/2008/layout/VerticalCurvedList"/>
    <dgm:cxn modelId="{303CDAE3-2E69-46FF-9707-832FB2D60670}" type="presParOf" srcId="{B683123A-4ADD-435A-AE5C-848AEC365DC1}" destId="{11DCC82B-8063-4FA6-BC6B-AB15FEEE3321}" srcOrd="6" destOrd="0" presId="urn:microsoft.com/office/officeart/2008/layout/VerticalCurvedList"/>
    <dgm:cxn modelId="{B5C9BFF6-414D-4342-B6D0-0323588B397F}" type="presParOf" srcId="{11DCC82B-8063-4FA6-BC6B-AB15FEEE3321}" destId="{7B55D296-11A1-41D2-BD69-9AA900AEA177}" srcOrd="0" destOrd="0" presId="urn:microsoft.com/office/officeart/2008/layout/VerticalCurvedList"/>
    <dgm:cxn modelId="{A54B85A8-2E22-463E-93A7-3522AD54E1F9}" type="presParOf" srcId="{B683123A-4ADD-435A-AE5C-848AEC365DC1}" destId="{C008DD2F-86B3-4815-8A18-29DD3AE250AD}" srcOrd="7" destOrd="0" presId="urn:microsoft.com/office/officeart/2008/layout/VerticalCurvedList"/>
    <dgm:cxn modelId="{E81DEA58-DC95-4565-89CD-36F76BA602AB}" type="presParOf" srcId="{B683123A-4ADD-435A-AE5C-848AEC365DC1}" destId="{9CF1F604-6E31-469A-86A9-150DD42D644A}" srcOrd="8" destOrd="0" presId="urn:microsoft.com/office/officeart/2008/layout/VerticalCurvedList"/>
    <dgm:cxn modelId="{83E53595-4D32-4E8E-95CF-C292D186447F}" type="presParOf" srcId="{9CF1F604-6E31-469A-86A9-150DD42D644A}" destId="{7046712E-9F04-4C1A-9120-DDBD6CF515F5}" srcOrd="0" destOrd="0" presId="urn:microsoft.com/office/officeart/2008/layout/VerticalCurvedList"/>
    <dgm:cxn modelId="{42674EAE-0BB6-4DFB-BE01-3C4095D4FE90}" type="presParOf" srcId="{B683123A-4ADD-435A-AE5C-848AEC365DC1}" destId="{4016DC5F-2D8A-4431-997F-0756656F52F2}" srcOrd="9" destOrd="0" presId="urn:microsoft.com/office/officeart/2008/layout/VerticalCurvedList"/>
    <dgm:cxn modelId="{83411F63-6909-41A1-AC02-0F787845479F}" type="presParOf" srcId="{B683123A-4ADD-435A-AE5C-848AEC365DC1}" destId="{581EB2E9-6D18-42B4-B5A9-C0FF355067AA}" srcOrd="10" destOrd="0" presId="urn:microsoft.com/office/officeart/2008/layout/VerticalCurvedList"/>
    <dgm:cxn modelId="{388BAB01-F428-4684-8AE3-786F28FF75D5}" type="presParOf" srcId="{581EB2E9-6D18-42B4-B5A9-C0FF355067AA}" destId="{2A7E2692-C307-4138-AFAB-517A2F410E08}" srcOrd="0" destOrd="0" presId="urn:microsoft.com/office/officeart/2008/layout/VerticalCurvedList"/>
    <dgm:cxn modelId="{9D35037C-F58E-4022-BF64-3B6A4FA91965}" type="presParOf" srcId="{B683123A-4ADD-435A-AE5C-848AEC365DC1}" destId="{3944901A-E81B-4A04-993C-94D4F021327A}" srcOrd="11" destOrd="0" presId="urn:microsoft.com/office/officeart/2008/layout/VerticalCurvedList"/>
    <dgm:cxn modelId="{C10646C2-50C5-4F89-9524-7893F53A6F92}" type="presParOf" srcId="{B683123A-4ADD-435A-AE5C-848AEC365DC1}" destId="{032CF982-FB32-4B2D-B1AE-C46524BE517D}" srcOrd="12" destOrd="0" presId="urn:microsoft.com/office/officeart/2008/layout/VerticalCurvedList"/>
    <dgm:cxn modelId="{B7A1A126-9423-407A-B7FC-E4CBFE0E9F43}" type="presParOf" srcId="{032CF982-FB32-4B2D-B1AE-C46524BE517D}" destId="{DC365237-F1E0-41AC-82ED-169F718C1978}" srcOrd="0" destOrd="0" presId="urn:microsoft.com/office/officeart/2008/layout/VerticalCurvedList"/>
    <dgm:cxn modelId="{3137FE49-B967-4874-8281-471C4D147069}" type="presParOf" srcId="{B683123A-4ADD-435A-AE5C-848AEC365DC1}" destId="{0AF0E656-0671-4290-826B-402E11422BA5}" srcOrd="13" destOrd="0" presId="urn:microsoft.com/office/officeart/2008/layout/VerticalCurvedList"/>
    <dgm:cxn modelId="{94CEEC37-546D-467E-AF2D-BEA9A9B95B39}" type="presParOf" srcId="{B683123A-4ADD-435A-AE5C-848AEC365DC1}" destId="{8969DC62-EEDA-49FF-A550-1C028BDD71B3}" srcOrd="14" destOrd="0" presId="urn:microsoft.com/office/officeart/2008/layout/VerticalCurvedList"/>
    <dgm:cxn modelId="{E6ED09B3-19EE-414C-A97F-61946EDD3A34}" type="presParOf" srcId="{8969DC62-EEDA-49FF-A550-1C028BDD71B3}" destId="{31262893-71A4-4AD2-AA01-6AD0E96014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9D5793-A729-4C5D-9724-4D3AD25E1E4C}">
      <dsp:nvSpPr>
        <dsp:cNvPr id="0" name=""/>
        <dsp:cNvSpPr/>
      </dsp:nvSpPr>
      <dsp:spPr>
        <a:xfrm>
          <a:off x="-6267888" y="-880924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A820E-AC1B-4193-BEAA-104CE0CE073C}">
      <dsp:nvSpPr>
        <dsp:cNvPr id="0" name=""/>
        <dsp:cNvSpPr/>
      </dsp:nvSpPr>
      <dsp:spPr>
        <a:xfrm>
          <a:off x="385993" y="41491"/>
          <a:ext cx="9402120" cy="1081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увеличены нормативы объема медицинской помощи на 1 застрахованное лицо (ЗЛ) и финансовых затрат </a:t>
          </a:r>
          <a:br>
            <a:rPr lang="ru-RU" sz="12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 единицу объема мед. помощи по проведению диспансеризации застрахованных лиц и углубленной диспансеризации застрахованных по ОМС лиц, перенесших новую </a:t>
          </a:r>
          <a:r>
            <a:rPr lang="ru-RU" sz="1200" b="1" u="none" kern="1200" baseline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коронавирусную инфекцию </a:t>
          </a:r>
          <a:br>
            <a:rPr lang="ru-RU" sz="1200" b="1" u="none" kern="1200" baseline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1" u="none" kern="1200" baseline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 целью установления единых подходов при оплате профилактических  мероприятий,  а также диспансерного наблюдения, изменен способ оплаты медицинской помощи, указанная медицинская помощь будет оплачиваться за единицу объема</a:t>
          </a:r>
          <a:endParaRPr lang="ru-RU" sz="1200" b="1" u="none" kern="1200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5993" y="41491"/>
        <a:ext cx="9402120" cy="1081327"/>
      </dsp:txXfrm>
    </dsp:sp>
    <dsp:sp modelId="{9F150A5E-C221-4DC6-96A6-3A7866B8CC34}">
      <dsp:nvSpPr>
        <dsp:cNvPr id="0" name=""/>
        <dsp:cNvSpPr/>
      </dsp:nvSpPr>
      <dsp:spPr>
        <a:xfrm>
          <a:off x="71058" y="267221"/>
          <a:ext cx="629868" cy="62986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3A1D7-A351-43D2-A965-62D766A1D026}">
      <dsp:nvSpPr>
        <dsp:cNvPr id="0" name=""/>
        <dsp:cNvSpPr/>
      </dsp:nvSpPr>
      <dsp:spPr>
        <a:xfrm>
          <a:off x="843835" y="1165877"/>
          <a:ext cx="8945798" cy="562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установлены нормативы объема медицинской помощи на одно ЗЛ и нормативы финансовых затрат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 единицу объема медицинской помощи на проведение диспансерного наблюдения</a:t>
          </a:r>
          <a:endParaRPr lang="ru-RU" sz="1200" b="1" u="none" kern="1200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3835" y="1165877"/>
        <a:ext cx="8945798" cy="562316"/>
      </dsp:txXfrm>
    </dsp:sp>
    <dsp:sp modelId="{9446FEE9-550F-43BE-B529-B23797A59D8E}">
      <dsp:nvSpPr>
        <dsp:cNvPr id="0" name=""/>
        <dsp:cNvSpPr/>
      </dsp:nvSpPr>
      <dsp:spPr>
        <a:xfrm>
          <a:off x="443652" y="1224138"/>
          <a:ext cx="629868" cy="4853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8DF91-D498-49B0-8421-4876A4A36B7B}">
      <dsp:nvSpPr>
        <dsp:cNvPr id="0" name=""/>
        <dsp:cNvSpPr/>
      </dsp:nvSpPr>
      <dsp:spPr>
        <a:xfrm>
          <a:off x="1074898" y="1886451"/>
          <a:ext cx="8695736" cy="503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нормативы объемов диагностических исследований  предусмотрены с отличием от базовых нормативов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 учетом их фактического потребления за 8 месяцев 2022 года  </a:t>
          </a:r>
          <a:endParaRPr lang="ru-RU" sz="1200" b="1" u="none" kern="1200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4898" y="1886451"/>
        <a:ext cx="8695736" cy="503894"/>
      </dsp:txXfrm>
    </dsp:sp>
    <dsp:sp modelId="{7B55D296-11A1-41D2-BD69-9AA900AEA177}">
      <dsp:nvSpPr>
        <dsp:cNvPr id="0" name=""/>
        <dsp:cNvSpPr/>
      </dsp:nvSpPr>
      <dsp:spPr>
        <a:xfrm>
          <a:off x="777443" y="1812079"/>
          <a:ext cx="629868" cy="56418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8DD2F-86B3-4815-8A18-29DD3AE250AD}">
      <dsp:nvSpPr>
        <dsp:cNvPr id="0" name=""/>
        <dsp:cNvSpPr/>
      </dsp:nvSpPr>
      <dsp:spPr>
        <a:xfrm>
          <a:off x="1249201" y="2474557"/>
          <a:ext cx="8615894" cy="7472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медицинская помощь по профилю «медицинская реабилитация» выделена в отдельный раздел, </a:t>
          </a:r>
          <a:br>
            <a:rPr lang="ru-RU" sz="12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нормативы объема медицинской помощи и нормативы финансовых затрат на единицу объема медицинской помощи предусмотрены в амбулаторных условиях, в условиях дневного и круглосуточного стационара</a:t>
          </a:r>
          <a:endParaRPr lang="ru-RU" sz="1200" b="1" u="none" kern="1200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49201" y="2474557"/>
        <a:ext cx="8615894" cy="747295"/>
      </dsp:txXfrm>
    </dsp:sp>
    <dsp:sp modelId="{7046712E-9F04-4C1A-9120-DDBD6CF515F5}">
      <dsp:nvSpPr>
        <dsp:cNvPr id="0" name=""/>
        <dsp:cNvSpPr/>
      </dsp:nvSpPr>
      <dsp:spPr>
        <a:xfrm>
          <a:off x="857285" y="2552989"/>
          <a:ext cx="629868" cy="5949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6DC5F-2D8A-4431-997F-0756656F52F2}">
      <dsp:nvSpPr>
        <dsp:cNvPr id="0" name=""/>
        <dsp:cNvSpPr/>
      </dsp:nvSpPr>
      <dsp:spPr>
        <a:xfrm>
          <a:off x="1169359" y="3389473"/>
          <a:ext cx="8695736" cy="503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сохранен уровень гарантий оказания специализированной медицинской помощи пациентам с новой </a:t>
          </a:r>
          <a:r>
            <a:rPr lang="ru-RU" sz="1200" b="1" u="none" kern="1200" baseline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коронавирусной</a:t>
          </a:r>
          <a:r>
            <a:rPr lang="ru-RU" sz="12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инфекцией</a:t>
          </a:r>
          <a:endParaRPr lang="ru-RU" sz="1200" b="1" u="none" kern="1200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9359" y="3389473"/>
        <a:ext cx="8695736" cy="503894"/>
      </dsp:txXfrm>
    </dsp:sp>
    <dsp:sp modelId="{2A7E2692-C307-4138-AFAB-517A2F410E08}">
      <dsp:nvSpPr>
        <dsp:cNvPr id="0" name=""/>
        <dsp:cNvSpPr/>
      </dsp:nvSpPr>
      <dsp:spPr>
        <a:xfrm>
          <a:off x="777443" y="3325053"/>
          <a:ext cx="629868" cy="56337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4901A-E81B-4A04-993C-94D4F021327A}">
      <dsp:nvSpPr>
        <dsp:cNvPr id="0" name=""/>
        <dsp:cNvSpPr/>
      </dsp:nvSpPr>
      <dsp:spPr>
        <a:xfrm>
          <a:off x="919297" y="4118130"/>
          <a:ext cx="8945798" cy="503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актуализация видов и методов ВМП, оказываемой в рамках базовой программы ОМС </a:t>
          </a:r>
          <a:endParaRPr lang="ru-RU" sz="1200" b="1" u="none" kern="1200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9297" y="4118130"/>
        <a:ext cx="8945798" cy="503894"/>
      </dsp:txXfrm>
    </dsp:sp>
    <dsp:sp modelId="{DC365237-F1E0-41AC-82ED-169F718C1978}">
      <dsp:nvSpPr>
        <dsp:cNvPr id="0" name=""/>
        <dsp:cNvSpPr/>
      </dsp:nvSpPr>
      <dsp:spPr>
        <a:xfrm>
          <a:off x="517580" y="4091479"/>
          <a:ext cx="629868" cy="51703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0E656-0671-4290-826B-402E11422BA5}">
      <dsp:nvSpPr>
        <dsp:cNvPr id="0" name=""/>
        <dsp:cNvSpPr/>
      </dsp:nvSpPr>
      <dsp:spPr>
        <a:xfrm>
          <a:off x="380069" y="4866812"/>
          <a:ext cx="9413967" cy="503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увеличен норматив объема медицинской помощи на одно ЗЛ по профилю «онкология» в условиях дневного стационара </a:t>
          </a:r>
          <a:r>
            <a:rPr lang="ru-RU" sz="1200" b="1" u="none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200" b="1" u="none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069" y="4866812"/>
        <a:ext cx="9413967" cy="503894"/>
      </dsp:txXfrm>
    </dsp:sp>
    <dsp:sp modelId="{31262893-71A4-4AD2-AA01-6AD0E960147A}">
      <dsp:nvSpPr>
        <dsp:cNvPr id="0" name=""/>
        <dsp:cNvSpPr/>
      </dsp:nvSpPr>
      <dsp:spPr>
        <a:xfrm>
          <a:off x="71058" y="4836919"/>
          <a:ext cx="629868" cy="5636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8CA73D2-F3CA-417F-96AA-DDFB22755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521"/>
          </a:xfrm>
          <a:prstGeom prst="rect">
            <a:avLst/>
          </a:prstGeom>
        </p:spPr>
        <p:txBody>
          <a:bodyPr vert="horz" lIns="91639" tIns="45819" rIns="91639" bIns="458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CF09ED8-D81A-45C6-8DBF-A715C63243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521"/>
          </a:xfrm>
          <a:prstGeom prst="rect">
            <a:avLst/>
          </a:prstGeom>
        </p:spPr>
        <p:txBody>
          <a:bodyPr vert="horz" lIns="91639" tIns="45819" rIns="91639" bIns="458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554562-AE21-4D2C-9DB0-F265D2F8400D}" type="datetimeFigureOut">
              <a:rPr lang="ru-RU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F4B66AC-C9FA-4629-9D74-DC1605C84B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706"/>
            <a:ext cx="2945659" cy="497521"/>
          </a:xfrm>
          <a:prstGeom prst="rect">
            <a:avLst/>
          </a:prstGeom>
        </p:spPr>
        <p:txBody>
          <a:bodyPr vert="horz" lIns="91639" tIns="45819" rIns="91639" bIns="458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72C4402-7C5A-4B56-BBC6-3101286E05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706"/>
            <a:ext cx="2945659" cy="497521"/>
          </a:xfrm>
          <a:prstGeom prst="rect">
            <a:avLst/>
          </a:prstGeom>
        </p:spPr>
        <p:txBody>
          <a:bodyPr vert="horz" wrap="square" lIns="91639" tIns="45819" rIns="91639" bIns="4581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223D9B-34B1-4A75-909D-E6494FB39E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06A840A2-A77E-45E6-B382-7C63967562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39" tIns="45819" rIns="91639" bIns="45819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ED67D700-5370-47DD-969E-6A5C003096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39" tIns="45819" rIns="91639" bIns="4581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292" name="Rectangle 4">
            <a:extLst>
              <a:ext uri="{FF2B5EF4-FFF2-40B4-BE49-F238E27FC236}">
                <a16:creationId xmlns="" xmlns:a16="http://schemas.microsoft.com/office/drawing/2014/main" id="{39F59D88-9AC8-42CF-9EEA-65BC4F0B15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F5396089-DD66-42B0-ACD4-A46E22D96A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353"/>
            <a:ext cx="5438140" cy="44681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39" tIns="45819" rIns="91639" bIns="45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B0CB5C5B-442E-4AEC-836F-D88B38729A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6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39" tIns="45819" rIns="91639" bIns="45819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E8DD691E-59B6-485A-8673-919A744D9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706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39" tIns="45819" rIns="91639" bIns="4581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0EC8F8-D950-423A-8C51-B2698CB081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82653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CFC53B05-05BA-49C8-89BC-05876FB67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="" xmlns:a16="http://schemas.microsoft.com/office/drawing/2014/main" id="{9980929B-3FB4-402A-8C5F-531EB7305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16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6125"/>
            <a:ext cx="661670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65133" algn="just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DCF7DA-58E6-4519-BA22-EDBD095D8831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70" y="4715909"/>
            <a:ext cx="5581529" cy="4712701"/>
          </a:xfrm>
        </p:spPr>
        <p:txBody>
          <a:bodyPr>
            <a:noAutofit/>
          </a:bodyPr>
          <a:lstStyle/>
          <a:p>
            <a:pPr indent="465133" defTabSz="930265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="" xmlns:a16="http://schemas.microsoft.com/office/drawing/2014/main" id="{052E770C-4988-44BD-AE4A-7F9D11C965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>
            <a:extLst>
              <a:ext uri="{FF2B5EF4-FFF2-40B4-BE49-F238E27FC236}">
                <a16:creationId xmlns="" xmlns:a16="http://schemas.microsoft.com/office/drawing/2014/main" id="{642DB8FB-1C1C-4589-8DF1-B9F044F5D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3012" name="Номер слайда 3">
            <a:extLst>
              <a:ext uri="{FF2B5EF4-FFF2-40B4-BE49-F238E27FC236}">
                <a16:creationId xmlns="" xmlns:a16="http://schemas.microsoft.com/office/drawing/2014/main" id="{0D16A5D5-68EA-4DBF-9800-368A4847A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97" indent="-2863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5535" indent="-2291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3748" indent="-2291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1963" indent="-2291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0176" indent="-2291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8391" indent="-2291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6604" indent="-2291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4818" indent="-2291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949E2-5B29-4CD7-855F-C8F7508AD64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1100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795" y="4604075"/>
            <a:ext cx="6385485" cy="4968551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65133" algn="just">
              <a:spcBef>
                <a:spcPts val="0"/>
              </a:spcBef>
              <a:spcAft>
                <a:spcPts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3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1100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379" y="4715907"/>
            <a:ext cx="5724918" cy="4782861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65133" algn="just" defTabSz="930265">
              <a:spcBef>
                <a:spcPts val="0"/>
              </a:spcBef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6125"/>
            <a:ext cx="661670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C4B9C-5D2D-4AAB-9536-700014EDE23A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3171" y="4676080"/>
            <a:ext cx="5438140" cy="4896544"/>
          </a:xfrm>
        </p:spPr>
        <p:txBody>
          <a:bodyPr>
            <a:noAutofit/>
          </a:bodyPr>
          <a:lstStyle/>
          <a:p>
            <a:pPr indent="292997" algn="just">
              <a:spcBef>
                <a:spcPts val="0"/>
              </a:spcBef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60325" y="139700"/>
            <a:ext cx="6926263" cy="38957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69398" y="4100019"/>
            <a:ext cx="6458883" cy="568863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indent="256373" algn="just">
              <a:spcBef>
                <a:spcPts val="0"/>
              </a:spcBef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FDF36-1E13-4A02-86B5-1A0CC57A061B}" type="slidenum">
              <a:rPr lang="ru-RU" smtClean="0"/>
              <a:pPr/>
              <a:t>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" y="139700"/>
            <a:ext cx="6616700" cy="3722688"/>
          </a:xfrm>
          <a:prstGeom prst="rect">
            <a:avLst/>
          </a:prstGeo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190" y="3883993"/>
            <a:ext cx="6238694" cy="5904655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65133" algn="just">
              <a:spcBef>
                <a:spcPts val="0"/>
              </a:spcBef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65133" algn="just" defTabSz="930265">
              <a:lnSpc>
                <a:spcPct val="90000"/>
              </a:lnSpc>
              <a:defRPr/>
            </a:pPr>
            <a:endParaRPr lang="ru-RU" b="0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033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6B3B2-91FC-4704-850A-E9CE69BEEE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152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79DCC-97F2-45B9-977A-759DA1C4119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507372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4803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2D2C1C8B-CBC2-4E2C-9961-AAAE2374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74"/>
          <a:stretch>
            <a:fillRect/>
          </a:stretch>
        </p:blipFill>
        <p:spPr bwMode="auto">
          <a:xfrm>
            <a:off x="-9525" y="0"/>
            <a:ext cx="1221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CB4C3F4-8EA6-4C5F-B460-B735F0D9BD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879" y="0"/>
            <a:ext cx="11181719" cy="679268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xmlns="" val="237043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87A66757-3D75-458E-9B7F-3827CF9D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99" b="4919"/>
          <a:stretch>
            <a:fillRect/>
          </a:stretch>
        </p:blipFill>
        <p:spPr bwMode="auto">
          <a:xfrm>
            <a:off x="0" y="4763"/>
            <a:ext cx="122507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615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F864B69F-2456-4435-855C-07EF097B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080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170"/>
            <a:ext cx="11521280" cy="47250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339" y="620689"/>
            <a:ext cx="11905323" cy="5599137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2"/>
                </a:solidFill>
                <a:effectLst/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521754-C48A-4F9F-A113-70B40442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FF8E11-0C87-4C6C-9D41-AD331B17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C9F85D-2BAA-424E-ACEF-C9F8399E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138" y="6475413"/>
            <a:ext cx="4079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C7D795-75BB-45D7-B56B-0593EFD40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4566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404040"/>
                </a:solidFill>
                <a:latin typeface="Open Sans"/>
                <a:cs typeface="Open Sans"/>
              </a:defRPr>
            </a:lvl1pPr>
            <a:lvl2pPr>
              <a:defRPr sz="1800">
                <a:solidFill>
                  <a:srgbClr val="1C75BC"/>
                </a:solidFill>
                <a:latin typeface="Open Sans"/>
                <a:cs typeface="Open Sans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3pPr>
            <a:lvl4pPr>
              <a:defRPr sz="1600">
                <a:solidFill>
                  <a:srgbClr val="1C75BC"/>
                </a:solidFill>
                <a:latin typeface="Open Sans"/>
                <a:cs typeface="Open Sans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222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329351B-1A53-4E4C-92AE-3B8B4E85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6E93F6-C517-4D61-B417-F18A1864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6047C6-DF6F-4F78-80F9-FBDDC72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B0B43D-4E55-49F0-97D9-570145CBC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9627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89B8-49A9-4070-9888-0206717082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BF6FF4B-2A9A-4FF1-817E-4E3F2C1387C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324" y="-2305"/>
            <a:ext cx="12192000" cy="6860306"/>
          </a:xfrm>
          <a:prstGeom prst="rect">
            <a:avLst/>
          </a:prstGeom>
          <a:effectLst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2" r:id="rId4"/>
    <p:sldLayoutId id="2147483703" r:id="rId5"/>
    <p:sldLayoutId id="2147483704" r:id="rId6"/>
    <p:sldLayoutId id="2147483700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3477B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E2AFED43-7616-4DBF-9F83-8D3C254111A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415480" y="1700808"/>
            <a:ext cx="93969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проекте 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областного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бюджете территориального фонда обязательного медицинского страхования Архангельской области на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b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 плановый период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годов»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83D28ABC-B8FE-48D6-B4D7-313B37B8A04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159896" y="5085184"/>
            <a:ext cx="6840710" cy="864096"/>
          </a:xfrm>
          <a:prstGeom prst="rect">
            <a:avLst/>
          </a:prstGeom>
        </p:spPr>
        <p:txBody>
          <a:bodyPr/>
          <a:lstStyle/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Директор территориального фонда обязательного медицинского страхования Архангельской </a:t>
            </a:r>
            <a:r>
              <a:rPr lang="ru-RU" altLang="ru-RU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endParaRPr lang="ru-RU" altLang="ru-RU" sz="1800" b="1" dirty="0" smtClean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Ясько Наталья Николаевна </a:t>
            </a:r>
            <a:endParaRPr lang="ru-RU" altLang="ru-RU" sz="1800" b="1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100" b="1" dirty="0">
              <a:latin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512" cy="158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5000" y="0"/>
            <a:ext cx="17570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502" y="188640"/>
            <a:ext cx="10972800" cy="648072"/>
          </a:xfrm>
        </p:spPr>
        <p:txBody>
          <a:bodyPr/>
          <a:lstStyle/>
          <a:p>
            <a:pPr eaLnBrk="0" hangingPunct="0"/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обеспечение территориальной программы </a:t>
            </a:r>
            <a:r>
              <a:rPr lang="ru-RU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обязательного </a:t>
            </a:r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медицинского </a:t>
            </a:r>
            <a:r>
              <a:rPr lang="ru-RU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страхования в Архангельской области</a:t>
            </a:r>
            <a:endParaRPr lang="ru-RU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39651529"/>
              </p:ext>
            </p:extLst>
          </p:nvPr>
        </p:nvGraphicFramePr>
        <p:xfrm>
          <a:off x="335361" y="1319282"/>
          <a:ext cx="11425268" cy="433515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600399"/>
                <a:gridCol w="1426587"/>
                <a:gridCol w="1278048"/>
                <a:gridCol w="1399821"/>
                <a:gridCol w="1584176"/>
                <a:gridCol w="2136237"/>
              </a:tblGrid>
              <a:tr h="943913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 на 2022 год</a:t>
                      </a:r>
                      <a:endParaRPr lang="ru-RU" sz="15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 (проект)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2023 г. </a:t>
                      </a:r>
                      <a:br>
                        <a:rPr lang="ru-RU" sz="15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 2022 г., %</a:t>
                      </a:r>
                      <a:endParaRPr lang="ru-RU" sz="1500" b="1" i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Справочная</a:t>
                      </a:r>
                      <a:r>
                        <a:rPr lang="ru-RU" sz="1500" b="1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информация:</a:t>
                      </a: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дополнительное</a:t>
                      </a:r>
                      <a:r>
                        <a:rPr lang="ru-RU" sz="1500" b="1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финансовое обеспечение</a:t>
                      </a:r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мед. помощи за счет иных межбюджетных</a:t>
                      </a:r>
                      <a:r>
                        <a:rPr lang="ru-RU" sz="1500" b="1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трансфертов</a:t>
                      </a:r>
                      <a:endParaRPr lang="ru-RU" sz="15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3717">
                <a:tc vMerge="1"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г.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г.</a:t>
                      </a: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614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на финансовое обеспечение предоставления гарантированных государством объемов медицинской</a:t>
                      </a:r>
                      <a:r>
                        <a:rPr lang="ru-RU" sz="1500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помощи </a:t>
                      </a:r>
                      <a:br>
                        <a:rPr lang="ru-RU" sz="1500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рамках территориальной программы ОМС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25 290,7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27 565,6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+9,0%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573,0</a:t>
                      </a: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на ведение дела по ОМС страховым медицинским организациям</a:t>
                      </a:r>
                      <a:endParaRPr lang="ru-RU" sz="15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240,9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267,3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+11,0%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1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</a:t>
                      </a:r>
                      <a:r>
                        <a:rPr lang="ru-RU" sz="15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расходов на ведение дела страховых медицинских организаций, %</a:t>
                      </a:r>
                      <a:endParaRPr lang="ru-RU" sz="15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56373" y="98072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(млн.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рублей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1384" y="5733256"/>
            <a:ext cx="10664550" cy="9087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u="sng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Стоимость </a:t>
            </a:r>
            <a:r>
              <a:rPr lang="ru-RU" sz="14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утвержденной территориальной программы ОМС </a:t>
            </a:r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превышает </a:t>
            </a:r>
            <a:r>
              <a:rPr lang="ru-RU" sz="14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размер бюджетных ассигнований </a:t>
            </a:r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её реализацию, </a:t>
            </a:r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установленный </a:t>
            </a:r>
            <a:r>
              <a:rPr lang="ru-RU" sz="14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законом Архангельской области «О бюджете территориального фонда ОМС Архангельской области на </a:t>
            </a:r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4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4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2025 годов» </a:t>
            </a:r>
          </a:p>
          <a:p>
            <a:pPr algn="just"/>
            <a:endParaRPr lang="ru-RU" sz="1400" b="1" u="sng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75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376" y="188640"/>
            <a:ext cx="11377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Приоритеты формирования проекта территориальной программы обязательного медицинского страхования в Архангельской области на 2023 год и на плановый период 2024 и 2025 годов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D8A5E5DF-9516-4B8A-928B-F62D4C4E594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735933257"/>
              </p:ext>
            </p:extLst>
          </p:nvPr>
        </p:nvGraphicFramePr>
        <p:xfrm>
          <a:off x="2135560" y="980728"/>
          <a:ext cx="98650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3212976"/>
            <a:ext cx="29276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Ключевые цели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снижение смертности населения, обеспечение охвата граждан профилактическими медосмотрами не реже одного раза в год, увеличение ожидаемой продолжительности жизни,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повышение уровня рождаемости 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mz-banner-1-72dpi-v3.jp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420888"/>
            <a:ext cx="292764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7368" y="0"/>
            <a:ext cx="11521280" cy="620688"/>
          </a:xfrm>
        </p:spPr>
        <p:txBody>
          <a:bodyPr/>
          <a:lstStyle/>
          <a:p>
            <a:pPr eaLnBrk="0" hangingPunct="0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Динамика нормативов объемов медицинской помощи и нормативов финансовых затрат 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на оказание медицинской помощи в рамках территориальной программы ОМС в 2022 – 2023 годах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30809170"/>
              </p:ext>
            </p:extLst>
          </p:nvPr>
        </p:nvGraphicFramePr>
        <p:xfrm>
          <a:off x="767408" y="673963"/>
          <a:ext cx="11017223" cy="585138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12828"/>
                <a:gridCol w="1112410"/>
                <a:gridCol w="1243391"/>
                <a:gridCol w="1128115"/>
                <a:gridCol w="1203244"/>
                <a:gridCol w="1114603"/>
                <a:gridCol w="1143628"/>
                <a:gridCol w="859004"/>
              </a:tblGrid>
              <a:tr h="658205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Виды и условия предоставления мед. помощи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Территориальный</a:t>
                      </a:r>
                      <a:r>
                        <a:rPr lang="ru-RU" sz="11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норматив объемов мед. помощи  на </a:t>
                      </a:r>
                      <a:br>
                        <a:rPr lang="ru-RU" sz="11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1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1 застрахованное лицо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Отклонения нормативов 2023 к 2022 </a:t>
                      </a:r>
                      <a:r>
                        <a:rPr lang="ru-RU" sz="1050" b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г.,%</a:t>
                      </a:r>
                      <a:endParaRPr lang="ru-RU" sz="105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Территориальные нормативы финансовых затрат  на  единицу объема мед. помощи, руб.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Отклоне-ние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2023 г. </a:t>
                      </a:r>
                      <a:br>
                        <a:rPr lang="ru-RU" sz="11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br>
                        <a:rPr lang="ru-RU" sz="11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100" b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г.,%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4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(проект)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(проект)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48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Мед. помощь в амбулаторных условиях:</a:t>
                      </a:r>
                    </a:p>
                  </a:txBody>
                  <a:tcPr marL="121912" marR="121912" marT="45718" marB="45718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121912" marR="121912" marT="45718" marB="4571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2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для посещений с иными целями</a:t>
                      </a:r>
                    </a:p>
                  </a:txBody>
                  <a:tcPr marL="121912" marR="121912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посещения 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2,395</a:t>
                      </a:r>
                      <a:endParaRPr lang="ru-RU" sz="1200" b="1" kern="1200" dirty="0">
                        <a:solidFill>
                          <a:srgbClr val="80000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2,133264</a:t>
                      </a:r>
                      <a:endParaRPr lang="ru-RU" sz="1200" b="1" kern="1200" dirty="0">
                        <a:solidFill>
                          <a:srgbClr val="80000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-10,9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541,2</a:t>
                      </a:r>
                      <a:endParaRPr lang="ru-RU" sz="1150" kern="1200" baseline="0" dirty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583,9</a:t>
                      </a:r>
                      <a:endParaRPr lang="ru-RU" sz="1150" kern="1200" baseline="0" dirty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+7,9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</a:tr>
              <a:tr h="292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профилактические медицинские осмотры</a:t>
                      </a:r>
                    </a:p>
                  </a:txBody>
                  <a:tcPr marL="121912" marR="121912" marT="45718" marB="45718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комплексные</a:t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посещения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0,272</a:t>
                      </a:r>
                      <a:endParaRPr lang="ru-RU" sz="1200" b="1" kern="1200" dirty="0">
                        <a:solidFill>
                          <a:srgbClr val="80000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0,26559</a:t>
                      </a:r>
                      <a:endParaRPr lang="ru-RU" sz="1200" b="1" kern="1200" dirty="0">
                        <a:solidFill>
                          <a:srgbClr val="80000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-2,4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3 316,2</a:t>
                      </a:r>
                      <a:endParaRPr lang="ru-RU" sz="1150" kern="1200" baseline="0" dirty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3 372,2</a:t>
                      </a:r>
                      <a:endParaRPr lang="ru-RU" sz="1150" kern="1200" baseline="0" dirty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+1,7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</a:tr>
              <a:tr h="292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диспансеризация, всего, в  том числе:</a:t>
                      </a:r>
                    </a:p>
                  </a:txBody>
                  <a:tcPr marL="121912" marR="121912" marT="45718" marB="45718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0,263</a:t>
                      </a:r>
                      <a:endParaRPr lang="ru-RU" sz="1200" b="1" kern="1200" dirty="0">
                        <a:solidFill>
                          <a:srgbClr val="80000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0,331413</a:t>
                      </a:r>
                      <a:endParaRPr lang="ru-RU" sz="1200" b="1" kern="1200" dirty="0">
                        <a:solidFill>
                          <a:srgbClr val="80000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+26,0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4 100,2</a:t>
                      </a:r>
                      <a:endParaRPr lang="ru-RU" sz="1150" kern="1200" baseline="0" dirty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4 121,8</a:t>
                      </a:r>
                      <a:endParaRPr lang="ru-RU" sz="1150" kern="1200" baseline="0" dirty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+0,5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</a:tr>
              <a:tr h="305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углубленная  диспансеризация</a:t>
                      </a:r>
                    </a:p>
                  </a:txBody>
                  <a:tcPr marL="121912" marR="121912" marT="45718" marB="45718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1 673,8</a:t>
                      </a:r>
                      <a:endParaRPr lang="ru-RU" sz="1150" kern="1200" baseline="0" dirty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1 782,3</a:t>
                      </a:r>
                      <a:endParaRPr lang="ru-RU" sz="1150" kern="1200" baseline="0" dirty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+6,5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</a:tr>
              <a:tr h="292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Посещения в неотложной форме </a:t>
                      </a:r>
                    </a:p>
                  </a:txBody>
                  <a:tcPr marL="121912" marR="121912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посещения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0,54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0,54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1 174,0</a:t>
                      </a:r>
                      <a:endParaRPr lang="ru-RU" sz="1150" kern="1200" baseline="0" dirty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1 265,9</a:t>
                      </a:r>
                      <a:endParaRPr lang="ru-RU" sz="1150" kern="1200" baseline="0" dirty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+7,8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</a:tr>
              <a:tr h="292746">
                <a:tc>
                  <a:txBody>
                    <a:bodyPr/>
                    <a:lstStyle/>
                    <a:p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Обращения в связи с заболеваниями 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12" marR="12191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обращение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1,7877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1,7877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2 667,9</a:t>
                      </a:r>
                      <a:endParaRPr lang="ru-RU" sz="1150" kern="1200" baseline="0" dirty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2 870,9</a:t>
                      </a:r>
                      <a:endParaRPr lang="ru-RU" sz="1150" kern="1200" baseline="0" dirty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+7,6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</a:tr>
              <a:tr h="455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Посещения</a:t>
                      </a:r>
                      <a:r>
                        <a:rPr lang="ru-RU" sz="11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 поводу диспансерного наблюдения</a:t>
                      </a:r>
                      <a:endParaRPr lang="ru-RU" sz="11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12" marR="121912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комплексные</a:t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посещения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0,261736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150" kern="1200" baseline="0" dirty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2 085,0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455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Медицинская помощь в условиях дневного стационара, в т.ч.:</a:t>
                      </a:r>
                    </a:p>
                  </a:txBody>
                  <a:tcPr marL="121912" marR="121912" marT="45718" marB="45718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случай лечения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0,068591</a:t>
                      </a:r>
                      <a:endParaRPr lang="ru-RU" sz="1200" b="1" kern="1200" dirty="0">
                        <a:solidFill>
                          <a:srgbClr val="80000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0,067863</a:t>
                      </a:r>
                      <a:endParaRPr lang="ru-RU" sz="1200" b="1" kern="1200" dirty="0">
                        <a:solidFill>
                          <a:srgbClr val="80000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-1,1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38 152,0</a:t>
                      </a:r>
                      <a:endParaRPr lang="ru-RU" sz="1150" kern="1200" baseline="0" dirty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41 243,7</a:t>
                      </a:r>
                      <a:endParaRPr lang="ru-RU" sz="1150" kern="1200" baseline="0" dirty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+8,1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2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профилю «Онкология»</a:t>
                      </a:r>
                      <a:endParaRPr lang="ru-RU" sz="11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12" marR="121912" marT="45718" marB="45718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0,009007</a:t>
                      </a:r>
                      <a:endParaRPr lang="ru-RU" sz="1200" b="1" kern="1200" dirty="0">
                        <a:solidFill>
                          <a:srgbClr val="80000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0,010507</a:t>
                      </a:r>
                      <a:endParaRPr lang="ru-RU" sz="1200" b="1" kern="1200" dirty="0">
                        <a:solidFill>
                          <a:srgbClr val="80000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+16,7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130 261,5</a:t>
                      </a:r>
                      <a:endParaRPr lang="ru-RU" sz="1150" kern="1200" baseline="0" dirty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127 037,0</a:t>
                      </a:r>
                      <a:endParaRPr lang="ru-RU" sz="1150" kern="1200" baseline="0" dirty="0">
                        <a:solidFill>
                          <a:srgbClr val="00206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- 2,5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</a:tr>
              <a:tr h="292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ЭКО</a:t>
                      </a:r>
                    </a:p>
                  </a:txBody>
                  <a:tcPr marL="121912" marR="121912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циклов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0,000548</a:t>
                      </a:r>
                      <a:endParaRPr lang="ru-RU" sz="1200" b="1" kern="1200" dirty="0">
                        <a:solidFill>
                          <a:srgbClr val="80000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0,000560</a:t>
                      </a:r>
                      <a:endParaRPr lang="ru-RU" sz="1200" b="1" kern="1200" dirty="0">
                        <a:solidFill>
                          <a:srgbClr val="80000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b="1" kern="1200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+2,2</a:t>
                      </a:r>
                      <a:endParaRPr lang="ru-RU" sz="1150" b="1" kern="1200" baseline="0" dirty="0">
                        <a:solidFill>
                          <a:srgbClr val="8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205 178,4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205 053,7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50" b="1" kern="1200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-0,1</a:t>
                      </a:r>
                      <a:endParaRPr lang="ru-RU" sz="1150" b="1" kern="1200" baseline="0" dirty="0">
                        <a:solidFill>
                          <a:srgbClr val="8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Специализированная мед. помощь </a:t>
                      </a:r>
                      <a:br>
                        <a:rPr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условиях стационара, в  т.ч.:</a:t>
                      </a:r>
                    </a:p>
                  </a:txBody>
                  <a:tcPr marL="121912" marR="121912" marT="45718" marB="45718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случай </a:t>
                      </a: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госпитализа-ции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0,166336</a:t>
                      </a:r>
                      <a:endParaRPr lang="ru-RU" sz="1200" b="1" kern="1200" dirty="0">
                        <a:solidFill>
                          <a:srgbClr val="80000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0,164585</a:t>
                      </a:r>
                      <a:endParaRPr lang="ru-RU" sz="1200" b="1" kern="1200" dirty="0">
                        <a:solidFill>
                          <a:srgbClr val="80000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-1,1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61 384,8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65 788,8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+7,2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2746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профилю «Онкология»</a:t>
                      </a: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12" marR="121912" marT="45718" marB="45718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0,010063</a:t>
                      </a:r>
                      <a:endParaRPr lang="ru-RU" sz="1200" b="1" kern="1200" dirty="0">
                        <a:solidFill>
                          <a:srgbClr val="80000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0,008602</a:t>
                      </a:r>
                      <a:endParaRPr lang="ru-RU" sz="1200" b="1" kern="1200" dirty="0">
                        <a:solidFill>
                          <a:srgbClr val="800000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-14,5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166 556,4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168 094,7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+0,9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b"/>
                </a:tc>
              </a:tr>
              <a:tr h="292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Скорая медицинская помощь  </a:t>
                      </a:r>
                      <a:endParaRPr lang="ru-RU" sz="11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12" marR="121912" marT="45718" marB="4571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вызов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0,29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0,29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4 745,3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5 407,0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+13,9</a:t>
                      </a:r>
                      <a:endParaRPr lang="ru-RU" sz="1150" b="1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514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7368" y="188640"/>
            <a:ext cx="11521280" cy="908720"/>
          </a:xfrm>
        </p:spPr>
        <p:txBody>
          <a:bodyPr/>
          <a:lstStyle/>
          <a:p>
            <a:pPr eaLnBrk="0" hangingPunct="0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Динамика нормативов объемов отдельных диагностических (лабораторных) исследований 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в амбулаторных условиях и нормативов финансовых затрат на их проведение в рамках территориальной программы ОМС в 2022 – 2023 годах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31779792"/>
              </p:ext>
            </p:extLst>
          </p:nvPr>
        </p:nvGraphicFramePr>
        <p:xfrm>
          <a:off x="263351" y="1124744"/>
          <a:ext cx="11737304" cy="548893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74271"/>
                <a:gridCol w="1222914"/>
                <a:gridCol w="971368"/>
                <a:gridCol w="1080120"/>
                <a:gridCol w="1584176"/>
                <a:gridCol w="1152127"/>
                <a:gridCol w="982251"/>
                <a:gridCol w="1056888"/>
                <a:gridCol w="913189"/>
              </a:tblGrid>
              <a:tr h="968965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Виды и условия предоставления мед. помощи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Территориальный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норматив объемов мед. помощи  на </a:t>
                      </a:r>
                      <a:b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1 застрахованное лицо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Норматив объема </a:t>
                      </a:r>
                      <a:b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проекте базовой программы ОМС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 от проекта  базовой программы ОМС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Территориальные нормативы финансовых затрат  на  единицу объема мед. помощи, руб.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Отклоне-ние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2023 г. </a:t>
                      </a:r>
                      <a:b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b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г.</a:t>
                      </a:r>
                      <a:b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2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(проект)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(проект)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152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Мед. помощь в амбулаторных условиях:</a:t>
                      </a:r>
                    </a:p>
                  </a:txBody>
                  <a:tcPr marL="121912" marR="121912" marT="45718" marB="45718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12" marR="121912" marT="45718" marB="4571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39370" marR="39370" marT="21590" marB="215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9370" marR="39370" marT="21590" marB="215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9370" marR="39370" marT="21590" marB="215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0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компьютерная </a:t>
                      </a:r>
                      <a:r>
                        <a:rPr lang="ru-RU" sz="1200" i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томография</a:t>
                      </a:r>
                      <a:endParaRPr lang="ru-RU" sz="1200" i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489" marR="52489" marT="21586" marB="2158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исследование</a:t>
                      </a:r>
                      <a:endParaRPr lang="ru-RU" sz="1200" i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0,04632</a:t>
                      </a: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0,051694</a:t>
                      </a:r>
                      <a:endParaRPr lang="ru-RU" sz="1200" b="1" kern="1200" dirty="0">
                        <a:solidFill>
                          <a:srgbClr val="8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0,048062</a:t>
                      </a:r>
                      <a:endParaRPr lang="ru-RU" sz="120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+0,003632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4 181,6</a:t>
                      </a:r>
                    </a:p>
                  </a:txBody>
                  <a:tcPr marL="39370" marR="39370" marT="21590" marB="215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4 425,8</a:t>
                      </a:r>
                    </a:p>
                  </a:txBody>
                  <a:tcPr marL="39370" marR="39370" marT="21590" marB="215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+244,2</a:t>
                      </a:r>
                    </a:p>
                  </a:txBody>
                  <a:tcPr marL="39370" marR="39370" marT="21590" marB="21590" anchor="ctr" horzOverflow="overflow"/>
                </a:tc>
              </a:tr>
              <a:tr h="440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магнитно-резонансная </a:t>
                      </a:r>
                      <a:r>
                        <a:rPr lang="ru-RU" sz="1200" i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томография</a:t>
                      </a:r>
                      <a:endParaRPr lang="ru-RU" sz="1200" i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489" marR="52489" marT="21586" marB="2158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исследование</a:t>
                      </a:r>
                      <a:endParaRPr lang="ru-RU" sz="1200" i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0,02634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0,018904</a:t>
                      </a:r>
                      <a:endParaRPr lang="ru-RU" sz="1200" b="1" kern="1200" dirty="0">
                        <a:solidFill>
                          <a:srgbClr val="8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0,017313</a:t>
                      </a:r>
                      <a:endParaRPr lang="ru-RU" sz="120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+0,001591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5 880,9</a:t>
                      </a:r>
                    </a:p>
                  </a:txBody>
                  <a:tcPr marL="39370" marR="39370" marT="21590" marB="215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6 043,2</a:t>
                      </a:r>
                    </a:p>
                  </a:txBody>
                  <a:tcPr marL="39370" marR="39370" marT="21590" marB="215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+162,3</a:t>
                      </a:r>
                    </a:p>
                  </a:txBody>
                  <a:tcPr marL="39370" marR="39370" marT="21590" marB="21590" anchor="ctr" horzOverflow="overflow"/>
                </a:tc>
              </a:tr>
              <a:tr h="440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ультразвуковое</a:t>
                      </a:r>
                      <a:r>
                        <a:rPr lang="ru-RU" sz="1200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исследование сердечно – сосудистой системы</a:t>
                      </a:r>
                      <a:endParaRPr lang="ru-RU" sz="1200" i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489" marR="52489" marT="21586" marB="2158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исследование</a:t>
                      </a:r>
                      <a:endParaRPr lang="ru-RU" sz="1200" i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0,08286</a:t>
                      </a: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0,076147</a:t>
                      </a:r>
                      <a:endParaRPr lang="ru-RU" sz="1200" b="1" kern="1200" dirty="0">
                        <a:solidFill>
                          <a:srgbClr val="8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0,090371</a:t>
                      </a:r>
                      <a:endParaRPr lang="ru-RU" sz="120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-0,014224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5 880,9</a:t>
                      </a:r>
                    </a:p>
                  </a:txBody>
                  <a:tcPr marL="39370" marR="39370" marT="21590" marB="215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893,7</a:t>
                      </a:r>
                    </a:p>
                  </a:txBody>
                  <a:tcPr marL="39370" marR="39370" marT="21590" marB="215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+84,2</a:t>
                      </a:r>
                    </a:p>
                  </a:txBody>
                  <a:tcPr marL="39370" marR="39370" marT="21590" marB="21590" anchor="ctr" horzOverflow="overflow"/>
                </a:tc>
              </a:tr>
              <a:tr h="440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эндоскопическое</a:t>
                      </a:r>
                      <a:r>
                        <a:rPr lang="ru-RU" sz="1200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диагностическое исследование</a:t>
                      </a:r>
                      <a:endParaRPr lang="ru-RU" sz="1200" i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489" marR="52489" marT="21586" marB="2158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исследование</a:t>
                      </a:r>
                      <a:endParaRPr lang="ru-RU" sz="1200" i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0,041600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0,042889</a:t>
                      </a:r>
                      <a:endParaRPr lang="ru-RU" sz="1200" b="1" kern="1200" dirty="0">
                        <a:solidFill>
                          <a:srgbClr val="8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0,029946</a:t>
                      </a:r>
                      <a:endParaRPr lang="ru-RU" sz="120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+0,012943</a:t>
                      </a:r>
                      <a:endParaRPr lang="ru-RU" sz="1200" b="1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1 518,8</a:t>
                      </a:r>
                    </a:p>
                  </a:txBody>
                  <a:tcPr marL="39370" marR="39370" marT="21590" marB="215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1 638,7</a:t>
                      </a:r>
                    </a:p>
                  </a:txBody>
                  <a:tcPr marL="39370" marR="39370" marT="21590" marB="215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+119,9</a:t>
                      </a:r>
                    </a:p>
                  </a:txBody>
                  <a:tcPr marL="39370" marR="39370" marT="21590" marB="21590" anchor="ctr" horzOverflow="overflow"/>
                </a:tc>
              </a:tr>
              <a:tr h="746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патологоанатомическое исследование </a:t>
                      </a:r>
                      <a:r>
                        <a:rPr lang="ru-RU" sz="1200" b="0" i="0" u="none" strike="noStrike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биопсийного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материала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с целью диагностики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онкозаболеваний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и подбора противоопухолевой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лек.терапии</a:t>
                      </a:r>
                      <a:endParaRPr lang="ru-RU" sz="1200" i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489" marR="52489" marT="21586" marB="2158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исследование</a:t>
                      </a:r>
                      <a:endParaRPr lang="ru-RU" sz="1200" i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0,019202</a:t>
                      </a: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0,012652</a:t>
                      </a:r>
                      <a:endParaRPr lang="ru-RU" sz="1200" b="1" kern="1200" dirty="0">
                        <a:solidFill>
                          <a:srgbClr val="8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0,01321</a:t>
                      </a:r>
                      <a:endParaRPr lang="ru-RU" sz="120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-0,000558</a:t>
                      </a:r>
                      <a:endParaRPr lang="ru-RU" sz="1200" b="1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3 325,0</a:t>
                      </a:r>
                    </a:p>
                  </a:txBody>
                  <a:tcPr marL="39370" marR="39370" marT="21590" marB="215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3 394,0</a:t>
                      </a:r>
                    </a:p>
                  </a:txBody>
                  <a:tcPr marL="39370" marR="39370" marT="21590" marB="215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+69,0</a:t>
                      </a:r>
                    </a:p>
                  </a:txBody>
                  <a:tcPr marL="39370" marR="39370" marT="21590" marB="21590" anchor="ctr" horzOverflow="overflow"/>
                </a:tc>
              </a:tr>
              <a:tr h="570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молекулярно-генетическое исследование </a:t>
                      </a:r>
                      <a:r>
                        <a:rPr lang="ru-RU" sz="1200" i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целью </a:t>
                      </a:r>
                      <a:r>
                        <a:rPr lang="ru-RU" sz="120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диагностики онкологических </a:t>
                      </a:r>
                      <a:r>
                        <a:rPr lang="ru-RU" sz="1200" i="0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заболеваний</a:t>
                      </a:r>
                      <a:endParaRPr lang="ru-RU" sz="1200" i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489" marR="52489" marT="21586" marB="2158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исследование</a:t>
                      </a:r>
                      <a:endParaRPr lang="ru-RU" sz="1200" i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0,00092</a:t>
                      </a: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0,001130</a:t>
                      </a:r>
                      <a:endParaRPr lang="ru-RU" sz="1200" b="1" kern="1200" dirty="0">
                        <a:solidFill>
                          <a:srgbClr val="8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0,000974</a:t>
                      </a:r>
                      <a:endParaRPr lang="ru-RU" sz="120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-0,000156</a:t>
                      </a:r>
                      <a:endParaRPr lang="ru-RU" sz="1200" b="1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13 446,6</a:t>
                      </a:r>
                    </a:p>
                  </a:txBody>
                  <a:tcPr marL="39370" marR="39370" marT="21590" marB="215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13 762,1</a:t>
                      </a:r>
                    </a:p>
                  </a:txBody>
                  <a:tcPr marL="39370" marR="39370" marT="21590" marB="215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+315,5</a:t>
                      </a:r>
                    </a:p>
                  </a:txBody>
                  <a:tcPr marL="39370" marR="39370" marT="21590" marB="21590" anchor="ctr" horzOverflow="overflow"/>
                </a:tc>
              </a:tr>
              <a:tr h="440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тестирование на </a:t>
                      </a:r>
                      <a:r>
                        <a:rPr lang="en-US" sz="120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COVID</a:t>
                      </a:r>
                      <a:r>
                        <a:rPr lang="ru-RU" sz="120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-19</a:t>
                      </a:r>
                      <a:endParaRPr lang="ru-RU" sz="1200" i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489" marR="52489" marT="21586" marB="2158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исследование</a:t>
                      </a:r>
                      <a:endParaRPr lang="ru-RU" sz="1200" i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0,00092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0,221840</a:t>
                      </a:r>
                      <a:endParaRPr lang="ru-RU" sz="1200" b="1" kern="1200" dirty="0">
                        <a:solidFill>
                          <a:srgbClr val="8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0,275507</a:t>
                      </a:r>
                      <a:endParaRPr lang="ru-RU" sz="1200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-0,053667</a:t>
                      </a:r>
                      <a:endParaRPr lang="ru-RU" sz="1200" b="1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987,8</a:t>
                      </a:r>
                    </a:p>
                  </a:txBody>
                  <a:tcPr marL="39370" marR="39370" marT="21590" marB="215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656,9</a:t>
                      </a:r>
                    </a:p>
                  </a:txBody>
                  <a:tcPr marL="39370" marR="39370" marT="21590" marB="215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-330,9</a:t>
                      </a:r>
                    </a:p>
                  </a:txBody>
                  <a:tcPr marL="39370" marR="39370" marT="21590" marB="2159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514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3120" y="332656"/>
            <a:ext cx="11521280" cy="620688"/>
          </a:xfrm>
        </p:spPr>
        <p:txBody>
          <a:bodyPr/>
          <a:lstStyle/>
          <a:p>
            <a:pPr eaLnBrk="0" hangingPunct="0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Динамика нормативов объемов медицинской помощи и нормативов финансовых затрат 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на оказание медицинской помощи по профилю «Медицинская реабилитация» в 2022 – 2023 годах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68898203"/>
              </p:ext>
            </p:extLst>
          </p:nvPr>
        </p:nvGraphicFramePr>
        <p:xfrm>
          <a:off x="760269" y="1052736"/>
          <a:ext cx="11183376" cy="362650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54826"/>
                <a:gridCol w="1126951"/>
                <a:gridCol w="1259645"/>
                <a:gridCol w="1134469"/>
                <a:gridCol w="1249502"/>
                <a:gridCol w="1129173"/>
                <a:gridCol w="1158577"/>
                <a:gridCol w="870233"/>
              </a:tblGrid>
              <a:tr h="754625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Виды и условия предоставления мед. помощи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Территориальный</a:t>
                      </a:r>
                      <a:r>
                        <a:rPr lang="ru-RU" sz="11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норматив объемов мед. помощи  на </a:t>
                      </a:r>
                      <a:br>
                        <a:rPr lang="ru-RU" sz="11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1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одно застрахованное лицо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 нормативов 2023 к 2022 </a:t>
                      </a:r>
                      <a:r>
                        <a:rPr lang="ru-RU" sz="1100" b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г.,%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Территориальные нормативы финансовых затрат  на  единицу объема мед. помощи, руб.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Отклоне-ние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2023 г. </a:t>
                      </a:r>
                      <a:br>
                        <a:rPr lang="ru-RU" sz="11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br>
                        <a:rPr lang="ru-RU" sz="11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г.,</a:t>
                      </a:r>
                      <a:br>
                        <a:rPr lang="ru-RU" sz="11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99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(проект)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(проект)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988"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МЕДИЦИНСКАЯ РЕАБИЛИТАЦИЯ </a:t>
                      </a:r>
                    </a:p>
                  </a:txBody>
                  <a:tcPr marL="121912" marR="121912" marT="45718" marB="45718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121912" marR="121912" marT="45718" marB="4571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4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Обращение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амбулаторных условиях</a:t>
                      </a:r>
                    </a:p>
                  </a:txBody>
                  <a:tcPr marL="121912" marR="121912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комплексные</a:t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посещения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0,00287</a:t>
                      </a:r>
                      <a:endParaRPr lang="ru-RU" sz="1400" b="0" kern="12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0,002954</a:t>
                      </a:r>
                      <a:endParaRPr lang="ru-RU" sz="1400" b="0" kern="1200" dirty="0">
                        <a:solidFill>
                          <a:srgbClr val="8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+2,9</a:t>
                      </a:r>
                      <a:endParaRPr lang="ru-RU" sz="1400" b="0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30 331,2</a:t>
                      </a:r>
                      <a:endParaRPr lang="ru-RU" sz="1400" b="0" kern="12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32 725,5</a:t>
                      </a:r>
                      <a:endParaRPr lang="ru-RU" sz="1400" b="0" kern="1200" baseline="0" dirty="0">
                        <a:solidFill>
                          <a:srgbClr val="8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+7,9</a:t>
                      </a:r>
                      <a:endParaRPr lang="ru-RU" sz="1400" b="0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522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Медицинская реабилитация</a:t>
                      </a:r>
                      <a:r>
                        <a:rPr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</a:t>
                      </a: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условиях дневного стационара</a:t>
                      </a:r>
                    </a:p>
                  </a:txBody>
                  <a:tcPr marL="121912" marR="121912" marT="45718" marB="4571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случай лечения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400" b="0" kern="1200" dirty="0">
                        <a:solidFill>
                          <a:srgbClr val="8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0,002601</a:t>
                      </a:r>
                      <a:endParaRPr lang="ru-RU" sz="1400" b="0" kern="1200" dirty="0">
                        <a:solidFill>
                          <a:srgbClr val="8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400" b="0" kern="12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37 647,4</a:t>
                      </a:r>
                      <a:endParaRPr lang="ru-RU" sz="1400" b="0" kern="1200" baseline="0" dirty="0">
                        <a:solidFill>
                          <a:srgbClr val="8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1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Медицинская реабилитация в условиях круглосуточного стационара </a:t>
                      </a:r>
                      <a:br>
                        <a:rPr lang="ru-RU" sz="11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endParaRPr lang="ru-RU" sz="11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12" marR="121912" marT="45718" marB="4571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случай </a:t>
                      </a: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госпитализа-ции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0,004443</a:t>
                      </a:r>
                      <a:endParaRPr lang="ru-RU" sz="1400" b="0" kern="1200" dirty="0">
                        <a:solidFill>
                          <a:srgbClr val="8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0,005426</a:t>
                      </a:r>
                      <a:endParaRPr lang="ru-RU" sz="1400" b="0" kern="1200" dirty="0">
                        <a:solidFill>
                          <a:srgbClr val="8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2" marR="121912" marT="45718" marB="4571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+22,1</a:t>
                      </a:r>
                      <a:endParaRPr lang="ru-RU" sz="1400" b="0" baseline="0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63 599,8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64 747,2</a:t>
                      </a:r>
                      <a:endParaRPr lang="ru-RU" sz="1400" b="0" kern="1200" baseline="0" dirty="0">
                        <a:solidFill>
                          <a:srgbClr val="8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baseline="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+1,8</a:t>
                      </a:r>
                      <a:endParaRPr lang="ru-RU" sz="1400" b="0" kern="1200" baseline="0" dirty="0">
                        <a:solidFill>
                          <a:srgbClr val="8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39416" y="4863718"/>
            <a:ext cx="11089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Впервые в рамках ТПОМС АО установлен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подушевой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норматив финансового обеспечения  медицинской помощи по профилю «медицинская реабилитация»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14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9425" y="188640"/>
            <a:ext cx="11233149" cy="758845"/>
          </a:xfrm>
          <a:prstGeom prst="roundRect">
            <a:avLst>
              <a:gd name="adj" fmla="val 2614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Перечень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страховых медицинских организаций, осуществляющих деятельность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сфере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ОМС на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территории Архангельской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области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527051" y="3716339"/>
            <a:ext cx="11137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7585128"/>
              </p:ext>
            </p:extLst>
          </p:nvPr>
        </p:nvGraphicFramePr>
        <p:xfrm>
          <a:off x="863370" y="1124744"/>
          <a:ext cx="10777246" cy="17281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13941"/>
                <a:gridCol w="2002851"/>
                <a:gridCol w="2360454"/>
              </a:tblGrid>
              <a:tr h="45916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страховой медицинской организации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20223</a:t>
                      </a:r>
                    </a:p>
                  </a:txBody>
                  <a:tcPr marL="121920" marR="121920" anchor="ctr"/>
                </a:tc>
              </a:tr>
              <a:tr h="666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Филиал ООО «Капитал Медицинское Страхование» </a:t>
                      </a:r>
                      <a:br>
                        <a:rPr lang="ru-RU" sz="160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Архангельской области</a:t>
                      </a:r>
                      <a:endParaRPr lang="ru-RU" sz="1600" kern="120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</a:tr>
              <a:tr h="602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Архангельский филиал АО «Страховая компания «</a:t>
                      </a:r>
                      <a:r>
                        <a:rPr lang="ru-RU" sz="1600" kern="1200" baseline="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СОГАЗ-Мед</a:t>
                      </a:r>
                      <a:r>
                        <a:rPr lang="ru-RU" sz="160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600" kern="120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1283413"/>
              </p:ext>
            </p:extLst>
          </p:nvPr>
        </p:nvGraphicFramePr>
        <p:xfrm>
          <a:off x="815413" y="4149081"/>
          <a:ext cx="10753195" cy="229997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561271"/>
                <a:gridCol w="1913704"/>
                <a:gridCol w="2278220"/>
              </a:tblGrid>
              <a:tr h="6187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Медицинские организации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67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 в том числе:</a:t>
                      </a:r>
                      <a:endParaRPr lang="ru-RU" sz="1600" b="1" kern="120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67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медицинские организации, подведомственные ФОИВ</a:t>
                      </a:r>
                      <a:endParaRPr lang="ru-RU" sz="1600" kern="120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67374"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государственные медицинские организации Архангельской области 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67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медицинские организации иных форм собственности</a:t>
                      </a:r>
                      <a:endParaRPr lang="ru-RU" sz="1600" b="1" kern="120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10288" name="Прямоугольник 6"/>
          <p:cNvSpPr>
            <a:spLocks noChangeArrowheads="1"/>
          </p:cNvSpPr>
          <p:nvPr/>
        </p:nvSpPr>
        <p:spPr bwMode="auto">
          <a:xfrm>
            <a:off x="672042" y="3062867"/>
            <a:ext cx="108479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Динамика численности медицинских организаций, включенных в реестр медицинских организаций, осуществляющих деятельность в сфере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ОМС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Архангельской области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8919252" y="4918320"/>
            <a:ext cx="1209196" cy="10801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76021" y="45902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+ 2,5%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72264" y="5805264"/>
            <a:ext cx="182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+ 6,1%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8818953" y="6111298"/>
            <a:ext cx="1209196" cy="10801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36860" y="5381926"/>
            <a:ext cx="182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1,9 %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8775054" y="5697252"/>
            <a:ext cx="1209196" cy="10801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47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3392" y="260648"/>
            <a:ext cx="10972800" cy="432048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ИТОГОВАЯ ОЦЕНКА ПРОЕКТА ЗАКОНА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91544" y="836712"/>
            <a:ext cx="8352928" cy="432048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Бюджет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ТФОМС АО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сбалансирован  по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доходам 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расходам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3552" y="1556792"/>
            <a:ext cx="84249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подходы к формированию расходов бюджета ТФОМС</a:t>
            </a:r>
            <a:endParaRPr lang="ru-RU" sz="1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336" y="2852936"/>
            <a:ext cx="1584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Субвенция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бюджета ФОМС на реализацию 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базовой программы ОМС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03512" y="1844824"/>
            <a:ext cx="1022513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Выполнение Указа Президента Российской Федерации от 07.05.2012 № 597: </a:t>
            </a:r>
          </a:p>
          <a:p>
            <a:pPr algn="l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сохранение соотношения заработной платы к среднемесячному доходу от  трудовой деятельности в регионе </a:t>
            </a:r>
            <a:b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по врачам – 200%, среднему медицинскому персоналу – 100%</a:t>
            </a:r>
          </a:p>
          <a:p>
            <a:pPr algn="l">
              <a:spcAft>
                <a:spcPts val="600"/>
              </a:spcAft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с учетом доли средств ОМС в ФОТ врачей - 79,8%, среднего медицинского персонала - 83%</a:t>
            </a:r>
          </a:p>
          <a:p>
            <a:pPr algn="l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увеличение заработной платы младшего медицинского и прочего персонала с 1 октября 2023-2025 годов </a:t>
            </a:r>
            <a:b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на индекс потребительских цен    </a:t>
            </a:r>
          </a:p>
          <a:p>
            <a:pPr algn="l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Финансовое обеспечение высокотехнологичной медицинской помощи, оказываемой за счет субвенции ФОМС   в рамках базовой программы обязательного медицинского страхования</a:t>
            </a:r>
          </a:p>
          <a:p>
            <a:pPr algn="l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Финансовое обеспечение мероприятий по медицинской реабилитации застрахованных лиц, в том числе лиц,  перенесших COVID-19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Финансовое обеспечение оказания медицинской помощи больным с онкологическими заболеваниями </a:t>
            </a:r>
            <a:b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соответствии с клиническими рекомендациями и протоколами лечения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Финансовое обеспечение проведения профилактических медицинских осмотров, диспансеризации населения, в том числе углубленной диспансеризации лиц, перенесших коронавирусную инфекцию, проведения диспансерного наблюдения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31504" y="1844824"/>
            <a:ext cx="0" cy="453650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154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="" xmlns:a16="http://schemas.microsoft.com/office/drawing/2014/main" id="{EAC31537-6FA0-4EC6-87B7-83A910BC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36" y="0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08703ED5-81C5-46D1-BD3A-E6155542B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697" y="2781200"/>
            <a:ext cx="6066606" cy="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477B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2754" y="1"/>
            <a:ext cx="120924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371" y="332656"/>
            <a:ext cx="11233248" cy="360040"/>
          </a:xfrm>
        </p:spPr>
        <p:txBody>
          <a:bodyPr/>
          <a:lstStyle/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Параметры бюджета ТФОМС АО</a:t>
            </a:r>
          </a:p>
          <a:p>
            <a:pPr algn="ctr">
              <a:defRPr/>
            </a:pPr>
            <a:endParaRPr lang="ru-RU" sz="2200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3517113"/>
              </p:ext>
            </p:extLst>
          </p:nvPr>
        </p:nvGraphicFramePr>
        <p:xfrm>
          <a:off x="551383" y="1111232"/>
          <a:ext cx="11364507" cy="505106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824537"/>
                <a:gridCol w="1562128"/>
                <a:gridCol w="1703324"/>
                <a:gridCol w="1677852"/>
                <a:gridCol w="1596666"/>
              </a:tblGrid>
              <a:tr h="7335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2022 год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(проект)</a:t>
                      </a:r>
                      <a:endParaRPr lang="ru-RU" sz="1600" b="1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 (проект)</a:t>
                      </a:r>
                      <a:endParaRPr lang="ru-RU" sz="1600" b="1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 (проект)</a:t>
                      </a:r>
                      <a:endParaRPr lang="ru-RU" sz="1600" b="1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9366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Доходы, всего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27 070,4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28 615,9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30 662,5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32 338,9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60920">
                <a:tc>
                  <a:txBody>
                    <a:bodyPr/>
                    <a:lstStyle/>
                    <a:p>
                      <a:pPr algn="r"/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финансовое обеспечение организации ОМС 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финансовое обеспечение</a:t>
                      </a:r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мероприятий за</a:t>
                      </a:r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счет средств НСЗ ТФОМС АО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26 730,5</a:t>
                      </a:r>
                    </a:p>
                    <a:p>
                      <a:pPr algn="ctr"/>
                      <a:endParaRPr lang="ru-RU" sz="17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7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28 550,6</a:t>
                      </a:r>
                    </a:p>
                    <a:p>
                      <a:pPr algn="ctr"/>
                      <a:endParaRPr lang="ru-RU" sz="17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7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65,3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30 594,6</a:t>
                      </a:r>
                    </a:p>
                    <a:p>
                      <a:pPr algn="ctr"/>
                      <a:endParaRPr lang="ru-RU" sz="17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7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67,9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32 268,3</a:t>
                      </a:r>
                    </a:p>
                    <a:p>
                      <a:pPr algn="ctr"/>
                      <a:endParaRPr lang="ru-RU" sz="17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7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66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Расходы, всего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27 321,6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28 615,9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30 662,5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32 338,9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5034">
                <a:tc>
                  <a:txBody>
                    <a:bodyPr/>
                    <a:lstStyle/>
                    <a:p>
                      <a:pPr algn="r" defTabSz="914400" rtl="0" eaLnBrk="1" latinLnBrk="0" hangingPunct="1"/>
                      <a:r>
                        <a:rPr lang="ru-RU" sz="17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том числе: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ru-RU" sz="17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финансовое обеспечение организации ОМС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–"/>
                      </a:pPr>
                      <a:r>
                        <a:rPr lang="ru-RU" sz="17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финансовое обеспечение мероприятий </a:t>
                      </a:r>
                      <a:br>
                        <a:rPr lang="ru-RU" sz="17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7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счет средств НСЗ ТФОМС АО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/>
                      <a:endParaRPr lang="ru-RU" sz="17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defTabSz="914400" rtl="0" eaLnBrk="1" latinLnBrk="0" hangingPunct="1"/>
                      <a:r>
                        <a:rPr lang="ru-RU" sz="17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26 825,0</a:t>
                      </a:r>
                    </a:p>
                    <a:p>
                      <a:pPr algn="ctr" defTabSz="914400" rtl="0" eaLnBrk="1" latinLnBrk="0" hangingPunct="1"/>
                      <a:endParaRPr lang="ru-RU" sz="17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defTabSz="914400" rtl="0" eaLnBrk="1" latinLnBrk="0" hangingPunct="1"/>
                      <a:endParaRPr lang="ru-RU" sz="17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defTabSz="914400" rtl="0" eaLnBrk="1" latinLnBrk="0" hangingPunct="1"/>
                      <a:r>
                        <a:rPr lang="ru-RU" sz="17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119,4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/>
                      <a:endParaRPr lang="ru-RU" sz="17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defTabSz="914400" rtl="0" eaLnBrk="1" latinLnBrk="0" hangingPunct="1"/>
                      <a:r>
                        <a:rPr lang="ru-RU" sz="17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r>
                        <a:rPr lang="ru-RU" sz="17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550,6</a:t>
                      </a:r>
                      <a:endParaRPr lang="ru-RU" sz="17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defTabSz="914400" rtl="0" eaLnBrk="1" latinLnBrk="0" hangingPunct="1"/>
                      <a:endParaRPr lang="ru-RU" sz="17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defTabSz="914400" rtl="0" eaLnBrk="1" latinLnBrk="0" hangingPunct="1"/>
                      <a:endParaRPr lang="ru-RU" sz="17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defTabSz="914400" rtl="0" eaLnBrk="1" latinLnBrk="0" hangingPunct="1"/>
                      <a:r>
                        <a:rPr lang="ru-RU" sz="17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65,3</a:t>
                      </a:r>
                      <a:endParaRPr lang="ru-RU" sz="17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/>
                      <a:endParaRPr lang="ru-RU" sz="17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defTabSz="914400" rtl="0" eaLnBrk="1" latinLnBrk="0" hangingPunct="1"/>
                      <a:r>
                        <a:rPr lang="ru-RU" sz="17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30 594,6</a:t>
                      </a:r>
                    </a:p>
                    <a:p>
                      <a:pPr algn="ctr" defTabSz="914400" rtl="0" eaLnBrk="1" latinLnBrk="0" hangingPunct="1"/>
                      <a:endParaRPr lang="ru-RU" sz="17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defTabSz="914400" rtl="0" eaLnBrk="1" latinLnBrk="0" hangingPunct="1"/>
                      <a:endParaRPr lang="ru-RU" sz="17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defTabSz="914400" rtl="0" eaLnBrk="1" latinLnBrk="0" hangingPunct="1"/>
                      <a:r>
                        <a:rPr lang="ru-RU" sz="17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67,9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/>
                      <a:endParaRPr lang="ru-RU" sz="17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defTabSz="914400" rtl="0" eaLnBrk="1" latinLnBrk="0" hangingPunct="1"/>
                      <a:r>
                        <a:rPr lang="ru-RU" sz="17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32 268,3</a:t>
                      </a:r>
                    </a:p>
                    <a:p>
                      <a:pPr algn="ctr" defTabSz="914400" rtl="0" eaLnBrk="1" latinLnBrk="0" hangingPunct="1"/>
                      <a:endParaRPr lang="ru-RU" sz="17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defTabSz="914400" rtl="0" eaLnBrk="1" latinLnBrk="0" hangingPunct="1"/>
                      <a:endParaRPr lang="ru-RU" sz="17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defTabSz="914400" rtl="0" eaLnBrk="1" latinLnBrk="0" hangingPunct="1"/>
                      <a:r>
                        <a:rPr lang="ru-RU" sz="17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70,6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55430" y="603401"/>
            <a:ext cx="2262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xmlns="" val="24700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29424" cy="720204"/>
          </a:xfrm>
        </p:spPr>
        <p:txBody>
          <a:bodyPr/>
          <a:lstStyle/>
          <a:p>
            <a:pPr>
              <a:defRPr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бюджета ТФОМС АО по доходам </a:t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 </a:t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8343317"/>
              </p:ext>
            </p:extLst>
          </p:nvPr>
        </p:nvGraphicFramePr>
        <p:xfrm>
          <a:off x="239349" y="1175390"/>
          <a:ext cx="11713301" cy="542535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200468"/>
                <a:gridCol w="1615310"/>
                <a:gridCol w="1673055"/>
                <a:gridCol w="1728192"/>
                <a:gridCol w="1248139"/>
                <a:gridCol w="1248137"/>
              </a:tblGrid>
              <a:tr h="6606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Источник дохода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Утверждено на 2022 год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 год (проект)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Рост (снижение)</a:t>
                      </a:r>
                      <a:br>
                        <a:rPr lang="ru-RU" sz="1600" b="1" i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i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2022 году, %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 год (проект)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 год (проект)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89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Субвенция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бюджета Федерального фонда обязательного медицинского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страхования (ФОМС)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25 670,9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27 979,9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+ 9,0%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30 001,0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31 651,0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19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Межбюджетные трансферты </a:t>
                      </a:r>
                      <a:b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 бюджета ФОМС и областного бюджета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950,2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Межбюджетные трансферты из бюджетов ТФОМС в рамках осуществления межтерриториальных расчетов 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566,8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17,1%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589,5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613,1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на финансовое обеспечение мероприятий за счет средств </a:t>
                      </a:r>
                      <a:b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НСЗ ТФОМС АО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+ 19,6%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поступления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3,9</a:t>
                      </a: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7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Возврат остатков субсидий, субвенций и иных МБТ, имеющих целевое назначение, прошлых лет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- 100,1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27 070,4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28 615,9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5,7%</a:t>
                      </a:r>
                    </a:p>
                  </a:txBody>
                  <a:tcPr marL="121920" marR="12192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30 662,5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32 338,9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32437" y="836836"/>
            <a:ext cx="1920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(</a:t>
            </a:r>
            <a:r>
              <a:rPr lang="ru-RU" dirty="0"/>
              <a:t>млн.руб.)</a:t>
            </a:r>
          </a:p>
        </p:txBody>
      </p:sp>
    </p:spTree>
    <p:extLst>
      <p:ext uri="{BB962C8B-B14F-4D97-AF65-F5344CB8AC3E}">
        <p14:creationId xmlns:p14="http://schemas.microsoft.com/office/powerpoint/2010/main" xmlns="" val="33203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6236085"/>
              </p:ext>
            </p:extLst>
          </p:nvPr>
        </p:nvGraphicFramePr>
        <p:xfrm>
          <a:off x="1775519" y="1484784"/>
          <a:ext cx="8712969" cy="302433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70972"/>
                <a:gridCol w="152695"/>
                <a:gridCol w="3079331"/>
                <a:gridCol w="2809971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1 января 2020 года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6" marR="121916" marT="45724" marB="4572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1 января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года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6" marR="121916" marT="45724" marB="45724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января 2022 года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6" marR="121916" marT="45724" marB="45724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537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численность застрахованных лиц:</a:t>
                      </a:r>
                      <a:endParaRPr lang="ru-RU" sz="1600" b="1" kern="120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16" marR="121916" marT="45724" marB="4572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146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1 118 833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6" marR="121916" marT="45724" marB="4572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1 100 999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6" marR="121916" marT="45724" marB="4572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1 075 572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6" marR="121916" marT="45724" marB="45724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992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 </a:t>
                      </a:r>
                      <a:r>
                        <a:rPr lang="ru-RU" sz="1600" b="1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неработающие</a:t>
                      </a:r>
                      <a:endParaRPr lang="ru-RU" sz="1600" b="1" kern="120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16" marR="121916" marT="45724" marB="4572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94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625 919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6" marR="121916" marT="45724" marB="4572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622 999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6" marR="121916" marT="45724" marB="4572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6" marR="121916" marT="45724" marB="45724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4608"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работающие</a:t>
                      </a:r>
                      <a:r>
                        <a:rPr lang="ru-RU" sz="160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ru-RU" sz="1600" b="1" kern="120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16" marR="121916" marT="45724" marB="4572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414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492 914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6" marR="121916" marT="45724" marB="4572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478 000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6" marR="121916" marT="45724" marB="45724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6" marR="121916" marT="45724" marB="45724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53" name="Прямоугольник 4"/>
          <p:cNvSpPr>
            <a:spLocks noChangeArrowheads="1"/>
          </p:cNvSpPr>
          <p:nvPr/>
        </p:nvSpPr>
        <p:spPr bwMode="auto">
          <a:xfrm>
            <a:off x="2821920" y="988519"/>
            <a:ext cx="6624736" cy="28931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численности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застрахованных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 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310916" y="3366255"/>
            <a:ext cx="1029714" cy="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935941" y="2564904"/>
            <a:ext cx="1067143" cy="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7" name="TextBox 10"/>
          <p:cNvSpPr txBox="1">
            <a:spLocks noChangeArrowheads="1"/>
          </p:cNvSpPr>
          <p:nvPr/>
        </p:nvSpPr>
        <p:spPr bwMode="auto">
          <a:xfrm>
            <a:off x="6851323" y="2251888"/>
            <a:ext cx="183696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3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dirty="0"/>
              <a:t>- </a:t>
            </a:r>
            <a:r>
              <a:rPr lang="ru-RU" altLang="ru-RU" dirty="0" smtClean="0"/>
              <a:t>25 427 (-2,3%)</a:t>
            </a:r>
            <a:endParaRPr lang="ru-RU" altLang="ru-RU" dirty="0"/>
          </a:p>
        </p:txBody>
      </p:sp>
      <p:sp>
        <p:nvSpPr>
          <p:cNvPr id="4138" name="TextBox 10"/>
          <p:cNvSpPr txBox="1">
            <a:spLocks noChangeArrowheads="1"/>
          </p:cNvSpPr>
          <p:nvPr/>
        </p:nvSpPr>
        <p:spPr bwMode="auto">
          <a:xfrm>
            <a:off x="6946572" y="3073867"/>
            <a:ext cx="191981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3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dirty="0" smtClean="0"/>
              <a:t>- 3,</a:t>
            </a:r>
            <a:r>
              <a:rPr lang="en-US" altLang="ru-RU" dirty="0"/>
              <a:t>4</a:t>
            </a:r>
            <a:r>
              <a:rPr lang="ru-RU" altLang="ru-RU" dirty="0"/>
              <a:t>%</a:t>
            </a:r>
          </a:p>
        </p:txBody>
      </p:sp>
      <p:sp>
        <p:nvSpPr>
          <p:cNvPr id="4139" name="TextBox 10"/>
          <p:cNvSpPr txBox="1">
            <a:spLocks noChangeArrowheads="1"/>
          </p:cNvSpPr>
          <p:nvPr/>
        </p:nvSpPr>
        <p:spPr bwMode="auto">
          <a:xfrm>
            <a:off x="7183049" y="3927421"/>
            <a:ext cx="133940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3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dirty="0"/>
              <a:t>- </a:t>
            </a:r>
            <a:r>
              <a:rPr lang="en-US" altLang="ru-RU" dirty="0" smtClean="0"/>
              <a:t>0</a:t>
            </a:r>
            <a:r>
              <a:rPr lang="ru-RU" altLang="ru-RU" dirty="0" smtClean="0"/>
              <a:t>,7%</a:t>
            </a:r>
            <a:endParaRPr lang="ru-RU" alt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204891" y="2552032"/>
            <a:ext cx="1260203" cy="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1" name="TextBox 10"/>
          <p:cNvSpPr txBox="1">
            <a:spLocks noChangeArrowheads="1"/>
          </p:cNvSpPr>
          <p:nvPr/>
        </p:nvSpPr>
        <p:spPr bwMode="auto">
          <a:xfrm>
            <a:off x="3470058" y="2259932"/>
            <a:ext cx="201506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3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17 834 </a:t>
            </a:r>
            <a:r>
              <a:rPr lang="ru-RU" altLang="ru-RU" sz="13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ru-RU" altLang="ru-RU" sz="13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1,6%)</a:t>
            </a:r>
            <a:endParaRPr lang="ru-RU" altLang="ru-RU" sz="13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935942" y="3429000"/>
            <a:ext cx="1011132" cy="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3" name="TextBox 10"/>
          <p:cNvSpPr txBox="1">
            <a:spLocks noChangeArrowheads="1"/>
          </p:cNvSpPr>
          <p:nvPr/>
        </p:nvSpPr>
        <p:spPr bwMode="auto">
          <a:xfrm>
            <a:off x="3696759" y="3073867"/>
            <a:ext cx="158369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3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- 0,4%</a:t>
            </a:r>
            <a:endParaRPr lang="ru-RU" altLang="ru-RU" sz="13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5" name="TextBox 10"/>
          <p:cNvSpPr txBox="1">
            <a:spLocks noChangeArrowheads="1"/>
          </p:cNvSpPr>
          <p:nvPr/>
        </p:nvSpPr>
        <p:spPr bwMode="auto">
          <a:xfrm>
            <a:off x="3529587" y="3928988"/>
            <a:ext cx="1679461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3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dirty="0"/>
              <a:t>- </a:t>
            </a:r>
            <a:r>
              <a:rPr lang="ru-RU" altLang="ru-RU" dirty="0" smtClean="0"/>
              <a:t>3,0%</a:t>
            </a:r>
            <a:endParaRPr lang="ru-RU" altLang="ru-RU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863752" y="4221088"/>
            <a:ext cx="1011132" cy="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329498" y="4227220"/>
            <a:ext cx="1011132" cy="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2072664" cy="792088"/>
          </a:xfrm>
        </p:spPr>
        <p:txBody>
          <a:bodyPr/>
          <a:lstStyle/>
          <a:p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изменения показателей, влияющих на размер субвенции </a:t>
            </a:r>
            <a:b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финансового обеспечения организации 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 на 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Архангельской области</a:t>
            </a:r>
          </a:p>
        </p:txBody>
      </p:sp>
      <p:sp>
        <p:nvSpPr>
          <p:cNvPr id="39" name="TextBox 7"/>
          <p:cNvSpPr txBox="1">
            <a:spLocks noChangeArrowheads="1"/>
          </p:cNvSpPr>
          <p:nvPr/>
        </p:nvSpPr>
        <p:spPr bwMode="auto">
          <a:xfrm>
            <a:off x="1271464" y="4797152"/>
            <a:ext cx="9865096" cy="47397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Динамика </a:t>
            </a:r>
            <a:r>
              <a:rPr lang="ru-RU" dirty="0" err="1" smtClean="0">
                <a:solidFill>
                  <a:schemeClr val="tx1"/>
                </a:solidFill>
              </a:rPr>
              <a:t>подушевых</a:t>
            </a:r>
            <a:r>
              <a:rPr lang="ru-RU" dirty="0" smtClean="0">
                <a:solidFill>
                  <a:schemeClr val="tx1"/>
                </a:solidFill>
              </a:rPr>
              <a:t> нормативов </a:t>
            </a:r>
            <a:r>
              <a:rPr lang="ru-RU" dirty="0">
                <a:solidFill>
                  <a:schemeClr val="tx1"/>
                </a:solidFill>
              </a:rPr>
              <a:t>финансирования за счет средств ОМС на финансирование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базовой и территориальной программ ОМС (руб. на 1 застрахованное лицо) </a:t>
            </a:r>
          </a:p>
        </p:txBody>
      </p:sp>
      <p:graphicFrame>
        <p:nvGraphicFramePr>
          <p:cNvPr id="40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95837537"/>
              </p:ext>
            </p:extLst>
          </p:nvPr>
        </p:nvGraphicFramePr>
        <p:xfrm>
          <a:off x="983432" y="5432659"/>
          <a:ext cx="10765367" cy="1425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1856096" y="1501254"/>
          <a:ext cx="8639032" cy="365760"/>
        </p:xfrm>
        <a:graphic>
          <a:graphicData uri="http://schemas.openxmlformats.org/drawingml/2006/table">
            <a:tbl>
              <a:tblPr/>
              <a:tblGrid>
                <a:gridCol w="8639032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20" name="Прямая со стрелкой 19"/>
          <p:cNvCxnSpPr/>
          <p:nvPr/>
        </p:nvCxnSpPr>
        <p:spPr>
          <a:xfrm flipV="1">
            <a:off x="3431704" y="5517232"/>
            <a:ext cx="1011132" cy="216024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5807968" y="5301208"/>
            <a:ext cx="136815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3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+ 8,3%</a:t>
            </a:r>
            <a:endParaRPr lang="ru-RU" altLang="ru-RU" sz="13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8616280" y="5517232"/>
            <a:ext cx="1011132" cy="216024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023992" y="5517232"/>
            <a:ext cx="1011132" cy="216024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3143672" y="5301208"/>
            <a:ext cx="144016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3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+ 2,6%</a:t>
            </a:r>
            <a:endParaRPr lang="ru-RU" altLang="ru-RU" sz="13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8256240" y="5301208"/>
            <a:ext cx="144016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3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+ 11,6%</a:t>
            </a:r>
            <a:endParaRPr lang="ru-RU" altLang="ru-RU" sz="13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3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669" y="21098"/>
            <a:ext cx="11856640" cy="792088"/>
          </a:xfrm>
        </p:spPr>
        <p:txBody>
          <a:bodyPr/>
          <a:lstStyle/>
          <a:p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показателей для расчета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коэффициента дифференциации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Архангельской области </a:t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854301891"/>
              </p:ext>
            </p:extLst>
          </p:nvPr>
        </p:nvGraphicFramePr>
        <p:xfrm>
          <a:off x="983432" y="908720"/>
          <a:ext cx="10249137" cy="3744826"/>
        </p:xfrm>
        <a:graphic>
          <a:graphicData uri="http://schemas.openxmlformats.org/drawingml/2006/table">
            <a:tbl>
              <a:tblPr/>
              <a:tblGrid>
                <a:gridCol w="468295"/>
                <a:gridCol w="4500257"/>
                <a:gridCol w="1224136"/>
                <a:gridCol w="1176130"/>
                <a:gridCol w="960107"/>
                <a:gridCol w="960107"/>
                <a:gridCol w="960105"/>
              </a:tblGrid>
              <a:tr h="38371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Обозна-чение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показателя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показателя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A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A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2020 год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2022 год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74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районного коэффициента 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заработной плате и процентной надбавки 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заработной плате за стаж работы в РКС 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приравненных к ним местностях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kumimoji="0" lang="ru-RU" sz="14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1,803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1,804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1,805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1,805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</a:tr>
              <a:tr h="513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стоимости жилищно-коммунальных услуг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ЖКУ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1,317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1,227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1,209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1,178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уровня цен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kumimoji="0" 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Ц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1,293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1,285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1,287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1,291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Коэффициент ценовой дифференциации бюджетных услуг (0,22 * К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ЖКУ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+ 0,78 * К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Ц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ПР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1,298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1,272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1,270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1,266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6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дифференциации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соответствующий год (0,7 *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kumimoji="0" lang="ru-RU" sz="1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+ 0,3 * ПР)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Кб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1,651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1,645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1,645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1,644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FF"/>
                    </a:solidFill>
                  </a:tcPr>
                </a:tc>
              </a:tr>
            </a:tbl>
          </a:graphicData>
        </a:graphic>
      </p:graphicFrame>
      <p:sp>
        <p:nvSpPr>
          <p:cNvPr id="6193" name="Содержимое 8"/>
          <p:cNvSpPr>
            <a:spLocks noGrp="1"/>
          </p:cNvSpPr>
          <p:nvPr>
            <p:ph sz="half" idx="2"/>
          </p:nvPr>
        </p:nvSpPr>
        <p:spPr>
          <a:xfrm>
            <a:off x="551384" y="5301208"/>
            <a:ext cx="11329259" cy="1111506"/>
          </a:xfrm>
        </p:spPr>
        <p:txBody>
          <a:bodyPr/>
          <a:lstStyle/>
          <a:p>
            <a:pPr marL="0" indent="457200" algn="just">
              <a:spcBef>
                <a:spcPct val="0"/>
              </a:spcBef>
              <a:buNone/>
            </a:pPr>
            <a:r>
              <a:rPr lang="ru-RU" sz="1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стоимости жилищно-коммунальных услуг и коэффициент уровня цен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</a:t>
            </a:r>
            <a:r>
              <a:rPr lang="ru-RU" sz="14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определяются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в соответствии </a:t>
            </a:r>
            <a:b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 методикой распределения дотаций на выравнивание бюджетной обеспеченности субъектов Российской Федерации, утвержденной постановлением Правительства Российской Федерации от 22.11.2004 года № 670, на год, в котором рассчитывается субвенция, </a:t>
            </a:r>
            <a:b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sz="14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 основании результатов расчетов, опубликованных на официальном сайте Министерства финансов Российской Федерации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indent="457200"/>
            <a:endParaRPr lang="ru-RU" sz="1200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6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9896" y="106933"/>
            <a:ext cx="11856640" cy="873795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>
              <a:defRPr sz="2800" b="1">
                <a:solidFill>
                  <a:srgbClr val="3477B2"/>
                </a:solidFill>
              </a:defRPr>
            </a:lvl2pPr>
            <a:lvl3pPr algn="ctr">
              <a:defRPr sz="2800" b="1">
                <a:solidFill>
                  <a:srgbClr val="3477B2"/>
                </a:solidFill>
              </a:defRPr>
            </a:lvl3pPr>
            <a:lvl4pPr algn="ctr">
              <a:defRPr sz="2800" b="1">
                <a:solidFill>
                  <a:srgbClr val="3477B2"/>
                </a:solidFill>
              </a:defRPr>
            </a:lvl4pPr>
            <a:lvl5pPr algn="ctr">
              <a:defRPr sz="2800" b="1">
                <a:solidFill>
                  <a:srgbClr val="3477B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</a:defRPr>
            </a:lvl9pPr>
          </a:lstStyle>
          <a:p>
            <a:r>
              <a:rPr lang="ru-RU" sz="2200" dirty="0" smtClean="0"/>
              <a:t>Динамика размера субвенции из бюджета Федерального </a:t>
            </a:r>
            <a:r>
              <a:rPr lang="ru-RU" sz="2200" dirty="0"/>
              <a:t>фонда </a:t>
            </a:r>
            <a:r>
              <a:rPr lang="ru-RU" sz="2200" dirty="0" smtClean="0"/>
              <a:t>ОМС</a:t>
            </a:r>
          </a:p>
          <a:p>
            <a:r>
              <a:rPr lang="ru-RU" sz="2200" dirty="0"/>
              <a:t>н</a:t>
            </a:r>
            <a:r>
              <a:rPr lang="ru-RU" sz="2200" dirty="0" smtClean="0"/>
              <a:t>а 2023 год и плановый период 2024 и 2025 годов</a:t>
            </a:r>
            <a:endParaRPr lang="ru-RU" sz="2200" dirty="0"/>
          </a:p>
        </p:txBody>
      </p:sp>
      <p:sp>
        <p:nvSpPr>
          <p:cNvPr id="35" name="Дуга 34"/>
          <p:cNvSpPr/>
          <p:nvPr/>
        </p:nvSpPr>
        <p:spPr>
          <a:xfrm>
            <a:off x="6381752" y="5143512"/>
            <a:ext cx="1219200" cy="914400"/>
          </a:xfrm>
          <a:prstGeom prst="arc">
            <a:avLst>
              <a:gd name="adj1" fmla="val 16200000"/>
              <a:gd name="adj2" fmla="val 19245243"/>
            </a:avLst>
          </a:prstGeom>
          <a:scene3d>
            <a:camera prst="orthographicFront">
              <a:rot lat="5400000" lon="3000000" rev="3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9662457"/>
              </p:ext>
            </p:extLst>
          </p:nvPr>
        </p:nvGraphicFramePr>
        <p:xfrm>
          <a:off x="583587" y="980728"/>
          <a:ext cx="11329257" cy="5634568"/>
        </p:xfrm>
        <a:graphic>
          <a:graphicData uri="http://schemas.openxmlformats.org/drawingml/2006/table">
            <a:tbl>
              <a:tblPr/>
              <a:tblGrid>
                <a:gridCol w="4297304"/>
                <a:gridCol w="1367324"/>
                <a:gridCol w="1464991"/>
                <a:gridCol w="1464991"/>
                <a:gridCol w="1367324"/>
                <a:gridCol w="1367323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Ед. изм.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00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Средний подушевой норматив финансирования базовой программы ОМС за счет субвенций ФОМС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руб. на </a:t>
                      </a:r>
                      <a:b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застрахо-ванное лицо</a:t>
                      </a:r>
                    </a:p>
                  </a:txBody>
                  <a:tcPr marL="22919" marR="2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14 173,9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15 823,6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966,6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17 899,7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Рост к предыдущему году</a:t>
                      </a:r>
                    </a:p>
                  </a:txBody>
                  <a:tcPr marL="8840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111,6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107,2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105,5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5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Численность лиц, застрахованных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ОМС на территории Архангельской области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1 100 999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1 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075 572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1 075 572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1 075 572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4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Снижение к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предыдущему году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чел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/ %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25 427 / - 2,3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Коэффициент дифференциации </a:t>
                      </a:r>
                      <a:b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для Архангельской области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1,645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1,644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1,644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1,644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Рост (снижение)  к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предыдущему году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- 0,06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Размер субвенции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млн.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25 670,9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27 979,9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30 001,0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31 651,0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00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Рост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к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предыдущему году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млн.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+ 2 309,0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+ 2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021,1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+ 1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649,9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109,0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107,2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105,5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19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Страховые взносы на ОМС неработающего населения </a:t>
                      </a:r>
                      <a:b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(в составе субвенции ФОМС)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8 797,0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9 324,2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10 006,8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10 668,9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Рост к предыдущему году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8401" marR="88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106,0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107,3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106,6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41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188640"/>
            <a:ext cx="10972800" cy="576064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размера субвенции из бюджета Федерального фонда  ОМС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субъектам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Северо-Западного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74790786"/>
              </p:ext>
            </p:extLst>
          </p:nvPr>
        </p:nvGraphicFramePr>
        <p:xfrm>
          <a:off x="479376" y="980728"/>
          <a:ext cx="11209245" cy="542995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87331"/>
                <a:gridCol w="1693665"/>
                <a:gridCol w="1778348"/>
                <a:gridCol w="1524299"/>
                <a:gridCol w="1097410"/>
                <a:gridCol w="1728192"/>
              </a:tblGrid>
              <a:tr h="34722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Субъекты 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Российской</a:t>
                      </a:r>
                      <a:r>
                        <a:rPr lang="ru-RU" sz="16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Федерации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субвенции, млн. руб.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Прирост   </a:t>
                      </a:r>
                      <a:br>
                        <a:rPr lang="ru-RU" sz="1600" b="1" u="none" strike="noStrike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1" u="none" strike="noStrike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2022 году</a:t>
                      </a:r>
                      <a:endParaRPr lang="ru-RU" sz="1600" b="1" i="1" u="none" strike="noStrike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Влияние динамики численности ЗЛ 2022 к 2021, %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2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u="none" strike="noStrike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Российская Федерация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600" b="1" u="none" strike="noStrike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461 274,2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</a:t>
                      </a:r>
                      <a:r>
                        <a:rPr lang="ru-RU" sz="1600" b="1" u="none" strike="noStrike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46 943,7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285 669,5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</a:tr>
              <a:tr h="27832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по СЗФО:</a:t>
                      </a:r>
                      <a:endParaRPr lang="ru-RU" sz="1600" b="1" i="1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Санкт-Петербург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100 766,9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114 189,9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13 423,0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Архангельская область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25 671,0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27 979,9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2 308,9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-2,3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Ленинградская область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22 810,2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25 771,8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2 961,6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242852"/>
                          </a:solidFill>
                          <a:latin typeface="Arial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Коми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20 308,4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22 220,0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1 911,6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242852"/>
                          </a:solidFill>
                          <a:latin typeface="Arial"/>
                        </a:rPr>
                        <a:t>-2,2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Вологодская область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18 957,2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20 937,5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1 980,3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242852"/>
                          </a:solidFill>
                          <a:latin typeface="Arial"/>
                        </a:rPr>
                        <a:t>-1,1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Мурманская область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18 922,0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20 661,7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1 739,7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242852"/>
                          </a:solidFill>
                          <a:latin typeface="Arial"/>
                        </a:rPr>
                        <a:t>-2,0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Калининградская область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14 332,1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16 335,9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2 003,8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242852"/>
                          </a:solidFill>
                          <a:latin typeface="Arial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Карелия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ru-RU" sz="1600" u="none" strike="noStrike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677,8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15 041,5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1 363,7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242852"/>
                          </a:solidFill>
                          <a:latin typeface="Arial"/>
                        </a:rPr>
                        <a:t>-1,3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Псковская область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8 706,3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9 578,5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872,2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242852"/>
                          </a:solidFill>
                          <a:latin typeface="Arial"/>
                        </a:rPr>
                        <a:t>-1,5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Новгородская область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8 498,7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9 301,1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802,4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ru-RU" sz="1600" b="1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242852"/>
                          </a:solidFill>
                          <a:latin typeface="Arial"/>
                        </a:rPr>
                        <a:t>-1,7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2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Ненецкий автономный округ</a:t>
                      </a:r>
                      <a:endParaRPr lang="ru-RU" sz="1600" b="0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6000" marR="96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1 997,4</a:t>
                      </a:r>
                      <a:endParaRPr lang="ru-RU" sz="1600" b="0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2 333,6</a:t>
                      </a:r>
                      <a:endParaRPr lang="ru-RU" sz="1600" b="0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336,2</a:t>
                      </a:r>
                      <a:endParaRPr lang="ru-RU" sz="1600" b="0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u="none" strike="noStrike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</a:t>
                      </a:r>
                      <a:endParaRPr lang="ru-RU" sz="1600" b="0" i="0" u="none" strike="noStrike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242852"/>
                          </a:solidFill>
                          <a:latin typeface="Arial"/>
                        </a:rPr>
                        <a:t>-1,4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43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59496" y="188640"/>
            <a:ext cx="9289032" cy="76944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Расходы бюджета ТФОМС АО </a:t>
            </a:r>
            <a:b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2023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год и на плановый период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2024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2025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годов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9370884"/>
              </p:ext>
            </p:extLst>
          </p:nvPr>
        </p:nvGraphicFramePr>
        <p:xfrm>
          <a:off x="239350" y="1099752"/>
          <a:ext cx="11425269" cy="513755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272474"/>
                <a:gridCol w="1392155"/>
                <a:gridCol w="1440160"/>
                <a:gridCol w="1632181"/>
                <a:gridCol w="1280444"/>
                <a:gridCol w="1407855"/>
              </a:tblGrid>
              <a:tr h="10163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 </a:t>
                      </a:r>
                      <a:b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2022 год</a:t>
                      </a:r>
                      <a:endParaRPr lang="ru-RU" sz="1600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000" marR="48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(проект)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(снижение)</a:t>
                      </a:r>
                      <a:br>
                        <a:rPr lang="ru-RU" sz="16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1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 2022 году, %</a:t>
                      </a:r>
                      <a:endParaRPr lang="ru-RU" sz="16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 (проект)</a:t>
                      </a:r>
                      <a:endParaRPr lang="ru-RU" sz="16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 (проект)</a:t>
                      </a:r>
                      <a:endParaRPr lang="ru-RU" sz="16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2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расходов, из них: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27 321,6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28 615,9</a:t>
                      </a:r>
                      <a:endParaRPr lang="ru-RU" sz="16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+ 4,7</a:t>
                      </a:r>
                      <a:endParaRPr lang="ru-RU" sz="16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30 662,5</a:t>
                      </a:r>
                      <a:endParaRPr lang="ru-RU" sz="16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32 338,9</a:t>
                      </a:r>
                    </a:p>
                  </a:txBody>
                  <a:tcPr marL="90061" marR="9006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6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Финансовое обеспечение организации ОМС на территории субъектов РФ</a:t>
                      </a:r>
                      <a:endParaRPr lang="ru-RU" sz="1600" b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25 624,9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27 832,8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+ 8,6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29 854,1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31 504,2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</a:tr>
              <a:tr h="793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Дополнительное</a:t>
                      </a:r>
                      <a:r>
                        <a:rPr lang="ru-RU" sz="160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</a:t>
                      </a:r>
                      <a:r>
                        <a:rPr lang="ru-RU" sz="16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инансовое обеспечение за счет межбюджетных трансфертов из бюджета ФОМС и областного бюджета</a:t>
                      </a:r>
                      <a:endParaRPr lang="ru-RU" sz="1600" b="0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950,2</a:t>
                      </a:r>
                      <a:endParaRPr lang="ru-RU" sz="1600" b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</a:tr>
              <a:tr h="10641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Финансовое обеспечение расходов на оплату мед. помощи, оказанной лицам, застрахованным на территории других субъектов РФ</a:t>
                      </a:r>
                      <a:endParaRPr lang="ru-RU" sz="16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484,0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566,8</a:t>
                      </a:r>
                      <a:endParaRPr lang="ru-RU" sz="16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+ 17,1</a:t>
                      </a:r>
                      <a:endParaRPr lang="ru-RU" sz="16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589,5</a:t>
                      </a:r>
                      <a:endParaRPr lang="ru-RU" sz="16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613,1</a:t>
                      </a:r>
                      <a:endParaRPr lang="ru-RU" sz="16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</a:tr>
              <a:tr h="588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Финансовое обеспечение мероприятий </a:t>
                      </a:r>
                      <a:b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счет средств НСЗ ТФОМС АО</a:t>
                      </a: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119,4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65,3</a:t>
                      </a:r>
                      <a:endParaRPr lang="ru-RU" sz="16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- 45,3</a:t>
                      </a:r>
                      <a:endParaRPr lang="ru-RU" sz="16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67,9</a:t>
                      </a:r>
                      <a:endParaRPr lang="ru-RU" sz="16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70,6</a:t>
                      </a:r>
                      <a:endParaRPr lang="ru-RU" sz="16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</a:tr>
              <a:tr h="556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выполнение территориальным фондом управленческих функций</a:t>
                      </a:r>
                      <a:endParaRPr lang="ru-RU" sz="1600" b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143,1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151,0</a:t>
                      </a:r>
                      <a:endParaRPr lang="ru-RU" sz="1600" b="0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+ 5,5</a:t>
                      </a:r>
                      <a:endParaRPr lang="ru-RU" sz="1600" b="0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151,0</a:t>
                      </a:r>
                      <a:endParaRPr lang="ru-RU" sz="1600" b="0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151,0</a:t>
                      </a:r>
                      <a:endParaRPr lang="ru-RU" sz="1600" b="0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0061" marR="90061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83755" y="671634"/>
            <a:ext cx="1656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(млн.руб.) </a:t>
            </a:r>
          </a:p>
        </p:txBody>
      </p:sp>
    </p:spTree>
    <p:extLst>
      <p:ext uri="{BB962C8B-B14F-4D97-AF65-F5344CB8AC3E}">
        <p14:creationId xmlns:p14="http://schemas.microsoft.com/office/powerpoint/2010/main" xmlns="" val="29023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620712"/>
          <a:ext cx="11906250" cy="5904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95400" y="260648"/>
            <a:ext cx="102971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расходов бюджета ТФОМС АО в 2022 – 2023 годах </a:t>
            </a:r>
            <a:endParaRPr lang="ru-RU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2E9374BF-5DEA-4705-A271-0E28F53B183A}" vid="{09A8FD95-DFFB-4063-A7C6-76C357C135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7332</TotalTime>
  <Words>1958</Words>
  <Application>Microsoft Office PowerPoint</Application>
  <PresentationFormat>Произвольный</PresentationFormat>
  <Paragraphs>736</Paragraphs>
  <Slides>17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О  проекте областного закона «О бюджете территориального фонда обязательного медицинского страхования Архангельской области на 2023 год  и на плановый период 2024 и 2025 годов»</vt:lpstr>
      <vt:lpstr>Параметры бюджета ТФОМС АО </vt:lpstr>
      <vt:lpstr>Показатели бюджета ТФОМС АО по доходам  на 2023 год и на плановый период 2024 и 2025 годов  </vt:lpstr>
      <vt:lpstr>Динамика изменения показателей, влияющих на размер субвенции  для финансового обеспечения организации ОМС на территории Архангельской области</vt:lpstr>
      <vt:lpstr>Динамика показателей для расчета коэффициента дифференциации  для Архангельской области  </vt:lpstr>
      <vt:lpstr>Слайд 6</vt:lpstr>
      <vt:lpstr>Динамика размера субвенции из бюджета Федерального фонда  ОМС по субъектам Северо-Западного федерального округа</vt:lpstr>
      <vt:lpstr>Слайд 8</vt:lpstr>
      <vt:lpstr>Слайд 9</vt:lpstr>
      <vt:lpstr>Финансовое обеспечение территориальной программы  обязательного медицинского страхования в Архангельской области</vt:lpstr>
      <vt:lpstr>Слайд 11</vt:lpstr>
      <vt:lpstr>Динамика нормативов объемов медицинской помощи и нормативов финансовых затрат  на оказание медицинской помощи в рамках территориальной программы ОМС в 2022 – 2023 годах </vt:lpstr>
      <vt:lpstr>Динамика нормативов объемов отдельных диагностических (лабораторных) исследований  в амбулаторных условиях и нормативов финансовых затрат на их проведение в рамках территориальной программы ОМС в 2022 – 2023 годах </vt:lpstr>
      <vt:lpstr>Динамика нормативов объемов медицинской помощи и нормативов финансовых затрат  на оказание медицинской помощи по профилю «Медицинская реабилитация» в 2022 – 2023 годах </vt:lpstr>
      <vt:lpstr>Слайд 15</vt:lpstr>
      <vt:lpstr>ИТОГОВАЯ ОЦЕНКА ПРОЕКТА ЗАКОНА </vt:lpstr>
      <vt:lpstr>Слайд 17</vt:lpstr>
    </vt:vector>
  </TitlesOfParts>
  <Company>CSPID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Popova E.S.</dc:creator>
  <cp:lastModifiedBy>Ясько</cp:lastModifiedBy>
  <cp:revision>551</cp:revision>
  <cp:lastPrinted>2021-04-21T09:28:43Z</cp:lastPrinted>
  <dcterms:created xsi:type="dcterms:W3CDTF">2017-03-04T20:02:39Z</dcterms:created>
  <dcterms:modified xsi:type="dcterms:W3CDTF">2022-10-19T09:03:10Z</dcterms:modified>
</cp:coreProperties>
</file>